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5143500" cx="9144000"/>
  <p:notesSz cx="6858000" cy="9144000"/>
  <p:embeddedFontLst>
    <p:embeddedFont>
      <p:font typeface="Proxima Nova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ProximaNova-regular.fntdata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ProximaNova-italic.fntdata"/><Relationship Id="rId63" Type="http://schemas.openxmlformats.org/officeDocument/2006/relationships/font" Target="fonts/ProximaNova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font" Target="fonts/ProximaNova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b84d76693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b84d76693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We achieve this using optimization techniques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b84d76693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b84d76693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the model learns and updates its weights based on new data. And tries to approxiamte the true distribution p(y|x).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Bayesian inference calculates the posterior distribution of the weights given the data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b84d7669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b84d7669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b84d7669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b84d7669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Sample from q instead!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b84d76693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b84d76693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b84d76693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b84d76693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b84d76693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b84d76693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b84d76693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b84d76693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First term is intractable. It simplifies to the second equation.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What values of z give us the optimal variational density?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PT"/>
              <a:t>First term encourages z to explain well the observed data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PT"/>
              <a:t>Second term encourages the variational density to be close to the prior.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b84d76693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b84d76693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First term is intractable. It simplifies to the second equation.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What values of z give us the optimal variational density?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PT"/>
              <a:t>First term encourages z to explain well the observed data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PT"/>
              <a:t>Second term encourages the variational density to be close to the prior.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b84d76693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b84d76693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b84d7669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b84d7669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b84d76693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b84d76693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b84d76693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b84d76693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b84d76693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b84d76693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b84d76693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b84d76693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b84d76693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b84d76693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b84d76693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b84d76693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b84d76693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8b84d76693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b84d76693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b84d76693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b84d76693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b84d76693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b84d76693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b84d76693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b84d7669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b84d7669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b84d76693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b84d76693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b84d76693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b84d76693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b84d76693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b84d76693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b84d7669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8b84d7669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84d76693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84d76693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b84d76693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8b84d76693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b84d76693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b84d76693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b84d76693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8b84d76693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b84d76693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8b84d76693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84d76693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84d76693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b84d7669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b84d7669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b84d76693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b84d76693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b84d76693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b84d76693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b84d76693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b84d76693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b84d76693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b84d76693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b84d76693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b84d76693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b84d76693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8b84d76693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b84d76693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b84d76693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8b84d76693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8b84d76693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b84d76693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b84d76693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8b84d76693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8b84d76693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b84d76693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b84d76693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8b84d76693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8b84d76693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8b84d76693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8b84d76693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b84d76693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8b84d76693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b84d76693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8b84d76693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8b84d76693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8b84d76693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b84d76693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b84d76693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b84d76693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b84d76693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b84d76693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b84d76693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b84d76693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b84d7669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b84d76693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b84d76693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b84d76693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b84d76693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the base of probabilistic DL is understanding a neural network as a conditional model on y given x, and it is parameterized by some parameters z (the weights).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15.png"/><Relationship Id="rId8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Relationship Id="rId9" Type="http://schemas.openxmlformats.org/officeDocument/2006/relationships/image" Target="../media/image34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15.png"/><Relationship Id="rId8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Weight Uncertainty in Neural Networks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Nova Search Reading Group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7115700" y="452717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by: Simão Gonçalves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date: 2 July 2020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/>
        </p:nvSpPr>
        <p:spPr>
          <a:xfrm>
            <a:off x="249700" y="333175"/>
            <a:ext cx="8468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Probabilistic View on Neural Networks</a:t>
            </a:r>
            <a:endParaRPr sz="3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075" y="1539400"/>
            <a:ext cx="4788176" cy="14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/>
        </p:nvSpPr>
        <p:spPr>
          <a:xfrm>
            <a:off x="249700" y="333175"/>
            <a:ext cx="8468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Probabilistic View on Neural Networks</a:t>
            </a:r>
            <a:endParaRPr sz="3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249700" y="1328525"/>
            <a:ext cx="8468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Bayesian setup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25" y="2106575"/>
            <a:ext cx="2674374" cy="547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3"/>
          <p:cNvCxnSpPr/>
          <p:nvPr/>
        </p:nvCxnSpPr>
        <p:spPr>
          <a:xfrm>
            <a:off x="4029600" y="2380525"/>
            <a:ext cx="1084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125" y="2057213"/>
            <a:ext cx="1834175" cy="6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337800" y="2915925"/>
            <a:ext cx="8468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Posterior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0400" y="3610725"/>
            <a:ext cx="4057699" cy="11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/>
        </p:nvSpPr>
        <p:spPr>
          <a:xfrm>
            <a:off x="249700" y="333175"/>
            <a:ext cx="8468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Predictions</a:t>
            </a:r>
            <a:endParaRPr sz="3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675" y="1163075"/>
            <a:ext cx="5103451" cy="14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354450" y="2999675"/>
            <a:ext cx="31119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</a:pPr>
            <a:r>
              <a:rPr lang="pt-P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Ensemble of predictions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466800" y="3950550"/>
            <a:ext cx="4503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Bad news: it is intractable.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/>
        </p:nvSpPr>
        <p:spPr>
          <a:xfrm>
            <a:off x="249700" y="333175"/>
            <a:ext cx="8468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Variational Learning</a:t>
            </a:r>
            <a:endParaRPr sz="3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125" y="1232250"/>
            <a:ext cx="4896001" cy="30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/>
        </p:nvSpPr>
        <p:spPr>
          <a:xfrm>
            <a:off x="249700" y="333175"/>
            <a:ext cx="8468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Variational Learning</a:t>
            </a:r>
            <a:endParaRPr sz="3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492750" y="1158375"/>
            <a:ext cx="6198000" cy="15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How do we find q?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AutoNum type="arabicPeriod"/>
            </a:pPr>
            <a:r>
              <a:rPr lang="pt-P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Minimize KL divergence between the two distributions.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350" y="2476675"/>
            <a:ext cx="5581701" cy="81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/>
        </p:nvSpPr>
        <p:spPr>
          <a:xfrm>
            <a:off x="249700" y="333175"/>
            <a:ext cx="8468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Variational Learning</a:t>
            </a:r>
            <a:endParaRPr sz="3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025" y="1301425"/>
            <a:ext cx="5121625" cy="150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/>
        </p:nvSpPr>
        <p:spPr>
          <a:xfrm>
            <a:off x="249700" y="333175"/>
            <a:ext cx="8468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Variational Learning</a:t>
            </a:r>
            <a:endParaRPr sz="3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25" y="1206350"/>
            <a:ext cx="3565600" cy="10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125" y="2911250"/>
            <a:ext cx="4902451" cy="89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778000" y="2489625"/>
            <a:ext cx="25848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1111925" y="2515025"/>
            <a:ext cx="164400" cy="138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>
            <a:off x="778000" y="2515025"/>
            <a:ext cx="164400" cy="138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/>
          <p:nvPr/>
        </p:nvSpPr>
        <p:spPr>
          <a:xfrm>
            <a:off x="1445850" y="2515025"/>
            <a:ext cx="164400" cy="138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/>
        </p:nvSpPr>
        <p:spPr>
          <a:xfrm>
            <a:off x="249700" y="333175"/>
            <a:ext cx="8468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Variational Learning</a:t>
            </a:r>
            <a:endParaRPr sz="3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337125" y="1348550"/>
            <a:ext cx="2792100" cy="10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Evidence Lower Bound (ELBO): 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725" y="1297325"/>
            <a:ext cx="5577001" cy="5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6775" y="2166700"/>
            <a:ext cx="5833851" cy="5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/>
        </p:nvSpPr>
        <p:spPr>
          <a:xfrm>
            <a:off x="717500" y="3129325"/>
            <a:ext cx="45471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/>
        </p:nvSpPr>
        <p:spPr>
          <a:xfrm>
            <a:off x="249700" y="333175"/>
            <a:ext cx="8468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Variational Learning</a:t>
            </a:r>
            <a:endParaRPr sz="3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337125" y="1348550"/>
            <a:ext cx="2792100" cy="10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Evidence Lower Bound (ELBO): 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725" y="1297325"/>
            <a:ext cx="5577001" cy="5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6775" y="2166700"/>
            <a:ext cx="5833851" cy="5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717500" y="3129325"/>
            <a:ext cx="4547100" cy="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1611300" y="4170000"/>
            <a:ext cx="6578400" cy="12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7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Maximizing ELBO minimizes the KL divergence!</a:t>
            </a:r>
            <a:endParaRPr sz="1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/>
        </p:nvSpPr>
        <p:spPr>
          <a:xfrm>
            <a:off x="249700" y="333175"/>
            <a:ext cx="8468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Cost Function</a:t>
            </a:r>
            <a:endParaRPr sz="3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406300" y="1149725"/>
            <a:ext cx="21351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As we saw earlier: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925" y="1596100"/>
            <a:ext cx="503872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1"/>
          <p:cNvSpPr txBox="1"/>
          <p:nvPr/>
        </p:nvSpPr>
        <p:spPr>
          <a:xfrm>
            <a:off x="933600" y="3492400"/>
            <a:ext cx="49794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300" y="3888475"/>
            <a:ext cx="5820975" cy="45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 txBox="1"/>
          <p:nvPr/>
        </p:nvSpPr>
        <p:spPr>
          <a:xfrm>
            <a:off x="423575" y="3397300"/>
            <a:ext cx="21177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Cost function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437025" y="403400"/>
            <a:ext cx="43032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81375" y="1626225"/>
            <a:ext cx="49821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</a:pPr>
            <a:r>
              <a:rPr lang="pt-P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Neural Networks lack a confidence metric on their predictions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</a:pPr>
            <a:r>
              <a:rPr lang="pt-P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Critical applications need this: self driving, fraud detection, credit scoring...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/>
        </p:nvSpPr>
        <p:spPr>
          <a:xfrm>
            <a:off x="249700" y="333175"/>
            <a:ext cx="8468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Gradient Learning</a:t>
            </a:r>
            <a:endParaRPr sz="3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50" y="1292750"/>
            <a:ext cx="1698325" cy="833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32"/>
          <p:cNvCxnSpPr/>
          <p:nvPr/>
        </p:nvCxnSpPr>
        <p:spPr>
          <a:xfrm>
            <a:off x="2723025" y="1694325"/>
            <a:ext cx="11670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32"/>
          <p:cNvSpPr txBox="1"/>
          <p:nvPr/>
        </p:nvSpPr>
        <p:spPr>
          <a:xfrm>
            <a:off x="4132100" y="1292750"/>
            <a:ext cx="3354000" cy="1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We can’t compute gradients of expectations.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/>
        </p:nvSpPr>
        <p:spPr>
          <a:xfrm>
            <a:off x="249700" y="333175"/>
            <a:ext cx="8468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Gradient Learning</a:t>
            </a:r>
            <a:endParaRPr sz="3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0" name="Google Shape;220;p33"/>
          <p:cNvSpPr txBox="1"/>
          <p:nvPr/>
        </p:nvSpPr>
        <p:spPr>
          <a:xfrm>
            <a:off x="314400" y="850375"/>
            <a:ext cx="42576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Authors’ contribution: Bayes by Backprop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371725" y="1460925"/>
            <a:ext cx="63450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Reparameterize with a deterministic function: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2" name="Google Shape;222;p33"/>
          <p:cNvSpPr txBox="1"/>
          <p:nvPr/>
        </p:nvSpPr>
        <p:spPr>
          <a:xfrm>
            <a:off x="249700" y="2956450"/>
            <a:ext cx="25155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Under certain conditions: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75" y="3549650"/>
            <a:ext cx="65913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275" y="1848962"/>
            <a:ext cx="329654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/>
        </p:nvSpPr>
        <p:spPr>
          <a:xfrm>
            <a:off x="249700" y="333175"/>
            <a:ext cx="8468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Gradient Learning</a:t>
            </a:r>
            <a:endParaRPr sz="3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314400" y="850375"/>
            <a:ext cx="42576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Authors’ contribution: Bayes by Backprop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021" y="1916775"/>
            <a:ext cx="2606799" cy="12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4"/>
          <p:cNvSpPr txBox="1"/>
          <p:nvPr/>
        </p:nvSpPr>
        <p:spPr>
          <a:xfrm>
            <a:off x="397650" y="1343663"/>
            <a:ext cx="26067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Let’s say our weights follow a normal distribution: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3" name="Google Shape;23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029" y="2071116"/>
            <a:ext cx="279121" cy="1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7225" y="2882138"/>
            <a:ext cx="383575" cy="2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/>
        </p:nvSpPr>
        <p:spPr>
          <a:xfrm>
            <a:off x="249700" y="333175"/>
            <a:ext cx="8468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Gradient Learning</a:t>
            </a:r>
            <a:endParaRPr sz="3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0" name="Google Shape;240;p35"/>
          <p:cNvSpPr txBox="1"/>
          <p:nvPr/>
        </p:nvSpPr>
        <p:spPr>
          <a:xfrm>
            <a:off x="314400" y="850375"/>
            <a:ext cx="42576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Authors’ contribution: Bayes by Backprop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1" name="Google Shape;2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021" y="1916775"/>
            <a:ext cx="2606799" cy="12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5"/>
          <p:cNvSpPr txBox="1"/>
          <p:nvPr/>
        </p:nvSpPr>
        <p:spPr>
          <a:xfrm>
            <a:off x="397650" y="1343663"/>
            <a:ext cx="26067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Let’s say our weights follow a normal distribution: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43" name="Google Shape;243;p35"/>
          <p:cNvCxnSpPr/>
          <p:nvPr/>
        </p:nvCxnSpPr>
        <p:spPr>
          <a:xfrm flipH="1" rot="10800000">
            <a:off x="3607500" y="1651125"/>
            <a:ext cx="740700" cy="437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4" name="Google Shape;24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195535">
            <a:off x="3264000" y="2176800"/>
            <a:ext cx="1516001" cy="1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6044" y="1233057"/>
            <a:ext cx="3630001" cy="351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3029" y="2071116"/>
            <a:ext cx="279121" cy="1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7225" y="2882138"/>
            <a:ext cx="383575" cy="2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/>
        </p:nvSpPr>
        <p:spPr>
          <a:xfrm>
            <a:off x="249700" y="333175"/>
            <a:ext cx="8468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Gradient Learning</a:t>
            </a:r>
            <a:endParaRPr sz="3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3" name="Google Shape;253;p36"/>
          <p:cNvSpPr txBox="1"/>
          <p:nvPr/>
        </p:nvSpPr>
        <p:spPr>
          <a:xfrm>
            <a:off x="314400" y="850375"/>
            <a:ext cx="42576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Authors’ contribution: Bayes by Backprop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4" name="Google Shape;254;p36"/>
          <p:cNvSpPr txBox="1"/>
          <p:nvPr/>
        </p:nvSpPr>
        <p:spPr>
          <a:xfrm>
            <a:off x="5627600" y="1789425"/>
            <a:ext cx="49794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5" name="Google Shape;2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021" y="1916775"/>
            <a:ext cx="2606799" cy="12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6"/>
          <p:cNvSpPr txBox="1"/>
          <p:nvPr/>
        </p:nvSpPr>
        <p:spPr>
          <a:xfrm>
            <a:off x="397650" y="1343663"/>
            <a:ext cx="26067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Let’s say our weights follow a normal distribution: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57" name="Google Shape;257;p36"/>
          <p:cNvCxnSpPr/>
          <p:nvPr/>
        </p:nvCxnSpPr>
        <p:spPr>
          <a:xfrm flipH="1" rot="10800000">
            <a:off x="3607500" y="1651125"/>
            <a:ext cx="740700" cy="437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8" name="Google Shape;25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6375" y="2564725"/>
            <a:ext cx="358140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195535">
            <a:off x="3264000" y="2176800"/>
            <a:ext cx="1516001" cy="1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6044" y="1233057"/>
            <a:ext cx="3630001" cy="351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3029" y="2071116"/>
            <a:ext cx="279121" cy="1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97225" y="2882138"/>
            <a:ext cx="383575" cy="255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3" name="Google Shape;263;p36"/>
          <p:cNvCxnSpPr/>
          <p:nvPr/>
        </p:nvCxnSpPr>
        <p:spPr>
          <a:xfrm flipH="1">
            <a:off x="5835175" y="1651125"/>
            <a:ext cx="8100" cy="807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4" name="Google Shape;264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07775" y="3511699"/>
            <a:ext cx="3630000" cy="58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/>
          <p:nvPr/>
        </p:nvSpPr>
        <p:spPr>
          <a:xfrm>
            <a:off x="249700" y="333175"/>
            <a:ext cx="8468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Gradient Learning</a:t>
            </a:r>
            <a:endParaRPr sz="3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0" name="Google Shape;270;p37"/>
          <p:cNvSpPr txBox="1"/>
          <p:nvPr/>
        </p:nvSpPr>
        <p:spPr>
          <a:xfrm>
            <a:off x="314400" y="850375"/>
            <a:ext cx="42576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Authors’ contribution: Bayes by Backprop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1" name="Google Shape;271;p37"/>
          <p:cNvSpPr txBox="1"/>
          <p:nvPr/>
        </p:nvSpPr>
        <p:spPr>
          <a:xfrm>
            <a:off x="5627600" y="1789425"/>
            <a:ext cx="49794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2" name="Google Shape;27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021" y="1916775"/>
            <a:ext cx="2606799" cy="12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7"/>
          <p:cNvSpPr txBox="1"/>
          <p:nvPr/>
        </p:nvSpPr>
        <p:spPr>
          <a:xfrm>
            <a:off x="397650" y="1343663"/>
            <a:ext cx="26067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Let’s say our weights follow a normal distribution: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74" name="Google Shape;274;p37"/>
          <p:cNvCxnSpPr/>
          <p:nvPr/>
        </p:nvCxnSpPr>
        <p:spPr>
          <a:xfrm flipH="1" rot="10800000">
            <a:off x="3607500" y="1651125"/>
            <a:ext cx="740700" cy="437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75" name="Google Shape;27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6375" y="2564725"/>
            <a:ext cx="358140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195535">
            <a:off x="3264000" y="2176800"/>
            <a:ext cx="1516001" cy="1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6044" y="1233057"/>
            <a:ext cx="3630001" cy="351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3029" y="2071116"/>
            <a:ext cx="279121" cy="1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97225" y="2882138"/>
            <a:ext cx="383575" cy="255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p37"/>
          <p:cNvCxnSpPr/>
          <p:nvPr/>
        </p:nvCxnSpPr>
        <p:spPr>
          <a:xfrm flipH="1">
            <a:off x="5835175" y="1651125"/>
            <a:ext cx="8100" cy="807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81" name="Google Shape;281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07775" y="3511699"/>
            <a:ext cx="3630000" cy="58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07775" y="4161901"/>
            <a:ext cx="2196650" cy="9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/>
        </p:nvSpPr>
        <p:spPr>
          <a:xfrm>
            <a:off x="242050" y="198825"/>
            <a:ext cx="6846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8" name="Google Shape;288;p38"/>
          <p:cNvSpPr txBox="1"/>
          <p:nvPr/>
        </p:nvSpPr>
        <p:spPr>
          <a:xfrm>
            <a:off x="249700" y="333175"/>
            <a:ext cx="8468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Going back to the cost function</a:t>
            </a:r>
            <a:endParaRPr sz="3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9" name="Google Shape;2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75" y="1104950"/>
            <a:ext cx="5820975" cy="45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75" y="1776775"/>
            <a:ext cx="7535811" cy="45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8"/>
          <p:cNvSpPr txBox="1"/>
          <p:nvPr/>
        </p:nvSpPr>
        <p:spPr>
          <a:xfrm>
            <a:off x="371725" y="2455050"/>
            <a:ext cx="35442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We approximate it by taking samples: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2" name="Google Shape;29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475" y="3203925"/>
            <a:ext cx="6901549" cy="84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/>
          <p:nvPr/>
        </p:nvSpPr>
        <p:spPr>
          <a:xfrm>
            <a:off x="249700" y="333175"/>
            <a:ext cx="8468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How do we build this?</a:t>
            </a:r>
            <a:endParaRPr sz="3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8" name="Google Shape;29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50" y="1027975"/>
            <a:ext cx="6383996" cy="387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/>
          <p:nvPr/>
        </p:nvSpPr>
        <p:spPr>
          <a:xfrm>
            <a:off x="249700" y="333175"/>
            <a:ext cx="8468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How do we build this?</a:t>
            </a:r>
            <a:endParaRPr sz="3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4" name="Google Shape;3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00" y="1027975"/>
            <a:ext cx="7238030" cy="38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/>
        </p:nvSpPr>
        <p:spPr>
          <a:xfrm>
            <a:off x="249700" y="333175"/>
            <a:ext cx="8468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How do we build this?</a:t>
            </a:r>
            <a:endParaRPr sz="3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0" name="Google Shape;31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0375"/>
            <a:ext cx="8839199" cy="3049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437025" y="403400"/>
            <a:ext cx="58215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Some background first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34425" y="1364850"/>
            <a:ext cx="49821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</a:pPr>
            <a:r>
              <a:rPr lang="pt-P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Marginal probability: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775" y="1760950"/>
            <a:ext cx="5509400" cy="6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6775" y="2968075"/>
            <a:ext cx="358140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/>
        </p:nvSpPr>
        <p:spPr>
          <a:xfrm>
            <a:off x="249700" y="333175"/>
            <a:ext cx="8468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How do we build this?</a:t>
            </a:r>
            <a:endParaRPr sz="3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6" name="Google Shape;31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00" y="1027975"/>
            <a:ext cx="6051968" cy="381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/>
          <p:nvPr/>
        </p:nvSpPr>
        <p:spPr>
          <a:xfrm>
            <a:off x="249700" y="333175"/>
            <a:ext cx="8468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Bayesian deep learning with CNNs - MNIST</a:t>
            </a:r>
            <a:endParaRPr sz="3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2" name="Google Shape;32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0375"/>
            <a:ext cx="2601444" cy="381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 txBox="1"/>
          <p:nvPr/>
        </p:nvSpPr>
        <p:spPr>
          <a:xfrm>
            <a:off x="0" y="0"/>
            <a:ext cx="9483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Bayesian deep learning with CNNs - MNIST</a:t>
            </a:r>
            <a:endParaRPr/>
          </a:p>
        </p:txBody>
      </p:sp>
      <p:sp>
        <p:nvSpPr>
          <p:cNvPr id="328" name="Google Shape;328;p44"/>
          <p:cNvSpPr txBox="1"/>
          <p:nvPr/>
        </p:nvSpPr>
        <p:spPr>
          <a:xfrm>
            <a:off x="302550" y="821225"/>
            <a:ext cx="6898500" cy="14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</a:pPr>
            <a:r>
              <a:rPr lang="pt-P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What happens if we input an image out of distribution of the training set?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00" y="2571750"/>
            <a:ext cx="8839197" cy="2367642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5"/>
          <p:cNvSpPr txBox="1"/>
          <p:nvPr/>
        </p:nvSpPr>
        <p:spPr>
          <a:xfrm>
            <a:off x="0" y="0"/>
            <a:ext cx="9483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1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Bayesian deep learning with CNNs - MNIST</a:t>
            </a:r>
            <a:endParaRPr/>
          </a:p>
        </p:txBody>
      </p:sp>
      <p:sp>
        <p:nvSpPr>
          <p:cNvPr id="335" name="Google Shape;335;p45"/>
          <p:cNvSpPr txBox="1"/>
          <p:nvPr/>
        </p:nvSpPr>
        <p:spPr>
          <a:xfrm>
            <a:off x="302550" y="821225"/>
            <a:ext cx="6898500" cy="14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</a:pPr>
            <a:r>
              <a:rPr lang="pt-P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What happens if we input an image out of distribution of the training set?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437025" y="403400"/>
            <a:ext cx="58215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Some background first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34425" y="1364850"/>
            <a:ext cx="49821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</a:pPr>
            <a:r>
              <a:rPr lang="pt-P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Conditional</a:t>
            </a:r>
            <a:r>
              <a:rPr lang="pt-P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probability: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300" y="1937500"/>
            <a:ext cx="4913299" cy="28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437025" y="403400"/>
            <a:ext cx="58215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Some background first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34425" y="1364850"/>
            <a:ext cx="49821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</a:pPr>
            <a:r>
              <a:rPr lang="pt-P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Bayes theorem: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575" y="1864375"/>
            <a:ext cx="3788425" cy="25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437025" y="403400"/>
            <a:ext cx="58215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Some background first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34425" y="1364850"/>
            <a:ext cx="49821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</a:pPr>
            <a:r>
              <a:rPr lang="pt-P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Bayes theorem: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25" y="2093075"/>
            <a:ext cx="468630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437025" y="403400"/>
            <a:ext cx="58215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Some background first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334425" y="1364850"/>
            <a:ext cx="49821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</a:pPr>
            <a:r>
              <a:rPr lang="pt-P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Bayes theorem: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25" y="2093075"/>
            <a:ext cx="4686300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5800475" y="1400425"/>
            <a:ext cx="29046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5610300" y="1270750"/>
            <a:ext cx="3414600" cy="10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 with coin tosses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437025" y="403400"/>
            <a:ext cx="58215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Some background first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334425" y="1364850"/>
            <a:ext cx="49821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</a:pPr>
            <a:r>
              <a:rPr lang="pt-P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Bayes theorem: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00" y="1819500"/>
            <a:ext cx="4164500" cy="18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84950"/>
            <a:ext cx="4339550" cy="34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5593000" y="985475"/>
            <a:ext cx="3414600" cy="10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 with coin tosses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249700" y="333175"/>
            <a:ext cx="8468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Probabilistic View on Neural Networks</a:t>
            </a:r>
            <a:endParaRPr sz="3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25" y="1672700"/>
            <a:ext cx="3952399" cy="1661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1"/>
          <p:cNvCxnSpPr/>
          <p:nvPr/>
        </p:nvCxnSpPr>
        <p:spPr>
          <a:xfrm>
            <a:off x="4565925" y="2435150"/>
            <a:ext cx="1084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3425" y="1981575"/>
            <a:ext cx="2375625" cy="9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