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6" r:id="rId2"/>
  </p:sldMasterIdLst>
  <p:notesMasterIdLst>
    <p:notesMasterId r:id="rId35"/>
  </p:notesMasterIdLst>
  <p:sldIdLst>
    <p:sldId id="269" r:id="rId3"/>
    <p:sldId id="286" r:id="rId4"/>
    <p:sldId id="317" r:id="rId5"/>
    <p:sldId id="327" r:id="rId6"/>
    <p:sldId id="328" r:id="rId7"/>
    <p:sldId id="339" r:id="rId8"/>
    <p:sldId id="332" r:id="rId9"/>
    <p:sldId id="334" r:id="rId10"/>
    <p:sldId id="335" r:id="rId11"/>
    <p:sldId id="333" r:id="rId12"/>
    <p:sldId id="329" r:id="rId13"/>
    <p:sldId id="319" r:id="rId14"/>
    <p:sldId id="320" r:id="rId15"/>
    <p:sldId id="355" r:id="rId16"/>
    <p:sldId id="358" r:id="rId17"/>
    <p:sldId id="348" r:id="rId18"/>
    <p:sldId id="347" r:id="rId19"/>
    <p:sldId id="356" r:id="rId20"/>
    <p:sldId id="338" r:id="rId21"/>
    <p:sldId id="341" r:id="rId22"/>
    <p:sldId id="337" r:id="rId23"/>
    <p:sldId id="351" r:id="rId24"/>
    <p:sldId id="350" r:id="rId25"/>
    <p:sldId id="352" r:id="rId26"/>
    <p:sldId id="354" r:id="rId27"/>
    <p:sldId id="342" r:id="rId28"/>
    <p:sldId id="343" r:id="rId29"/>
    <p:sldId id="344" r:id="rId30"/>
    <p:sldId id="345" r:id="rId31"/>
    <p:sldId id="323" r:id="rId32"/>
    <p:sldId id="357" r:id="rId33"/>
    <p:sldId id="277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verview" id="{1E3EE336-BC27-4CC0-BDBC-905772CC3DA1}">
          <p14:sldIdLst>
            <p14:sldId id="269"/>
            <p14:sldId id="286"/>
          </p14:sldIdLst>
        </p14:section>
        <p14:section name="What" id="{072D28C6-10AB-4076-8AFD-F74962557FE8}">
          <p14:sldIdLst>
            <p14:sldId id="317"/>
            <p14:sldId id="327"/>
            <p14:sldId id="328"/>
            <p14:sldId id="339"/>
          </p14:sldIdLst>
        </p14:section>
        <p14:section name="Why" id="{1A3A4B9B-FD62-4D5F-BE09-7525CA7741E0}">
          <p14:sldIdLst>
            <p14:sldId id="332"/>
            <p14:sldId id="334"/>
            <p14:sldId id="335"/>
          </p14:sldIdLst>
        </p14:section>
        <p14:section name="How" id="{D72492DF-BC49-4F43-8EC7-0B151CFBAA4B}">
          <p14:sldIdLst>
            <p14:sldId id="333"/>
            <p14:sldId id="329"/>
            <p14:sldId id="319"/>
            <p14:sldId id="320"/>
            <p14:sldId id="355"/>
            <p14:sldId id="358"/>
            <p14:sldId id="348"/>
            <p14:sldId id="347"/>
            <p14:sldId id="356"/>
            <p14:sldId id="338"/>
            <p14:sldId id="341"/>
            <p14:sldId id="337"/>
            <p14:sldId id="351"/>
            <p14:sldId id="350"/>
            <p14:sldId id="352"/>
            <p14:sldId id="354"/>
            <p14:sldId id="342"/>
            <p14:sldId id="343"/>
            <p14:sldId id="344"/>
            <p14:sldId id="345"/>
          </p14:sldIdLst>
        </p14:section>
        <p14:section name="Refer" id="{820E5B95-A1C0-4B4D-8A86-19ABD2A680EC}">
          <p14:sldIdLst>
            <p14:sldId id="323"/>
            <p14:sldId id="357"/>
          </p14:sldIdLst>
        </p14:section>
        <p14:section name="Bye" id="{2CC243E8-AE3B-498C-9553-77E727148B67}">
          <p14:sldIdLst>
            <p14:sldId id="2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CCCC"/>
    <a:srgbClr val="636566"/>
    <a:srgbClr val="3C3C3C"/>
    <a:srgbClr val="8C8C8C"/>
    <a:srgbClr val="ED1C24"/>
    <a:srgbClr val="B4B4B4"/>
    <a:srgbClr val="646464"/>
    <a:srgbClr val="C8C8C8"/>
    <a:srgbClr val="88F1E5"/>
    <a:srgbClr val="88D8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660B408-B3CF-4A94-85FC-2B1E0A45F4A2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561" autoAdjust="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024378-00D7-45FF-AB87-4712D912B902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8BC4DB-98FB-4A90-8BBF-47B6EA0017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597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8BC4DB-98FB-4A90-8BBF-47B6EA00176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416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8BC4DB-98FB-4A90-8BBF-47B6EA00176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8392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FE4CCA-51CA-4A5F-B3FD-783FA14C89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147DC14-DF5C-4B2D-B9BD-FE5949EDC2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4FC3D6-C967-41FC-8C49-952714AA9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A1E59-571F-4351-AC81-E4887704C995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6329A0-1498-4286-84E8-369625677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52AE4E-4937-4D9B-8C93-02BA98F06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27018-50B2-4594-AB56-1CC73754AE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399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7C7C84-6295-48EF-B4E5-F750E0DF9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A05CC96-9829-4058-9541-4368954D49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8A1FA9-16ED-440A-A470-0DAF06A5C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558A7-513C-47BE-9B6D-29FE45CBE407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D29D99-224F-493D-8C20-49486D9C4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896FAA-AEB1-4080-81B7-7AA8C57B7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E8B8F-0AD3-4B91-89A9-EA0C1FE924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1994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1A58824-DCC7-4F16-8913-679A927305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99B3B47-46C4-4A06-BCD6-4A1D8A8EFF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06A1AD-BB85-4612-8AB5-515C6FCF3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558A7-513C-47BE-9B6D-29FE45CBE407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CC4D65-547B-4A71-9F81-632A3F14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734169-56BA-440C-94DA-ACDE74AD8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E8B8F-0AD3-4B91-89A9-EA0C1FE924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24160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85032" y="377895"/>
            <a:ext cx="8607198" cy="792000"/>
          </a:xfrm>
        </p:spPr>
        <p:txBody>
          <a:bodyPr/>
          <a:lstStyle>
            <a:lvl1pPr algn="ctr">
              <a:defRPr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0"/>
          </p:nvPr>
        </p:nvSpPr>
        <p:spPr>
          <a:xfrm>
            <a:off x="1785032" y="1582057"/>
            <a:ext cx="8632143" cy="4818744"/>
          </a:xfrm>
        </p:spPr>
        <p:txBody>
          <a:bodyPr/>
          <a:lstStyle>
            <a:lvl1pPr marL="228600" indent="-228600">
              <a:buSzPct val="120000"/>
              <a:buFontTx/>
              <a:buBlip>
                <a:blip r:embed="rId2"/>
              </a:buBlip>
              <a:defRPr sz="2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buSzPct val="120000"/>
              <a:buFontTx/>
              <a:buBlip>
                <a:blip r:embed="rId3"/>
              </a:buBlip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buSzPct val="120000"/>
              <a:buFontTx/>
              <a:buBlip>
                <a:blip r:embed="rId4"/>
              </a:buBlip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714500" indent="-342900">
              <a:buFont typeface="+mj-ea"/>
              <a:buAutoNum type="circleNumDbPlain"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7419854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  <p:extLst>
    <p:ext uri="{DCECCB84-F9BA-43D5-87BE-67443E8EF086}">
      <p15:sldGuideLst xmlns:p15="http://schemas.microsoft.com/office/powerpoint/2012/main">
        <p15:guide id="1" pos="6562">
          <p15:clr>
            <a:srgbClr val="FBAE40"/>
          </p15:clr>
        </p15:guide>
        <p15:guide id="2" pos="1118">
          <p15:clr>
            <a:srgbClr val="FBAE40"/>
          </p15:clr>
        </p15:guide>
        <p15:guide id="3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785032" y="377895"/>
            <a:ext cx="8607198" cy="792000"/>
          </a:xfrm>
        </p:spPr>
        <p:txBody>
          <a:bodyPr/>
          <a:lstStyle>
            <a:lvl1pPr algn="ctr">
              <a:defRPr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idx="10"/>
          </p:nvPr>
        </p:nvSpPr>
        <p:spPr>
          <a:xfrm>
            <a:off x="1785032" y="1407886"/>
            <a:ext cx="4151087" cy="4992915"/>
          </a:xfrm>
        </p:spPr>
        <p:txBody>
          <a:bodyPr/>
          <a:lstStyle>
            <a:lvl1pPr marL="228600" indent="-228600">
              <a:buSzPct val="120000"/>
              <a:buFontTx/>
              <a:buBlip>
                <a:blip r:embed="rId2"/>
              </a:buBlip>
              <a:defRPr sz="2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buSzPct val="120000"/>
              <a:buFontTx/>
              <a:buBlip>
                <a:blip r:embed="rId3"/>
              </a:buBlip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buSzPct val="120000"/>
              <a:buFontTx/>
              <a:buBlip>
                <a:blip r:embed="rId4"/>
              </a:buBlip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714500" indent="-342900">
              <a:buFont typeface="+mj-ea"/>
              <a:buAutoNum type="circleNumDbPlain"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0" name="内容占位符 2"/>
          <p:cNvSpPr>
            <a:spLocks noGrp="1"/>
          </p:cNvSpPr>
          <p:nvPr>
            <p:ph idx="11"/>
          </p:nvPr>
        </p:nvSpPr>
        <p:spPr>
          <a:xfrm>
            <a:off x="6241143" y="1407886"/>
            <a:ext cx="4151087" cy="4992915"/>
          </a:xfrm>
        </p:spPr>
        <p:txBody>
          <a:bodyPr/>
          <a:lstStyle>
            <a:lvl1pPr marL="228600" indent="-228600">
              <a:buSzPct val="120000"/>
              <a:buFontTx/>
              <a:buBlip>
                <a:blip r:embed="rId2"/>
              </a:buBlip>
              <a:defRPr sz="2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buSzPct val="120000"/>
              <a:buFontTx/>
              <a:buBlip>
                <a:blip r:embed="rId3"/>
              </a:buBlip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buSzPct val="120000"/>
              <a:buFontTx/>
              <a:buBlip>
                <a:blip r:embed="rId4"/>
              </a:buBlip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714500" indent="-342900">
              <a:buFont typeface="+mj-ea"/>
              <a:buAutoNum type="circleNumDbPlain"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75297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92858" y="1267384"/>
            <a:ext cx="4190400" cy="427634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01830" y="1267384"/>
            <a:ext cx="4190400" cy="427634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1785032" y="377895"/>
            <a:ext cx="8607198" cy="792000"/>
          </a:xfrm>
        </p:spPr>
        <p:txBody>
          <a:bodyPr/>
          <a:lstStyle>
            <a:lvl1pPr algn="ctr">
              <a:defRPr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内容占位符 2"/>
          <p:cNvSpPr>
            <a:spLocks noGrp="1"/>
          </p:cNvSpPr>
          <p:nvPr>
            <p:ph idx="10"/>
          </p:nvPr>
        </p:nvSpPr>
        <p:spPr>
          <a:xfrm>
            <a:off x="1785032" y="1792507"/>
            <a:ext cx="4198226" cy="4608294"/>
          </a:xfrm>
        </p:spPr>
        <p:txBody>
          <a:bodyPr/>
          <a:lstStyle>
            <a:lvl1pPr marL="228600" indent="-228600">
              <a:buSzPct val="120000"/>
              <a:buFontTx/>
              <a:buBlip>
                <a:blip r:embed="rId2"/>
              </a:buBlip>
              <a:defRPr sz="2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buSzPct val="120000"/>
              <a:buFontTx/>
              <a:buBlip>
                <a:blip r:embed="rId3"/>
              </a:buBlip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buSzPct val="120000"/>
              <a:buFontTx/>
              <a:buBlip>
                <a:blip r:embed="rId4"/>
              </a:buBlip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714500" indent="-342900">
              <a:buFont typeface="+mj-ea"/>
              <a:buAutoNum type="circleNumDbPlain"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0" name="内容占位符 2"/>
          <p:cNvSpPr>
            <a:spLocks noGrp="1"/>
          </p:cNvSpPr>
          <p:nvPr>
            <p:ph idx="11"/>
          </p:nvPr>
        </p:nvSpPr>
        <p:spPr>
          <a:xfrm>
            <a:off x="6201831" y="1792507"/>
            <a:ext cx="4190399" cy="4608294"/>
          </a:xfrm>
        </p:spPr>
        <p:txBody>
          <a:bodyPr/>
          <a:lstStyle>
            <a:lvl1pPr marL="228600" indent="-228600">
              <a:buSzPct val="120000"/>
              <a:buFontTx/>
              <a:buBlip>
                <a:blip r:embed="rId2"/>
              </a:buBlip>
              <a:defRPr sz="2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buSzPct val="120000"/>
              <a:buFontTx/>
              <a:buBlip>
                <a:blip r:embed="rId3"/>
              </a:buBlip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buSzPct val="120000"/>
              <a:buFontTx/>
              <a:buBlip>
                <a:blip r:embed="rId4"/>
              </a:buBlip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714500" indent="-342900">
              <a:buFont typeface="+mj-ea"/>
              <a:buAutoNum type="circleNumDbPlain"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12456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3474867" y="2872569"/>
            <a:ext cx="5260975" cy="1311128"/>
          </a:xfrm>
        </p:spPr>
        <p:txBody>
          <a:bodyPr anchor="ctr">
            <a:spAutoFit/>
          </a:bodyPr>
          <a:lstStyle>
            <a:lvl1pPr marL="0" indent="0" algn="ctr">
              <a:buNone/>
              <a:defRPr sz="88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THANKS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84361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85032" y="1287277"/>
            <a:ext cx="8607198" cy="424732"/>
          </a:xfrm>
        </p:spPr>
        <p:txBody>
          <a:bodyPr wrap="square">
            <a:spAutoFit/>
          </a:bodyPr>
          <a:lstStyle>
            <a:lvl1pPr marL="0" indent="0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785032" y="377895"/>
            <a:ext cx="8607198" cy="792000"/>
          </a:xfrm>
        </p:spPr>
        <p:txBody>
          <a:bodyPr/>
          <a:lstStyle>
            <a:lvl1pPr algn="ctr">
              <a:defRPr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45792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张图片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7"/>
          <p:cNvSpPr>
            <a:spLocks noGrp="1"/>
          </p:cNvSpPr>
          <p:nvPr>
            <p:ph type="pic" sz="quarter" idx="15" hasCustomPrompt="1"/>
          </p:nvPr>
        </p:nvSpPr>
        <p:spPr>
          <a:xfrm>
            <a:off x="1404602" y="1291771"/>
            <a:ext cx="4552947" cy="3168030"/>
          </a:xfrm>
          <a:solidFill>
            <a:schemeClr val="bg1"/>
          </a:solidFill>
          <a:ln w="31750">
            <a:noFill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algn="ctr">
              <a:defRPr sz="2000">
                <a:solidFill>
                  <a:srgbClr val="3C3C3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单击添加图片</a:t>
            </a:r>
          </a:p>
        </p:txBody>
      </p:sp>
      <p:sp>
        <p:nvSpPr>
          <p:cNvPr id="13" name="图片占位符 7"/>
          <p:cNvSpPr>
            <a:spLocks noGrp="1"/>
          </p:cNvSpPr>
          <p:nvPr>
            <p:ph type="pic" sz="quarter" idx="16" hasCustomPrompt="1"/>
          </p:nvPr>
        </p:nvSpPr>
        <p:spPr>
          <a:xfrm>
            <a:off x="6229353" y="1291771"/>
            <a:ext cx="4552947" cy="3168030"/>
          </a:xfrm>
          <a:solidFill>
            <a:schemeClr val="bg1"/>
          </a:solidFill>
          <a:ln w="31750">
            <a:noFill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algn="ctr">
              <a:defRPr sz="2000">
                <a:solidFill>
                  <a:srgbClr val="3C3C3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单击添加图片</a:t>
            </a:r>
          </a:p>
        </p:txBody>
      </p:sp>
      <p:sp>
        <p:nvSpPr>
          <p:cNvPr id="17" name="内容占位符 2"/>
          <p:cNvSpPr>
            <a:spLocks noGrp="1"/>
          </p:cNvSpPr>
          <p:nvPr>
            <p:ph idx="17"/>
          </p:nvPr>
        </p:nvSpPr>
        <p:spPr>
          <a:xfrm>
            <a:off x="1404602" y="4459802"/>
            <a:ext cx="4552947" cy="1883848"/>
          </a:xfrm>
          <a:solidFill>
            <a:srgbClr val="3C3C3C"/>
          </a:solidFill>
          <a:ln w="63500">
            <a:noFill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228600" indent="-228600">
              <a:buSzPct val="120000"/>
              <a:buFontTx/>
              <a:buBlip>
                <a:blip r:embed="rId2"/>
              </a:buBlip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buSzPct val="120000"/>
              <a:buFontTx/>
              <a:buBlip>
                <a:blip r:embed="rId3"/>
              </a:buBlip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buSzPct val="120000"/>
              <a:buFontTx/>
              <a:buBlip>
                <a:blip r:embed="rId4"/>
              </a:buBlip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714500" indent="-342900">
              <a:buFont typeface="+mj-ea"/>
              <a:buAutoNum type="circleNumDbPlain"/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2" name="内容占位符 2"/>
          <p:cNvSpPr>
            <a:spLocks noGrp="1"/>
          </p:cNvSpPr>
          <p:nvPr>
            <p:ph idx="18"/>
          </p:nvPr>
        </p:nvSpPr>
        <p:spPr>
          <a:xfrm>
            <a:off x="6229353" y="4459802"/>
            <a:ext cx="4552947" cy="1883848"/>
          </a:xfrm>
          <a:solidFill>
            <a:srgbClr val="3C3C3C"/>
          </a:solidFill>
          <a:ln w="63500">
            <a:noFill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228600" indent="-228600">
              <a:buSzPct val="120000"/>
              <a:buFontTx/>
              <a:buBlip>
                <a:blip r:embed="rId2"/>
              </a:buBlip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buSzPct val="120000"/>
              <a:buFontTx/>
              <a:buBlip>
                <a:blip r:embed="rId3"/>
              </a:buBlip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buSzPct val="120000"/>
              <a:buFontTx/>
              <a:buBlip>
                <a:blip r:embed="rId4"/>
              </a:buBlip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714500" indent="-342900">
              <a:buFont typeface="+mj-ea"/>
              <a:buAutoNum type="circleNumDbPlain"/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1404602" y="377895"/>
            <a:ext cx="9377698" cy="792000"/>
          </a:xfrm>
        </p:spPr>
        <p:txBody>
          <a:bodyPr/>
          <a:lstStyle>
            <a:lvl1pPr algn="ctr">
              <a:defRPr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79828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785032" y="377895"/>
            <a:ext cx="8607198" cy="792000"/>
          </a:xfrm>
        </p:spPr>
        <p:txBody>
          <a:bodyPr/>
          <a:lstStyle>
            <a:lvl1pPr algn="ctr">
              <a:defRPr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15795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7242A3-A58D-4373-BFAD-EDB90D5E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186910-2DD8-4C61-B854-F4B457A26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F062E8-AE8D-41AA-A797-ED055207E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558A7-513C-47BE-9B6D-29FE45CBE407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D63D01-1A60-43DF-90FD-4177F3470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D5A333-A62A-495D-B954-C509AEF69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E8B8F-0AD3-4B91-89A9-EA0C1FE924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7757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C4E396-7F22-4AB6-9780-5DFD6CCE3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4AF6F1-6D1E-40C4-A683-A2CC824AD1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16258F-F705-46EB-8708-666D6D78A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A1E59-571F-4351-AC81-E4887704C995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0A8E75-2DE6-464D-A6A8-D64DB649F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7D701C-81C0-4D10-BEC8-65149682F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27018-50B2-4594-AB56-1CC73754AE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15726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B6859B-AC26-4A55-806A-AB1775B4E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984900-5CF5-4B45-9D85-A086DD4D74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02A025F-6E78-4CB0-B5C6-25539AAC18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EF69B6-0A31-4E1C-83D0-5557AECA1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558A7-513C-47BE-9B6D-29FE45CBE407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8EEF35-3A89-492B-A58C-372A28FE5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703E02-0951-4875-9DAB-21CD5A825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E8B8F-0AD3-4B91-89A9-EA0C1FE924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4707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1E8796-C40A-4A2D-98E8-FE5C14276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A62B44-100C-45F9-A1E4-7147AB454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A2776A1-B85C-4B2C-84D5-6ED811F94B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05F7E1B-2817-415D-926F-FC4D69469E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76885F3-ABAA-4BCC-9775-6EE2F8A1AA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2726800-9FF2-48AC-BC98-FA1439E45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558A7-513C-47BE-9B6D-29FE45CBE407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A637882-BE31-44A0-AB7A-FEAC01182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1C195E5-3BFD-453D-8139-7204B8680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E8B8F-0AD3-4B91-89A9-EA0C1FE924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679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B3B4AA-B663-49BE-ACEA-7B33A529C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B2118BA-28F6-4FDE-9DD4-E5BD38361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A1E59-571F-4351-AC81-E4887704C995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7E2A7F5-85CC-43DC-BBC7-903A8CD90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C0004D1-FBF5-442F-A687-2EAAA4533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27018-50B2-4594-AB56-1CC73754AE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0146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DFA96A9-4CFD-4E69-9671-393507163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558A7-513C-47BE-9B6D-29FE45CBE407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CF91F08-ECAA-4FE3-A44D-EE137D643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1B82AC-21F1-4F59-93A5-4F1D730C1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E8B8F-0AD3-4B91-89A9-EA0C1FE924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3668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8230CB-B152-4D3C-AE4C-5587FA9F2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8427BD-8033-4494-9E13-E40F14A22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2842ABA-BE98-4F9B-BCC0-2EDEE4C996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99EE9B-AA51-4328-99E4-E80808958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558A7-513C-47BE-9B6D-29FE45CBE407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4D818B-9897-46BD-9BFD-D725E9421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FEA596-8214-4D82-88CF-AFC5EB102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E8B8F-0AD3-4B91-89A9-EA0C1FE924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978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BE2333-FDDE-4F99-B7B3-E0864E039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869EE79-AFD7-405C-BB5F-805946603C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E3AD6D-500D-420B-B5B7-8BD1D7468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EC409F-A3F8-475A-9608-B07C0C385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558A7-513C-47BE-9B6D-29FE45CBE407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355445-A6E9-4E5A-8B45-CDE7CC0ED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6A1075-F190-4425-88BE-9834682C0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E8B8F-0AD3-4B91-89A9-EA0C1FE924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2606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ACCE89F-CBC0-4BCC-934D-920C4AC5F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D315BA-4706-424C-AFAA-F8C5977015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F835A8-C6FF-432E-897F-43DEA5F099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558A7-513C-47BE-9B6D-29FE45CBE407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7B77E1-2CDB-4F45-B259-E866B55AD3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92D3D7-9AD5-441C-9BE2-6B0993D065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E8B8F-0AD3-4B91-89A9-EA0C1FE924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603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4" r:id="rId15"/>
    <p:sldLayoutId id="2147483651" r:id="rId16"/>
    <p:sldLayoutId id="2147483663" r:id="rId17"/>
    <p:sldLayoutId id="2147483661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u013679744/article/details/79195563" TargetMode="External"/><Relationship Id="rId2" Type="http://schemas.openxmlformats.org/officeDocument/2006/relationships/hyperlink" Target="https://segmentfault.com/a/1190000012212663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hyperlink" Target="https://redis.io/topics/data-types-intro" TargetMode="External"/><Relationship Id="rId4" Type="http://schemas.openxmlformats.org/officeDocument/2006/relationships/hyperlink" Target="https://www.cnblogs.com/xiaoxi/category/961351.html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yq.aliyun.com/articles/67122" TargetMode="Externa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.vml"/><Relationship Id="rId6" Type="http://schemas.openxmlformats.org/officeDocument/2006/relationships/hyperlink" Target="https://blog.csdn.net/xuxian6823091/article/details/81195231" TargetMode="External"/><Relationship Id="rId5" Type="http://schemas.openxmlformats.org/officeDocument/2006/relationships/hyperlink" Target="https://www.cnblogs.com/kevingrace/p/5685332.html" TargetMode="External"/><Relationship Id="rId4" Type="http://schemas.openxmlformats.org/officeDocument/2006/relationships/image" Target="../media/image13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Relationship Id="rId5" Type="http://schemas.openxmlformats.org/officeDocument/2006/relationships/hyperlink" Target="https://www.cnblogs.com/qinghe123/p/9547884.html" TargetMode="Externa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redisbook.readthedocs.io/en/latest/feature/pubsub.html" TargetMode="Externa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zhuanlan.zhihu.com/p/44441938" TargetMode="External"/><Relationship Id="rId13" Type="http://schemas.openxmlformats.org/officeDocument/2006/relationships/image" Target="../media/image20.png"/><Relationship Id="rId3" Type="http://schemas.openxmlformats.org/officeDocument/2006/relationships/hyperlink" Target="https://github.com/twitter/twemproxy" TargetMode="External"/><Relationship Id="rId7" Type="http://schemas.openxmlformats.org/officeDocument/2006/relationships/hyperlink" Target="https://juejin.im/post/5c132b076fb9a04a08218eef" TargetMode="External"/><Relationship Id="rId12" Type="http://schemas.openxmlformats.org/officeDocument/2006/relationships/hyperlink" Target="https://my.oschina.net/u/2600078/blog/1923696" TargetMode="External"/><Relationship Id="rId2" Type="http://schemas.openxmlformats.org/officeDocument/2006/relationships/hyperlink" Target="https://github.com/CodisLabs/codis" TargetMode="Externa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9.jpg"/><Relationship Id="rId11" Type="http://schemas.openxmlformats.org/officeDocument/2006/relationships/hyperlink" Target="https://juejin.im/entry/57fa21135bbb50005b26b14f" TargetMode="External"/><Relationship Id="rId5" Type="http://schemas.openxmlformats.org/officeDocument/2006/relationships/image" Target="../media/image18.png"/><Relationship Id="rId15" Type="http://schemas.openxmlformats.org/officeDocument/2006/relationships/image" Target="../media/image22.png"/><Relationship Id="rId10" Type="http://schemas.openxmlformats.org/officeDocument/2006/relationships/hyperlink" Target="https://toutiao.io/posts/u64f4z/preview" TargetMode="External"/><Relationship Id="rId4" Type="http://schemas.openxmlformats.org/officeDocument/2006/relationships/image" Target="../media/image17.png"/><Relationship Id="rId9" Type="http://schemas.openxmlformats.org/officeDocument/2006/relationships/hyperlink" Target="https://www.zhihu.com/question/21419897" TargetMode="External"/><Relationship Id="rId1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redis.io/topics/cluster-spec#multiple-keys-operations" TargetMode="Externa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wenku.baidu.com/view/59cef841ae1ffc4ffe4733687e21af45b207fe70.html" TargetMode="Externa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png"/><Relationship Id="rId5" Type="http://schemas.openxmlformats.org/officeDocument/2006/relationships/hyperlink" Target="https://www.cnblogs.com/cpselvis/p/6265825.html" TargetMode="Externa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egmentfault.com/a/1190000013729843" TargetMode="External"/><Relationship Id="rId2" Type="http://schemas.openxmlformats.org/officeDocument/2006/relationships/hyperlink" Target="https://segmentfault.com/a/1190000014262882" TargetMode="Externa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redisbook.com/" TargetMode="External"/><Relationship Id="rId7" Type="http://schemas.openxmlformats.org/officeDocument/2006/relationships/hyperlink" Target="https://my.oschina.net/u/2600078/blog/1923696" TargetMode="External"/><Relationship Id="rId2" Type="http://schemas.openxmlformats.org/officeDocument/2006/relationships/hyperlink" Target="https://redis.io/documentation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timyang.net/data/redis-misunderstanding/" TargetMode="External"/><Relationship Id="rId5" Type="http://schemas.openxmlformats.org/officeDocument/2006/relationships/hyperlink" Target="https://www.colabug.com/4049921.html" TargetMode="External"/><Relationship Id="rId4" Type="http://schemas.openxmlformats.org/officeDocument/2006/relationships/hyperlink" Target="http://www.redis.cn/documentation.html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creativecommons.org/licenses/by-sa/4.0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baike.baidu.com/item/Common%20Lisp" TargetMode="External"/><Relationship Id="rId13" Type="http://schemas.openxmlformats.org/officeDocument/2006/relationships/hyperlink" Target="https://baike.baidu.com/item/Haxe" TargetMode="External"/><Relationship Id="rId18" Type="http://schemas.openxmlformats.org/officeDocument/2006/relationships/hyperlink" Target="https://baike.baidu.com/item/PHP" TargetMode="External"/><Relationship Id="rId3" Type="http://schemas.openxmlformats.org/officeDocument/2006/relationships/hyperlink" Target="https://redis.io/clients" TargetMode="External"/><Relationship Id="rId7" Type="http://schemas.openxmlformats.org/officeDocument/2006/relationships/hyperlink" Target="https://baike.baidu.com/item/Clojure" TargetMode="External"/><Relationship Id="rId12" Type="http://schemas.openxmlformats.org/officeDocument/2006/relationships/hyperlink" Target="https://baike.baidu.com/item/Haskell" TargetMode="External"/><Relationship Id="rId17" Type="http://schemas.openxmlformats.org/officeDocument/2006/relationships/hyperlink" Target="https://baike.baidu.com/item/Lua" TargetMode="External"/><Relationship Id="rId2" Type="http://schemas.openxmlformats.org/officeDocument/2006/relationships/hyperlink" Target="https://redis.io/topics/whos-using-redis" TargetMode="External"/><Relationship Id="rId16" Type="http://schemas.openxmlformats.org/officeDocument/2006/relationships/hyperlink" Target="https://baike.baidu.com/item/Node.js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aike.baidu.com/item/C++" TargetMode="External"/><Relationship Id="rId11" Type="http://schemas.openxmlformats.org/officeDocument/2006/relationships/hyperlink" Target="https://baike.baidu.com/item/Go" TargetMode="External"/><Relationship Id="rId5" Type="http://schemas.openxmlformats.org/officeDocument/2006/relationships/hyperlink" Target="https://baike.baidu.com/item/C" TargetMode="External"/><Relationship Id="rId15" Type="http://schemas.openxmlformats.org/officeDocument/2006/relationships/hyperlink" Target="https://baike.baidu.com/item/Java" TargetMode="External"/><Relationship Id="rId10" Type="http://schemas.openxmlformats.org/officeDocument/2006/relationships/hyperlink" Target="https://baike.baidu.com/item/Erlang" TargetMode="External"/><Relationship Id="rId19" Type="http://schemas.openxmlformats.org/officeDocument/2006/relationships/hyperlink" Target="https://baike.baidu.com/item/Python" TargetMode="External"/><Relationship Id="rId4" Type="http://schemas.openxmlformats.org/officeDocument/2006/relationships/hyperlink" Target="https://baike.baidu.com/item/ActionScript" TargetMode="External"/><Relationship Id="rId9" Type="http://schemas.openxmlformats.org/officeDocument/2006/relationships/hyperlink" Target="https://baike.baidu.com/item/Dart" TargetMode="External"/><Relationship Id="rId14" Type="http://schemas.openxmlformats.org/officeDocument/2006/relationships/hyperlink" Target="https://baike.baidu.com/item/Io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51cto.com/13902811/2294162" TargetMode="External"/><Relationship Id="rId2" Type="http://schemas.openxmlformats.org/officeDocument/2006/relationships/hyperlink" Target="http://groups.google.com/group/redis-db/browse_thread/thread/b52814e9ef15b8d0/b9de497c6a73614f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colabug.com/4049921.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db-engines.com/en/system/MongoDB" TargetMode="External"/><Relationship Id="rId13" Type="http://schemas.openxmlformats.org/officeDocument/2006/relationships/hyperlink" Target="https://db-engines.com/en/system/Microsoft+Access" TargetMode="External"/><Relationship Id="rId18" Type="http://schemas.openxmlformats.org/officeDocument/2006/relationships/image" Target="../media/image10.png"/><Relationship Id="rId3" Type="http://schemas.openxmlformats.org/officeDocument/2006/relationships/hyperlink" Target="https://db-engines.com/en/system/Oracle" TargetMode="External"/><Relationship Id="rId7" Type="http://schemas.openxmlformats.org/officeDocument/2006/relationships/hyperlink" Target="https://db-engines.com/en/system/PostgreSQL" TargetMode="External"/><Relationship Id="rId12" Type="http://schemas.openxmlformats.org/officeDocument/2006/relationships/hyperlink" Target="https://db-engines.com/en/system/Elasticsearch" TargetMode="External"/><Relationship Id="rId1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b-engines.com/en/system/Microsoft+SQL+Server" TargetMode="External"/><Relationship Id="rId11" Type="http://schemas.openxmlformats.org/officeDocument/2006/relationships/hyperlink" Target="MULTI,%20EXEC,%20DISCARD%20&#21644;%20WATCH" TargetMode="External"/><Relationship Id="rId5" Type="http://schemas.openxmlformats.org/officeDocument/2006/relationships/hyperlink" Target="https://db-engines.com/en/system/MySQL" TargetMode="External"/><Relationship Id="rId15" Type="http://schemas.openxmlformats.org/officeDocument/2006/relationships/slide" Target="slide8.xml"/><Relationship Id="rId10" Type="http://schemas.openxmlformats.org/officeDocument/2006/relationships/hyperlink" Target="https://db-engines.com/en/system/Redis" TargetMode="External"/><Relationship Id="rId4" Type="http://schemas.openxmlformats.org/officeDocument/2006/relationships/hyperlink" Target="https://db-engines.com/en/article/RDBMS" TargetMode="External"/><Relationship Id="rId9" Type="http://schemas.openxmlformats.org/officeDocument/2006/relationships/hyperlink" Target="https://db-engines.com/en/system/IBM+Db2" TargetMode="External"/><Relationship Id="rId14" Type="http://schemas.openxmlformats.org/officeDocument/2006/relationships/hyperlink" Target="https://db-engines.com/en/system/SQLite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redis.io/topics/benchmarks" TargetMode="External"/><Relationship Id="rId2" Type="http://schemas.openxmlformats.org/officeDocument/2006/relationships/hyperlink" Target="http://softlab.sdut.edu.cn/blog/subaochen/2017/05/redis%E5%9F%BA%E5%87%86%E6%80%A7%E8%83%BD%E6%B5%8B%E8%AF%95/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stackoverflow.com/questions/11216647/why-is-sqlite-faster-than-redis-in-this-simple-benchmark" TargetMode="External"/><Relationship Id="rId5" Type="http://schemas.openxmlformats.org/officeDocument/2006/relationships/hyperlink" Target="https://www.cnblogs.com/lovecindywang/archive/2011/03/03/1969633.html" TargetMode="External"/><Relationship Id="rId4" Type="http://schemas.openxmlformats.org/officeDocument/2006/relationships/hyperlink" Target="https://blog.csdn.net/zlfprogram/article/details/74338685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677891" y="2521527"/>
            <a:ext cx="4876799" cy="988436"/>
          </a:xfrm>
        </p:spPr>
        <p:txBody>
          <a:bodyPr/>
          <a:lstStyle/>
          <a:p>
            <a:r>
              <a:rPr lang="en-US" altLang="zh-CN" sz="5200" dirty="0">
                <a:solidFill>
                  <a:srgbClr val="636566"/>
                </a:solidFill>
              </a:rPr>
              <a:t>Redis </a:t>
            </a:r>
            <a:r>
              <a:rPr lang="zh-CN" altLang="en-US" sz="5200" dirty="0">
                <a:solidFill>
                  <a:srgbClr val="636566"/>
                </a:solidFill>
              </a:rPr>
              <a:t>知识分享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27448" y="4065980"/>
            <a:ext cx="3420702" cy="508000"/>
          </a:xfrm>
          <a:ln>
            <a:noFill/>
          </a:ln>
        </p:spPr>
        <p:txBody>
          <a:bodyPr/>
          <a:lstStyle/>
          <a:p>
            <a:r>
              <a:rPr lang="zh-CN" altLang="en-US" dirty="0">
                <a:solidFill>
                  <a:srgbClr val="636566"/>
                </a:solidFill>
              </a:rPr>
              <a:t>分享者：</a:t>
            </a:r>
            <a:r>
              <a:rPr lang="en-US" altLang="zh-CN" dirty="0">
                <a:solidFill>
                  <a:srgbClr val="636566"/>
                </a:solidFill>
              </a:rPr>
              <a:t>imoyao</a:t>
            </a:r>
            <a:endParaRPr lang="zh-CN" altLang="en-US" dirty="0">
              <a:solidFill>
                <a:srgbClr val="636566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4942" y="635617"/>
            <a:ext cx="4095590" cy="1370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518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108075" y="755616"/>
            <a:ext cx="10515600" cy="836461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怎么用？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2062276" y="2049277"/>
            <a:ext cx="8607198" cy="3564123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ea"/>
              <a:buAutoNum type="ea1JpnChsDbPeriod"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数据结构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Font typeface="+mj-ea"/>
              <a:buAutoNum type="ea1JpnChsDbPeriod"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持久化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Font typeface="+mj-ea"/>
              <a:buAutoNum type="ea1JpnChsDbPeriod"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过期策略与内存淘汰策略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Font typeface="+mj-ea"/>
              <a:buAutoNum type="ea1JpnChsDbPeriod"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主从复制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Font typeface="+mj-ea"/>
              <a:buAutoNum type="ea1JpnChsDbPeriod"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哨兵模式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Font typeface="+mj-ea"/>
              <a:buAutoNum type="ea1JpnChsDbPeriod"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发布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订阅模式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Font typeface="+mj-ea"/>
              <a:buAutoNum type="ea1JpnChsDbPeriod"/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大厦上的“乌云”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Font typeface="+mj-ea"/>
              <a:buAutoNum type="ea1JpnChsDbPeriod"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常见架构设计（介绍）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Font typeface="+mj-ea"/>
              <a:buAutoNum type="ea1JpnChsDbPeriod"/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Show me the code</a:t>
            </a:r>
          </a:p>
          <a:p>
            <a:pPr marL="514350" indent="-514350">
              <a:buFont typeface="+mj-ea"/>
              <a:buAutoNum type="ea1JpnChsDbPeriod"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简单实践（安装配置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哨兵模式）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8686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785032" y="185721"/>
            <a:ext cx="8607198" cy="814404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数据结构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619126" y="1000125"/>
            <a:ext cx="10749914" cy="418191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作为一个</a:t>
            </a:r>
            <a:r>
              <a:rPr lang="en-US" altLang="zh-CN" sz="16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nosql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not only SQL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）数据库，支持五种基本的数据结构，可谓是相当丰富，能满足大部分使用场景。</a:t>
            </a:r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402185"/>
              </p:ext>
            </p:extLst>
          </p:nvPr>
        </p:nvGraphicFramePr>
        <p:xfrm>
          <a:off x="547083" y="1557495"/>
          <a:ext cx="10894000" cy="389541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450892">
                  <a:extLst>
                    <a:ext uri="{9D8B030D-6E8A-4147-A177-3AD203B41FA5}">
                      <a16:colId xmlns:a16="http://schemas.microsoft.com/office/drawing/2014/main" val="3132957880"/>
                    </a:ext>
                  </a:extLst>
                </a:gridCol>
                <a:gridCol w="2977517">
                  <a:extLst>
                    <a:ext uri="{9D8B030D-6E8A-4147-A177-3AD203B41FA5}">
                      <a16:colId xmlns:a16="http://schemas.microsoft.com/office/drawing/2014/main" val="1142900761"/>
                    </a:ext>
                  </a:extLst>
                </a:gridCol>
                <a:gridCol w="2107991">
                  <a:extLst>
                    <a:ext uri="{9D8B030D-6E8A-4147-A177-3AD203B41FA5}">
                      <a16:colId xmlns:a16="http://schemas.microsoft.com/office/drawing/2014/main" val="4189761336"/>
                    </a:ext>
                  </a:extLst>
                </a:gridCol>
                <a:gridCol w="2178800">
                  <a:extLst>
                    <a:ext uri="{9D8B030D-6E8A-4147-A177-3AD203B41FA5}">
                      <a16:colId xmlns:a16="http://schemas.microsoft.com/office/drawing/2014/main" val="1467870476"/>
                    </a:ext>
                  </a:extLst>
                </a:gridCol>
                <a:gridCol w="2178800">
                  <a:extLst>
                    <a:ext uri="{9D8B030D-6E8A-4147-A177-3AD203B41FA5}">
                      <a16:colId xmlns:a16="http://schemas.microsoft.com/office/drawing/2014/main" val="3408618832"/>
                    </a:ext>
                  </a:extLst>
                </a:gridCol>
              </a:tblGrid>
              <a:tr h="323971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结构类型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结构存储的值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常用操作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底层实现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应用场景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737503"/>
                  </a:ext>
                </a:extLst>
              </a:tr>
              <a:tr h="56695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字符串（</a:t>
                      </a: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Strings</a:t>
                      </a: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字符串、整数、浮点数、其他  </a:t>
                      </a:r>
                      <a:endParaRPr lang="en-US" altLang="zh-CN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时间复杂度：</a:t>
                      </a: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O(1)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set,get,decr,incr,mget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简单动态字符串（</a:t>
                      </a: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simple dynamic string </a:t>
                      </a: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存储字段值、生成自增 </a:t>
                      </a: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、存储对象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079725"/>
                  </a:ext>
                </a:extLst>
              </a:tr>
              <a:tr h="56695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列表（</a:t>
                      </a: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Lists</a:t>
                      </a: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按照插入顺序排序的字符串链表</a:t>
                      </a:r>
                      <a:endParaRPr lang="en-US" altLang="zh-CN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O(1)/O(N)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lpush,rpush,lpop,rpop,lrange</a:t>
                      </a: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双向链表、压缩列表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消息队列、首页、热评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166409"/>
                  </a:ext>
                </a:extLst>
              </a:tr>
              <a:tr h="56695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集合（</a:t>
                      </a: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Sets</a:t>
                      </a: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没有排序的字符集合</a:t>
                      </a:r>
                      <a:endParaRPr lang="en-US" altLang="zh-CN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O(N)|O(1)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sadd,spop,smembers,sunion</a:t>
                      </a: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整数集、合哈希表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共同好友、好友推荐、访问统计、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3885823"/>
                  </a:ext>
                </a:extLst>
              </a:tr>
              <a:tr h="80992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哈希（</a:t>
                      </a: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Hashes</a:t>
                      </a: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具有</a:t>
                      </a: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String Key</a:t>
                      </a: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和</a:t>
                      </a: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String Value</a:t>
                      </a: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</a:t>
                      </a: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map</a:t>
                      </a: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容器</a:t>
                      </a:r>
                      <a:endParaRPr lang="en-US" altLang="zh-CN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O(1)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hget,hset,hgetall</a:t>
                      </a: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哈希表、压缩列表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存储对象类数据，如用户信息等</a:t>
                      </a:r>
                      <a:endParaRPr lang="en-US" altLang="zh-CN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en-US" altLang="zh-CN" sz="12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hmset</a:t>
                      </a: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userid:1 name Tom age 25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8354572"/>
                  </a:ext>
                </a:extLst>
              </a:tr>
              <a:tr h="80992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有序集合（</a:t>
                      </a: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Sorted sets</a:t>
                      </a: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Sorted Set</a:t>
                      </a:r>
                      <a:r>
                        <a:rPr lang="zh-CN" altLang="en-US" sz="1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（有序集合）和</a:t>
                      </a:r>
                      <a:r>
                        <a:rPr lang="en-US" altLang="zh-CN" sz="1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Set</a:t>
                      </a:r>
                      <a:r>
                        <a:rPr lang="zh-CN" altLang="en-US" sz="1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类型极为相似，它们都是字符串的集合，都不允许重复的成员出现在一个</a:t>
                      </a:r>
                      <a:r>
                        <a:rPr lang="en-US" altLang="zh-CN" sz="1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Set</a:t>
                      </a:r>
                      <a:r>
                        <a:rPr lang="zh-CN" altLang="en-US" sz="1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中。它们之间的主要差别是</a:t>
                      </a:r>
                      <a:r>
                        <a:rPr lang="en-US" altLang="zh-CN" sz="1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Sorted Set</a:t>
                      </a:r>
                      <a:r>
                        <a:rPr lang="zh-CN" altLang="en-US" sz="1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中的每一个成员都会有一个分数</a:t>
                      </a:r>
                      <a:r>
                        <a:rPr lang="en-US" altLang="zh-CN" sz="1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(score)</a:t>
                      </a:r>
                      <a:r>
                        <a:rPr lang="zh-CN" altLang="en-US" sz="1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与之关联，</a:t>
                      </a:r>
                      <a:r>
                        <a:rPr lang="en-US" altLang="zh-CN" sz="1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Redis</a:t>
                      </a:r>
                      <a:r>
                        <a:rPr lang="zh-CN" altLang="en-US" sz="1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正是通过分数来为集合中的成员进行从小到大的排序。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zadd,zrange,zrem,zcard</a:t>
                      </a: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跳跃表、哈希表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亲密度、游戏得分排位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6250980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547083" y="5439684"/>
            <a:ext cx="1089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Bit arrays (or simply bitmaps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：位图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从属于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string)</a:t>
            </a:r>
          </a:p>
          <a:p>
            <a:r>
              <a:rPr lang="en-US" altLang="zh-CN" sz="9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HyperLogLogs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：一种算法，统计基数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访问的独立</a:t>
            </a:r>
            <a:r>
              <a:rPr lang="en-US" altLang="zh-CN" sz="9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统计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		# 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操作很快，最大空间占用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12K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，可以记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2^64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个数据，误差只有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0.81%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geospatial indexes with radius queries and streams 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：流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ref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Redis 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数据类型及应用场景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Redis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数据类型及底层实现方式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各数据类型详解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An introduction to Redis data types and abstractions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sz="900" dirty="0"/>
          </a:p>
        </p:txBody>
      </p:sp>
      <p:sp>
        <p:nvSpPr>
          <p:cNvPr id="9" name="其他类型"/>
          <p:cNvSpPr/>
          <p:nvPr/>
        </p:nvSpPr>
        <p:spPr>
          <a:xfrm>
            <a:off x="4273840" y="2686888"/>
            <a:ext cx="142875" cy="142875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字符串存储备注"/>
          <p:cNvSpPr/>
          <p:nvPr/>
        </p:nvSpPr>
        <p:spPr>
          <a:xfrm>
            <a:off x="2742220" y="1000125"/>
            <a:ext cx="4927309" cy="543000"/>
          </a:xfrm>
          <a:prstGeom prst="wedgeRoundRectCallout">
            <a:avLst>
              <a:gd name="adj1" fmla="val -13999"/>
              <a:gd name="adj2" fmla="val 122555"/>
              <a:gd name="adj3" fmla="val 16667"/>
            </a:avLst>
          </a:prstGeom>
          <a:solidFill>
            <a:srgbClr val="F8CCCC">
              <a:alpha val="9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字符串是二进制安全的，这意味着一个</a:t>
            </a:r>
            <a:r>
              <a:rPr lang="en-US" altLang="zh-CN" sz="1200" dirty="0">
                <a:solidFill>
                  <a:schemeClr val="tx1"/>
                </a:solidFill>
              </a:rPr>
              <a:t>Redis</a:t>
            </a:r>
            <a:r>
              <a:rPr lang="zh-CN" altLang="en-US" sz="1200" dirty="0">
                <a:solidFill>
                  <a:schemeClr val="tx1"/>
                </a:solidFill>
              </a:rPr>
              <a:t>字符串能包含任意类型的数据，例如： 一张</a:t>
            </a:r>
            <a:r>
              <a:rPr lang="en-US" altLang="zh-CN" sz="1200" dirty="0">
                <a:solidFill>
                  <a:schemeClr val="tx1"/>
                </a:solidFill>
              </a:rPr>
              <a:t>JPEG</a:t>
            </a:r>
            <a:r>
              <a:rPr lang="zh-CN" altLang="en-US" sz="1200" dirty="0">
                <a:solidFill>
                  <a:schemeClr val="tx1"/>
                </a:solidFill>
              </a:rPr>
              <a:t>格式的图片或者一个序列化的</a:t>
            </a:r>
            <a:r>
              <a:rPr lang="en-US" altLang="zh-CN" sz="1200" dirty="0">
                <a:solidFill>
                  <a:schemeClr val="tx1"/>
                </a:solidFill>
              </a:rPr>
              <a:t>Ruby</a:t>
            </a:r>
            <a:r>
              <a:rPr lang="zh-CN" altLang="en-US" sz="1200" dirty="0">
                <a:solidFill>
                  <a:schemeClr val="tx1"/>
                </a:solidFill>
              </a:rPr>
              <a:t>对象。</a:t>
            </a:r>
          </a:p>
          <a:p>
            <a:r>
              <a:rPr lang="zh-CN" altLang="en-US" sz="1200" dirty="0">
                <a:solidFill>
                  <a:schemeClr val="tx1"/>
                </a:solidFill>
              </a:rPr>
              <a:t>一个字符串类型的值最多能存储</a:t>
            </a:r>
            <a:r>
              <a:rPr lang="en-US" altLang="zh-CN" sz="1200" dirty="0">
                <a:solidFill>
                  <a:schemeClr val="tx1"/>
                </a:solidFill>
              </a:rPr>
              <a:t>512M</a:t>
            </a:r>
            <a:r>
              <a:rPr lang="zh-CN" altLang="en-US" sz="1200" dirty="0">
                <a:solidFill>
                  <a:schemeClr val="tx1"/>
                </a:solidFill>
              </a:rPr>
              <a:t>字节的内容。</a:t>
            </a:r>
          </a:p>
        </p:txBody>
      </p:sp>
      <p:pic>
        <p:nvPicPr>
          <p:cNvPr id="7" name="str说明">
            <a:extLst>
              <a:ext uri="{FF2B5EF4-FFF2-40B4-BE49-F238E27FC236}">
                <a16:creationId xmlns:a16="http://schemas.microsoft.com/office/drawing/2014/main" id="{12296224-39DB-4E9B-B0AE-A4E69FAE3A3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040" y="1967235"/>
            <a:ext cx="135885" cy="135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560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5400" b="0" dirty="0"/>
              <a:t>持久化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0"/>
          </p:nvPr>
        </p:nvSpPr>
        <p:spPr>
          <a:xfrm>
            <a:off x="685801" y="1239541"/>
            <a:ext cx="4772024" cy="524056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1400" dirty="0"/>
              <a:t>RDB</a:t>
            </a:r>
            <a:r>
              <a:rPr lang="zh-CN" altLang="en-US" sz="1400" dirty="0"/>
              <a:t>持久化也俗称快照，是将</a:t>
            </a:r>
            <a:r>
              <a:rPr lang="en-US" altLang="zh-CN" sz="1400" dirty="0"/>
              <a:t>redis</a:t>
            </a:r>
            <a:r>
              <a:rPr lang="zh-CN" altLang="en-US" sz="1400" dirty="0"/>
              <a:t>数据库中某一时刻的数据写入硬盘，存一个副本，然后在数据库数据丢失后，执行这个快照文件即可恢复数据。</a:t>
            </a:r>
            <a:endParaRPr lang="en-US" altLang="zh-CN" sz="14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400" dirty="0"/>
              <a:t>    RDB</a:t>
            </a:r>
            <a:r>
              <a:rPr lang="zh-CN" altLang="en-US" sz="1400" dirty="0"/>
              <a:t>的核心配置如下：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zh-CN" sz="1400" dirty="0"/>
          </a:p>
          <a:p>
            <a:pPr marL="0" indent="0">
              <a:lnSpc>
                <a:spcPct val="100000"/>
              </a:lnSpc>
              <a:buNone/>
            </a:pPr>
            <a:endParaRPr lang="zh-CN" altLang="en-US" sz="1400" dirty="0"/>
          </a:p>
          <a:p>
            <a:pPr marL="0" indent="0">
              <a:lnSpc>
                <a:spcPct val="100000"/>
              </a:lnSpc>
              <a:buNone/>
            </a:pPr>
            <a:endParaRPr lang="en-US" altLang="zh-CN" sz="1400" dirty="0"/>
          </a:p>
          <a:p>
            <a:pPr>
              <a:lnSpc>
                <a:spcPct val="100000"/>
              </a:lnSpc>
            </a:pPr>
            <a:r>
              <a:rPr lang="en-US" altLang="zh-CN" sz="1400" dirty="0"/>
              <a:t>AOF </a:t>
            </a:r>
            <a:r>
              <a:rPr lang="zh-CN" altLang="en-US" sz="1400" dirty="0"/>
              <a:t>持久化（</a:t>
            </a:r>
            <a:r>
              <a:rPr lang="en-US" altLang="zh-CN" sz="1400" dirty="0"/>
              <a:t>Append-Only File</a:t>
            </a:r>
            <a:r>
              <a:rPr lang="zh-CN" altLang="en-US" sz="1400" dirty="0"/>
              <a:t>）追加式的操作日志记录，是将操作命令追加到 </a:t>
            </a:r>
            <a:r>
              <a:rPr lang="en-US" altLang="zh-CN" sz="1400" dirty="0" err="1"/>
              <a:t>aof</a:t>
            </a:r>
            <a:r>
              <a:rPr lang="en-US" altLang="zh-CN" sz="1400" dirty="0"/>
              <a:t> </a:t>
            </a:r>
            <a:r>
              <a:rPr lang="zh-CN" altLang="en-US" sz="1400" dirty="0"/>
              <a:t>文件的末尾，以此来达到数据备份，即数据库崩溃时，可以重新执行这个文件，来尽可能的恢复数据。</a:t>
            </a:r>
            <a:endParaRPr lang="en-US" altLang="zh-CN" sz="14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400" dirty="0"/>
              <a:t>    AOF</a:t>
            </a:r>
            <a:r>
              <a:rPr lang="zh-CN" altLang="en-US" sz="1400" dirty="0"/>
              <a:t>的核心配置如下：</a:t>
            </a:r>
          </a:p>
          <a:p>
            <a:pPr marL="0" indent="0">
              <a:buNone/>
            </a:pPr>
            <a:endParaRPr lang="zh-CN" altLang="en-US" sz="1400" dirty="0"/>
          </a:p>
        </p:txBody>
      </p:sp>
      <p:graphicFrame>
        <p:nvGraphicFramePr>
          <p:cNvPr id="14" name="内容占位符 13"/>
          <p:cNvGraphicFramePr>
            <a:graphicFrameLocks noGrp="1"/>
          </p:cNvGraphicFramePr>
          <p:nvPr>
            <p:ph idx="11"/>
            <p:extLst>
              <p:ext uri="{D42A27DB-BD31-4B8C-83A1-F6EECF244321}">
                <p14:modId xmlns:p14="http://schemas.microsoft.com/office/powerpoint/2010/main" val="2356045308"/>
              </p:ext>
            </p:extLst>
          </p:nvPr>
        </p:nvGraphicFramePr>
        <p:xfrm>
          <a:off x="5800722" y="3681124"/>
          <a:ext cx="5757864" cy="2798981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776545">
                  <a:extLst>
                    <a:ext uri="{9D8B030D-6E8A-4147-A177-3AD203B41FA5}">
                      <a16:colId xmlns:a16="http://schemas.microsoft.com/office/drawing/2014/main" val="56124885"/>
                    </a:ext>
                  </a:extLst>
                </a:gridCol>
                <a:gridCol w="2458594">
                  <a:extLst>
                    <a:ext uri="{9D8B030D-6E8A-4147-A177-3AD203B41FA5}">
                      <a16:colId xmlns:a16="http://schemas.microsoft.com/office/drawing/2014/main" val="1314347979"/>
                    </a:ext>
                  </a:extLst>
                </a:gridCol>
                <a:gridCol w="2522725">
                  <a:extLst>
                    <a:ext uri="{9D8B030D-6E8A-4147-A177-3AD203B41FA5}">
                      <a16:colId xmlns:a16="http://schemas.microsoft.com/office/drawing/2014/main" val="3390646757"/>
                    </a:ext>
                  </a:extLst>
                </a:gridCol>
              </a:tblGrid>
              <a:tr h="50354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优点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缺点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0664485"/>
                  </a:ext>
                </a:extLst>
              </a:tr>
              <a:tr h="840578">
                <a:tc>
                  <a:txBody>
                    <a:bodyPr/>
                    <a:lstStyle/>
                    <a:p>
                      <a:r>
                        <a:rPr lang="en-US" altLang="zh-CN" dirty="0"/>
                        <a:t>RDB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方便备份传送，适用于灾难恢复；</a:t>
                      </a:r>
                      <a:endParaRPr lang="en-US" altLang="zh-CN" sz="9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性能最大化；</a:t>
                      </a:r>
                      <a:endParaRPr lang="en-US" altLang="zh-CN" sz="9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恢复快</a:t>
                      </a:r>
                      <a:endParaRPr lang="en-US" altLang="zh-CN" sz="9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900" dirty="0"/>
                        <a:t>意外宕机会导致数据丢失</a:t>
                      </a:r>
                      <a:endParaRPr lang="en-US" altLang="zh-CN" sz="900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900" dirty="0"/>
                        <a:t>fork</a:t>
                      </a:r>
                      <a:r>
                        <a:rPr lang="zh-CN" altLang="en-US" sz="900" dirty="0"/>
                        <a:t>进程耗时，可能导致数据丢失，</a:t>
                      </a:r>
                      <a:r>
                        <a:rPr lang="en-US" altLang="zh-CN" sz="900" dirty="0"/>
                        <a:t>AOF</a:t>
                      </a:r>
                      <a:r>
                        <a:rPr lang="zh-CN" altLang="en-US" sz="900" dirty="0"/>
                        <a:t>也需要</a:t>
                      </a:r>
                      <a:r>
                        <a:rPr lang="en-US" altLang="zh-CN" sz="900" dirty="0"/>
                        <a:t>fork,</a:t>
                      </a:r>
                      <a:r>
                        <a:rPr lang="zh-CN" altLang="en-US" sz="900" dirty="0"/>
                        <a:t>但可调节重写日志文件的频率来提高数据集的耐久度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0152518"/>
                  </a:ext>
                </a:extLst>
              </a:tr>
              <a:tr h="1454857">
                <a:tc>
                  <a:txBody>
                    <a:bodyPr/>
                    <a:lstStyle/>
                    <a:p>
                      <a:r>
                        <a:rPr lang="en-US" altLang="zh-CN" dirty="0"/>
                        <a:t>AOF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900" dirty="0"/>
                        <a:t>数据耐久度更好</a:t>
                      </a:r>
                      <a:endParaRPr lang="en-US" altLang="zh-CN" sz="900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900" dirty="0"/>
                        <a:t>AOF</a:t>
                      </a:r>
                      <a:r>
                        <a:rPr lang="zh-CN" altLang="en-US" sz="900" dirty="0"/>
                        <a:t>文件即使未执行写入命令也可使用</a:t>
                      </a:r>
                      <a:r>
                        <a:rPr lang="en-US" altLang="zh-CN" sz="900" dirty="0" err="1"/>
                        <a:t>redis</a:t>
                      </a:r>
                      <a:r>
                        <a:rPr lang="en-US" altLang="zh-CN" sz="900" dirty="0"/>
                        <a:t>-check-</a:t>
                      </a:r>
                      <a:r>
                        <a:rPr lang="en-US" altLang="zh-CN" sz="900" dirty="0" err="1"/>
                        <a:t>aof</a:t>
                      </a:r>
                      <a:r>
                        <a:rPr lang="zh-CN" altLang="en-US" sz="900" dirty="0"/>
                        <a:t>工具修复这些问题</a:t>
                      </a:r>
                      <a:r>
                        <a:rPr lang="en-US" altLang="zh-CN" sz="900" dirty="0"/>
                        <a:t>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900" dirty="0"/>
                        <a:t> </a:t>
                      </a:r>
                      <a:r>
                        <a:rPr lang="en-US" altLang="zh-CN" sz="900" dirty="0"/>
                        <a:t>AOF </a:t>
                      </a:r>
                      <a:r>
                        <a:rPr lang="zh-CN" altLang="en-US" sz="900" dirty="0"/>
                        <a:t>文件过大时，自动重写</a:t>
                      </a:r>
                      <a:r>
                        <a:rPr lang="en-US" altLang="zh-CN" sz="900" dirty="0"/>
                        <a:t>(rewrite)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900" dirty="0"/>
                        <a:t>AOF </a:t>
                      </a:r>
                      <a:r>
                        <a:rPr lang="zh-CN" altLang="en-US" sz="900" dirty="0"/>
                        <a:t>文件进行解析（</a:t>
                      </a:r>
                      <a:r>
                        <a:rPr lang="en-US" altLang="zh-CN" sz="900" dirty="0"/>
                        <a:t>parse</a:t>
                      </a:r>
                      <a:r>
                        <a:rPr lang="zh-CN" altLang="en-US" sz="900" dirty="0"/>
                        <a:t>）轻松。 导出（</a:t>
                      </a:r>
                      <a:r>
                        <a:rPr lang="en-US" altLang="zh-CN" sz="900" dirty="0"/>
                        <a:t>export</a:t>
                      </a:r>
                      <a:r>
                        <a:rPr lang="zh-CN" altLang="en-US" sz="900" dirty="0"/>
                        <a:t>） </a:t>
                      </a:r>
                      <a:r>
                        <a:rPr lang="en-US" altLang="zh-CN" sz="900" dirty="0"/>
                        <a:t>AOF </a:t>
                      </a:r>
                      <a:r>
                        <a:rPr lang="zh-CN" altLang="en-US" sz="900" dirty="0"/>
                        <a:t>文件非常简单。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900" dirty="0"/>
                        <a:t>磁盘空间</a:t>
                      </a:r>
                      <a:endParaRPr lang="en-US" altLang="zh-CN" sz="900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900" dirty="0" err="1"/>
                        <a:t>fsync</a:t>
                      </a:r>
                      <a:r>
                        <a:rPr lang="zh-CN" altLang="en-US" sz="900" dirty="0"/>
                        <a:t>影响存储性能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57800"/>
                  </a:ext>
                </a:extLst>
              </a:tr>
            </a:tbl>
          </a:graphicData>
        </a:graphic>
      </p:graphicFrame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976311" y="4754012"/>
            <a:ext cx="4533901" cy="1726093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appendonly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yes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831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//是否追加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zh-CN" sz="9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appendfsync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everysec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always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831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//追加方式：每秒写入并完成磁盘同步、总是写入并完成磁盘同步、写入不完成磁盘同步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zh-CN" sz="9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appendfsync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rewrite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831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//当磁盘同步时是否进行对文件进行写入操作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zh-CN" sz="9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aof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rewrite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percentage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1C00C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831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//设置当前文件夹的大小是上一次rewrite操作时文件的一倍时（即增长了100%）执行rewrite操作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zh-CN" sz="9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aof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rewrite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64m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831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//设置文件到达一定大小后才执行rewrite操作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 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976311" y="2327332"/>
            <a:ext cx="4295775" cy="895097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save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1C00C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1C00C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831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//60秒内有1000次更改操作则进行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zh-CN" sz="9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save stop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writes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bgsave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error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831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//save的过程中出错是否停止 </a:t>
            </a:r>
            <a:endParaRPr kumimoji="0" lang="en-US" altLang="zh-CN" sz="900" b="0" i="0" u="none" strike="noStrike" cap="none" normalizeH="0" baseline="0" dirty="0">
              <a:ln>
                <a:noFill/>
              </a:ln>
              <a:solidFill>
                <a:srgbClr val="008312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rdbcompress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yes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831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//是否对保存的文件进行压缩 </a:t>
            </a:r>
            <a:endParaRPr kumimoji="0" lang="en-US" altLang="zh-CN" sz="900" b="0" i="0" u="none" strike="noStrike" cap="none" normalizeH="0" baseline="0" dirty="0">
              <a:ln>
                <a:noFill/>
              </a:ln>
              <a:solidFill>
                <a:srgbClr val="008312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dbfilename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5081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dump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5081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rdb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831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//定义生成的文件名 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86712E76-B2AD-4847-9260-E74059B9400C}"/>
              </a:ext>
            </a:extLst>
          </p:cNvPr>
          <p:cNvSpPr txBox="1">
            <a:spLocks/>
          </p:cNvSpPr>
          <p:nvPr/>
        </p:nvSpPr>
        <p:spPr>
          <a:xfrm>
            <a:off x="5800722" y="2991774"/>
            <a:ext cx="5757864" cy="3825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l"/>
            <a:r>
              <a:rPr lang="zh-CN" altLang="en-US" b="0" dirty="0"/>
              <a:t>优缺点对比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9D3B435-8A4B-4EF8-84ED-6FFADBA5E390}"/>
              </a:ext>
            </a:extLst>
          </p:cNvPr>
          <p:cNvSpPr/>
          <p:nvPr/>
        </p:nvSpPr>
        <p:spPr>
          <a:xfrm>
            <a:off x="5748333" y="1340529"/>
            <a:ext cx="616549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目的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的数据全是存在内存中的，如果突然宕机，在生产中需要保证数据的完整性，所以就需要将数据持久化。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0798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b="0" dirty="0"/>
              <a:t>TL;DR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0"/>
          </p:nvPr>
        </p:nvSpPr>
        <p:spPr>
          <a:xfrm>
            <a:off x="428626" y="1169894"/>
            <a:ext cx="5507494" cy="3497355"/>
          </a:xfrm>
        </p:spPr>
        <p:txBody>
          <a:bodyPr>
            <a:normAutofit/>
          </a:bodyPr>
          <a:lstStyle/>
          <a:p>
            <a:r>
              <a:rPr lang="en-US" altLang="zh-CN" sz="600" dirty="0"/>
              <a:t>RDB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zh-CN" altLang="en-US" sz="600" dirty="0"/>
              <a:t>优点</a:t>
            </a:r>
          </a:p>
          <a:p>
            <a:pPr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zh-CN" sz="600" dirty="0"/>
              <a:t>RDB</a:t>
            </a:r>
            <a:r>
              <a:rPr lang="zh-CN" altLang="en-US" sz="600" dirty="0"/>
              <a:t>是一个非常紧凑的文件</a:t>
            </a:r>
            <a:r>
              <a:rPr lang="en-US" altLang="zh-CN" sz="600" dirty="0"/>
              <a:t>,</a:t>
            </a:r>
            <a:r>
              <a:rPr lang="zh-CN" altLang="en-US" sz="600" dirty="0"/>
              <a:t>它保存了某个时间点得数据集</a:t>
            </a:r>
            <a:r>
              <a:rPr lang="en-US" altLang="zh-CN" sz="600" dirty="0"/>
              <a:t>,</a:t>
            </a:r>
            <a:r>
              <a:rPr lang="zh-CN" altLang="en-US" sz="600" dirty="0"/>
              <a:t>非常适用于数据集的备份</a:t>
            </a:r>
            <a:r>
              <a:rPr lang="en-US" altLang="zh-CN" sz="600" dirty="0"/>
              <a:t>,</a:t>
            </a:r>
            <a:r>
              <a:rPr lang="zh-CN" altLang="en-US" sz="600" dirty="0"/>
              <a:t>比如你可以在每个小时报保存一下过去</a:t>
            </a:r>
            <a:r>
              <a:rPr lang="en-US" altLang="zh-CN" sz="600" dirty="0"/>
              <a:t>24</a:t>
            </a:r>
            <a:r>
              <a:rPr lang="zh-CN" altLang="en-US" sz="600" dirty="0"/>
              <a:t>小时内的数据</a:t>
            </a:r>
            <a:r>
              <a:rPr lang="en-US" altLang="zh-CN" sz="600" dirty="0"/>
              <a:t>,</a:t>
            </a:r>
            <a:r>
              <a:rPr lang="zh-CN" altLang="en-US" sz="600" dirty="0"/>
              <a:t>同时每天保存过去</a:t>
            </a:r>
            <a:r>
              <a:rPr lang="en-US" altLang="zh-CN" sz="600" dirty="0"/>
              <a:t>30</a:t>
            </a:r>
            <a:r>
              <a:rPr lang="zh-CN" altLang="en-US" sz="600" dirty="0"/>
              <a:t>天的数据</a:t>
            </a:r>
            <a:r>
              <a:rPr lang="en-US" altLang="zh-CN" sz="600" dirty="0"/>
              <a:t>,</a:t>
            </a:r>
            <a:r>
              <a:rPr lang="zh-CN" altLang="en-US" sz="600" dirty="0"/>
              <a:t>这样即使出了问题你也可以根据需求恢复到不同版本的数据集</a:t>
            </a:r>
            <a:r>
              <a:rPr lang="en-US" altLang="zh-CN" sz="600" dirty="0"/>
              <a:t>.</a:t>
            </a:r>
          </a:p>
          <a:p>
            <a:pPr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zh-CN" sz="600" dirty="0"/>
              <a:t>RDB</a:t>
            </a:r>
            <a:r>
              <a:rPr lang="zh-CN" altLang="en-US" sz="600" dirty="0"/>
              <a:t>是一个紧凑的单一文件</a:t>
            </a:r>
            <a:r>
              <a:rPr lang="en-US" altLang="zh-CN" sz="600" dirty="0"/>
              <a:t>,</a:t>
            </a:r>
            <a:r>
              <a:rPr lang="zh-CN" altLang="en-US" sz="600" dirty="0"/>
              <a:t>很方便传送到另一个远端数据中心或者亚马逊的</a:t>
            </a:r>
            <a:r>
              <a:rPr lang="en-US" altLang="zh-CN" sz="600" dirty="0"/>
              <a:t>S3</a:t>
            </a:r>
            <a:r>
              <a:rPr lang="zh-CN" altLang="en-US" sz="600" dirty="0"/>
              <a:t>（可能加密），非常适用于灾难恢复</a:t>
            </a:r>
            <a:r>
              <a:rPr lang="en-US" altLang="zh-CN" sz="600" dirty="0"/>
              <a:t>.</a:t>
            </a:r>
          </a:p>
          <a:p>
            <a:pPr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zh-CN" sz="600" dirty="0"/>
              <a:t>RDB</a:t>
            </a:r>
            <a:r>
              <a:rPr lang="zh-CN" altLang="en-US" sz="600" dirty="0"/>
              <a:t>在保存</a:t>
            </a:r>
            <a:r>
              <a:rPr lang="en-US" altLang="zh-CN" sz="600" dirty="0"/>
              <a:t>RDB</a:t>
            </a:r>
            <a:r>
              <a:rPr lang="zh-CN" altLang="en-US" sz="600" dirty="0"/>
              <a:t>文件时父进程唯一需要做的就是</a:t>
            </a:r>
            <a:r>
              <a:rPr lang="en-US" altLang="zh-CN" sz="600" dirty="0"/>
              <a:t>fork</a:t>
            </a:r>
            <a:r>
              <a:rPr lang="zh-CN" altLang="en-US" sz="600" dirty="0"/>
              <a:t>出一个子进程</a:t>
            </a:r>
            <a:r>
              <a:rPr lang="en-US" altLang="zh-CN" sz="600" dirty="0"/>
              <a:t>,</a:t>
            </a:r>
            <a:r>
              <a:rPr lang="zh-CN" altLang="en-US" sz="600" dirty="0"/>
              <a:t>接下来的工作全部由子进程来做，父进程不需要再做其他</a:t>
            </a:r>
            <a:r>
              <a:rPr lang="en-US" altLang="zh-CN" sz="600" dirty="0"/>
              <a:t>IO</a:t>
            </a:r>
            <a:r>
              <a:rPr lang="zh-CN" altLang="en-US" sz="600" dirty="0"/>
              <a:t>操作，所以</a:t>
            </a:r>
            <a:r>
              <a:rPr lang="en-US" altLang="zh-CN" sz="600" dirty="0"/>
              <a:t>RDB</a:t>
            </a:r>
            <a:r>
              <a:rPr lang="zh-CN" altLang="en-US" sz="600" dirty="0"/>
              <a:t>持久化方式可以最大化</a:t>
            </a:r>
            <a:r>
              <a:rPr lang="en-US" altLang="zh-CN" sz="600" dirty="0"/>
              <a:t>redis</a:t>
            </a:r>
            <a:r>
              <a:rPr lang="zh-CN" altLang="en-US" sz="600" dirty="0"/>
              <a:t>的性能</a:t>
            </a:r>
            <a:r>
              <a:rPr lang="en-US" altLang="zh-CN" sz="600" dirty="0"/>
              <a:t>.</a:t>
            </a:r>
          </a:p>
          <a:p>
            <a:pPr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sz="600" dirty="0"/>
              <a:t>与</a:t>
            </a:r>
            <a:r>
              <a:rPr lang="en-US" altLang="zh-CN" sz="600" dirty="0"/>
              <a:t>AOF</a:t>
            </a:r>
            <a:r>
              <a:rPr lang="zh-CN" altLang="en-US" sz="600" dirty="0"/>
              <a:t>相比</a:t>
            </a:r>
            <a:r>
              <a:rPr lang="en-US" altLang="zh-CN" sz="600" dirty="0"/>
              <a:t>,</a:t>
            </a:r>
            <a:r>
              <a:rPr lang="zh-CN" altLang="en-US" sz="600" dirty="0"/>
              <a:t>在恢复大的数据集的时候，</a:t>
            </a:r>
            <a:r>
              <a:rPr lang="en-US" altLang="zh-CN" sz="600" dirty="0"/>
              <a:t>RDB</a:t>
            </a:r>
            <a:r>
              <a:rPr lang="zh-CN" altLang="en-US" sz="600" dirty="0"/>
              <a:t>方式会更快一些</a:t>
            </a:r>
            <a:r>
              <a:rPr lang="en-US" altLang="zh-CN" sz="600" dirty="0"/>
              <a:t>.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zh-CN" altLang="en-US" sz="600" dirty="0"/>
              <a:t>缺点</a:t>
            </a:r>
          </a:p>
          <a:p>
            <a:pPr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sz="600" dirty="0"/>
              <a:t>如果你希望在</a:t>
            </a:r>
            <a:r>
              <a:rPr lang="en-US" altLang="zh-CN" sz="600" dirty="0"/>
              <a:t>redis</a:t>
            </a:r>
            <a:r>
              <a:rPr lang="zh-CN" altLang="en-US" sz="600" dirty="0"/>
              <a:t>意外停止工作（例如电源中断）的情况下丢失的数据最少的话，那么</a:t>
            </a:r>
            <a:r>
              <a:rPr lang="en-US" altLang="zh-CN" sz="600" dirty="0"/>
              <a:t>RDB</a:t>
            </a:r>
            <a:r>
              <a:rPr lang="zh-CN" altLang="en-US" sz="600" dirty="0"/>
              <a:t>不适合你</a:t>
            </a:r>
            <a:r>
              <a:rPr lang="en-US" altLang="zh-CN" sz="600" dirty="0"/>
              <a:t>.</a:t>
            </a:r>
            <a:r>
              <a:rPr lang="zh-CN" altLang="en-US" sz="600" dirty="0"/>
              <a:t>虽然你可以配置不同的</a:t>
            </a:r>
            <a:r>
              <a:rPr lang="en-US" altLang="zh-CN" sz="600" dirty="0"/>
              <a:t>save</a:t>
            </a:r>
            <a:r>
              <a:rPr lang="zh-CN" altLang="en-US" sz="600" dirty="0"/>
              <a:t>时间点</a:t>
            </a:r>
            <a:r>
              <a:rPr lang="en-US" altLang="zh-CN" sz="600" dirty="0"/>
              <a:t>(</a:t>
            </a:r>
            <a:r>
              <a:rPr lang="zh-CN" altLang="en-US" sz="600" dirty="0"/>
              <a:t>例如每隔</a:t>
            </a:r>
            <a:r>
              <a:rPr lang="en-US" altLang="zh-CN" sz="600" dirty="0"/>
              <a:t>5</a:t>
            </a:r>
            <a:r>
              <a:rPr lang="zh-CN" altLang="en-US" sz="600" dirty="0"/>
              <a:t>分钟并且对数据集有</a:t>
            </a:r>
            <a:r>
              <a:rPr lang="en-US" altLang="zh-CN" sz="600" dirty="0"/>
              <a:t>100</a:t>
            </a:r>
            <a:r>
              <a:rPr lang="zh-CN" altLang="en-US" sz="600" dirty="0"/>
              <a:t>个写的操作</a:t>
            </a:r>
            <a:r>
              <a:rPr lang="en-US" altLang="zh-CN" sz="600" dirty="0"/>
              <a:t>),</a:t>
            </a:r>
            <a:r>
              <a:rPr lang="zh-CN" altLang="en-US" sz="600" dirty="0"/>
              <a:t>是</a:t>
            </a:r>
            <a:r>
              <a:rPr lang="en-US" altLang="zh-CN" sz="600" dirty="0"/>
              <a:t>Redis</a:t>
            </a:r>
            <a:r>
              <a:rPr lang="zh-CN" altLang="en-US" sz="600" dirty="0"/>
              <a:t>要完整的保存整个数据集是一个比较繁重的工作</a:t>
            </a:r>
            <a:r>
              <a:rPr lang="en-US" altLang="zh-CN" sz="600" dirty="0"/>
              <a:t>,</a:t>
            </a:r>
            <a:r>
              <a:rPr lang="zh-CN" altLang="en-US" sz="600" dirty="0"/>
              <a:t>你通常会每隔</a:t>
            </a:r>
            <a:r>
              <a:rPr lang="en-US" altLang="zh-CN" sz="600" dirty="0"/>
              <a:t>5</a:t>
            </a:r>
            <a:r>
              <a:rPr lang="zh-CN" altLang="en-US" sz="600" dirty="0"/>
              <a:t>分钟或者更久做一次完整的保存</a:t>
            </a:r>
            <a:r>
              <a:rPr lang="en-US" altLang="zh-CN" sz="600" dirty="0"/>
              <a:t>,</a:t>
            </a:r>
            <a:r>
              <a:rPr lang="zh-CN" altLang="en-US" sz="600" dirty="0"/>
              <a:t>万一在</a:t>
            </a:r>
            <a:r>
              <a:rPr lang="en-US" altLang="zh-CN" sz="600" dirty="0"/>
              <a:t>Redis</a:t>
            </a:r>
            <a:r>
              <a:rPr lang="zh-CN" altLang="en-US" sz="600" dirty="0"/>
              <a:t>意外宕机</a:t>
            </a:r>
            <a:r>
              <a:rPr lang="en-US" altLang="zh-CN" sz="600" dirty="0"/>
              <a:t>,</a:t>
            </a:r>
            <a:r>
              <a:rPr lang="zh-CN" altLang="en-US" sz="600" dirty="0"/>
              <a:t>你可能会丢失几分钟的数据</a:t>
            </a:r>
            <a:r>
              <a:rPr lang="en-US" altLang="zh-CN" sz="600" dirty="0"/>
              <a:t>.</a:t>
            </a:r>
          </a:p>
          <a:p>
            <a:pPr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zh-CN" sz="600" dirty="0"/>
              <a:t>RDB </a:t>
            </a:r>
            <a:r>
              <a:rPr lang="zh-CN" altLang="en-US" sz="600" dirty="0"/>
              <a:t>需要经常</a:t>
            </a:r>
            <a:r>
              <a:rPr lang="en-US" altLang="zh-CN" sz="600" dirty="0"/>
              <a:t>fork</a:t>
            </a:r>
            <a:r>
              <a:rPr lang="zh-CN" altLang="en-US" sz="600" dirty="0"/>
              <a:t>子进程来保存数据集到硬盘上</a:t>
            </a:r>
            <a:r>
              <a:rPr lang="en-US" altLang="zh-CN" sz="600" dirty="0"/>
              <a:t>,</a:t>
            </a:r>
            <a:r>
              <a:rPr lang="zh-CN" altLang="en-US" sz="600" dirty="0"/>
              <a:t>当数据集比较大的时候</a:t>
            </a:r>
            <a:r>
              <a:rPr lang="en-US" altLang="zh-CN" sz="600" dirty="0"/>
              <a:t>,fork</a:t>
            </a:r>
            <a:r>
              <a:rPr lang="zh-CN" altLang="en-US" sz="600" dirty="0"/>
              <a:t>的过程是非常耗时的</a:t>
            </a:r>
            <a:r>
              <a:rPr lang="en-US" altLang="zh-CN" sz="600" dirty="0"/>
              <a:t>,</a:t>
            </a:r>
            <a:r>
              <a:rPr lang="zh-CN" altLang="en-US" sz="600" dirty="0"/>
              <a:t>可能会导致</a:t>
            </a:r>
            <a:r>
              <a:rPr lang="en-US" altLang="zh-CN" sz="600" dirty="0"/>
              <a:t>Redis</a:t>
            </a:r>
            <a:r>
              <a:rPr lang="zh-CN" altLang="en-US" sz="600" dirty="0"/>
              <a:t>在一些毫秒级内不能响应客户端的请求</a:t>
            </a:r>
            <a:r>
              <a:rPr lang="en-US" altLang="zh-CN" sz="600" dirty="0"/>
              <a:t>.</a:t>
            </a:r>
            <a:r>
              <a:rPr lang="zh-CN" altLang="en-US" sz="600" dirty="0"/>
              <a:t>如果数据集巨大并且</a:t>
            </a:r>
            <a:r>
              <a:rPr lang="en-US" altLang="zh-CN" sz="600" dirty="0"/>
              <a:t>CPU</a:t>
            </a:r>
            <a:r>
              <a:rPr lang="zh-CN" altLang="en-US" sz="600" dirty="0"/>
              <a:t>性能不是很好的情况下</a:t>
            </a:r>
            <a:r>
              <a:rPr lang="en-US" altLang="zh-CN" sz="600" dirty="0"/>
              <a:t>,</a:t>
            </a:r>
            <a:r>
              <a:rPr lang="zh-CN" altLang="en-US" sz="600" dirty="0"/>
              <a:t>这种情况会持续</a:t>
            </a:r>
            <a:r>
              <a:rPr lang="en-US" altLang="zh-CN" sz="600" dirty="0"/>
              <a:t>1</a:t>
            </a:r>
            <a:r>
              <a:rPr lang="zh-CN" altLang="en-US" sz="600" dirty="0"/>
              <a:t>秒</a:t>
            </a:r>
            <a:r>
              <a:rPr lang="en-US" altLang="zh-CN" sz="600" dirty="0"/>
              <a:t>,AOF</a:t>
            </a:r>
            <a:r>
              <a:rPr lang="zh-CN" altLang="en-US" sz="600" dirty="0"/>
              <a:t>也需要</a:t>
            </a:r>
            <a:r>
              <a:rPr lang="en-US" altLang="zh-CN" sz="600" dirty="0"/>
              <a:t>fork,</a:t>
            </a:r>
            <a:r>
              <a:rPr lang="zh-CN" altLang="en-US" sz="600" dirty="0"/>
              <a:t>但是你可以调节重写日志文件的频率来提高数据集的耐久度</a:t>
            </a:r>
            <a:r>
              <a:rPr lang="en-US" altLang="zh-CN" sz="600" dirty="0"/>
              <a:t>.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1"/>
          </p:nvPr>
        </p:nvSpPr>
        <p:spPr>
          <a:xfrm>
            <a:off x="6317343" y="1169894"/>
            <a:ext cx="4817382" cy="3497355"/>
          </a:xfrm>
        </p:spPr>
        <p:txBody>
          <a:bodyPr>
            <a:noAutofit/>
          </a:bodyPr>
          <a:lstStyle/>
          <a:p>
            <a:r>
              <a:rPr lang="en-US" altLang="zh-CN" sz="600" dirty="0"/>
              <a:t>AOF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zh-CN" altLang="en-US" sz="600" dirty="0"/>
              <a:t>优点</a:t>
            </a:r>
          </a:p>
          <a:p>
            <a:pPr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sz="600" dirty="0"/>
              <a:t>使用</a:t>
            </a:r>
            <a:r>
              <a:rPr lang="en-US" altLang="zh-CN" sz="600" dirty="0"/>
              <a:t>AOF </a:t>
            </a:r>
            <a:r>
              <a:rPr lang="zh-CN" altLang="en-US" sz="600" dirty="0"/>
              <a:t>会让你的</a:t>
            </a:r>
            <a:r>
              <a:rPr lang="en-US" altLang="zh-CN" sz="600" dirty="0"/>
              <a:t>Redis</a:t>
            </a:r>
            <a:r>
              <a:rPr lang="zh-CN" altLang="en-US" sz="600" dirty="0"/>
              <a:t>更加耐久</a:t>
            </a:r>
            <a:r>
              <a:rPr lang="en-US" altLang="zh-CN" sz="600" dirty="0"/>
              <a:t>: </a:t>
            </a:r>
            <a:r>
              <a:rPr lang="zh-CN" altLang="en-US" sz="600" dirty="0"/>
              <a:t>你可以使用不同的</a:t>
            </a:r>
            <a:r>
              <a:rPr lang="en-US" altLang="zh-CN" sz="600" dirty="0" err="1"/>
              <a:t>fsync</a:t>
            </a:r>
            <a:r>
              <a:rPr lang="zh-CN" altLang="en-US" sz="600" dirty="0"/>
              <a:t>策略：无</a:t>
            </a:r>
            <a:r>
              <a:rPr lang="en-US" altLang="zh-CN" sz="600" dirty="0" err="1"/>
              <a:t>fsync</a:t>
            </a:r>
            <a:r>
              <a:rPr lang="en-US" altLang="zh-CN" sz="600" dirty="0"/>
              <a:t>,</a:t>
            </a:r>
            <a:r>
              <a:rPr lang="zh-CN" altLang="en-US" sz="600" dirty="0"/>
              <a:t>每秒</a:t>
            </a:r>
            <a:r>
              <a:rPr lang="en-US" altLang="zh-CN" sz="600" dirty="0" err="1"/>
              <a:t>fsync</a:t>
            </a:r>
            <a:r>
              <a:rPr lang="en-US" altLang="zh-CN" sz="600" dirty="0"/>
              <a:t>,</a:t>
            </a:r>
            <a:r>
              <a:rPr lang="zh-CN" altLang="en-US" sz="600" dirty="0"/>
              <a:t>每次写的时候</a:t>
            </a:r>
            <a:r>
              <a:rPr lang="en-US" altLang="zh-CN" sz="600" dirty="0" err="1"/>
              <a:t>fsync</a:t>
            </a:r>
            <a:r>
              <a:rPr lang="en-US" altLang="zh-CN" sz="600" dirty="0"/>
              <a:t>.</a:t>
            </a:r>
            <a:r>
              <a:rPr lang="zh-CN" altLang="en-US" sz="600" dirty="0"/>
              <a:t>使用默认的每秒</a:t>
            </a:r>
            <a:r>
              <a:rPr lang="en-US" altLang="zh-CN" sz="600" dirty="0" err="1"/>
              <a:t>fsync</a:t>
            </a:r>
            <a:r>
              <a:rPr lang="zh-CN" altLang="en-US" sz="600" dirty="0"/>
              <a:t>策略</a:t>
            </a:r>
            <a:r>
              <a:rPr lang="en-US" altLang="zh-CN" sz="600" dirty="0"/>
              <a:t>,Redis</a:t>
            </a:r>
            <a:r>
              <a:rPr lang="zh-CN" altLang="en-US" sz="600" dirty="0"/>
              <a:t>的性能依然很好</a:t>
            </a:r>
            <a:r>
              <a:rPr lang="en-US" altLang="zh-CN" sz="600" dirty="0"/>
              <a:t>(</a:t>
            </a:r>
            <a:r>
              <a:rPr lang="en-US" altLang="zh-CN" sz="600" dirty="0" err="1"/>
              <a:t>fsync</a:t>
            </a:r>
            <a:r>
              <a:rPr lang="zh-CN" altLang="en-US" sz="600" dirty="0"/>
              <a:t>是由后台线程进行处理的</a:t>
            </a:r>
            <a:r>
              <a:rPr lang="en-US" altLang="zh-CN" sz="600" dirty="0"/>
              <a:t>,</a:t>
            </a:r>
            <a:r>
              <a:rPr lang="zh-CN" altLang="en-US" sz="600" dirty="0"/>
              <a:t>主线程会尽力处理客户端请求</a:t>
            </a:r>
            <a:r>
              <a:rPr lang="en-US" altLang="zh-CN" sz="600" dirty="0"/>
              <a:t>),</a:t>
            </a:r>
            <a:r>
              <a:rPr lang="zh-CN" altLang="en-US" sz="600" dirty="0"/>
              <a:t>一旦出现故障，你最多丢失</a:t>
            </a:r>
            <a:r>
              <a:rPr lang="en-US" altLang="zh-CN" sz="600" dirty="0"/>
              <a:t>1</a:t>
            </a:r>
            <a:r>
              <a:rPr lang="zh-CN" altLang="en-US" sz="600" dirty="0"/>
              <a:t>秒的数据</a:t>
            </a:r>
            <a:r>
              <a:rPr lang="en-US" altLang="zh-CN" sz="600" dirty="0"/>
              <a:t>.</a:t>
            </a:r>
          </a:p>
          <a:p>
            <a:pPr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zh-CN" sz="600" dirty="0"/>
              <a:t>AOF</a:t>
            </a:r>
            <a:r>
              <a:rPr lang="zh-CN" altLang="en-US" sz="600" dirty="0"/>
              <a:t>文件是一个只进行追加的日志文件</a:t>
            </a:r>
            <a:r>
              <a:rPr lang="en-US" altLang="zh-CN" sz="600" dirty="0"/>
              <a:t>,</a:t>
            </a:r>
            <a:r>
              <a:rPr lang="zh-CN" altLang="en-US" sz="600" dirty="0"/>
              <a:t>所以不需要写入</a:t>
            </a:r>
            <a:r>
              <a:rPr lang="en-US" altLang="zh-CN" sz="600" dirty="0"/>
              <a:t>seek,</a:t>
            </a:r>
            <a:r>
              <a:rPr lang="zh-CN" altLang="en-US" sz="600" dirty="0"/>
              <a:t>即使由于某些原因</a:t>
            </a:r>
            <a:r>
              <a:rPr lang="en-US" altLang="zh-CN" sz="600" dirty="0"/>
              <a:t>(</a:t>
            </a:r>
            <a:r>
              <a:rPr lang="zh-CN" altLang="en-US" sz="600" dirty="0"/>
              <a:t>磁盘空间已满，写的过程中宕机等等</a:t>
            </a:r>
            <a:r>
              <a:rPr lang="en-US" altLang="zh-CN" sz="600" dirty="0"/>
              <a:t>)</a:t>
            </a:r>
            <a:r>
              <a:rPr lang="zh-CN" altLang="en-US" sz="600" dirty="0"/>
              <a:t>未执行完整的写入命令</a:t>
            </a:r>
            <a:r>
              <a:rPr lang="en-US" altLang="zh-CN" sz="600" dirty="0"/>
              <a:t>,</a:t>
            </a:r>
            <a:r>
              <a:rPr lang="zh-CN" altLang="en-US" sz="600" dirty="0"/>
              <a:t>你也也可使用</a:t>
            </a:r>
            <a:r>
              <a:rPr lang="en-US" altLang="zh-CN" sz="600" dirty="0" err="1"/>
              <a:t>redis</a:t>
            </a:r>
            <a:r>
              <a:rPr lang="en-US" altLang="zh-CN" sz="600" dirty="0"/>
              <a:t>-check-</a:t>
            </a:r>
            <a:r>
              <a:rPr lang="en-US" altLang="zh-CN" sz="600" dirty="0" err="1"/>
              <a:t>aof</a:t>
            </a:r>
            <a:r>
              <a:rPr lang="zh-CN" altLang="en-US" sz="600" dirty="0"/>
              <a:t>工具修复这些问题</a:t>
            </a:r>
            <a:r>
              <a:rPr lang="en-US" altLang="zh-CN" sz="600" dirty="0"/>
              <a:t>.</a:t>
            </a:r>
          </a:p>
          <a:p>
            <a:pPr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zh-CN" sz="600" dirty="0"/>
              <a:t>Redis </a:t>
            </a:r>
            <a:r>
              <a:rPr lang="zh-CN" altLang="en-US" sz="600" dirty="0"/>
              <a:t>可以在 </a:t>
            </a:r>
            <a:r>
              <a:rPr lang="en-US" altLang="zh-CN" sz="600" dirty="0"/>
              <a:t>AOF </a:t>
            </a:r>
            <a:r>
              <a:rPr lang="zh-CN" altLang="en-US" sz="600" dirty="0"/>
              <a:t>文件体积变得过大时，自动地在后台对 </a:t>
            </a:r>
            <a:r>
              <a:rPr lang="en-US" altLang="zh-CN" sz="600" dirty="0"/>
              <a:t>AOF </a:t>
            </a:r>
            <a:r>
              <a:rPr lang="zh-CN" altLang="en-US" sz="600" dirty="0"/>
              <a:t>进行重写： 重写后的新 </a:t>
            </a:r>
            <a:r>
              <a:rPr lang="en-US" altLang="zh-CN" sz="600" dirty="0"/>
              <a:t>AOF </a:t>
            </a:r>
            <a:r>
              <a:rPr lang="zh-CN" altLang="en-US" sz="600" dirty="0"/>
              <a:t>文件包含了恢复当前数据集所需的最小命令集合。 整个重写操作是绝对安全的，因为 </a:t>
            </a:r>
            <a:r>
              <a:rPr lang="en-US" altLang="zh-CN" sz="600" dirty="0"/>
              <a:t>Redis </a:t>
            </a:r>
            <a:r>
              <a:rPr lang="zh-CN" altLang="en-US" sz="600" dirty="0"/>
              <a:t>在创建新 </a:t>
            </a:r>
            <a:r>
              <a:rPr lang="en-US" altLang="zh-CN" sz="600" dirty="0"/>
              <a:t>AOF </a:t>
            </a:r>
            <a:r>
              <a:rPr lang="zh-CN" altLang="en-US" sz="600" dirty="0"/>
              <a:t>文件的过程中，会继续将命令追加到现有的 </a:t>
            </a:r>
            <a:r>
              <a:rPr lang="en-US" altLang="zh-CN" sz="600" dirty="0"/>
              <a:t>AOF </a:t>
            </a:r>
            <a:r>
              <a:rPr lang="zh-CN" altLang="en-US" sz="600" dirty="0"/>
              <a:t>文件里面，即使重写过程中发生停机，现有的 </a:t>
            </a:r>
            <a:r>
              <a:rPr lang="en-US" altLang="zh-CN" sz="600" dirty="0"/>
              <a:t>AOF </a:t>
            </a:r>
            <a:r>
              <a:rPr lang="zh-CN" altLang="en-US" sz="600" dirty="0"/>
              <a:t>文件也不会丢失。 而一旦新 </a:t>
            </a:r>
            <a:r>
              <a:rPr lang="en-US" altLang="zh-CN" sz="600" dirty="0"/>
              <a:t>AOF </a:t>
            </a:r>
            <a:r>
              <a:rPr lang="zh-CN" altLang="en-US" sz="600" dirty="0"/>
              <a:t>文件创建完毕，</a:t>
            </a:r>
            <a:r>
              <a:rPr lang="en-US" altLang="zh-CN" sz="600" dirty="0"/>
              <a:t>Redis </a:t>
            </a:r>
            <a:r>
              <a:rPr lang="zh-CN" altLang="en-US" sz="600" dirty="0"/>
              <a:t>就会从旧 </a:t>
            </a:r>
            <a:r>
              <a:rPr lang="en-US" altLang="zh-CN" sz="600" dirty="0"/>
              <a:t>AOF </a:t>
            </a:r>
            <a:r>
              <a:rPr lang="zh-CN" altLang="en-US" sz="600" dirty="0"/>
              <a:t>文件切换到新 </a:t>
            </a:r>
            <a:r>
              <a:rPr lang="en-US" altLang="zh-CN" sz="600" dirty="0"/>
              <a:t>AOF </a:t>
            </a:r>
            <a:r>
              <a:rPr lang="zh-CN" altLang="en-US" sz="600" dirty="0"/>
              <a:t>文件，并开始对新 </a:t>
            </a:r>
            <a:r>
              <a:rPr lang="en-US" altLang="zh-CN" sz="600" dirty="0"/>
              <a:t>AOF </a:t>
            </a:r>
            <a:r>
              <a:rPr lang="zh-CN" altLang="en-US" sz="600" dirty="0"/>
              <a:t>文件进行追加操作。</a:t>
            </a:r>
          </a:p>
          <a:p>
            <a:pPr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zh-CN" sz="600" dirty="0"/>
              <a:t>AOF </a:t>
            </a:r>
            <a:r>
              <a:rPr lang="zh-CN" altLang="en-US" sz="600" dirty="0"/>
              <a:t>文件有序地保存了对数据库执行的所有写入操作， 这些写入操作以 </a:t>
            </a:r>
            <a:r>
              <a:rPr lang="en-US" altLang="zh-CN" sz="600" dirty="0"/>
              <a:t>Redis </a:t>
            </a:r>
            <a:r>
              <a:rPr lang="zh-CN" altLang="en-US" sz="600" dirty="0"/>
              <a:t>协议的格式保存， 因此 </a:t>
            </a:r>
            <a:r>
              <a:rPr lang="en-US" altLang="zh-CN" sz="600" dirty="0"/>
              <a:t>AOF </a:t>
            </a:r>
            <a:r>
              <a:rPr lang="zh-CN" altLang="en-US" sz="600" dirty="0"/>
              <a:t>文件的内容非常容易被人读懂， 对文件进行分析（</a:t>
            </a:r>
            <a:r>
              <a:rPr lang="en-US" altLang="zh-CN" sz="600" dirty="0"/>
              <a:t>parse</a:t>
            </a:r>
            <a:r>
              <a:rPr lang="zh-CN" altLang="en-US" sz="600" dirty="0"/>
              <a:t>）也很轻松。 导出（</a:t>
            </a:r>
            <a:r>
              <a:rPr lang="en-US" altLang="zh-CN" sz="600" dirty="0"/>
              <a:t>export</a:t>
            </a:r>
            <a:r>
              <a:rPr lang="zh-CN" altLang="en-US" sz="600" dirty="0"/>
              <a:t>） </a:t>
            </a:r>
            <a:r>
              <a:rPr lang="en-US" altLang="zh-CN" sz="600" dirty="0"/>
              <a:t>AOF </a:t>
            </a:r>
            <a:r>
              <a:rPr lang="zh-CN" altLang="en-US" sz="600" dirty="0"/>
              <a:t>文件也非常简单： 举个例子， 如果你不小心执行了 </a:t>
            </a:r>
            <a:r>
              <a:rPr lang="en-US" altLang="zh-CN" sz="600" dirty="0"/>
              <a:t>FLUSHALL </a:t>
            </a:r>
            <a:r>
              <a:rPr lang="zh-CN" altLang="en-US" sz="600" dirty="0"/>
              <a:t>命令， 但只要 </a:t>
            </a:r>
            <a:r>
              <a:rPr lang="en-US" altLang="zh-CN" sz="600" dirty="0"/>
              <a:t>AOF </a:t>
            </a:r>
            <a:r>
              <a:rPr lang="zh-CN" altLang="en-US" sz="600" dirty="0"/>
              <a:t>文件未被重写， 那么只要停止服务器， 移除 </a:t>
            </a:r>
            <a:r>
              <a:rPr lang="en-US" altLang="zh-CN" sz="600" dirty="0"/>
              <a:t>AOF </a:t>
            </a:r>
            <a:r>
              <a:rPr lang="zh-CN" altLang="en-US" sz="600" dirty="0"/>
              <a:t>文件末尾的 </a:t>
            </a:r>
            <a:r>
              <a:rPr lang="en-US" altLang="zh-CN" sz="600" dirty="0"/>
              <a:t>FLUSHALL </a:t>
            </a:r>
            <a:r>
              <a:rPr lang="zh-CN" altLang="en-US" sz="600" dirty="0"/>
              <a:t>命令， 并重启 </a:t>
            </a:r>
            <a:r>
              <a:rPr lang="en-US" altLang="zh-CN" sz="600" dirty="0"/>
              <a:t>Redis </a:t>
            </a:r>
            <a:r>
              <a:rPr lang="zh-CN" altLang="en-US" sz="600" dirty="0"/>
              <a:t>， 就可以将数据集恢复到 </a:t>
            </a:r>
            <a:r>
              <a:rPr lang="en-US" altLang="zh-CN" sz="600" dirty="0"/>
              <a:t>FLUSHALL </a:t>
            </a:r>
            <a:r>
              <a:rPr lang="zh-CN" altLang="en-US" sz="600" dirty="0"/>
              <a:t>执行之前的状态。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zh-CN" altLang="en-US" sz="600" dirty="0"/>
              <a:t>缺点</a:t>
            </a:r>
          </a:p>
          <a:p>
            <a:pPr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sz="600" dirty="0"/>
              <a:t>对于相同的数据集来说，</a:t>
            </a:r>
            <a:r>
              <a:rPr lang="en-US" altLang="zh-CN" sz="600" dirty="0"/>
              <a:t>AOF </a:t>
            </a:r>
            <a:r>
              <a:rPr lang="zh-CN" altLang="en-US" sz="600" dirty="0"/>
              <a:t>文件的体积通常要大于 </a:t>
            </a:r>
            <a:r>
              <a:rPr lang="en-US" altLang="zh-CN" sz="600" dirty="0"/>
              <a:t>RDB </a:t>
            </a:r>
            <a:r>
              <a:rPr lang="zh-CN" altLang="en-US" sz="600" dirty="0"/>
              <a:t>文件的体积。</a:t>
            </a:r>
          </a:p>
          <a:p>
            <a:pPr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sz="600" dirty="0"/>
              <a:t>根据所使用的 </a:t>
            </a:r>
            <a:r>
              <a:rPr lang="en-US" altLang="zh-CN" sz="600" dirty="0" err="1"/>
              <a:t>fsync</a:t>
            </a:r>
            <a:r>
              <a:rPr lang="en-US" altLang="zh-CN" sz="600" dirty="0"/>
              <a:t> </a:t>
            </a:r>
            <a:r>
              <a:rPr lang="zh-CN" altLang="en-US" sz="600" dirty="0"/>
              <a:t>策略，</a:t>
            </a:r>
            <a:r>
              <a:rPr lang="en-US" altLang="zh-CN" sz="600" dirty="0"/>
              <a:t>AOF </a:t>
            </a:r>
            <a:r>
              <a:rPr lang="zh-CN" altLang="en-US" sz="600" dirty="0"/>
              <a:t>的速度可能会慢于 </a:t>
            </a:r>
            <a:r>
              <a:rPr lang="en-US" altLang="zh-CN" sz="600" dirty="0"/>
              <a:t>RDB </a:t>
            </a:r>
            <a:r>
              <a:rPr lang="zh-CN" altLang="en-US" sz="600" dirty="0"/>
              <a:t>。 在一般情况下， 每秒 </a:t>
            </a:r>
            <a:r>
              <a:rPr lang="en-US" altLang="zh-CN" sz="600" dirty="0" err="1"/>
              <a:t>fsync</a:t>
            </a:r>
            <a:r>
              <a:rPr lang="en-US" altLang="zh-CN" sz="600" dirty="0"/>
              <a:t> </a:t>
            </a:r>
            <a:r>
              <a:rPr lang="zh-CN" altLang="en-US" sz="600" dirty="0"/>
              <a:t>的性能依然非常高， 而关闭 </a:t>
            </a:r>
            <a:r>
              <a:rPr lang="en-US" altLang="zh-CN" sz="600" dirty="0" err="1"/>
              <a:t>fsync</a:t>
            </a:r>
            <a:r>
              <a:rPr lang="en-US" altLang="zh-CN" sz="600" dirty="0"/>
              <a:t> </a:t>
            </a:r>
            <a:r>
              <a:rPr lang="zh-CN" altLang="en-US" sz="600" dirty="0"/>
              <a:t>可以让 </a:t>
            </a:r>
            <a:r>
              <a:rPr lang="en-US" altLang="zh-CN" sz="600" dirty="0"/>
              <a:t>AOF </a:t>
            </a:r>
            <a:r>
              <a:rPr lang="zh-CN" altLang="en-US" sz="600" dirty="0"/>
              <a:t>的速度和 </a:t>
            </a:r>
            <a:r>
              <a:rPr lang="en-US" altLang="zh-CN" sz="600" dirty="0"/>
              <a:t>RDB </a:t>
            </a:r>
            <a:r>
              <a:rPr lang="zh-CN" altLang="en-US" sz="600" dirty="0"/>
              <a:t>一样快， 即使在高负荷之下也是如此。 不过在处理巨大的写入载入时，</a:t>
            </a:r>
            <a:r>
              <a:rPr lang="en-US" altLang="zh-CN" sz="600" dirty="0"/>
              <a:t>RDB </a:t>
            </a:r>
            <a:r>
              <a:rPr lang="zh-CN" altLang="en-US" sz="600" dirty="0"/>
              <a:t>可以提供更有保证的最大延迟时间（</a:t>
            </a:r>
            <a:r>
              <a:rPr lang="en-US" altLang="zh-CN" sz="600" dirty="0"/>
              <a:t>latency</a:t>
            </a:r>
            <a:r>
              <a:rPr lang="zh-CN" altLang="en-US" sz="600" dirty="0"/>
              <a:t>）。</a:t>
            </a:r>
          </a:p>
          <a:p>
            <a:pPr marL="0" indent="0">
              <a:buNone/>
            </a:pPr>
            <a:endParaRPr lang="zh-CN" altLang="en-US" sz="600" dirty="0"/>
          </a:p>
        </p:txBody>
      </p:sp>
      <p:sp>
        <p:nvSpPr>
          <p:cNvPr id="7" name="文本占位符 1"/>
          <p:cNvSpPr txBox="1">
            <a:spLocks/>
          </p:cNvSpPr>
          <p:nvPr/>
        </p:nvSpPr>
        <p:spPr>
          <a:xfrm>
            <a:off x="428626" y="4991100"/>
            <a:ext cx="10906124" cy="12718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dirty="0"/>
          </a:p>
        </p:txBody>
      </p:sp>
      <p:sp>
        <p:nvSpPr>
          <p:cNvPr id="8" name="矩形 7"/>
          <p:cNvSpPr/>
          <p:nvPr/>
        </p:nvSpPr>
        <p:spPr>
          <a:xfrm>
            <a:off x="581025" y="4810943"/>
            <a:ext cx="11182349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endParaRPr lang="en-US" altLang="zh-CN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一般来说， 如果想达到足以媲美 </a:t>
            </a:r>
            <a:r>
              <a:rPr lang="en-US" altLang="zh-CN" sz="12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PostgreSQL </a:t>
            </a:r>
            <a:r>
              <a:rPr lang="zh-CN" altLang="en-US" sz="12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的数据安全性， 你应该同时使用两种持久化功能。</a:t>
            </a:r>
          </a:p>
          <a:p>
            <a:r>
              <a:rPr lang="zh-CN" altLang="en-US" sz="12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如果你非常关心你的数据， 但仍然可以承受数分钟以内的数据丢失， 那么你可以只使用 </a:t>
            </a:r>
            <a:r>
              <a:rPr lang="en-US" altLang="zh-CN" sz="12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RDB </a:t>
            </a:r>
            <a:r>
              <a:rPr lang="zh-CN" altLang="en-US" sz="12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持久化。</a:t>
            </a:r>
          </a:p>
          <a:p>
            <a:r>
              <a:rPr lang="zh-CN" altLang="en-US" sz="12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有很多用户都只使用 </a:t>
            </a:r>
            <a:r>
              <a:rPr lang="en-US" altLang="zh-CN" sz="12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AOF </a:t>
            </a:r>
            <a:r>
              <a:rPr lang="zh-CN" altLang="en-US" sz="12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持久化， 但我们并不推荐这种方式： 因为定时生成 </a:t>
            </a:r>
            <a:r>
              <a:rPr lang="en-US" altLang="zh-CN" sz="12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RDB </a:t>
            </a:r>
            <a:r>
              <a:rPr lang="zh-CN" altLang="en-US" sz="12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快照（</a:t>
            </a:r>
            <a:r>
              <a:rPr lang="en-US" altLang="zh-CN" sz="12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snapshot</a:t>
            </a:r>
            <a:r>
              <a:rPr lang="zh-CN" altLang="en-US" sz="12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）非常便于进行数据库备份， 并且 </a:t>
            </a:r>
            <a:r>
              <a:rPr lang="en-US" altLang="zh-CN" sz="12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RDB </a:t>
            </a:r>
            <a:r>
              <a:rPr lang="zh-CN" altLang="en-US" sz="12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恢复数据集的速度也要比 </a:t>
            </a:r>
            <a:r>
              <a:rPr lang="en-US" altLang="zh-CN" sz="12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AOF </a:t>
            </a:r>
            <a:r>
              <a:rPr lang="zh-CN" altLang="en-US" sz="12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恢复的速度要快， 除此之外， 使用 </a:t>
            </a:r>
            <a:r>
              <a:rPr lang="en-US" altLang="zh-CN" sz="12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RDB </a:t>
            </a:r>
            <a:r>
              <a:rPr lang="zh-CN" altLang="en-US" sz="12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还可以避免之前提到的 </a:t>
            </a:r>
            <a:r>
              <a:rPr lang="en-US" altLang="zh-CN" sz="12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AOF </a:t>
            </a:r>
            <a:r>
              <a:rPr lang="zh-CN" altLang="en-US" sz="12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程序的 </a:t>
            </a:r>
            <a:r>
              <a:rPr lang="en-US" altLang="zh-CN" sz="12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bug </a:t>
            </a:r>
            <a:r>
              <a:rPr lang="zh-CN" altLang="en-US" sz="12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r>
              <a:rPr lang="en-US" altLang="zh-CN" sz="12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Note: </a:t>
            </a:r>
            <a:r>
              <a:rPr lang="zh-CN" altLang="en-US" sz="12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因为以上提到的种种原因， 未来我们可能会将 </a:t>
            </a:r>
            <a:r>
              <a:rPr lang="en-US" altLang="zh-CN" sz="12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AOF </a:t>
            </a:r>
            <a:r>
              <a:rPr lang="zh-CN" altLang="en-US" sz="12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12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RDB </a:t>
            </a:r>
            <a:r>
              <a:rPr lang="zh-CN" altLang="en-US" sz="12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整合成单个持久化模型。 （这是一个长期的支持计划）</a:t>
            </a:r>
            <a:endParaRPr lang="zh-CN" altLang="en-US" sz="1200" b="0" i="0" dirty="0"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196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B24C833-9D98-4DA7-85F9-BBBC18974C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5500" y="1267384"/>
            <a:ext cx="5247758" cy="427634"/>
          </a:xfrm>
        </p:spPr>
        <p:txBody>
          <a:bodyPr/>
          <a:lstStyle/>
          <a:p>
            <a:r>
              <a:rPr lang="zh-CN" altLang="en-US" b="0" dirty="0"/>
              <a:t>过期策略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6C3223-6EE1-4ACE-AC70-28C10C7E13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b="0" dirty="0"/>
              <a:t>内存淘汰策略</a:t>
            </a: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666E4B8D-DEF8-4F3B-8B7C-AE6590F67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5032" y="139700"/>
            <a:ext cx="8607198" cy="1030195"/>
          </a:xfrm>
        </p:spPr>
        <p:txBody>
          <a:bodyPr>
            <a:normAutofit/>
          </a:bodyPr>
          <a:lstStyle/>
          <a:p>
            <a:r>
              <a:rPr lang="zh-CN" altLang="en-US" sz="5400" b="0" dirty="0"/>
              <a:t>过期策略和内存淘汰策略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FA79EDC-C12B-40F0-AC51-2611F3A72E3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088631" y="1760325"/>
            <a:ext cx="5594383" cy="4957975"/>
          </a:xfrm>
        </p:spPr>
        <p:txBody>
          <a:bodyPr>
            <a:no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zh-CN" altLang="en-US" sz="1100" dirty="0"/>
              <a:t>定义：</a:t>
            </a:r>
            <a:r>
              <a:rPr lang="en-US" altLang="zh-CN" sz="1100" dirty="0"/>
              <a:t>Redis</a:t>
            </a:r>
            <a:r>
              <a:rPr lang="zh-CN" altLang="en-US" sz="1100" dirty="0"/>
              <a:t>的内存淘汰策略是指在</a:t>
            </a:r>
            <a:r>
              <a:rPr lang="en-US" altLang="zh-CN" sz="1100" dirty="0"/>
              <a:t>Redis</a:t>
            </a:r>
            <a:r>
              <a:rPr lang="zh-CN" altLang="en-US" sz="1100" dirty="0"/>
              <a:t>的用于缓存的内存不足时，怎么处理需要新写入且需要申请额外空间的数据。</a:t>
            </a:r>
            <a:endParaRPr lang="en-US" altLang="zh-CN" sz="1100" dirty="0"/>
          </a:p>
          <a:p>
            <a:pPr marL="0" indent="0">
              <a:lnSpc>
                <a:spcPct val="170000"/>
              </a:lnSpc>
              <a:buNone/>
            </a:pPr>
            <a:r>
              <a:rPr lang="zh-CN" altLang="en-US" sz="1100" dirty="0"/>
              <a:t>配置：</a:t>
            </a:r>
            <a:r>
              <a:rPr lang="en-US" altLang="zh-CN" sz="1100" dirty="0"/>
              <a:t># </a:t>
            </a:r>
            <a:r>
              <a:rPr lang="en-US" altLang="zh-CN" sz="1100" dirty="0" err="1"/>
              <a:t>maxmemory</a:t>
            </a:r>
            <a:r>
              <a:rPr lang="en-US" altLang="zh-CN" sz="1100" dirty="0"/>
              <a:t>-policy volatile-</a:t>
            </a:r>
            <a:r>
              <a:rPr lang="en-US" altLang="zh-CN" sz="1100" dirty="0" err="1"/>
              <a:t>lru</a:t>
            </a:r>
            <a:endParaRPr lang="zh-CN" altLang="en-US" sz="1100" dirty="0"/>
          </a:p>
          <a:p>
            <a:pPr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altLang="zh-CN" sz="1100" dirty="0"/>
              <a:t>no-eviction</a:t>
            </a:r>
            <a:r>
              <a:rPr lang="zh-CN" altLang="en-US" sz="1100" dirty="0"/>
              <a:t>：当内存不足以容纳新写入数据时，新写入操作会报错。</a:t>
            </a:r>
          </a:p>
          <a:p>
            <a:pPr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altLang="zh-CN" sz="1100" dirty="0"/>
              <a:t>allkeys-lru</a:t>
            </a:r>
            <a:r>
              <a:rPr lang="zh-CN" altLang="en-US" sz="1100" dirty="0"/>
              <a:t>：当内存不足以容纳新写入数据时，在键空间中，移除最近最少使用的</a:t>
            </a:r>
            <a:r>
              <a:rPr lang="en-US" altLang="zh-CN" sz="1100" dirty="0"/>
              <a:t>key</a:t>
            </a:r>
            <a:r>
              <a:rPr lang="zh-CN" altLang="en-US" sz="1100" dirty="0"/>
              <a:t>。</a:t>
            </a:r>
          </a:p>
          <a:p>
            <a:pPr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altLang="zh-CN" sz="1100" dirty="0" err="1"/>
              <a:t>allkeys</a:t>
            </a:r>
            <a:r>
              <a:rPr lang="en-US" altLang="zh-CN" sz="1100" dirty="0"/>
              <a:t>-random</a:t>
            </a:r>
            <a:r>
              <a:rPr lang="zh-CN" altLang="en-US" sz="1100" dirty="0"/>
              <a:t>：当内存不足以容纳新写入数据时，在键空间中，随机移除某个</a:t>
            </a:r>
            <a:r>
              <a:rPr lang="en-US" altLang="zh-CN" sz="1100" dirty="0"/>
              <a:t>key</a:t>
            </a:r>
            <a:r>
              <a:rPr lang="zh-CN" altLang="en-US" sz="1100" dirty="0"/>
              <a:t>。</a:t>
            </a:r>
          </a:p>
          <a:p>
            <a:pPr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altLang="zh-CN" sz="1100" dirty="0"/>
              <a:t>volatile-</a:t>
            </a:r>
            <a:r>
              <a:rPr lang="en-US" altLang="zh-CN" sz="1100" dirty="0" err="1"/>
              <a:t>lru</a:t>
            </a:r>
            <a:r>
              <a:rPr lang="zh-CN" altLang="en-US" sz="1100" dirty="0"/>
              <a:t>：当内存不足以容纳新写入数据时，在设置了过期时间的键空间中，移除最近最少使用的</a:t>
            </a:r>
            <a:r>
              <a:rPr lang="en-US" altLang="zh-CN" sz="1100" dirty="0"/>
              <a:t>key</a:t>
            </a:r>
            <a:r>
              <a:rPr lang="zh-CN" altLang="en-US" sz="1100" dirty="0"/>
              <a:t>。（既缓存，有持久化时使用）</a:t>
            </a:r>
          </a:p>
          <a:p>
            <a:pPr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altLang="zh-CN" sz="1100" dirty="0"/>
              <a:t>volatile-random</a:t>
            </a:r>
            <a:r>
              <a:rPr lang="zh-CN" altLang="en-US" sz="1100" dirty="0"/>
              <a:t>：当内存不足以容纳新写入数据时，在设置了过期时间的键空间中，随机移除某个</a:t>
            </a:r>
            <a:r>
              <a:rPr lang="en-US" altLang="zh-CN" sz="1100" dirty="0"/>
              <a:t>key</a:t>
            </a:r>
            <a:r>
              <a:rPr lang="zh-CN" altLang="en-US" sz="1100" dirty="0"/>
              <a:t>。</a:t>
            </a:r>
          </a:p>
          <a:p>
            <a:pPr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altLang="zh-CN" sz="1100" dirty="0"/>
              <a:t>volatile-</a:t>
            </a:r>
            <a:r>
              <a:rPr lang="en-US" altLang="zh-CN" sz="1100" dirty="0" err="1"/>
              <a:t>ttl</a:t>
            </a:r>
            <a:r>
              <a:rPr lang="zh-CN" altLang="en-US" sz="1100" dirty="0"/>
              <a:t>：当内存不足以容纳新写入数据时，在设置了过期时间的键空间中，有更早过期时间的</a:t>
            </a:r>
            <a:r>
              <a:rPr lang="en-US" altLang="zh-CN" sz="1100" dirty="0"/>
              <a:t>key</a:t>
            </a:r>
            <a:r>
              <a:rPr lang="zh-CN" altLang="en-US" sz="1100" dirty="0"/>
              <a:t>优先移除。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52B94669-3128-475E-AE21-D82F7D16298C}"/>
              </a:ext>
            </a:extLst>
          </p:cNvPr>
          <p:cNvSpPr>
            <a:spLocks noGrp="1" noChangeArrowheads="1"/>
          </p:cNvSpPr>
          <p:nvPr>
            <p:ph idx="10"/>
          </p:nvPr>
        </p:nvSpPr>
        <p:spPr bwMode="auto">
          <a:xfrm>
            <a:off x="731587" y="1695018"/>
            <a:ext cx="5247758" cy="3578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定时过期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惰性过期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定期过期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altLang="zh-CN" sz="1800" dirty="0">
                <a:solidFill>
                  <a:schemeClr val="tx1"/>
                </a:solidFill>
              </a:rPr>
              <a:t>redis</a:t>
            </a:r>
            <a:r>
              <a:rPr lang="zh-CN" altLang="en-US" sz="1800" dirty="0">
                <a:solidFill>
                  <a:schemeClr val="tx1"/>
                </a:solidFill>
              </a:rPr>
              <a:t>采用的是定期删除</a:t>
            </a:r>
            <a:r>
              <a:rPr lang="en-US" altLang="zh-CN" sz="1800" dirty="0">
                <a:solidFill>
                  <a:schemeClr val="tx1"/>
                </a:solidFill>
              </a:rPr>
              <a:t>&amp;</a:t>
            </a:r>
            <a:r>
              <a:rPr lang="zh-CN" altLang="en-US" sz="1800" dirty="0">
                <a:solidFill>
                  <a:schemeClr val="tx1"/>
                </a:solidFill>
              </a:rPr>
              <a:t>惰性删除策略。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zh-CN" sz="1800" dirty="0">
                <a:solidFill>
                  <a:schemeClr val="tx1"/>
                </a:solidFill>
              </a:rPr>
              <a:t>      Q:</a:t>
            </a:r>
            <a:endParaRPr lang="zh-CN" altLang="en-US" sz="1800" dirty="0">
              <a:solidFill>
                <a:schemeClr val="tx1"/>
              </a:solidFill>
            </a:endParaRPr>
          </a:p>
          <a:p>
            <a:pPr marL="342900" lvl="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  <a:buFont typeface="+mj-lt"/>
              <a:buAutoNum type="arabicPeriod"/>
            </a:pPr>
            <a:r>
              <a:rPr lang="zh-CN" altLang="en-US" sz="1800" dirty="0">
                <a:solidFill>
                  <a:schemeClr val="tx1"/>
                </a:solidFill>
              </a:rPr>
              <a:t>为什么不用定时删除策略</a:t>
            </a:r>
            <a:r>
              <a:rPr lang="en-US" altLang="zh-CN" sz="1800" dirty="0">
                <a:solidFill>
                  <a:schemeClr val="tx1"/>
                </a:solidFill>
              </a:rPr>
              <a:t>?</a:t>
            </a:r>
          </a:p>
          <a:p>
            <a:pPr marL="342900" lvl="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  <a:buFont typeface="+mj-lt"/>
              <a:buAutoNum type="arabicPeriod"/>
            </a:pPr>
            <a:r>
              <a:rPr lang="zh-CN" altLang="en-US" sz="1800" dirty="0">
                <a:solidFill>
                  <a:schemeClr val="tx1"/>
                </a:solidFill>
              </a:rPr>
              <a:t>采用定期删除</a:t>
            </a:r>
            <a:r>
              <a:rPr lang="en-US" altLang="zh-CN" sz="1800" dirty="0">
                <a:solidFill>
                  <a:schemeClr val="tx1"/>
                </a:solidFill>
              </a:rPr>
              <a:t>+</a:t>
            </a:r>
            <a:r>
              <a:rPr lang="zh-CN" altLang="en-US" sz="1800" dirty="0">
                <a:solidFill>
                  <a:schemeClr val="tx1"/>
                </a:solidFill>
              </a:rPr>
              <a:t>惰性删除就没其他问题了吗</a:t>
            </a:r>
            <a:r>
              <a:rPr lang="en-US" altLang="zh-CN" sz="180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F583142-F7DC-4301-9BA9-6856FC78E4F2}"/>
              </a:ext>
            </a:extLst>
          </p:cNvPr>
          <p:cNvSpPr/>
          <p:nvPr/>
        </p:nvSpPr>
        <p:spPr>
          <a:xfrm>
            <a:off x="735500" y="6025634"/>
            <a:ext cx="52438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ref:</a:t>
            </a:r>
            <a:r>
              <a:rPr lang="zh-CN" altLang="en-US" dirty="0">
                <a:hlinkClick r:id="rId2"/>
              </a:rPr>
              <a:t>细解</a:t>
            </a:r>
            <a:r>
              <a:rPr lang="en-US" altLang="zh-CN" dirty="0">
                <a:hlinkClick r:id="rId2"/>
              </a:rPr>
              <a:t>Redis</a:t>
            </a:r>
            <a:r>
              <a:rPr lang="zh-CN" altLang="en-US" dirty="0">
                <a:hlinkClick r:id="rId2"/>
              </a:rPr>
              <a:t>内存管理和优化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C0EEC15-7A19-45EE-A1A8-4DCED03CBE7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638" y="3692380"/>
            <a:ext cx="356077" cy="356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9309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036688EE-7CED-47A0-938A-D3BD1B4F9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789" y="363350"/>
            <a:ext cx="10627599" cy="852892"/>
          </a:xfrm>
        </p:spPr>
        <p:txBody>
          <a:bodyPr>
            <a:noAutofit/>
          </a:bodyPr>
          <a:lstStyle/>
          <a:p>
            <a:pPr algn="ctr"/>
            <a:r>
              <a:rPr lang="zh-CN" altLang="en-US" sz="5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主从复制</a:t>
            </a:r>
          </a:p>
        </p:txBody>
      </p:sp>
      <p:sp>
        <p:nvSpPr>
          <p:cNvPr id="8" name="文本占位符 8">
            <a:extLst>
              <a:ext uri="{FF2B5EF4-FFF2-40B4-BE49-F238E27FC236}">
                <a16:creationId xmlns:a16="http://schemas.microsoft.com/office/drawing/2014/main" id="{C611B351-DD98-442A-ABF9-A418CD902781}"/>
              </a:ext>
            </a:extLst>
          </p:cNvPr>
          <p:cNvSpPr txBox="1">
            <a:spLocks/>
          </p:cNvSpPr>
          <p:nvPr/>
        </p:nvSpPr>
        <p:spPr>
          <a:xfrm>
            <a:off x="727790" y="1515863"/>
            <a:ext cx="3908005" cy="664534"/>
          </a:xfrm>
          <a:prstGeom prst="rect">
            <a:avLst/>
          </a:prstGeom>
        </p:spPr>
        <p:txBody>
          <a:bodyPr>
            <a:normAutofit fontScale="3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配置从机之后启动服务，主从建立连接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从机发起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psync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请求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主机收到请求之后，判断从机请求的是全量还是增量的复制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 9">
            <a:extLst>
              <a:ext uri="{FF2B5EF4-FFF2-40B4-BE49-F238E27FC236}">
                <a16:creationId xmlns:a16="http://schemas.microsoft.com/office/drawing/2014/main" id="{0EF4A52F-6232-45FD-8C24-035840D867DB}"/>
              </a:ext>
            </a:extLst>
          </p:cNvPr>
          <p:cNvSpPr/>
          <p:nvPr/>
        </p:nvSpPr>
        <p:spPr>
          <a:xfrm>
            <a:off x="727789" y="2180397"/>
            <a:ext cx="3992070" cy="1626782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55000" lnSpcReduction="200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全量复制</a:t>
            </a:r>
            <a:endParaRPr lang="en-US" altLang="zh-CN" sz="23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</a:pPr>
            <a:endParaRPr lang="en-US" altLang="zh-CN" sz="23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master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后台启动线程，生成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RDB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快照，同时将写命令缓存到内存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将生成的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RDB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发送到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slave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slave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清除本机旧数据，加载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RDB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中的数据至内存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将此期间的缓存写命令发送到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slave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slave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在完成快照载入之后，执行缓冲区的写命令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圆角矩形 10">
            <a:extLst>
              <a:ext uri="{FF2B5EF4-FFF2-40B4-BE49-F238E27FC236}">
                <a16:creationId xmlns:a16="http://schemas.microsoft.com/office/drawing/2014/main" id="{DB61AF63-3FE2-4709-A7F0-52AB774EAFB1}"/>
              </a:ext>
            </a:extLst>
          </p:cNvPr>
          <p:cNvSpPr/>
          <p:nvPr/>
        </p:nvSpPr>
        <p:spPr>
          <a:xfrm>
            <a:off x="727789" y="3915238"/>
            <a:ext cx="3992069" cy="1203649"/>
          </a:xfrm>
          <a:prstGeom prst="roundRect">
            <a:avLst/>
          </a:prstGeom>
          <a:solidFill>
            <a:srgbClr val="F8CCCC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zh-CN" altLang="en-US" sz="2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增量复制</a:t>
            </a:r>
            <a:endParaRPr lang="en-US" altLang="zh-CN" sz="2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2.8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版本以后，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引入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backlog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的设定，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backlog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存在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的内存里，重新连接之前，如果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没有重启，并且从机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psync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offset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backlog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保存的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offset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范围内，可以实现断点续传。</a:t>
            </a:r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不符合这个条件，还是全量同步</a:t>
            </a:r>
          </a:p>
        </p:txBody>
      </p:sp>
      <p:graphicFrame>
        <p:nvGraphicFramePr>
          <p:cNvPr id="11" name="内容占位符 16">
            <a:extLst>
              <a:ext uri="{FF2B5EF4-FFF2-40B4-BE49-F238E27FC236}">
                <a16:creationId xmlns:a16="http://schemas.microsoft.com/office/drawing/2014/main" id="{75F371D3-527A-4A56-AD4E-7307C841DC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5279958"/>
              </p:ext>
            </p:extLst>
          </p:nvPr>
        </p:nvGraphicFramePr>
        <p:xfrm>
          <a:off x="5737225" y="1406525"/>
          <a:ext cx="5618163" cy="429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Visio" r:id="rId3" imgW="8925033" imgH="6820036" progId="Visio.Drawing.15">
                  <p:embed/>
                </p:oleObj>
              </mc:Choice>
              <mc:Fallback>
                <p:oleObj name="Visio" r:id="rId3" imgW="8925033" imgH="6820036" progId="Visio.Drawing.15">
                  <p:embed/>
                  <p:pic>
                    <p:nvPicPr>
                      <p:cNvPr id="17" name="内容占位符 1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37225" y="1406525"/>
                        <a:ext cx="5618163" cy="429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占位符 8">
            <a:extLst>
              <a:ext uri="{FF2B5EF4-FFF2-40B4-BE49-F238E27FC236}">
                <a16:creationId xmlns:a16="http://schemas.microsoft.com/office/drawing/2014/main" id="{E550BD4E-2AC4-456E-97A8-190A2A65C62C}"/>
              </a:ext>
            </a:extLst>
          </p:cNvPr>
          <p:cNvSpPr txBox="1">
            <a:spLocks/>
          </p:cNvSpPr>
          <p:nvPr/>
        </p:nvSpPr>
        <p:spPr>
          <a:xfrm>
            <a:off x="727789" y="5283155"/>
            <a:ext cx="3908005" cy="664534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Ref: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Redis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主从复制原理总结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-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散尽浮华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-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博客园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redis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实战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--redis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主从复制实现读写分离（原理）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-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码农时代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- CSDN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博客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33550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C0F52A25-FEC2-4372-BC55-358B22980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471951" cy="948770"/>
          </a:xfrm>
        </p:spPr>
        <p:txBody>
          <a:bodyPr>
            <a:normAutofit/>
          </a:bodyPr>
          <a:lstStyle/>
          <a:p>
            <a:pPr algn="ctr"/>
            <a:r>
              <a:rPr lang="zh-CN" altLang="en-US" sz="5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哨兵模式</a:t>
            </a:r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0BD2A9E7-ED26-4448-B304-62E0BC992C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055" y="1313896"/>
            <a:ext cx="7726239" cy="4346009"/>
          </a:xfr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2970D00A-FB58-4BCB-9B82-362E8A94746C}"/>
              </a:ext>
            </a:extLst>
          </p:cNvPr>
          <p:cNvSpPr txBox="1"/>
          <p:nvPr/>
        </p:nvSpPr>
        <p:spPr>
          <a:xfrm>
            <a:off x="3916900" y="5848620"/>
            <a:ext cx="4314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电影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《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黑社会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》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剧照</a:t>
            </a:r>
          </a:p>
        </p:txBody>
      </p:sp>
    </p:spTree>
    <p:extLst>
      <p:ext uri="{BB962C8B-B14F-4D97-AF65-F5344CB8AC3E}">
        <p14:creationId xmlns:p14="http://schemas.microsoft.com/office/powerpoint/2010/main" val="30628844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FDC00F8-EA57-4382-871F-99B12BA119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92858" y="1267384"/>
            <a:ext cx="4190400" cy="427634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定义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05D411-C3BF-4853-9F40-8616F4BAAC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01830" y="1267384"/>
            <a:ext cx="4190400" cy="427634"/>
          </a:xfrm>
        </p:spPr>
        <p:txBody>
          <a:bodyPr/>
          <a:lstStyle/>
          <a:p>
            <a:r>
              <a:rPr lang="zh-CN" altLang="en-US" dirty="0"/>
              <a:t>作用</a:t>
            </a: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7C48DC17-8E91-4C83-8148-2778ED56F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5032" y="377895"/>
            <a:ext cx="8607198" cy="792000"/>
          </a:xfrm>
        </p:spPr>
        <p:txBody>
          <a:bodyPr>
            <a:noAutofit/>
          </a:bodyPr>
          <a:lstStyle/>
          <a:p>
            <a:r>
              <a:rPr lang="zh-CN" altLang="en-US" sz="5400" b="0" dirty="0"/>
              <a:t>哨兵模式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7D03B5F1-F291-4CDA-A3A9-9641908BC3B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785032" y="1792507"/>
            <a:ext cx="4190398" cy="36334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800" dirty="0"/>
              <a:t>为分布式系统提供高可用性。在没有人为干预的情况下，阻止或修复系统某种类型的故障。</a:t>
            </a:r>
            <a:endParaRPr lang="en-US" altLang="zh-CN" sz="800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516CBCD-E09E-4214-9307-06C7F0A4171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201831" y="1792507"/>
            <a:ext cx="4190399" cy="3884270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70000"/>
              </a:lnSpc>
            </a:pPr>
            <a:r>
              <a:rPr lang="zh-CN" altLang="en-US" b="1" dirty="0"/>
              <a:t>监控</a:t>
            </a:r>
            <a:r>
              <a:rPr lang="en-US" altLang="zh-CN" b="1" dirty="0"/>
              <a:t>(Monitoring): </a:t>
            </a:r>
            <a:r>
              <a:rPr lang="en-US" altLang="zh-CN" dirty="0"/>
              <a:t>Sentinel </a:t>
            </a:r>
            <a:r>
              <a:rPr lang="zh-CN" altLang="en-US" dirty="0"/>
              <a:t>会不断地定期检查你的主服务器和从服务器是否运作正常。</a:t>
            </a:r>
          </a:p>
          <a:p>
            <a:pPr>
              <a:lnSpc>
                <a:spcPct val="170000"/>
              </a:lnSpc>
            </a:pPr>
            <a:r>
              <a:rPr lang="zh-CN" altLang="en-US" b="1" dirty="0"/>
              <a:t>提醒</a:t>
            </a:r>
            <a:r>
              <a:rPr lang="en-US" altLang="zh-CN" b="1" dirty="0"/>
              <a:t>(Notification): </a:t>
            </a:r>
            <a:r>
              <a:rPr lang="zh-CN" altLang="en-US" dirty="0"/>
              <a:t>当被监控的某个 </a:t>
            </a:r>
            <a:r>
              <a:rPr lang="en-US" altLang="zh-CN" dirty="0"/>
              <a:t>Redis </a:t>
            </a:r>
            <a:r>
              <a:rPr lang="zh-CN" altLang="en-US" dirty="0"/>
              <a:t>服务器出现问题时， </a:t>
            </a:r>
            <a:r>
              <a:rPr lang="en-US" altLang="zh-CN" dirty="0"/>
              <a:t>Sentinel </a:t>
            </a:r>
            <a:r>
              <a:rPr lang="zh-CN" altLang="en-US" dirty="0"/>
              <a:t>可以通过 </a:t>
            </a:r>
            <a:r>
              <a:rPr lang="en-US" altLang="zh-CN" dirty="0"/>
              <a:t>API </a:t>
            </a:r>
            <a:r>
              <a:rPr lang="zh-CN" altLang="en-US" dirty="0"/>
              <a:t>向管理员或者其他应用程序发送通知。</a:t>
            </a:r>
          </a:p>
          <a:p>
            <a:pPr>
              <a:lnSpc>
                <a:spcPct val="170000"/>
              </a:lnSpc>
            </a:pPr>
            <a:r>
              <a:rPr lang="zh-CN" altLang="en-US" b="1" dirty="0"/>
              <a:t>自动故障迁移</a:t>
            </a:r>
            <a:r>
              <a:rPr lang="en-US" altLang="zh-CN" b="1" dirty="0"/>
              <a:t>(Auto </a:t>
            </a:r>
            <a:r>
              <a:rPr lang="en-US" altLang="zh-CN" b="1" dirty="0" err="1"/>
              <a:t>maticfailover</a:t>
            </a:r>
            <a:r>
              <a:rPr lang="en-US" altLang="zh-CN" b="1" dirty="0"/>
              <a:t>): </a:t>
            </a:r>
            <a:r>
              <a:rPr lang="zh-CN" altLang="en-US" dirty="0"/>
              <a:t>当一个主服务器不能正常工作时，</a:t>
            </a:r>
            <a:r>
              <a:rPr lang="en-US" altLang="zh-CN" dirty="0"/>
              <a:t>Sentinel </a:t>
            </a:r>
            <a:r>
              <a:rPr lang="zh-CN" altLang="en-US" dirty="0"/>
              <a:t>会开始一次自动故障迁移操作， 它会将失效主服务器的其中一个从服务器升级为新的主服务器，并让失效主服务器的其他从服务器改为复制新的主服务器</a:t>
            </a:r>
            <a:r>
              <a:rPr lang="en-US" altLang="zh-CN" dirty="0"/>
              <a:t>; </a:t>
            </a:r>
            <a:r>
              <a:rPr lang="zh-CN" altLang="en-US" dirty="0"/>
              <a:t>当客户端试图连接失效的主服务器时，集群也会向客户端返回新主服务器的地址，使得集群可以使用新主服务器代替失效服务器。</a:t>
            </a:r>
          </a:p>
        </p:txBody>
      </p:sp>
      <p:sp>
        <p:nvSpPr>
          <p:cNvPr id="7" name="文本占位符 1">
            <a:extLst>
              <a:ext uri="{FF2B5EF4-FFF2-40B4-BE49-F238E27FC236}">
                <a16:creationId xmlns:a16="http://schemas.microsoft.com/office/drawing/2014/main" id="{4D404C84-8555-4329-B7C1-3F1BA75C18EE}"/>
              </a:ext>
            </a:extLst>
          </p:cNvPr>
          <p:cNvSpPr txBox="1">
            <a:spLocks/>
          </p:cNvSpPr>
          <p:nvPr/>
        </p:nvSpPr>
        <p:spPr>
          <a:xfrm>
            <a:off x="1799770" y="2338348"/>
            <a:ext cx="4190400" cy="25526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/>
              <a:t>原理</a:t>
            </a:r>
          </a:p>
        </p:txBody>
      </p:sp>
      <p:sp>
        <p:nvSpPr>
          <p:cNvPr id="8" name="内容占位符 4">
            <a:extLst>
              <a:ext uri="{FF2B5EF4-FFF2-40B4-BE49-F238E27FC236}">
                <a16:creationId xmlns:a16="http://schemas.microsoft.com/office/drawing/2014/main" id="{91AD3238-B24D-4959-B330-23A925405442}"/>
              </a:ext>
            </a:extLst>
          </p:cNvPr>
          <p:cNvSpPr txBox="1">
            <a:spLocks/>
          </p:cNvSpPr>
          <p:nvPr/>
        </p:nvSpPr>
        <p:spPr>
          <a:xfrm>
            <a:off x="1785032" y="2686879"/>
            <a:ext cx="4190398" cy="843831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20000"/>
              <a:buFontTx/>
              <a:buBlip>
                <a:blip r:embed="rId2"/>
              </a:buBlip>
              <a:defRPr sz="26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120000"/>
              <a:buFontTx/>
              <a:buBlip>
                <a:blip r:embed="rId3"/>
              </a:buBlip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120000"/>
              <a:buFontTx/>
              <a:buBlip>
                <a:blip r:embed="rId4"/>
              </a:buBlip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7145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+mj-ea"/>
              <a:buAutoNum type="circleNumDbPlain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70000"/>
              </a:lnSpc>
              <a:buNone/>
            </a:pPr>
            <a:r>
              <a:rPr lang="zh-CN" altLang="en-US" dirty="0"/>
              <a:t>一个分布式系统中包含多个哨兵节点（</a:t>
            </a:r>
            <a:r>
              <a:rPr lang="en-US" altLang="zh-CN" dirty="0"/>
              <a:t>s</a:t>
            </a:r>
            <a:r>
              <a:rPr lang="zh-CN" altLang="en-US" dirty="0"/>
              <a:t>）和多个数据节点</a:t>
            </a:r>
            <a:r>
              <a:rPr lang="en-US" altLang="zh-CN" dirty="0"/>
              <a:t>(r)</a:t>
            </a:r>
            <a:r>
              <a:rPr lang="zh-CN" altLang="en-US" dirty="0"/>
              <a:t>。每个</a:t>
            </a:r>
            <a:r>
              <a:rPr lang="en-US" altLang="zh-CN" dirty="0"/>
              <a:t>s</a:t>
            </a:r>
            <a:r>
              <a:rPr lang="zh-CN" altLang="en-US" dirty="0"/>
              <a:t>对</a:t>
            </a:r>
            <a:r>
              <a:rPr lang="en-US" altLang="zh-CN" dirty="0"/>
              <a:t>r</a:t>
            </a:r>
            <a:r>
              <a:rPr lang="zh-CN" altLang="en-US" dirty="0"/>
              <a:t>和其他</a:t>
            </a:r>
            <a:r>
              <a:rPr lang="en-US" altLang="zh-CN" dirty="0"/>
              <a:t>s</a:t>
            </a:r>
            <a:r>
              <a:rPr lang="zh-CN" altLang="en-US" dirty="0"/>
              <a:t>监控，当不可达时，做下线标识。如果标识的是</a:t>
            </a:r>
            <a:r>
              <a:rPr lang="en-US" altLang="zh-CN" dirty="0"/>
              <a:t>master,</a:t>
            </a:r>
            <a:r>
              <a:rPr lang="zh-CN" altLang="en-US" dirty="0"/>
              <a:t>则通知其他</a:t>
            </a:r>
            <a:r>
              <a:rPr lang="en-US" altLang="zh-CN" dirty="0"/>
              <a:t>s</a:t>
            </a:r>
            <a:r>
              <a:rPr lang="zh-CN" altLang="en-US" dirty="0"/>
              <a:t>进行协商。大多数</a:t>
            </a:r>
            <a:r>
              <a:rPr lang="en-US" altLang="zh-CN" dirty="0"/>
              <a:t>s</a:t>
            </a:r>
            <a:r>
              <a:rPr lang="zh-CN" altLang="en-US" dirty="0"/>
              <a:t>认为不可达时，选举</a:t>
            </a:r>
            <a:r>
              <a:rPr lang="en-US" altLang="zh-CN" dirty="0"/>
              <a:t>s</a:t>
            </a:r>
            <a:r>
              <a:rPr lang="zh-CN" altLang="en-US" dirty="0"/>
              <a:t>自动完成故障迁移并通知给客户端。</a:t>
            </a:r>
          </a:p>
        </p:txBody>
      </p:sp>
      <p:sp>
        <p:nvSpPr>
          <p:cNvPr id="9" name="文本占位符 1">
            <a:extLst>
              <a:ext uri="{FF2B5EF4-FFF2-40B4-BE49-F238E27FC236}">
                <a16:creationId xmlns:a16="http://schemas.microsoft.com/office/drawing/2014/main" id="{37EF6F52-2A3D-419B-92DF-7EE9B56E9677}"/>
              </a:ext>
            </a:extLst>
          </p:cNvPr>
          <p:cNvSpPr txBox="1">
            <a:spLocks/>
          </p:cNvSpPr>
          <p:nvPr/>
        </p:nvSpPr>
        <p:spPr>
          <a:xfrm>
            <a:off x="1838228" y="3530711"/>
            <a:ext cx="4137202" cy="3130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/>
              <a:t>优势</a:t>
            </a:r>
          </a:p>
        </p:txBody>
      </p:sp>
      <p:sp>
        <p:nvSpPr>
          <p:cNvPr id="10" name="内容占位符 4">
            <a:extLst>
              <a:ext uri="{FF2B5EF4-FFF2-40B4-BE49-F238E27FC236}">
                <a16:creationId xmlns:a16="http://schemas.microsoft.com/office/drawing/2014/main" id="{EDB85359-F859-45C7-AFE9-DEF834FEA857}"/>
              </a:ext>
            </a:extLst>
          </p:cNvPr>
          <p:cNvSpPr txBox="1">
            <a:spLocks/>
          </p:cNvSpPr>
          <p:nvPr/>
        </p:nvSpPr>
        <p:spPr>
          <a:xfrm>
            <a:off x="1786731" y="4026303"/>
            <a:ext cx="4188699" cy="569562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20000"/>
              <a:buFontTx/>
              <a:buBlip>
                <a:blip r:embed="rId2"/>
              </a:buBlip>
              <a:defRPr sz="26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120000"/>
              <a:buFontTx/>
              <a:buBlip>
                <a:blip r:embed="rId3"/>
              </a:buBlip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120000"/>
              <a:buFontTx/>
              <a:buBlip>
                <a:blip r:embed="rId4"/>
              </a:buBlip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7145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+mj-ea"/>
              <a:buAutoNum type="circleNumDbPlain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故障判断由多节点完成，防止误判</a:t>
            </a:r>
            <a:endParaRPr lang="en-US" altLang="zh-CN" dirty="0"/>
          </a:p>
          <a:p>
            <a:pPr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个别哨兵节点不可用时，不影响客户端的访问</a:t>
            </a:r>
            <a:endParaRPr lang="en-US" altLang="zh-CN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0E44421-5B41-429A-A9C7-448BC10AA998}"/>
              </a:ext>
            </a:extLst>
          </p:cNvPr>
          <p:cNvSpPr/>
          <p:nvPr/>
        </p:nvSpPr>
        <p:spPr>
          <a:xfrm>
            <a:off x="1838227" y="5846059"/>
            <a:ext cx="85540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Ref: </a:t>
            </a:r>
            <a:r>
              <a:rPr lang="en-US" altLang="zh-CN" dirty="0">
                <a:solidFill>
                  <a:srgbClr val="333333"/>
                </a:solidFill>
                <a:latin typeface="Verdana" panose="020B0604030504040204" pitchFamily="34" charset="0"/>
                <a:hlinkClick r:id="rId5"/>
              </a:rPr>
              <a:t>Redis</a:t>
            </a:r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  <a:hlinkClick r:id="rId5"/>
              </a:rPr>
              <a:t>哨兵模式</a:t>
            </a:r>
            <a:endParaRPr lang="zh-CN" altLang="en-US" b="0" i="0" dirty="0"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13" name="文本占位符 1">
            <a:extLst>
              <a:ext uri="{FF2B5EF4-FFF2-40B4-BE49-F238E27FC236}">
                <a16:creationId xmlns:a16="http://schemas.microsoft.com/office/drawing/2014/main" id="{65780464-41D2-4ADA-836C-CA4245FD06D7}"/>
              </a:ext>
            </a:extLst>
          </p:cNvPr>
          <p:cNvSpPr txBox="1">
            <a:spLocks/>
          </p:cNvSpPr>
          <p:nvPr/>
        </p:nvSpPr>
        <p:spPr>
          <a:xfrm>
            <a:off x="1807596" y="4660755"/>
            <a:ext cx="4167834" cy="34147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/>
              <a:t>版本</a:t>
            </a:r>
          </a:p>
        </p:txBody>
      </p:sp>
      <p:sp>
        <p:nvSpPr>
          <p:cNvPr id="14" name="内容占位符 4">
            <a:extLst>
              <a:ext uri="{FF2B5EF4-FFF2-40B4-BE49-F238E27FC236}">
                <a16:creationId xmlns:a16="http://schemas.microsoft.com/office/drawing/2014/main" id="{E2676778-99C4-4A52-8791-C4CF94A522E8}"/>
              </a:ext>
            </a:extLst>
          </p:cNvPr>
          <p:cNvSpPr txBox="1">
            <a:spLocks/>
          </p:cNvSpPr>
          <p:nvPr/>
        </p:nvSpPr>
        <p:spPr>
          <a:xfrm>
            <a:off x="1799770" y="5107215"/>
            <a:ext cx="4175660" cy="569562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20000"/>
              <a:buFontTx/>
              <a:buBlip>
                <a:blip r:embed="rId2"/>
              </a:buBlip>
              <a:defRPr sz="26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120000"/>
              <a:buFontTx/>
              <a:buBlip>
                <a:blip r:embed="rId3"/>
              </a:buBlip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120000"/>
              <a:buFontTx/>
              <a:buBlip>
                <a:blip r:embed="rId4"/>
              </a:buBlip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7145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+mj-ea"/>
              <a:buAutoNum type="circleNumDbPlain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强烈建议使用</a:t>
            </a:r>
            <a:r>
              <a:rPr lang="en-US" altLang="zh-CN" dirty="0"/>
              <a:t>2.8+</a:t>
            </a:r>
            <a:r>
              <a:rPr lang="zh-CN" altLang="en-US" dirty="0"/>
              <a:t>（</a:t>
            </a:r>
            <a:r>
              <a:rPr lang="en-US" altLang="zh-CN" dirty="0"/>
              <a:t>Sentinel 2</a:t>
            </a:r>
            <a:r>
              <a:rPr lang="zh-CN" altLang="en-US" dirty="0"/>
              <a:t>）</a:t>
            </a:r>
            <a:endParaRPr lang="en-US" altLang="zh-CN" dirty="0"/>
          </a:p>
          <a:p>
            <a:pPr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弃用</a:t>
            </a:r>
            <a:r>
              <a:rPr lang="en-US" altLang="zh-CN" dirty="0"/>
              <a:t>2.6</a:t>
            </a:r>
            <a:r>
              <a:rPr lang="zh-CN" altLang="en-US" dirty="0"/>
              <a:t>的（</a:t>
            </a:r>
            <a:r>
              <a:rPr lang="en-US" altLang="zh-CN" dirty="0"/>
              <a:t>Sentinel 1</a:t>
            </a:r>
            <a:r>
              <a:rPr lang="zh-CN" altLang="en-US" dirty="0"/>
              <a:t>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329241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1E9A8EBE-58DA-4615-9D03-480033018A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发布者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363FA4-0FC5-457C-BEAC-011515FD57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订阅者</a:t>
            </a: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2A609066-5849-40DD-8164-A5EC55A7A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5400" b="0" dirty="0"/>
              <a:t>发布</a:t>
            </a:r>
            <a:r>
              <a:rPr lang="en-US" altLang="zh-CN" sz="5400" b="0" dirty="0"/>
              <a:t>/</a:t>
            </a:r>
            <a:r>
              <a:rPr lang="zh-CN" altLang="en-US" sz="5400" b="0" dirty="0"/>
              <a:t>订阅模式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C32E7A85-F513-4FED-A922-1194185EF651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1881570" y="1792507"/>
            <a:ext cx="2943225" cy="2619375"/>
          </a:xfrm>
          <a:prstGeom prst="rect">
            <a:avLst/>
          </a:prstGeom>
        </p:spPr>
      </p:pic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F8847552-A901-45DF-ABCA-3719F06972C7}"/>
              </a:ext>
            </a:extLst>
          </p:cNvPr>
          <p:cNvPicPr>
            <a:picLocks noGrp="1" noChangeAspect="1"/>
          </p:cNvPicPr>
          <p:nvPr>
            <p:ph idx="11"/>
          </p:nvPr>
        </p:nvPicPr>
        <p:blipFill>
          <a:blip r:embed="rId3"/>
          <a:stretch>
            <a:fillRect/>
          </a:stretch>
        </p:blipFill>
        <p:spPr>
          <a:xfrm>
            <a:off x="6330156" y="1752600"/>
            <a:ext cx="3911528" cy="217170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B5C84A8A-2B61-4E15-AB81-F7FCB0848D9F}"/>
              </a:ext>
            </a:extLst>
          </p:cNvPr>
          <p:cNvSpPr/>
          <p:nvPr/>
        </p:nvSpPr>
        <p:spPr>
          <a:xfrm>
            <a:off x="1776794" y="4619536"/>
            <a:ext cx="889120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4F4F4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“发布</a:t>
            </a:r>
            <a:r>
              <a:rPr lang="en-US" altLang="zh-CN" sz="1600" dirty="0">
                <a:solidFill>
                  <a:srgbClr val="4F4F4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lang="zh-CN" altLang="en-US" sz="1600" dirty="0">
                <a:solidFill>
                  <a:srgbClr val="4F4F4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订阅”模式包含两种角色，分别为发布者和订阅者。订阅者可以订阅一个或者若干个频道（</a:t>
            </a:r>
            <a:r>
              <a:rPr lang="en-US" altLang="zh-CN" sz="1600" dirty="0">
                <a:solidFill>
                  <a:srgbClr val="4F4F4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channel</a:t>
            </a:r>
            <a:r>
              <a:rPr lang="zh-CN" altLang="en-US" sz="1600" dirty="0">
                <a:solidFill>
                  <a:srgbClr val="4F4F4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），而发布者可以向指定的频道发送消息，所有订阅此频道的订阅者都可以收到此消息。</a:t>
            </a:r>
            <a:endParaRPr lang="zh-CN" altLang="en-US" sz="16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90FA46E-2F2A-489C-A160-2842FF4D011F}"/>
              </a:ext>
            </a:extLst>
          </p:cNvPr>
          <p:cNvSpPr/>
          <p:nvPr/>
        </p:nvSpPr>
        <p:spPr>
          <a:xfrm>
            <a:off x="1776794" y="5314772"/>
            <a:ext cx="889120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4F4F4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**注意**发出去的消息不会做持久化处理，也就是说当客户端订阅该频道后，只能收到后续发布到该频道的消息，之前发送的收不到。</a:t>
            </a:r>
            <a:endParaRPr lang="zh-CN" altLang="en-US" sz="16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6895644-7CC6-45D5-8823-7D4CFD2938AA}"/>
              </a:ext>
            </a:extLst>
          </p:cNvPr>
          <p:cNvSpPr/>
          <p:nvPr/>
        </p:nvSpPr>
        <p:spPr>
          <a:xfrm>
            <a:off x="1881570" y="6110773"/>
            <a:ext cx="115448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solidFill>
                  <a:srgbClr val="3738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Ref</a:t>
            </a:r>
            <a:r>
              <a:rPr lang="zh-CN" altLang="en-US" sz="1000" dirty="0">
                <a:solidFill>
                  <a:srgbClr val="3738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000" dirty="0">
                <a:solidFill>
                  <a:srgbClr val="373839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订阅与发布</a:t>
            </a:r>
            <a:endParaRPr lang="zh-CN" altLang="en-US" sz="1000" i="0" dirty="0">
              <a:solidFill>
                <a:srgbClr val="373839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77305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常见架构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0"/>
          </p:nvPr>
        </p:nvSpPr>
        <p:spPr>
          <a:xfrm>
            <a:off x="832206" y="1366461"/>
            <a:ext cx="4643377" cy="2986464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单机模式</a:t>
            </a: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单机</a:t>
            </a:r>
            <a:r>
              <a:rPr lang="en-US" altLang="zh-CN" dirty="0"/>
              <a:t>Redis Server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主从复制 </a:t>
            </a:r>
            <a:endParaRPr lang="en-US" altLang="zh-CN" dirty="0"/>
          </a:p>
          <a:p>
            <a:r>
              <a:rPr lang="zh-CN" altLang="en-US" dirty="0"/>
              <a:t>哨兵模式</a:t>
            </a:r>
            <a:r>
              <a:rPr lang="en-US" altLang="zh-CN" dirty="0"/>
              <a:t>(2.8+)</a:t>
            </a:r>
          </a:p>
          <a:p>
            <a:r>
              <a:rPr lang="zh-CN" altLang="en-US" dirty="0"/>
              <a:t>集群模式</a:t>
            </a: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900" dirty="0"/>
              <a:t>codis</a:t>
            </a:r>
            <a:r>
              <a:rPr lang="zh-CN" altLang="en-US" sz="1900" dirty="0"/>
              <a:t>集群分布式（豌豆荚团队</a:t>
            </a:r>
            <a:r>
              <a:rPr lang="zh-CN" altLang="en-US" sz="1900" dirty="0">
                <a:hlinkClick r:id="rId2"/>
              </a:rPr>
              <a:t>开源</a:t>
            </a:r>
            <a:r>
              <a:rPr lang="zh-CN" altLang="en-US" sz="1900" dirty="0"/>
              <a:t>）</a:t>
            </a:r>
            <a:endParaRPr lang="en-US" altLang="zh-CN" sz="19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900" dirty="0"/>
              <a:t>redis cluster</a:t>
            </a:r>
            <a:r>
              <a:rPr lang="zh-CN" altLang="en-US" sz="1900" dirty="0"/>
              <a:t>集群（官方</a:t>
            </a:r>
            <a:r>
              <a:rPr lang="en-US" altLang="zh-CN" sz="1900" dirty="0"/>
              <a:t>3.0+</a:t>
            </a:r>
            <a:r>
              <a:rPr lang="zh-CN" altLang="en-US" sz="1900" dirty="0"/>
              <a:t>）</a:t>
            </a:r>
            <a:endParaRPr lang="en-US" altLang="zh-CN" sz="19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900" dirty="0"/>
              <a:t>Twemproxy </a:t>
            </a:r>
            <a:r>
              <a:rPr lang="zh-CN" altLang="en-US" sz="1900" dirty="0"/>
              <a:t>集群</a:t>
            </a:r>
            <a:r>
              <a:rPr lang="en-US" altLang="zh-CN" sz="1900" dirty="0"/>
              <a:t>(Twitter</a:t>
            </a:r>
            <a:r>
              <a:rPr lang="zh-CN" altLang="en-US" sz="1900" dirty="0">
                <a:hlinkClick r:id="rId3"/>
              </a:rPr>
              <a:t>开源</a:t>
            </a:r>
            <a:r>
              <a:rPr lang="en-US" altLang="zh-CN" sz="1900" dirty="0"/>
              <a:t>)</a:t>
            </a:r>
          </a:p>
          <a:p>
            <a:pPr marL="0" indent="0">
              <a:buNone/>
            </a:pP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2050" name="单机" descr="https://images2018.cnblogs.com/blog/566097/201802/566097-20180224104757825-317365999.png">
            <a:extLst>
              <a:ext uri="{FF2B5EF4-FFF2-40B4-BE49-F238E27FC236}">
                <a16:creationId xmlns:a16="http://schemas.microsoft.com/office/drawing/2014/main" id="{97C1B6A0-EC8E-4E34-8B6C-55CF8EBCC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6474" y="1433008"/>
            <a:ext cx="4173099" cy="3300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hide">
            <a:extLst>
              <a:ext uri="{FF2B5EF4-FFF2-40B4-BE49-F238E27FC236}">
                <a16:creationId xmlns:a16="http://schemas.microsoft.com/office/drawing/2014/main" id="{2095D77F-F539-485E-AA51-73580853E88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6575" y="1704719"/>
            <a:ext cx="457200" cy="457200"/>
          </a:xfrm>
          <a:prstGeom prst="rect">
            <a:avLst/>
          </a:prstGeom>
        </p:spPr>
      </p:pic>
      <p:pic>
        <p:nvPicPr>
          <p:cNvPr id="17" name="sentinel_hide">
            <a:extLst>
              <a:ext uri="{FF2B5EF4-FFF2-40B4-BE49-F238E27FC236}">
                <a16:creationId xmlns:a16="http://schemas.microsoft.com/office/drawing/2014/main" id="{68EE7378-F14F-4198-840C-56A75EF97D5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6475" y="2479824"/>
            <a:ext cx="457200" cy="457200"/>
          </a:xfrm>
          <a:prstGeom prst="rect">
            <a:avLst/>
          </a:prstGeom>
        </p:spPr>
      </p:pic>
      <p:pic>
        <p:nvPicPr>
          <p:cNvPr id="18" name="sentinel">
            <a:extLst>
              <a:ext uri="{FF2B5EF4-FFF2-40B4-BE49-F238E27FC236}">
                <a16:creationId xmlns:a16="http://schemas.microsoft.com/office/drawing/2014/main" id="{E34FEAE4-E240-498C-B0CB-B405B58EF0A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4505" y="1169895"/>
            <a:ext cx="5137974" cy="3630705"/>
          </a:xfrm>
          <a:prstGeom prst="rect">
            <a:avLst/>
          </a:prstGeom>
        </p:spPr>
      </p:pic>
      <p:sp>
        <p:nvSpPr>
          <p:cNvPr id="19" name="ref">
            <a:extLst>
              <a:ext uri="{FF2B5EF4-FFF2-40B4-BE49-F238E27FC236}">
                <a16:creationId xmlns:a16="http://schemas.microsoft.com/office/drawing/2014/main" id="{D26D276E-3227-46BB-845C-8CAE9D31D0A6}"/>
              </a:ext>
            </a:extLst>
          </p:cNvPr>
          <p:cNvSpPr/>
          <p:nvPr/>
        </p:nvSpPr>
        <p:spPr>
          <a:xfrm>
            <a:off x="796603" y="4549491"/>
            <a:ext cx="434832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Ref: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使用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Codis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来管理分布式集群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Redis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在知乎的使用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Redis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集群方案应该怎么做？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分布式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Redis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架构设计简介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Redis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集群方案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hlinkClick r:id="rId12"/>
              </a:rPr>
              <a:t>redis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hlinkClick r:id="rId12"/>
              </a:rPr>
              <a:t>架构演变与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hlinkClick r:id="rId12"/>
              </a:rPr>
              <a:t>redis-cluster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hlinkClick r:id="rId12"/>
              </a:rPr>
              <a:t>群集读写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2" name="codispic" descr="https://oe9nbfytu.qnssl.com/c/a40eac25d92fe7d163ed733d921ab421">
            <a:extLst>
              <a:ext uri="{FF2B5EF4-FFF2-40B4-BE49-F238E27FC236}">
                <a16:creationId xmlns:a16="http://schemas.microsoft.com/office/drawing/2014/main" id="{A4A4AA86-E0F6-4962-B03E-3F8703CD94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4898" y="1137489"/>
            <a:ext cx="6066749" cy="3599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see_codis">
            <a:extLst>
              <a:ext uri="{FF2B5EF4-FFF2-40B4-BE49-F238E27FC236}">
                <a16:creationId xmlns:a16="http://schemas.microsoft.com/office/drawing/2014/main" id="{88993E95-42C7-4CEC-BC51-D052F1E59AE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5744" y="3109524"/>
            <a:ext cx="457200" cy="457200"/>
          </a:xfrm>
          <a:prstGeom prst="rect">
            <a:avLst/>
          </a:prstGeom>
        </p:spPr>
      </p:pic>
      <p:pic>
        <p:nvPicPr>
          <p:cNvPr id="24" name="see_cluster">
            <a:extLst>
              <a:ext uri="{FF2B5EF4-FFF2-40B4-BE49-F238E27FC236}">
                <a16:creationId xmlns:a16="http://schemas.microsoft.com/office/drawing/2014/main" id="{FC458DD7-2B86-4215-837D-89C9D02C81D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5744" y="3495791"/>
            <a:ext cx="457200" cy="457200"/>
          </a:xfrm>
          <a:prstGeom prst="rect">
            <a:avLst/>
          </a:prstGeom>
        </p:spPr>
      </p:pic>
      <p:pic>
        <p:nvPicPr>
          <p:cNvPr id="25" name="see_twem">
            <a:extLst>
              <a:ext uri="{FF2B5EF4-FFF2-40B4-BE49-F238E27FC236}">
                <a16:creationId xmlns:a16="http://schemas.microsoft.com/office/drawing/2014/main" id="{7C193107-1BF6-4106-BAEA-6B3349D0DEB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5744" y="3876489"/>
            <a:ext cx="457200" cy="457200"/>
          </a:xfrm>
          <a:prstGeom prst="rect">
            <a:avLst/>
          </a:prstGeom>
        </p:spPr>
      </p:pic>
      <p:pic>
        <p:nvPicPr>
          <p:cNvPr id="2054" name="cluster" descr="https://oe9nbfytu.qnssl.com/c/055faccb08ee89291f314b7cf74221c4">
            <a:extLst>
              <a:ext uri="{FF2B5EF4-FFF2-40B4-BE49-F238E27FC236}">
                <a16:creationId xmlns:a16="http://schemas.microsoft.com/office/drawing/2014/main" id="{BECC703D-FCBE-47E5-AB01-05A747EEE1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9449" y="1074069"/>
            <a:ext cx="6214870" cy="4985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twemproxy">
            <a:extLst>
              <a:ext uri="{FF2B5EF4-FFF2-40B4-BE49-F238E27FC236}">
                <a16:creationId xmlns:a16="http://schemas.microsoft.com/office/drawing/2014/main" id="{4097CDCD-6F30-4F24-B853-D8406C4CF16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932926" y="1137488"/>
            <a:ext cx="5462471" cy="5012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431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  <p:seq concurrent="1" nextAc="seek">
              <p:cTn id="50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" fill="hold">
                      <p:stCondLst>
                        <p:cond delay="0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5400" b="0" dirty="0">
                <a:solidFill>
                  <a:schemeClr val="tx1"/>
                </a:solidFill>
              </a:rPr>
              <a:t>内容及目录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0"/>
          </p:nvPr>
        </p:nvSpPr>
        <p:spPr>
          <a:xfrm>
            <a:off x="2625141" y="2798298"/>
            <a:ext cx="6941717" cy="1471861"/>
          </a:xfrm>
        </p:spPr>
        <p:txBody>
          <a:bodyPr/>
          <a:lstStyle/>
          <a:p>
            <a:pPr marL="571500" indent="-571500">
              <a:buFont typeface="+mj-ea"/>
              <a:buAutoNum type="ea1JpnChsDbPeriod"/>
            </a:pPr>
            <a:r>
              <a:rPr lang="en-US" altLang="zh-CN" dirty="0"/>
              <a:t>Redis</a:t>
            </a:r>
            <a:r>
              <a:rPr lang="zh-CN" altLang="en-US" dirty="0"/>
              <a:t>是什么？</a:t>
            </a:r>
          </a:p>
          <a:p>
            <a:pPr marL="571500" indent="-571500">
              <a:buFont typeface="+mj-ea"/>
              <a:buAutoNum type="ea1JpnChsDbPeriod"/>
            </a:pPr>
            <a:r>
              <a:rPr lang="zh-CN" altLang="en-US" dirty="0"/>
              <a:t>为什么用</a:t>
            </a:r>
            <a:r>
              <a:rPr lang="en-US" altLang="zh-CN" dirty="0"/>
              <a:t>Redis</a:t>
            </a:r>
            <a:r>
              <a:rPr lang="zh-CN" altLang="en-US" dirty="0"/>
              <a:t>？</a:t>
            </a:r>
          </a:p>
          <a:p>
            <a:pPr marL="571500" indent="-571500">
              <a:buFont typeface="+mj-ea"/>
              <a:buAutoNum type="ea1JpnChsDbPeriod"/>
            </a:pPr>
            <a:r>
              <a:rPr lang="en-US" altLang="zh-CN" dirty="0"/>
              <a:t>Redis</a:t>
            </a:r>
            <a:r>
              <a:rPr lang="zh-CN" altLang="en-US" dirty="0"/>
              <a:t>怎么用？</a:t>
            </a:r>
          </a:p>
        </p:txBody>
      </p:sp>
    </p:spTree>
    <p:extLst>
      <p:ext uri="{BB962C8B-B14F-4D97-AF65-F5344CB8AC3E}">
        <p14:creationId xmlns:p14="http://schemas.microsoft.com/office/powerpoint/2010/main" val="25742690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5400" b="0" dirty="0"/>
              <a:t>三种集群架构对比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0"/>
          </p:nvPr>
        </p:nvSpPr>
        <p:spPr>
          <a:xfrm>
            <a:off x="832206" y="1366461"/>
            <a:ext cx="10350144" cy="425255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2B878EF6-E2CA-49C7-A513-7B673B1908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695487"/>
              </p:ext>
            </p:extLst>
          </p:nvPr>
        </p:nvGraphicFramePr>
        <p:xfrm>
          <a:off x="1009650" y="1238981"/>
          <a:ext cx="10350148" cy="4059766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3829050">
                  <a:extLst>
                    <a:ext uri="{9D8B030D-6E8A-4147-A177-3AD203B41FA5}">
                      <a16:colId xmlns:a16="http://schemas.microsoft.com/office/drawing/2014/main" val="2131608401"/>
                    </a:ext>
                  </a:extLst>
                </a:gridCol>
                <a:gridCol w="1346024">
                  <a:extLst>
                    <a:ext uri="{9D8B030D-6E8A-4147-A177-3AD203B41FA5}">
                      <a16:colId xmlns:a16="http://schemas.microsoft.com/office/drawing/2014/main" val="3394701162"/>
                    </a:ext>
                  </a:extLst>
                </a:gridCol>
                <a:gridCol w="2597326">
                  <a:extLst>
                    <a:ext uri="{9D8B030D-6E8A-4147-A177-3AD203B41FA5}">
                      <a16:colId xmlns:a16="http://schemas.microsoft.com/office/drawing/2014/main" val="1017386085"/>
                    </a:ext>
                  </a:extLst>
                </a:gridCol>
                <a:gridCol w="2577748">
                  <a:extLst>
                    <a:ext uri="{9D8B030D-6E8A-4147-A177-3AD203B41FA5}">
                      <a16:colId xmlns:a16="http://schemas.microsoft.com/office/drawing/2014/main" val="3786113626"/>
                    </a:ext>
                  </a:extLst>
                </a:gridCol>
              </a:tblGrid>
              <a:tr h="745066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effectLst/>
                        </a:rPr>
                        <a:t>Codis</a:t>
                      </a:r>
                    </a:p>
                    <a:p>
                      <a:pPr algn="ctr"/>
                      <a:endParaRPr lang="en-US" b="1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effectLst/>
                        </a:rPr>
                        <a:t>Twemproxy</a:t>
                      </a:r>
                    </a:p>
                    <a:p>
                      <a:pPr algn="ctr"/>
                      <a:endParaRPr lang="en-US" b="1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effectLst/>
                        </a:rPr>
                        <a:t>Redis Cluster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488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resharding without restarting cluster</a:t>
                      </a:r>
                    </a:p>
                    <a:p>
                      <a:pPr algn="l"/>
                      <a:r>
                        <a:rPr lang="zh-CN" altLang="en-US" dirty="0">
                          <a:effectLst/>
                        </a:rPr>
                        <a:t>（动态水平扩展）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Yes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No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Yes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632621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pipeline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Yes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Yes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No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149462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hash tags for multi-key operations</a:t>
                      </a:r>
                    </a:p>
                    <a:p>
                      <a:pPr algn="l"/>
                      <a:r>
                        <a:rPr lang="zh-CN" altLang="en-US" dirty="0">
                          <a:effectLst/>
                        </a:rPr>
                        <a:t>（多键操作的</a:t>
                      </a:r>
                      <a:r>
                        <a:rPr lang="en-US" altLang="zh-CN" dirty="0">
                          <a:effectLst/>
                        </a:rPr>
                        <a:t>hash</a:t>
                      </a:r>
                      <a:r>
                        <a:rPr lang="zh-CN" altLang="en-US" dirty="0">
                          <a:effectLst/>
                        </a:rPr>
                        <a:t>标签）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Yes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Yes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Yes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87499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multi-key operations while resharding</a:t>
                      </a:r>
                    </a:p>
                    <a:p>
                      <a:pPr algn="l"/>
                      <a:r>
                        <a:rPr lang="zh-CN" altLang="en-US" dirty="0">
                          <a:effectLst/>
                        </a:rPr>
                        <a:t>（重分片时的多键操作）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Yes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effectLst/>
                        </a:rPr>
                        <a:t>-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No(</a:t>
                      </a:r>
                      <a:r>
                        <a:rPr lang="en-US" u="none" strike="noStrike">
                          <a:solidFill>
                            <a:srgbClr val="0366D6"/>
                          </a:solidFill>
                          <a:effectLst/>
                          <a:hlinkClick r:id="rId2"/>
                        </a:rPr>
                        <a:t>details</a:t>
                      </a:r>
                      <a:r>
                        <a:rPr lang="en-US">
                          <a:effectLst/>
                        </a:rPr>
                        <a:t>)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247030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Redis clients supporting</a:t>
                      </a:r>
                    </a:p>
                    <a:p>
                      <a:pPr algn="l"/>
                      <a:r>
                        <a:rPr lang="zh-CN" altLang="en-US" dirty="0">
                          <a:effectLst/>
                        </a:rPr>
                        <a:t>（客户端支持）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Any clients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Any clients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Clients have to support cluster protocol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6234477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86904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1521480" y="2326042"/>
            <a:ext cx="9149040" cy="1944118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zh-CN" altLang="en-US" b="0" dirty="0">
                <a:latin typeface="+mj-ea"/>
                <a:ea typeface="+mj-ea"/>
              </a:rPr>
              <a:t>“十九世纪末，物理学的大厦已经建成，以后的工作仅仅是内部的装修和粉刷。动力理论肯定了热和光是运动的两种方式。现在，晴朗天空中的远处飘浮着两朵的令人不安的乌云</a:t>
            </a:r>
            <a:r>
              <a:rPr lang="en-US" altLang="zh-CN" b="0" dirty="0">
                <a:latin typeface="+mj-ea"/>
                <a:ea typeface="+mj-ea"/>
              </a:rPr>
              <a:t>...”</a:t>
            </a:r>
          </a:p>
          <a:p>
            <a:pPr algn="r">
              <a:lnSpc>
                <a:spcPct val="120000"/>
              </a:lnSpc>
            </a:pPr>
            <a:r>
              <a:rPr lang="en-US" altLang="zh-CN" b="0" dirty="0">
                <a:latin typeface="+mj-ea"/>
                <a:ea typeface="+mj-ea"/>
              </a:rPr>
              <a:t>——</a:t>
            </a:r>
            <a:r>
              <a:rPr lang="zh-CN" altLang="en-US" b="0" dirty="0">
                <a:latin typeface="+mj-ea"/>
                <a:ea typeface="+mj-ea"/>
              </a:rPr>
              <a:t>威廉</a:t>
            </a:r>
            <a:r>
              <a:rPr lang="en-US" altLang="zh-CN" b="0" dirty="0">
                <a:latin typeface="+mj-ea"/>
                <a:ea typeface="+mj-ea"/>
              </a:rPr>
              <a:t>·</a:t>
            </a:r>
            <a:r>
              <a:rPr lang="zh-CN" altLang="en-US" b="0" dirty="0">
                <a:latin typeface="+mj-ea"/>
                <a:ea typeface="+mj-ea"/>
              </a:rPr>
              <a:t>汤姆逊</a:t>
            </a:r>
            <a:endParaRPr lang="en-US" altLang="zh-CN" b="0" dirty="0">
              <a:latin typeface="+mj-ea"/>
              <a:ea typeface="+mj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785032" y="377895"/>
            <a:ext cx="8607198" cy="1007022"/>
          </a:xfrm>
        </p:spPr>
        <p:txBody>
          <a:bodyPr>
            <a:noAutofit/>
          </a:bodyPr>
          <a:lstStyle/>
          <a:p>
            <a:r>
              <a:rPr lang="en-US" altLang="zh-CN" sz="5400" b="0" dirty="0"/>
              <a:t>Redis</a:t>
            </a:r>
            <a:r>
              <a:rPr lang="zh-CN" altLang="en-US" sz="5400" b="0" dirty="0"/>
              <a:t>大厦上的“乌云”</a:t>
            </a:r>
          </a:p>
        </p:txBody>
      </p:sp>
    </p:spTree>
    <p:extLst>
      <p:ext uri="{BB962C8B-B14F-4D97-AF65-F5344CB8AC3E}">
        <p14:creationId xmlns:p14="http://schemas.microsoft.com/office/powerpoint/2010/main" val="10913313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1427D1-E6C7-498B-B87D-535067125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阻塞问题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E9B365-DA5F-4AF3-81B8-C14DE422C83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473200" y="1169895"/>
            <a:ext cx="9307744" cy="1996382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altLang="zh-CN" sz="7200" dirty="0"/>
              <a:t>Redis</a:t>
            </a:r>
            <a:r>
              <a:rPr lang="zh-CN" altLang="en-US" sz="7200" dirty="0"/>
              <a:t>为什么这么快？</a:t>
            </a:r>
            <a:endParaRPr lang="en-US" altLang="zh-CN" sz="7200" dirty="0"/>
          </a:p>
          <a:p>
            <a:pPr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zh-CN" altLang="en-US" sz="4400" dirty="0"/>
              <a:t>纯内存访问；</a:t>
            </a:r>
            <a:endParaRPr lang="en-US" altLang="zh-CN" sz="4400" dirty="0"/>
          </a:p>
          <a:p>
            <a:pPr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zh-CN" altLang="en-US" sz="4400" dirty="0"/>
              <a:t>非阻塞</a:t>
            </a:r>
            <a:r>
              <a:rPr lang="en-US" altLang="zh-CN" sz="4400" dirty="0"/>
              <a:t>IO</a:t>
            </a:r>
          </a:p>
          <a:p>
            <a:pPr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zh-CN" altLang="en-US" sz="4400" dirty="0"/>
              <a:t>单线程，无法利用多核优势</a:t>
            </a:r>
            <a:endParaRPr lang="en-US" altLang="zh-CN" sz="4400" dirty="0"/>
          </a:p>
          <a:p>
            <a:pPr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zh-CN" altLang="en-US" sz="4400" dirty="0"/>
              <a:t>自构建</a:t>
            </a:r>
            <a:r>
              <a:rPr lang="en-US" altLang="zh-CN" sz="4400" dirty="0"/>
              <a:t>VM</a:t>
            </a:r>
            <a:r>
              <a:rPr lang="zh-CN" altLang="en-US" sz="4400" dirty="0"/>
              <a:t>机制</a:t>
            </a:r>
            <a:endParaRPr lang="en-US" altLang="zh-CN" sz="4400" dirty="0"/>
          </a:p>
          <a:p>
            <a:pPr>
              <a:lnSpc>
                <a:spcPct val="170000"/>
              </a:lnSpc>
              <a:buFont typeface="Arial" panose="020B0604020202020204" pitchFamily="34" charset="0"/>
              <a:buChar char="•"/>
            </a:pPr>
            <a:endParaRPr lang="en-US" altLang="zh-CN" sz="4800" dirty="0"/>
          </a:p>
          <a:p>
            <a:pPr>
              <a:lnSpc>
                <a:spcPct val="170000"/>
              </a:lnSpc>
              <a:buFont typeface="Arial" panose="020B0604020202020204" pitchFamily="34" charset="0"/>
              <a:buChar char="•"/>
            </a:pPr>
            <a:endParaRPr lang="zh-CN" altLang="en-US" sz="4800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27267AF7-FA6E-4F4A-93C0-F93B4E233792}"/>
              </a:ext>
            </a:extLst>
          </p:cNvPr>
          <p:cNvSpPr txBox="1">
            <a:spLocks/>
          </p:cNvSpPr>
          <p:nvPr/>
        </p:nvSpPr>
        <p:spPr>
          <a:xfrm>
            <a:off x="1535344" y="3166278"/>
            <a:ext cx="6942831" cy="3420953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20000"/>
              <a:buFontTx/>
              <a:buBlip>
                <a:blip r:embed="rId2"/>
              </a:buBlip>
              <a:defRPr sz="26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120000"/>
              <a:buFontTx/>
              <a:buBlip>
                <a:blip r:embed="rId3"/>
              </a:buBlip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120000"/>
              <a:buFontTx/>
              <a:buBlip>
                <a:blip r:embed="rId4"/>
              </a:buBlip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7145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+mj-ea"/>
              <a:buAutoNum type="circleNumDbPlain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70000"/>
              </a:lnSpc>
              <a:buFontTx/>
              <a:buNone/>
            </a:pPr>
            <a:r>
              <a:rPr lang="zh-CN" altLang="en-US" sz="7200" dirty="0"/>
              <a:t>阻塞产生场景</a:t>
            </a:r>
            <a:endParaRPr lang="en-US" altLang="zh-CN" sz="7200" dirty="0"/>
          </a:p>
          <a:p>
            <a:pPr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altLang="zh-CN" sz="4400" dirty="0"/>
              <a:t>API</a:t>
            </a:r>
            <a:r>
              <a:rPr lang="zh-CN" altLang="en-US" sz="4400" dirty="0"/>
              <a:t>或数据结构使用不合理</a:t>
            </a:r>
            <a:endParaRPr lang="en-US" altLang="zh-CN" sz="4400" dirty="0"/>
          </a:p>
          <a:p>
            <a:pPr lvl="1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zh-CN" altLang="en-US" sz="4400" dirty="0"/>
              <a:t>避免使用某些易造成阻塞的命令如：</a:t>
            </a:r>
            <a:r>
              <a:rPr lang="en-US" altLang="zh-CN" sz="4400" dirty="0"/>
              <a:t>keys sort hgetall smembers</a:t>
            </a:r>
            <a:r>
              <a:rPr lang="zh-CN" altLang="en-US" sz="4400" dirty="0"/>
              <a:t>；</a:t>
            </a:r>
            <a:endParaRPr lang="en-US" altLang="zh-CN" sz="4400" dirty="0"/>
          </a:p>
          <a:p>
            <a:pPr lvl="1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zh-CN" altLang="en-US" sz="4400" dirty="0"/>
              <a:t>防止一次操作获取过多数据：缩减大对象或者把大对象拆分为多个小对象（不要使用大</a:t>
            </a:r>
            <a:r>
              <a:rPr lang="en-US" altLang="zh-CN" sz="4400" dirty="0"/>
              <a:t>key</a:t>
            </a:r>
            <a:r>
              <a:rPr lang="zh-CN" altLang="en-US" sz="4400" dirty="0"/>
              <a:t>）</a:t>
            </a:r>
          </a:p>
          <a:p>
            <a:pPr lvl="1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zh-CN" altLang="en-US" sz="4400" dirty="0"/>
              <a:t>防止大量</a:t>
            </a:r>
            <a:r>
              <a:rPr lang="en-US" altLang="zh-CN" sz="4400" dirty="0"/>
              <a:t>key</a:t>
            </a:r>
            <a:r>
              <a:rPr lang="zh-CN" altLang="en-US" sz="4400" dirty="0"/>
              <a:t>同时过期：</a:t>
            </a:r>
            <a:endParaRPr lang="en-US" altLang="zh-CN" sz="4400" dirty="0"/>
          </a:p>
          <a:p>
            <a:pPr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altLang="zh-CN" sz="4400" dirty="0"/>
              <a:t>CPU</a:t>
            </a:r>
            <a:r>
              <a:rPr lang="zh-CN" altLang="en-US" sz="4400" dirty="0"/>
              <a:t>饱和</a:t>
            </a:r>
            <a:endParaRPr lang="en-US" altLang="zh-CN" sz="4400" dirty="0"/>
          </a:p>
          <a:p>
            <a:pPr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zh-CN" altLang="en-US" sz="4400" dirty="0"/>
              <a:t>持久化操作</a:t>
            </a:r>
          </a:p>
          <a:p>
            <a:pPr lvl="1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altLang="zh-CN" sz="4400" dirty="0"/>
              <a:t>fork</a:t>
            </a:r>
            <a:r>
              <a:rPr lang="zh-CN" altLang="en-US" sz="4400" dirty="0"/>
              <a:t>阻塞</a:t>
            </a:r>
          </a:p>
          <a:p>
            <a:pPr lvl="1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altLang="zh-CN" sz="4400" dirty="0"/>
              <a:t>AOF</a:t>
            </a:r>
            <a:r>
              <a:rPr lang="zh-CN" altLang="en-US" sz="4400" dirty="0"/>
              <a:t>刷盘阻塞</a:t>
            </a:r>
          </a:p>
          <a:p>
            <a:pPr lvl="1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zh-CN" altLang="en-US" sz="4400" dirty="0"/>
              <a:t>大</a:t>
            </a:r>
            <a:r>
              <a:rPr lang="en-US" altLang="zh-CN" sz="4400" dirty="0"/>
              <a:t>key,</a:t>
            </a:r>
            <a:r>
              <a:rPr lang="zh-CN" altLang="en-US" sz="4400" dirty="0"/>
              <a:t>大</a:t>
            </a:r>
            <a:r>
              <a:rPr lang="en-US" altLang="zh-CN" sz="4400" dirty="0"/>
              <a:t>value</a:t>
            </a:r>
            <a:r>
              <a:rPr lang="zh-CN" altLang="en-US" sz="4400" dirty="0"/>
              <a:t>写操作阻塞</a:t>
            </a:r>
            <a:endParaRPr lang="en-US" altLang="zh-CN" sz="4400" dirty="0"/>
          </a:p>
          <a:p>
            <a:pPr marL="0" indent="0">
              <a:lnSpc>
                <a:spcPct val="170000"/>
              </a:lnSpc>
              <a:buNone/>
            </a:pP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6C6F8FF-4B9B-496C-A76A-6F8D33ABC768}"/>
              </a:ext>
            </a:extLst>
          </p:cNvPr>
          <p:cNvSpPr/>
          <p:nvPr/>
        </p:nvSpPr>
        <p:spPr>
          <a:xfrm>
            <a:off x="8966446" y="5940900"/>
            <a:ext cx="25984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ref:</a:t>
            </a:r>
          </a:p>
          <a:p>
            <a:r>
              <a:rPr lang="en-US" altLang="zh-CN" dirty="0">
                <a:hlinkClick r:id="rId5"/>
              </a:rPr>
              <a:t>Redis</a:t>
            </a:r>
            <a:r>
              <a:rPr lang="zh-CN" altLang="en-US" dirty="0">
                <a:hlinkClick r:id="rId5"/>
              </a:rPr>
              <a:t>的一些限制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60801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1427D1-E6C7-498B-B87D-535067125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缓存穿透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E9B365-DA5F-4AF3-81B8-C14DE422C83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269663" y="1288206"/>
            <a:ext cx="4818968" cy="2690542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zh-CN" altLang="en-US" sz="9600" dirty="0"/>
              <a:t>定义</a:t>
            </a:r>
            <a:endParaRPr lang="en-US" altLang="zh-CN" sz="9600" dirty="0"/>
          </a:p>
          <a:p>
            <a:pPr marL="0" indent="0">
              <a:lnSpc>
                <a:spcPct val="170000"/>
              </a:lnSpc>
              <a:buNone/>
            </a:pPr>
            <a:r>
              <a:rPr lang="zh-CN" altLang="en-US" sz="7200" dirty="0"/>
              <a:t>缓存穿透是指</a:t>
            </a:r>
            <a:r>
              <a:rPr lang="zh-CN" altLang="en-US" sz="7200" dirty="0">
                <a:solidFill>
                  <a:srgbClr val="92D050"/>
                </a:solidFill>
              </a:rPr>
              <a:t>查询一个一定不存在的数据</a:t>
            </a:r>
            <a:r>
              <a:rPr lang="zh-CN" altLang="en-US" sz="7200" dirty="0"/>
              <a:t>，由于缓存是不命中时需要从数据库查询，查不到数据则</a:t>
            </a:r>
            <a:r>
              <a:rPr lang="zh-CN" altLang="en-US" sz="7200" dirty="0">
                <a:solidFill>
                  <a:srgbClr val="92D050"/>
                </a:solidFill>
              </a:rPr>
              <a:t>不写入缓存</a:t>
            </a:r>
            <a:r>
              <a:rPr lang="zh-CN" altLang="en-US" sz="7200" dirty="0"/>
              <a:t>，这将导致这个不存在的数据每次请求都要到数据库去查询，造成缓存穿透。</a:t>
            </a:r>
            <a:endParaRPr lang="en-US" altLang="zh-CN" sz="7200" dirty="0"/>
          </a:p>
          <a:p>
            <a:pPr marL="0" indent="0">
              <a:lnSpc>
                <a:spcPct val="170000"/>
              </a:lnSpc>
              <a:buNone/>
            </a:pPr>
            <a:endParaRPr lang="en-US" altLang="zh-CN" sz="7200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27267AF7-FA6E-4F4A-93C0-F93B4E233792}"/>
              </a:ext>
            </a:extLst>
          </p:cNvPr>
          <p:cNvSpPr txBox="1">
            <a:spLocks/>
          </p:cNvSpPr>
          <p:nvPr/>
        </p:nvSpPr>
        <p:spPr>
          <a:xfrm>
            <a:off x="1269664" y="4094070"/>
            <a:ext cx="5209166" cy="188001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20000"/>
              <a:buFontTx/>
              <a:buBlip>
                <a:blip r:embed="rId2"/>
              </a:buBlip>
              <a:defRPr sz="26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120000"/>
              <a:buFontTx/>
              <a:buBlip>
                <a:blip r:embed="rId3"/>
              </a:buBlip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120000"/>
              <a:buFontTx/>
              <a:buBlip>
                <a:blip r:embed="rId4"/>
              </a:buBlip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7145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+mj-ea"/>
              <a:buAutoNum type="circleNumDbPlain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70000"/>
              </a:lnSpc>
              <a:buFontTx/>
              <a:buNone/>
            </a:pPr>
            <a:r>
              <a:rPr lang="zh-CN" altLang="en-US" sz="2800" dirty="0"/>
              <a:t>解决办法</a:t>
            </a:r>
            <a:endParaRPr lang="en-US" altLang="zh-CN" sz="2800" dirty="0"/>
          </a:p>
          <a:p>
            <a:pPr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利用互斥锁，缓存失效的时候，先去获得锁，得到锁了，再去请求数据库。没得到锁，则休眠一段时间重试</a:t>
            </a:r>
            <a:endParaRPr lang="en-US" altLang="zh-CN" sz="1600" dirty="0"/>
          </a:p>
          <a:p>
            <a:pPr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布隆过滤器，内部维护一系列合法有效的</a:t>
            </a:r>
            <a:r>
              <a:rPr lang="en-US" altLang="zh-CN" sz="1600" dirty="0"/>
              <a:t>key</a:t>
            </a:r>
            <a:r>
              <a:rPr lang="zh-CN" altLang="en-US" sz="1600" dirty="0"/>
              <a:t>。迅速判断出，请求所携带的</a:t>
            </a:r>
            <a:r>
              <a:rPr lang="en-US" altLang="zh-CN" sz="1600" dirty="0"/>
              <a:t>Key</a:t>
            </a:r>
            <a:r>
              <a:rPr lang="zh-CN" altLang="en-US" sz="1600" dirty="0"/>
              <a:t>是否合法有效。如果不合法，则直接返回。</a:t>
            </a:r>
            <a:r>
              <a:rPr lang="en-US" altLang="zh-CN" sz="1600" dirty="0"/>
              <a:t>	  </a:t>
            </a:r>
            <a:r>
              <a:rPr lang="en-US" altLang="zh-CN" sz="1600" dirty="0">
                <a:hlinkClick r:id="rId5"/>
              </a:rPr>
              <a:t>https://www.cnblogs.com/cpselvis/p/6265825.html</a:t>
            </a:r>
            <a:r>
              <a:rPr lang="en-US" altLang="zh-CN" sz="1600" dirty="0"/>
              <a:t>	</a:t>
            </a:r>
            <a:r>
              <a:rPr lang="zh-CN" altLang="en-US" sz="1600" dirty="0"/>
              <a:t>（大用户集）</a:t>
            </a:r>
            <a:endParaRPr lang="en-US" altLang="zh-CN" sz="1600" dirty="0"/>
          </a:p>
          <a:p>
            <a:pPr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采用异步更新策略，无论</a:t>
            </a:r>
            <a:r>
              <a:rPr lang="en-US" altLang="zh-CN" sz="1600" dirty="0"/>
              <a:t>key</a:t>
            </a:r>
            <a:r>
              <a:rPr lang="zh-CN" altLang="en-US" sz="1600" dirty="0"/>
              <a:t>是否取到值，都直接返回。</a:t>
            </a:r>
            <a:r>
              <a:rPr lang="en-US" altLang="zh-CN" sz="1600" dirty="0"/>
              <a:t>value</a:t>
            </a:r>
            <a:r>
              <a:rPr lang="zh-CN" altLang="en-US" sz="1600" dirty="0"/>
              <a:t>值中维护一个缓存失效时间，缓存如果过期，异步起一个线程去读数据库，更新缓存。需要做缓存预热</a:t>
            </a:r>
            <a:r>
              <a:rPr lang="en-US" altLang="zh-CN" sz="1600" dirty="0"/>
              <a:t>(</a:t>
            </a:r>
            <a:r>
              <a:rPr lang="zh-CN" altLang="en-US" sz="1600" dirty="0"/>
              <a:t>项目启动前，先加载缓存</a:t>
            </a:r>
            <a:r>
              <a:rPr lang="en-US" altLang="zh-CN" sz="1600" dirty="0"/>
              <a:t>)</a:t>
            </a:r>
            <a:r>
              <a:rPr lang="zh-CN" altLang="en-US" sz="1600" dirty="0"/>
              <a:t>操作。</a:t>
            </a:r>
            <a:endParaRPr lang="en-US" altLang="zh-CN" sz="1600" dirty="0"/>
          </a:p>
        </p:txBody>
      </p:sp>
      <p:pic>
        <p:nvPicPr>
          <p:cNvPr id="1030" name="Picture 6" descr="title">
            <a:extLst>
              <a:ext uri="{FF2B5EF4-FFF2-40B4-BE49-F238E27FC236}">
                <a16:creationId xmlns:a16="http://schemas.microsoft.com/office/drawing/2014/main" id="{5D566CC9-A7BF-452E-A5E8-7A45FEB74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8379" y="1169895"/>
            <a:ext cx="2882900" cy="2465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itle">
            <a:extLst>
              <a:ext uri="{FF2B5EF4-FFF2-40B4-BE49-F238E27FC236}">
                <a16:creationId xmlns:a16="http://schemas.microsoft.com/office/drawing/2014/main" id="{9E6DC6E6-04DA-4091-A7E0-3BB93DC41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8830" y="3978748"/>
            <a:ext cx="3501998" cy="2386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85379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1427D1-E6C7-498B-B87D-535067125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缓存雪崩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E9B365-DA5F-4AF3-81B8-C14DE422C83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952501" y="1582057"/>
            <a:ext cx="4775200" cy="2418443"/>
          </a:xfrm>
        </p:spPr>
        <p:txBody>
          <a:bodyPr>
            <a:norm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zh-CN" altLang="en-US" sz="1600" dirty="0"/>
              <a:t>定义</a:t>
            </a:r>
            <a:endParaRPr lang="en-US" altLang="zh-CN" sz="1600" dirty="0"/>
          </a:p>
          <a:p>
            <a:pPr marL="0" indent="0">
              <a:lnSpc>
                <a:spcPct val="170000"/>
              </a:lnSpc>
              <a:buNone/>
            </a:pPr>
            <a:r>
              <a:rPr lang="zh-CN" altLang="en-US" sz="1200" dirty="0"/>
              <a:t>如果缓存集中在一段时间内失效，发生</a:t>
            </a:r>
            <a:r>
              <a:rPr lang="zh-CN" altLang="en-US" sz="1200" dirty="0">
                <a:solidFill>
                  <a:srgbClr val="FFC000"/>
                </a:solidFill>
              </a:rPr>
              <a:t>大量的</a:t>
            </a:r>
            <a:r>
              <a:rPr lang="zh-CN" altLang="en-US" sz="1200" dirty="0"/>
              <a:t>缓存穿透，所有的查询都落在数据库上，造成了缓存雪崩。这个没有完美解决办法，但可以分析用户行为，尽量让失效时间点均匀分布。大多数系统设计者考虑用加锁或者队列的方式保证缓存的单线程（进程）写，从而避免失效时大量的并发请求落到底层存储系统上。</a:t>
            </a:r>
            <a:endParaRPr lang="en-US" altLang="zh-CN" sz="1200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27267AF7-FA6E-4F4A-93C0-F93B4E233792}"/>
              </a:ext>
            </a:extLst>
          </p:cNvPr>
          <p:cNvSpPr txBox="1">
            <a:spLocks/>
          </p:cNvSpPr>
          <p:nvPr/>
        </p:nvSpPr>
        <p:spPr>
          <a:xfrm>
            <a:off x="952501" y="4000500"/>
            <a:ext cx="5054600" cy="24796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20000"/>
              <a:buFontTx/>
              <a:buBlip>
                <a:blip r:embed="rId2"/>
              </a:buBlip>
              <a:defRPr sz="26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120000"/>
              <a:buFontTx/>
              <a:buBlip>
                <a:blip r:embed="rId3"/>
              </a:buBlip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120000"/>
              <a:buFontTx/>
              <a:buBlip>
                <a:blip r:embed="rId4"/>
              </a:buBlip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7145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+mj-ea"/>
              <a:buAutoNum type="circleNumDbPlain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70000"/>
              </a:lnSpc>
              <a:buFontTx/>
              <a:buNone/>
            </a:pPr>
            <a:r>
              <a:rPr lang="zh-CN" altLang="en-US" sz="1200" dirty="0"/>
              <a:t>解决办法</a:t>
            </a:r>
            <a:endParaRPr lang="en-US" altLang="zh-CN" sz="1200" dirty="0"/>
          </a:p>
          <a:p>
            <a:pPr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/>
              <a:t>加互斥锁，会导致吞吐量明显下降</a:t>
            </a:r>
            <a:endParaRPr lang="en-US" altLang="zh-CN" sz="1200" dirty="0"/>
          </a:p>
          <a:p>
            <a:pPr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/>
              <a:t>缓存标记，缓存失效时进行缓存更新</a:t>
            </a:r>
            <a:endParaRPr lang="en-US" altLang="zh-CN" sz="1200" dirty="0"/>
          </a:p>
          <a:p>
            <a:pPr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/>
              <a:t>高可用、集群</a:t>
            </a:r>
            <a:endParaRPr lang="en-US" altLang="zh-CN" sz="12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B1203CB-2178-4128-8871-1B1F1FED91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4683" y="1235415"/>
            <a:ext cx="5168623" cy="225513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3B7DA96-29E0-4CEC-84CE-673BC49FC8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34684" y="4000500"/>
            <a:ext cx="4860416" cy="1982127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1DA9BF4A-1EC2-4C2B-9673-4F25A51EBCE9}"/>
              </a:ext>
            </a:extLst>
          </p:cNvPr>
          <p:cNvSpPr/>
          <p:nvPr/>
        </p:nvSpPr>
        <p:spPr>
          <a:xfrm>
            <a:off x="6734684" y="3622416"/>
            <a:ext cx="450481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000" dirty="0"/>
              <a:t>正常流程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E372F5C-A991-4C39-BBA5-8835379C47C4}"/>
              </a:ext>
            </a:extLst>
          </p:cNvPr>
          <p:cNvSpPr/>
          <p:nvPr/>
        </p:nvSpPr>
        <p:spPr>
          <a:xfrm>
            <a:off x="6734684" y="6234668"/>
            <a:ext cx="486041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000" dirty="0"/>
              <a:t>缓存雪崩</a:t>
            </a:r>
          </a:p>
        </p:txBody>
      </p:sp>
    </p:spTree>
    <p:extLst>
      <p:ext uri="{BB962C8B-B14F-4D97-AF65-F5344CB8AC3E}">
        <p14:creationId xmlns:p14="http://schemas.microsoft.com/office/powerpoint/2010/main" val="9210075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076E4CD0-7254-4DB4-9C39-6545E6997CA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785032" y="1155700"/>
            <a:ext cx="4151087" cy="358139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无底洞问题</a:t>
            </a:r>
            <a:endParaRPr lang="en-US" altLang="zh-CN" sz="24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/>
              <a:t>多节点水平扩容后，数据可能分布在多个节点。批量操作可能涉及多次网络操作。</a:t>
            </a:r>
            <a:endParaRPr lang="en-US" altLang="zh-CN" sz="20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/>
              <a:t>节点过多，性能可能下降。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AA07861-A2B2-4397-BCF0-9015C38AC83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255883" y="1002392"/>
            <a:ext cx="4363357" cy="4853215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60000"/>
              </a:lnSpc>
            </a:pPr>
            <a:r>
              <a:rPr lang="zh-CN" altLang="en-US" sz="9600" dirty="0"/>
              <a:t>热</a:t>
            </a:r>
            <a:r>
              <a:rPr lang="en-US" altLang="zh-CN" sz="9600" dirty="0"/>
              <a:t>key</a:t>
            </a:r>
            <a:r>
              <a:rPr lang="zh-CN" altLang="en-US" sz="9600" dirty="0"/>
              <a:t>重建优化</a:t>
            </a:r>
            <a:endParaRPr lang="en-US" altLang="zh-CN" sz="9600" dirty="0"/>
          </a:p>
          <a:p>
            <a:pPr marL="0" indent="0">
              <a:lnSpc>
                <a:spcPct val="160000"/>
              </a:lnSpc>
              <a:buNone/>
            </a:pPr>
            <a:r>
              <a:rPr lang="zh-CN" altLang="en-US" sz="5500" dirty="0"/>
              <a:t>缓存</a:t>
            </a:r>
            <a:r>
              <a:rPr lang="en-US" altLang="zh-CN" sz="5500" dirty="0"/>
              <a:t>+</a:t>
            </a:r>
            <a:r>
              <a:rPr lang="zh-CN" altLang="en-US" sz="5500" dirty="0"/>
              <a:t>过期时间策略既可以加速数据读写，又保证数据的定期更新</a:t>
            </a:r>
            <a:endParaRPr lang="en-US" altLang="zh-CN" sz="5500" dirty="0"/>
          </a:p>
          <a:p>
            <a:pPr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zh-CN" altLang="en-US" sz="5500" dirty="0"/>
              <a:t>热</a:t>
            </a:r>
            <a:r>
              <a:rPr lang="en-US" altLang="zh-CN" sz="5500" dirty="0"/>
              <a:t>key</a:t>
            </a:r>
            <a:r>
              <a:rPr lang="zh-CN" altLang="en-US" sz="5500" dirty="0"/>
              <a:t>，并发量非常大</a:t>
            </a:r>
          </a:p>
          <a:p>
            <a:pPr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zh-CN" altLang="en-US" sz="5500" dirty="0"/>
              <a:t>重建缓存不能在短时间内完成，如：复杂的</a:t>
            </a:r>
            <a:r>
              <a:rPr lang="en-US" altLang="zh-CN" sz="5500" dirty="0" err="1"/>
              <a:t>sql</a:t>
            </a:r>
            <a:r>
              <a:rPr lang="zh-CN" altLang="en-US" sz="5500" dirty="0"/>
              <a:t>、多次</a:t>
            </a:r>
            <a:r>
              <a:rPr lang="en-US" altLang="zh-CN" sz="5500" dirty="0"/>
              <a:t>IO</a:t>
            </a:r>
            <a:r>
              <a:rPr lang="zh-CN" altLang="en-US" sz="5500" dirty="0"/>
              <a:t>、</a:t>
            </a:r>
            <a:endParaRPr lang="en-US" altLang="zh-CN" sz="5500" dirty="0"/>
          </a:p>
          <a:p>
            <a:pPr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zh-CN" altLang="en-US" sz="5500" dirty="0"/>
              <a:t>在缓存失效的瞬间，有大量的线程来创建缓存，造成后端负载加大，甚至导致系统崩溃。</a:t>
            </a:r>
            <a:endParaRPr lang="en-US" altLang="zh-CN" sz="5500" dirty="0"/>
          </a:p>
          <a:p>
            <a:pPr marL="0" indent="0">
              <a:lnSpc>
                <a:spcPct val="160000"/>
              </a:lnSpc>
              <a:buNone/>
            </a:pPr>
            <a:r>
              <a:rPr lang="zh-CN" altLang="en-US" sz="8000" dirty="0"/>
              <a:t>解决办法</a:t>
            </a:r>
            <a:endParaRPr lang="en-US" altLang="zh-CN" sz="8000" dirty="0"/>
          </a:p>
          <a:p>
            <a:pPr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zh-CN" altLang="en-US" sz="5500" dirty="0"/>
              <a:t>互斥锁</a:t>
            </a:r>
            <a:endParaRPr lang="en-US" altLang="zh-CN" sz="5500" dirty="0"/>
          </a:p>
          <a:p>
            <a:pPr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zh-CN" altLang="en-US" sz="5500" dirty="0"/>
              <a:t>利用队列，将</a:t>
            </a:r>
            <a:r>
              <a:rPr lang="en-US" altLang="zh-CN" sz="5500" dirty="0"/>
              <a:t>set</a:t>
            </a:r>
            <a:r>
              <a:rPr lang="zh-CN" altLang="en-US" sz="5500" dirty="0"/>
              <a:t>方法变成串行访问</a:t>
            </a:r>
            <a:endParaRPr lang="en-US" altLang="zh-CN" sz="5500" dirty="0"/>
          </a:p>
          <a:p>
            <a:pPr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zh-CN" altLang="en-US" sz="5500" strike="sngStrike" dirty="0">
                <a:solidFill>
                  <a:schemeClr val="bg1">
                    <a:lumMod val="50000"/>
                  </a:schemeClr>
                </a:solidFill>
              </a:rPr>
              <a:t>永不过期</a:t>
            </a:r>
            <a:r>
              <a:rPr lang="en-US" altLang="zh-CN" sz="5500" dirty="0"/>
              <a:t>/</a:t>
            </a:r>
            <a:r>
              <a:rPr lang="zh-CN" altLang="en-US" sz="5500" dirty="0"/>
              <a:t>设置不同过期时间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A6384C8-BD1E-4BC8-80FC-ECFFD9A5AD61}"/>
              </a:ext>
            </a:extLst>
          </p:cNvPr>
          <p:cNvSpPr/>
          <p:nvPr/>
        </p:nvSpPr>
        <p:spPr>
          <a:xfrm>
            <a:off x="1785032" y="5450113"/>
            <a:ext cx="398076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>
                <a:solidFill>
                  <a:srgbClr val="333333"/>
                </a:solidFill>
                <a:latin typeface="-apple-system"/>
              </a:rPr>
              <a:t>Ref: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000" dirty="0">
                <a:solidFill>
                  <a:srgbClr val="333333"/>
                </a:solidFill>
                <a:latin typeface="-apple-system"/>
                <a:hlinkClick r:id="rId2"/>
              </a:rPr>
              <a:t>redis</a:t>
            </a:r>
            <a:r>
              <a:rPr lang="zh-CN" altLang="en-US" sz="1000" dirty="0">
                <a:solidFill>
                  <a:srgbClr val="333333"/>
                </a:solidFill>
                <a:latin typeface="-apple-system"/>
                <a:hlinkClick r:id="rId2"/>
              </a:rPr>
              <a:t>使用中存在的问题及如何避免</a:t>
            </a:r>
            <a:endParaRPr lang="en-US" altLang="zh-CN" sz="1000" dirty="0">
              <a:solidFill>
                <a:srgbClr val="333333"/>
              </a:solidFill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000" dirty="0">
                <a:hlinkClick r:id="rId3"/>
              </a:rPr>
              <a:t>缓存世界中的三大问题及解决方案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6617374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03617B9-801B-49F8-91F5-F1155861B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54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Show me</a:t>
            </a:r>
            <a:r>
              <a:rPr lang="zh-CN" altLang="en-US" sz="54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54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the code</a:t>
            </a:r>
            <a:endParaRPr lang="zh-CN" altLang="en-US" sz="5400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394B9BB-BE3A-4D7B-8A98-AD34208B5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61965"/>
            <a:ext cx="5157787" cy="543110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F9BC228-C364-49D3-A771-BC391024B8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marL="0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3217A5-B5AF-428B-8979-B4B9911B1A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解释</a:t>
            </a: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92912A07-53C9-4465-8106-3C769407ECC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388" y="3085784"/>
            <a:ext cx="5183187" cy="2523169"/>
          </a:xfrm>
          <a:prstGeom prst="rect">
            <a:avLst/>
          </a:prstGeom>
        </p:spPr>
      </p:pic>
      <p:sp>
        <p:nvSpPr>
          <p:cNvPr id="24" name="内容占位符 23">
            <a:extLst>
              <a:ext uri="{FF2B5EF4-FFF2-40B4-BE49-F238E27FC236}">
                <a16:creationId xmlns:a16="http://schemas.microsoft.com/office/drawing/2014/main" id="{60CCE260-CE06-46C1-95DE-548E8EFA0BE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导入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创建实例，连接的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host(str,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/remote)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，端口（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,db(int,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默认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0-15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，共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个，可通过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.conf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增加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set()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设置值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get()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获取值</a:t>
            </a:r>
          </a:p>
        </p:txBody>
      </p:sp>
      <p:sp>
        <p:nvSpPr>
          <p:cNvPr id="8" name="文本占位符 1">
            <a:extLst>
              <a:ext uri="{FF2B5EF4-FFF2-40B4-BE49-F238E27FC236}">
                <a16:creationId xmlns:a16="http://schemas.microsoft.com/office/drawing/2014/main" id="{DD928E29-521E-49CF-BBC0-7F30DDF5732D}"/>
              </a:ext>
            </a:extLst>
          </p:cNvPr>
          <p:cNvSpPr txBox="1">
            <a:spLocks/>
          </p:cNvSpPr>
          <p:nvPr/>
        </p:nvSpPr>
        <p:spPr>
          <a:xfrm>
            <a:off x="814388" y="1400056"/>
            <a:ext cx="5157787" cy="5431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普通连接</a:t>
            </a:r>
          </a:p>
        </p:txBody>
      </p:sp>
    </p:spTree>
    <p:extLst>
      <p:ext uri="{BB962C8B-B14F-4D97-AF65-F5344CB8AC3E}">
        <p14:creationId xmlns:p14="http://schemas.microsoft.com/office/powerpoint/2010/main" val="9529286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32DF27-24E0-4734-A4CD-E16EA495E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连接池（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ConnectionPools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97F53C-42A0-41DC-A8C9-0F988DAF55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43FE3EC0-5A2F-4930-85FA-BD510DB88D9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82" y="2669309"/>
            <a:ext cx="4957791" cy="2743421"/>
          </a:xfrm>
        </p:spPr>
      </p:pic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59B20A4-24ED-4EA5-88A2-E9D849FDE4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解释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65DBDC4-9E86-4162-B822-ACE3349028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2907655"/>
          </a:xfrm>
        </p:spPr>
        <p:txBody>
          <a:bodyPr>
            <a:normAutofit fontScale="40000" lnSpcReduction="20000"/>
          </a:bodyPr>
          <a:lstStyle/>
          <a:p>
            <a:pPr>
              <a:lnSpc>
                <a:spcPct val="17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使用连接池连接，默认情况下每创建一个实例都会创建自己的连接池，通过将已创建连接池实例传递实现长连接（使用已有连接池）；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7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ConnectionPools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继承自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Connection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，默认值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Connection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是基于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套接字的常规连接，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UnixDomainSocketConnection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允许在与服务器相同的设备上运行的客户端通过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unix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域套接字进行连接。要使用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UnixDomainSocketConnection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连接，只需将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unix_socket_path(str)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传递给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unix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域套接字文件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.conf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unixsocket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参数，可参考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programtalk</a:t>
            </a:r>
          </a:p>
          <a:p>
            <a:pPr>
              <a:lnSpc>
                <a:spcPct val="17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自定义自己的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Connection.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62504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32DF27-24E0-4734-A4CD-E16EA495E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管道（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pipelines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97F53C-42A0-41DC-A8C9-0F988DAF55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59B20A4-24ED-4EA5-88A2-E9D849FDE4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解释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65DBDC4-9E86-4162-B822-ACE3349028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2907655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7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管道是基础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类的子类，它为在单个请求中向服务器缓冲多个命令提供支持。它们可用于通过减少客户端和服务器之间来回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数据包的数量来显着提高命令组的性能。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7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链式调用</a:t>
            </a:r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4F4B06D1-ED0A-4C43-83F9-48B5F08C92F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899627"/>
            <a:ext cx="5157787" cy="2895484"/>
          </a:xfrm>
        </p:spPr>
      </p:pic>
    </p:spTree>
    <p:extLst>
      <p:ext uri="{BB962C8B-B14F-4D97-AF65-F5344CB8AC3E}">
        <p14:creationId xmlns:p14="http://schemas.microsoft.com/office/powerpoint/2010/main" val="37910171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1">
            <a:extLst>
              <a:ext uri="{FF2B5EF4-FFF2-40B4-BE49-F238E27FC236}">
                <a16:creationId xmlns:a16="http://schemas.microsoft.com/office/drawing/2014/main" id="{3178CF20-6B5C-4D42-92D5-BB06DA15E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哨兵（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Sentinel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23" name="文本占位符 2">
            <a:extLst>
              <a:ext uri="{FF2B5EF4-FFF2-40B4-BE49-F238E27FC236}">
                <a16:creationId xmlns:a16="http://schemas.microsoft.com/office/drawing/2014/main" id="{0DA2CF11-0A1B-4BC5-9766-EBBE7B4E25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/>
          <a:lstStyle/>
          <a:p>
            <a:r>
              <a:rPr lang="zh-CN" altLang="en-US" dirty="0"/>
              <a:t>代码</a:t>
            </a:r>
          </a:p>
        </p:txBody>
      </p:sp>
      <p:sp>
        <p:nvSpPr>
          <p:cNvPr id="24" name="文本占位符 4">
            <a:extLst>
              <a:ext uri="{FF2B5EF4-FFF2-40B4-BE49-F238E27FC236}">
                <a16:creationId xmlns:a16="http://schemas.microsoft.com/office/drawing/2014/main" id="{68EB1566-52DD-402E-88FD-B4B140554A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/>
          <a:lstStyle/>
          <a:p>
            <a:r>
              <a:rPr lang="zh-CN" altLang="en-US" dirty="0"/>
              <a:t>解释</a:t>
            </a:r>
          </a:p>
        </p:txBody>
      </p:sp>
      <p:sp>
        <p:nvSpPr>
          <p:cNvPr id="25" name="内容占位符 5">
            <a:extLst>
              <a:ext uri="{FF2B5EF4-FFF2-40B4-BE49-F238E27FC236}">
                <a16:creationId xmlns:a16="http://schemas.microsoft.com/office/drawing/2014/main" id="{48CBFC68-E0D3-4CFA-8CFC-5CC71F9917C3}"/>
              </a:ext>
            </a:extLst>
          </p:cNvPr>
          <p:cNvSpPr txBox="1">
            <a:spLocks/>
          </p:cNvSpPr>
          <p:nvPr/>
        </p:nvSpPr>
        <p:spPr>
          <a:xfrm>
            <a:off x="6172200" y="2505075"/>
            <a:ext cx="5183188" cy="3646343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70000"/>
              </a:lnSpc>
            </a:pPr>
            <a:r>
              <a:rPr lang="zh-CN" altLang="en-US" dirty="0"/>
              <a:t>导入模块</a:t>
            </a:r>
            <a:endParaRPr lang="en-US" altLang="zh-CN" dirty="0"/>
          </a:p>
          <a:p>
            <a:pPr>
              <a:lnSpc>
                <a:spcPct val="170000"/>
              </a:lnSpc>
            </a:pPr>
            <a:r>
              <a:rPr lang="zh-CN" altLang="en-US" dirty="0"/>
              <a:t>创建实例是一个哨兵节点列表。 每个节点由表示一对（主机名，端口）。</a:t>
            </a:r>
            <a:endParaRPr lang="en-US" altLang="zh-CN" dirty="0"/>
          </a:p>
          <a:p>
            <a:pPr>
              <a:lnSpc>
                <a:spcPct val="170000"/>
              </a:lnSpc>
            </a:pPr>
            <a:r>
              <a:rPr lang="zh-CN" altLang="en-US" dirty="0"/>
              <a:t>发现</a:t>
            </a:r>
            <a:r>
              <a:rPr lang="en-US" altLang="zh-CN" dirty="0"/>
              <a:t>master</a:t>
            </a:r>
            <a:r>
              <a:rPr lang="zh-CN" altLang="en-US" dirty="0"/>
              <a:t>节点，传入</a:t>
            </a:r>
            <a:r>
              <a:rPr lang="en-US" altLang="zh-CN" dirty="0" err="1"/>
              <a:t>server_name</a:t>
            </a:r>
            <a:r>
              <a:rPr lang="zh-CN" altLang="en-US" dirty="0"/>
              <a:t>（配置文件中填写的</a:t>
            </a:r>
            <a:r>
              <a:rPr lang="en-US" altLang="zh-CN" dirty="0"/>
              <a:t>&lt;master-name&gt;</a:t>
            </a:r>
            <a:r>
              <a:rPr lang="zh-CN" altLang="en-US" dirty="0"/>
              <a:t>）</a:t>
            </a:r>
            <a:endParaRPr lang="en-US" altLang="zh-CN" dirty="0"/>
          </a:p>
          <a:p>
            <a:pPr>
              <a:lnSpc>
                <a:spcPct val="170000"/>
              </a:lnSpc>
            </a:pPr>
            <a:r>
              <a:rPr lang="zh-CN" altLang="en-US" dirty="0"/>
              <a:t>注意</a:t>
            </a:r>
            <a:r>
              <a:rPr lang="en-US" altLang="zh-CN" dirty="0"/>
              <a:t>slave</a:t>
            </a:r>
            <a:r>
              <a:rPr lang="zh-CN" altLang="en-US" dirty="0"/>
              <a:t>节点返回的是一个列表</a:t>
            </a:r>
            <a:endParaRPr lang="en-US" altLang="zh-CN" dirty="0"/>
          </a:p>
          <a:p>
            <a:pPr>
              <a:lnSpc>
                <a:spcPct val="170000"/>
              </a:lnSpc>
            </a:pPr>
            <a:r>
              <a:rPr lang="zh-CN" altLang="en-US" dirty="0"/>
              <a:t>主节点存</a:t>
            </a:r>
            <a:endParaRPr lang="en-US" altLang="zh-CN" dirty="0"/>
          </a:p>
          <a:p>
            <a:pPr>
              <a:lnSpc>
                <a:spcPct val="170000"/>
              </a:lnSpc>
            </a:pPr>
            <a:r>
              <a:rPr lang="zh-CN" altLang="en-US" dirty="0"/>
              <a:t>从节点取</a:t>
            </a:r>
            <a:endParaRPr lang="en-US" altLang="zh-CN" dirty="0"/>
          </a:p>
          <a:p>
            <a:pPr>
              <a:lnSpc>
                <a:spcPct val="170000"/>
              </a:lnSpc>
            </a:pPr>
            <a:r>
              <a:rPr lang="zh-CN" altLang="en-US" dirty="0"/>
              <a:t>从节点存的话会报错（</a:t>
            </a:r>
            <a:r>
              <a:rPr lang="en-US" altLang="zh-CN" dirty="0"/>
              <a:t>ReadOnlyError</a:t>
            </a:r>
            <a:r>
              <a:rPr lang="zh-CN" altLang="en-US" dirty="0"/>
              <a:t>）</a:t>
            </a:r>
          </a:p>
        </p:txBody>
      </p:sp>
      <p:pic>
        <p:nvPicPr>
          <p:cNvPr id="26" name="内容占位符 6">
            <a:extLst>
              <a:ext uri="{FF2B5EF4-FFF2-40B4-BE49-F238E27FC236}">
                <a16:creationId xmlns:a16="http://schemas.microsoft.com/office/drawing/2014/main" id="{67CBD04F-89D4-4ABB-83F8-9A0B8489DF7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754728"/>
            <a:ext cx="5157787" cy="3185281"/>
          </a:xfrm>
        </p:spPr>
      </p:pic>
    </p:spTree>
    <p:extLst>
      <p:ext uri="{BB962C8B-B14F-4D97-AF65-F5344CB8AC3E}">
        <p14:creationId xmlns:p14="http://schemas.microsoft.com/office/powerpoint/2010/main" val="1596100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8200" y="308511"/>
            <a:ext cx="10515600" cy="978766"/>
          </a:xfrm>
        </p:spPr>
        <p:txBody>
          <a:bodyPr>
            <a:normAutofit/>
          </a:bodyPr>
          <a:lstStyle/>
          <a:p>
            <a:pPr algn="ctr"/>
            <a:r>
              <a:rPr lang="en-US" altLang="zh-CN" sz="5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zh-CN" altLang="en-US" sz="5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是什么？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3472648" y="3031189"/>
            <a:ext cx="5246704" cy="1346010"/>
          </a:xfrm>
        </p:spPr>
        <p:txBody>
          <a:bodyPr>
            <a:noAutofit/>
          </a:bodyPr>
          <a:lstStyle/>
          <a:p>
            <a:pPr marL="514350" indent="-514350">
              <a:buFont typeface="+mj-ea"/>
              <a:buAutoNum type="ea1JpnChsDbPeriod"/>
            </a:pPr>
            <a:r>
              <a:rPr lang="zh-CN" altLang="en-US" sz="2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endParaRPr lang="en-US" altLang="zh-CN" sz="2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Font typeface="+mj-ea"/>
              <a:buAutoNum type="ea1JpnChsDbPeriod"/>
            </a:pPr>
            <a:r>
              <a:rPr lang="zh-CN" altLang="en-US" sz="2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endParaRPr lang="en-US" altLang="zh-CN" sz="2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Font typeface="+mj-ea"/>
              <a:buAutoNum type="ea1JpnChsDbPeriod"/>
            </a:pPr>
            <a:r>
              <a:rPr lang="zh-CN" altLang="en-US" sz="2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原理</a:t>
            </a:r>
            <a:endParaRPr lang="en-US" altLang="zh-CN" sz="2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09680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参考链接</a:t>
            </a:r>
          </a:p>
        </p:txBody>
      </p:sp>
      <p:sp>
        <p:nvSpPr>
          <p:cNvPr id="3" name="矩形 2"/>
          <p:cNvSpPr/>
          <p:nvPr/>
        </p:nvSpPr>
        <p:spPr>
          <a:xfrm>
            <a:off x="838200" y="2413337"/>
            <a:ext cx="1059180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Redis documentation	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https://redis.io/documentation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Redis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设计与实现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 Redis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设计与实现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http://redisbook.com/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文档中心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 Redis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中国用户组（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CRUG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http://www.redis.cn/documentation.html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原理分析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https://www.colabug.com/4049921.html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几个认识误区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https://timyang.net/data/redis-misunderstanding/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架构演变与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redis-cluster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群集读写方案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https://my.oschina.net/u/2600078/blog/1923696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94581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BEDB5E-AFF3-4E5C-BA28-7B5E4E298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5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获取副本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4A369D-BF34-4BA3-974A-304B29CFC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3708" y="2532891"/>
            <a:ext cx="8504583" cy="1792218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你可以在此获取本文件及其他相关副本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ctr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ctr">
              <a:buNone/>
            </a:pPr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https://wiki.masantu.com/statis/redis_share/Redis%E7%9F%A5%E8%AF%86%E5%88%86%E4%BA%AB.pptx</a:t>
            </a:r>
            <a:endParaRPr lang="en-US" altLang="zh-CN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47A9FF5-B017-458A-A192-83D06AC0A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7303" y="5326861"/>
            <a:ext cx="6957392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ctr"/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49CC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           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  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©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46464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本作品采用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49CC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知识共享署名-相同方式共享 4.0 国际许可协议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46464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进行许可。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pic>
        <p:nvPicPr>
          <p:cNvPr id="2050" name="Picture 2" descr="知识共享许可协议">
            <a:hlinkClick r:id="rId2"/>
            <a:extLst>
              <a:ext uri="{FF2B5EF4-FFF2-40B4-BE49-F238E27FC236}">
                <a16:creationId xmlns:a16="http://schemas.microsoft.com/office/drawing/2014/main" id="{B6DEF81E-FF29-4825-89EC-49D0974D85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3468" y="4778298"/>
            <a:ext cx="1085063" cy="30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70461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END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5620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649261" y="545957"/>
            <a:ext cx="9509414" cy="774844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1910292" y="2289359"/>
            <a:ext cx="8987352" cy="223645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Redis</a:t>
            </a:r>
            <a:r>
              <a:rPr lang="zh-CN" altLang="en-US" sz="2800" dirty="0">
                <a:solidFill>
                  <a:schemeClr val="tx1"/>
                </a:solidFill>
                <a:latin typeface="+mn-ea"/>
              </a:rPr>
              <a:t>是一个使用</a:t>
            </a:r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ANSI C</a:t>
            </a:r>
            <a:r>
              <a:rPr lang="zh-CN" altLang="en-US" sz="2800" dirty="0">
                <a:solidFill>
                  <a:schemeClr val="tx1"/>
                </a:solidFill>
                <a:latin typeface="+mn-ea"/>
              </a:rPr>
              <a:t>编写的开源、支持网络、基于内存、可选持久性（</a:t>
            </a:r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Durability_&lt;database_systems&gt;</a:t>
            </a:r>
            <a:r>
              <a:rPr lang="zh-CN" altLang="en-US" sz="2800" dirty="0">
                <a:solidFill>
                  <a:schemeClr val="tx1"/>
                </a:solidFill>
                <a:latin typeface="+mn-ea"/>
              </a:rPr>
              <a:t>）的键值对存储数据库（</a:t>
            </a:r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Key-value database</a:t>
            </a:r>
            <a:r>
              <a:rPr lang="zh-CN" altLang="en-US" sz="2800" dirty="0">
                <a:solidFill>
                  <a:schemeClr val="tx1"/>
                </a:solidFill>
                <a:latin typeface="+mn-ea"/>
              </a:rPr>
              <a:t>）。</a:t>
            </a:r>
            <a:endParaRPr lang="en-US" altLang="zh-CN" sz="28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12514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0831" y="68673"/>
            <a:ext cx="10515600" cy="1052657"/>
          </a:xfrm>
        </p:spPr>
        <p:txBody>
          <a:bodyPr>
            <a:normAutofit/>
          </a:bodyPr>
          <a:lstStyle/>
          <a:p>
            <a:pPr algn="ctr"/>
            <a:r>
              <a:rPr lang="zh-CN" altLang="en-US" sz="5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1785032" y="1121330"/>
            <a:ext cx="8607198" cy="5581311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场景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Redis 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是一个高性能的缓存，一般应用在 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 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缓存（热数据）、队列、排行榜、计数器、最新、最近、最热文章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评论、发布订阅等。</a:t>
            </a:r>
          </a:p>
          <a:p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可以这样讲，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Redis 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适用于数据实时性要求高、数据存储有过期和淘汰特征的、不需要持久化或者只需要保证弱一致性、逻辑简单的场景。</a:t>
            </a:r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公司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Twitter  GitHub  Airbnb  Snapchat  StackOverflow  Instagram</a:t>
            </a:r>
          </a:p>
          <a:p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微博 阿里巴巴 知乎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Redis 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官网有「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Who's using Redis?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」的链接。</a:t>
            </a:r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参见： 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https://redis.io/topics/whos-using-redis</a:t>
            </a:r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语言支持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参见：</a:t>
            </a:r>
            <a:r>
              <a:rPr lang="en-US" altLang="zh-CN" sz="1600" dirty="0">
                <a:hlinkClick r:id="rId3"/>
              </a:rPr>
              <a:t>https://redis.io/clients</a:t>
            </a:r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F4BCFD2-23A6-4F14-83EF-90E78CF57E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148794"/>
              </p:ext>
            </p:extLst>
          </p:nvPr>
        </p:nvGraphicFramePr>
        <p:xfrm>
          <a:off x="1897425" y="4960321"/>
          <a:ext cx="8211845" cy="952500"/>
        </p:xfrm>
        <a:graphic>
          <a:graphicData uri="http://schemas.openxmlformats.org/drawingml/2006/table">
            <a:tbl>
              <a:tblPr/>
              <a:tblGrid>
                <a:gridCol w="1642369">
                  <a:extLst>
                    <a:ext uri="{9D8B030D-6E8A-4147-A177-3AD203B41FA5}">
                      <a16:colId xmlns:a16="http://schemas.microsoft.com/office/drawing/2014/main" val="228678395"/>
                    </a:ext>
                  </a:extLst>
                </a:gridCol>
                <a:gridCol w="1642369">
                  <a:extLst>
                    <a:ext uri="{9D8B030D-6E8A-4147-A177-3AD203B41FA5}">
                      <a16:colId xmlns:a16="http://schemas.microsoft.com/office/drawing/2014/main" val="2742383283"/>
                    </a:ext>
                  </a:extLst>
                </a:gridCol>
                <a:gridCol w="1642369">
                  <a:extLst>
                    <a:ext uri="{9D8B030D-6E8A-4147-A177-3AD203B41FA5}">
                      <a16:colId xmlns:a16="http://schemas.microsoft.com/office/drawing/2014/main" val="867916235"/>
                    </a:ext>
                  </a:extLst>
                </a:gridCol>
                <a:gridCol w="1642369">
                  <a:extLst>
                    <a:ext uri="{9D8B030D-6E8A-4147-A177-3AD203B41FA5}">
                      <a16:colId xmlns:a16="http://schemas.microsoft.com/office/drawing/2014/main" val="1142477412"/>
                    </a:ext>
                  </a:extLst>
                </a:gridCol>
                <a:gridCol w="1642369">
                  <a:extLst>
                    <a:ext uri="{9D8B030D-6E8A-4147-A177-3AD203B41FA5}">
                      <a16:colId xmlns:a16="http://schemas.microsoft.com/office/drawing/2014/main" val="16449651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fr-FR" sz="1200" u="none" strike="noStrike" dirty="0">
                          <a:solidFill>
                            <a:srgbClr val="136EC2"/>
                          </a:solidFill>
                          <a:effectLst/>
                          <a:hlinkClick r:id="rId4"/>
                        </a:rPr>
                        <a:t>ActionScript</a:t>
                      </a:r>
                      <a:endParaRPr lang="fr-FR" sz="1200" dirty="0">
                        <a:solidFill>
                          <a:srgbClr val="333333"/>
                        </a:solidFill>
                        <a:effectLst/>
                      </a:endParaRP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fr-FR" sz="1200" u="none" strike="noStrike" dirty="0">
                          <a:solidFill>
                            <a:srgbClr val="136EC2"/>
                          </a:solidFill>
                          <a:effectLst/>
                          <a:hlinkClick r:id="rId5"/>
                        </a:rPr>
                        <a:t>C</a:t>
                      </a:r>
                      <a:endParaRPr lang="fr-FR" sz="1200" dirty="0">
                        <a:solidFill>
                          <a:srgbClr val="333333"/>
                        </a:solidFill>
                        <a:effectLst/>
                      </a:endParaRP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fr-FR" sz="1200" u="none" strike="noStrike" dirty="0">
                          <a:solidFill>
                            <a:srgbClr val="136EC2"/>
                          </a:solidFill>
                          <a:effectLst/>
                          <a:hlinkClick r:id="rId6"/>
                        </a:rPr>
                        <a:t>C++</a:t>
                      </a:r>
                      <a:endParaRPr lang="fr-FR" sz="1200" dirty="0">
                        <a:solidFill>
                          <a:srgbClr val="333333"/>
                        </a:solidFill>
                        <a:effectLst/>
                      </a:endParaRP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fr-FR" sz="1200" u="none" strike="noStrike" dirty="0">
                          <a:solidFill>
                            <a:srgbClr val="136EC2"/>
                          </a:solidFill>
                          <a:effectLst/>
                          <a:hlinkClick r:id="rId5"/>
                        </a:rPr>
                        <a:t>C#</a:t>
                      </a:r>
                      <a:endParaRPr lang="fr-FR" sz="1200" dirty="0">
                        <a:solidFill>
                          <a:srgbClr val="333333"/>
                        </a:solidFill>
                        <a:effectLst/>
                      </a:endParaRP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fr-FR" sz="1200" u="none" strike="noStrike" dirty="0">
                          <a:solidFill>
                            <a:srgbClr val="136EC2"/>
                          </a:solidFill>
                          <a:effectLst/>
                          <a:hlinkClick r:id="rId7"/>
                        </a:rPr>
                        <a:t>Clojure</a:t>
                      </a:r>
                      <a:endParaRPr lang="fr-FR" sz="1200" dirty="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95250" marR="95250" marT="19050" marB="1905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sz="1200" u="none" strike="noStrike">
                          <a:solidFill>
                            <a:srgbClr val="136EC2"/>
                          </a:solidFill>
                          <a:effectLst/>
                          <a:hlinkClick r:id="rId8"/>
                        </a:rPr>
                        <a:t>Common Lisp</a:t>
                      </a:r>
                      <a:endParaRPr lang="en-US" sz="1200">
                        <a:solidFill>
                          <a:srgbClr val="333333"/>
                        </a:solidFill>
                        <a:effectLst/>
                      </a:endParaRP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sz="1200" u="none" strike="noStrike">
                          <a:solidFill>
                            <a:srgbClr val="136EC2"/>
                          </a:solidFill>
                          <a:effectLst/>
                          <a:hlinkClick r:id="rId9"/>
                        </a:rPr>
                        <a:t>Dart</a:t>
                      </a:r>
                      <a:endParaRPr lang="en-US" sz="1200">
                        <a:solidFill>
                          <a:srgbClr val="333333"/>
                        </a:solidFill>
                        <a:effectLst/>
                      </a:endParaRP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sz="1200" u="none" strike="noStrike">
                          <a:solidFill>
                            <a:srgbClr val="136EC2"/>
                          </a:solidFill>
                          <a:effectLst/>
                          <a:hlinkClick r:id="rId10"/>
                        </a:rPr>
                        <a:t>Erlang</a:t>
                      </a:r>
                      <a:endParaRPr lang="en-US" sz="1200">
                        <a:solidFill>
                          <a:srgbClr val="333333"/>
                        </a:solidFill>
                        <a:effectLst/>
                      </a:endParaRP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sz="1200" u="none" strike="noStrike">
                          <a:solidFill>
                            <a:srgbClr val="136EC2"/>
                          </a:solidFill>
                          <a:effectLst/>
                          <a:hlinkClick r:id="rId11"/>
                        </a:rPr>
                        <a:t>Go</a:t>
                      </a:r>
                      <a:endParaRPr lang="en-US" sz="1200">
                        <a:solidFill>
                          <a:srgbClr val="333333"/>
                        </a:solidFill>
                        <a:effectLst/>
                      </a:endParaRP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sz="1200" u="none" strike="noStrike">
                          <a:solidFill>
                            <a:srgbClr val="136EC2"/>
                          </a:solidFill>
                          <a:effectLst/>
                          <a:hlinkClick r:id="rId12"/>
                        </a:rPr>
                        <a:t>Haskell</a:t>
                      </a:r>
                      <a:endParaRPr lang="en-US" sz="1200" dirty="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95250" marR="95250" marT="19050" marB="1905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sz="1200" u="none" strike="noStrike">
                          <a:solidFill>
                            <a:srgbClr val="136EC2"/>
                          </a:solidFill>
                          <a:effectLst/>
                          <a:hlinkClick r:id="rId13"/>
                        </a:rPr>
                        <a:t>Haxe</a:t>
                      </a:r>
                      <a:endParaRPr lang="en-US" sz="1200">
                        <a:solidFill>
                          <a:srgbClr val="333333"/>
                        </a:solidFill>
                        <a:effectLst/>
                      </a:endParaRP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sz="1200" u="none" strike="noStrike">
                          <a:solidFill>
                            <a:srgbClr val="136EC2"/>
                          </a:solidFill>
                          <a:effectLst/>
                          <a:hlinkClick r:id="rId14"/>
                        </a:rPr>
                        <a:t>Io</a:t>
                      </a:r>
                      <a:endParaRPr lang="en-US" sz="1200">
                        <a:solidFill>
                          <a:srgbClr val="333333"/>
                        </a:solidFill>
                        <a:effectLst/>
                      </a:endParaRP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sz="1200" u="none" strike="noStrike">
                          <a:solidFill>
                            <a:srgbClr val="136EC2"/>
                          </a:solidFill>
                          <a:effectLst/>
                          <a:hlinkClick r:id="rId15"/>
                        </a:rPr>
                        <a:t>Java</a:t>
                      </a:r>
                      <a:endParaRPr lang="en-US" sz="1200">
                        <a:solidFill>
                          <a:srgbClr val="333333"/>
                        </a:solidFill>
                        <a:effectLst/>
                      </a:endParaRP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sz="1200" u="none" strike="noStrike">
                          <a:solidFill>
                            <a:srgbClr val="136EC2"/>
                          </a:solidFill>
                          <a:effectLst/>
                          <a:hlinkClick r:id="rId16"/>
                        </a:rPr>
                        <a:t>Node.js</a:t>
                      </a:r>
                      <a:endParaRPr lang="en-US" sz="1200">
                        <a:solidFill>
                          <a:srgbClr val="333333"/>
                        </a:solidFill>
                        <a:effectLst/>
                      </a:endParaRP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sz="1200" u="none" strike="noStrike">
                          <a:solidFill>
                            <a:srgbClr val="136EC2"/>
                          </a:solidFill>
                          <a:effectLst/>
                          <a:hlinkClick r:id="rId17"/>
                        </a:rPr>
                        <a:t>Lua</a:t>
                      </a:r>
                      <a:endParaRPr lang="en-US" sz="120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95250" marR="95250" marT="19050" marB="1905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sz="1200" u="none" strike="noStrike">
                          <a:solidFill>
                            <a:srgbClr val="136EC2"/>
                          </a:solidFill>
                          <a:effectLst/>
                        </a:rPr>
                        <a:t>Objective-C</a:t>
                      </a:r>
                      <a:endParaRPr lang="en-US" sz="1200">
                        <a:solidFill>
                          <a:srgbClr val="333333"/>
                        </a:solidFill>
                        <a:effectLst/>
                      </a:endParaRP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sz="1200" u="none" strike="noStrike">
                          <a:solidFill>
                            <a:srgbClr val="136EC2"/>
                          </a:solidFill>
                          <a:effectLst/>
                        </a:rPr>
                        <a:t>Perl</a:t>
                      </a:r>
                      <a:endParaRPr lang="en-US" sz="1200">
                        <a:solidFill>
                          <a:srgbClr val="333333"/>
                        </a:solidFill>
                        <a:effectLst/>
                      </a:endParaRP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sz="1200" u="none" strike="noStrike">
                          <a:solidFill>
                            <a:srgbClr val="136EC2"/>
                          </a:solidFill>
                          <a:effectLst/>
                          <a:hlinkClick r:id="rId18"/>
                        </a:rPr>
                        <a:t>PHP</a:t>
                      </a:r>
                      <a:endParaRPr lang="en-US" sz="1200">
                        <a:solidFill>
                          <a:srgbClr val="333333"/>
                        </a:solidFill>
                        <a:effectLst/>
                      </a:endParaRP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sz="1200">
                          <a:solidFill>
                            <a:srgbClr val="333333"/>
                          </a:solidFill>
                          <a:effectLst/>
                        </a:rPr>
                        <a:t>Pure Data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sz="1200" u="none" strike="noStrike">
                          <a:solidFill>
                            <a:srgbClr val="136EC2"/>
                          </a:solidFill>
                          <a:effectLst/>
                          <a:hlinkClick r:id="rId19"/>
                        </a:rPr>
                        <a:t>Python</a:t>
                      </a:r>
                      <a:endParaRPr lang="en-US" sz="1200" dirty="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95250" marR="95250" marT="19050" marB="1905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sz="1200" u="none" strike="noStrike" dirty="0">
                          <a:solidFill>
                            <a:srgbClr val="136EC2"/>
                          </a:solidFill>
                          <a:effectLst/>
                        </a:rPr>
                        <a:t>R</a:t>
                      </a:r>
                      <a:endParaRPr lang="en-US" sz="1200" dirty="0">
                        <a:solidFill>
                          <a:srgbClr val="333333"/>
                        </a:solidFill>
                        <a:effectLst/>
                      </a:endParaRP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sz="1200" u="none" strike="noStrike" dirty="0">
                          <a:solidFill>
                            <a:srgbClr val="136EC2"/>
                          </a:solidFill>
                          <a:effectLst/>
                        </a:rPr>
                        <a:t>Ruby</a:t>
                      </a:r>
                      <a:endParaRPr lang="en-US" sz="1200" dirty="0">
                        <a:solidFill>
                          <a:srgbClr val="333333"/>
                        </a:solidFill>
                        <a:effectLst/>
                      </a:endParaRP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sz="1200" u="none" strike="noStrike" dirty="0">
                          <a:solidFill>
                            <a:srgbClr val="136EC2"/>
                          </a:solidFill>
                          <a:effectLst/>
                        </a:rPr>
                        <a:t>Scala</a:t>
                      </a:r>
                      <a:endParaRPr lang="en-US" sz="1200" dirty="0">
                        <a:solidFill>
                          <a:srgbClr val="333333"/>
                        </a:solidFill>
                        <a:effectLst/>
                      </a:endParaRP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sz="1200" u="none" strike="noStrike" dirty="0">
                          <a:solidFill>
                            <a:srgbClr val="136EC2"/>
                          </a:solidFill>
                          <a:effectLst/>
                        </a:rPr>
                        <a:t>Smalltalk</a:t>
                      </a:r>
                      <a:endParaRPr lang="en-US" sz="1200" dirty="0">
                        <a:solidFill>
                          <a:srgbClr val="333333"/>
                        </a:solidFill>
                        <a:effectLst/>
                      </a:endParaRP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200" u="none" strike="noStrike" dirty="0" err="1">
                          <a:solidFill>
                            <a:srgbClr val="136EC2"/>
                          </a:solidFill>
                          <a:effectLst/>
                        </a:rPr>
                        <a:t>Tcl</a:t>
                      </a:r>
                      <a:endParaRPr lang="en-US" sz="1200" dirty="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95250" marR="95250" marT="19050" marB="1905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07493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8373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0831" y="419347"/>
            <a:ext cx="10515600" cy="867930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原理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1785032" y="1287277"/>
            <a:ext cx="8607198" cy="3764117"/>
          </a:xfrm>
        </p:spPr>
        <p:txBody>
          <a:bodyPr>
            <a:normAutofit/>
          </a:bodyPr>
          <a:lstStyle/>
          <a:p>
            <a:pPr latinLnBrk="1">
              <a:lnSpc>
                <a:spcPct val="150000"/>
              </a:lnSpc>
            </a:pPr>
            <a:r>
              <a:rPr lang="en-US" altLang="zh-CN" sz="1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使用一个单线程来管理同步所有网络连接。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实现了一个轻量级的事件库来抽象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unix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系统的一些系统调用（如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epoll, select, kqueue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）。具体来说：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libevent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中两个文件修改实现了自己的</a:t>
            </a:r>
            <a:r>
              <a:rPr lang="en-US" altLang="zh-CN" sz="1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epoll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和事件轮询（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event loop 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）。请求通过命令来完成，当一个特定的时间生成一个文件描述符后，</a:t>
            </a:r>
            <a:r>
              <a:rPr lang="en-US" altLang="zh-CN" sz="1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使用了一个命令列表，在从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socket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中读取到相关命令后通过该列表来找到并调用执行需要的操作。这个线程处理这些文件描述符并回写响应结果。</a:t>
            </a:r>
            <a:endParaRPr lang="en-US" altLang="zh-CN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>
              <a:lnSpc>
                <a:spcPct val="150000"/>
              </a:lnSpc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的邮件列表中，在使用新的事件库还是依赖已有的开源库这个问题上有一个有趣的</a:t>
            </a:r>
            <a:r>
              <a:rPr lang="zh-CN" altLang="en-US" sz="1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争论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44C6A69-4FD8-4609-AB36-E92A4CB587D7}"/>
              </a:ext>
            </a:extLst>
          </p:cNvPr>
          <p:cNvSpPr/>
          <p:nvPr/>
        </p:nvSpPr>
        <p:spPr>
          <a:xfrm>
            <a:off x="1785032" y="5377759"/>
            <a:ext cx="84775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ref: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浅谈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Redis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架构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Redis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原理分析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2450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155700" y="397144"/>
            <a:ext cx="9140143" cy="885371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为什么用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1280206" y="2521219"/>
            <a:ext cx="9140143" cy="885371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一、横向对比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二、性能测试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1299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785032" y="147935"/>
            <a:ext cx="8607198" cy="854015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横向对比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3BB20A7-DB24-4BD3-9EC3-716DE14839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137291"/>
              </p:ext>
            </p:extLst>
          </p:nvPr>
        </p:nvGraphicFramePr>
        <p:xfrm>
          <a:off x="517969" y="1167554"/>
          <a:ext cx="11354540" cy="437388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100831">
                  <a:extLst>
                    <a:ext uri="{9D8B030D-6E8A-4147-A177-3AD203B41FA5}">
                      <a16:colId xmlns:a16="http://schemas.microsoft.com/office/drawing/2014/main" val="644966949"/>
                    </a:ext>
                  </a:extLst>
                </a:gridCol>
                <a:gridCol w="2246050">
                  <a:extLst>
                    <a:ext uri="{9D8B030D-6E8A-4147-A177-3AD203B41FA5}">
                      <a16:colId xmlns:a16="http://schemas.microsoft.com/office/drawing/2014/main" val="1876883009"/>
                    </a:ext>
                  </a:extLst>
                </a:gridCol>
                <a:gridCol w="2757968">
                  <a:extLst>
                    <a:ext uri="{9D8B030D-6E8A-4147-A177-3AD203B41FA5}">
                      <a16:colId xmlns:a16="http://schemas.microsoft.com/office/drawing/2014/main" val="725241948"/>
                    </a:ext>
                  </a:extLst>
                </a:gridCol>
                <a:gridCol w="1256190">
                  <a:extLst>
                    <a:ext uri="{9D8B030D-6E8A-4147-A177-3AD203B41FA5}">
                      <a16:colId xmlns:a16="http://schemas.microsoft.com/office/drawing/2014/main" val="1927297792"/>
                    </a:ext>
                  </a:extLst>
                </a:gridCol>
                <a:gridCol w="3993501">
                  <a:extLst>
                    <a:ext uri="{9D8B030D-6E8A-4147-A177-3AD203B41FA5}">
                      <a16:colId xmlns:a16="http://schemas.microsoft.com/office/drawing/2014/main" val="39868250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流行度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DBMS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模型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存储类型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特性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3692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Oracle 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Relational</a:t>
                      </a:r>
                      <a:r>
                        <a:rPr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Multi-model 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569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2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/>
                        </a:rPr>
                        <a:t>MySQL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关系型</a:t>
                      </a:r>
                      <a:r>
                        <a:rPr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zh-CN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多模型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事务特性</a:t>
                      </a:r>
                      <a:r>
                        <a:rPr lang="en-US" altLang="zh-CN" sz="1400" dirty="0"/>
                        <a:t>ACID      (InnoDB)</a:t>
                      </a:r>
                      <a:r>
                        <a:rPr lang="zh-CN" altLang="en-US" sz="1400" dirty="0"/>
                        <a:t>、主</a:t>
                      </a:r>
                      <a:r>
                        <a:rPr lang="en-US" altLang="zh-CN" sz="1400" dirty="0"/>
                        <a:t>/</a:t>
                      </a:r>
                      <a:r>
                        <a:rPr lang="zh-CN" altLang="en-US" sz="1400" dirty="0"/>
                        <a:t>从和主</a:t>
                      </a:r>
                      <a:r>
                        <a:rPr lang="en-US" altLang="zh-CN" sz="1400" dirty="0"/>
                        <a:t>/</a:t>
                      </a:r>
                      <a:r>
                        <a:rPr lang="zh-CN" altLang="en-US" sz="1400" dirty="0"/>
                        <a:t>主复制、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386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3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/>
                        </a:rPr>
                        <a:t>Microsoft SQL Server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Relational</a:t>
                      </a:r>
                      <a:r>
                        <a:rPr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Multi-model 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878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4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7"/>
                        </a:rPr>
                        <a:t>PostgreSQL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Relational</a:t>
                      </a:r>
                      <a:r>
                        <a:rPr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Multi-model 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事务特性</a:t>
                      </a:r>
                      <a:r>
                        <a:rPr lang="en-US" altLang="zh-CN" sz="1400" dirty="0"/>
                        <a:t>ACID</a:t>
                      </a:r>
                      <a:r>
                        <a:rPr lang="zh-CN" altLang="en-US" sz="1400" dirty="0"/>
                        <a:t>、主</a:t>
                      </a:r>
                      <a:r>
                        <a:rPr lang="en-US" altLang="zh-CN" sz="1400" dirty="0"/>
                        <a:t>/</a:t>
                      </a:r>
                      <a:r>
                        <a:rPr lang="zh-CN" altLang="en-US" sz="1400" dirty="0"/>
                        <a:t>从和多</a:t>
                      </a:r>
                      <a:r>
                        <a:rPr lang="en-US" altLang="zh-CN" sz="1400" dirty="0"/>
                        <a:t>/</a:t>
                      </a:r>
                      <a:r>
                        <a:rPr lang="zh-CN" altLang="en-US" sz="1400" dirty="0"/>
                        <a:t>主复制（第三方）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004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5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8"/>
                        </a:rPr>
                        <a:t>MongoDB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文档型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支持</a:t>
                      </a:r>
                      <a:r>
                        <a:rPr lang="en-US" altLang="zh-CN" sz="1400" dirty="0"/>
                        <a:t>map-reduce</a:t>
                      </a:r>
                      <a:r>
                        <a:rPr lang="zh-CN" altLang="en-US" sz="1400" dirty="0"/>
                        <a:t>操作、主从复制、分表分库</a:t>
                      </a:r>
                      <a:r>
                        <a:rPr lang="en-US" altLang="zh-CN" sz="1400" dirty="0"/>
                        <a:t>(</a:t>
                      </a:r>
                      <a:r>
                        <a:rPr lang="en-US" altLang="zh-CN" sz="1400" dirty="0" err="1"/>
                        <a:t>sharding</a:t>
                      </a:r>
                      <a:r>
                        <a:rPr lang="en-US" altLang="zh-CN" sz="1400" dirty="0"/>
                        <a:t>)</a:t>
                      </a:r>
                      <a:r>
                        <a:rPr lang="zh-CN" altLang="en-US" sz="1400" dirty="0"/>
                        <a:t>、空间索引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330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6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9"/>
                        </a:rPr>
                        <a:t>IBM Db2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Relational</a:t>
                      </a:r>
                      <a:r>
                        <a:rPr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Multi-model 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443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7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0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Redis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Key-value, Multi-model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hlinkClick r:id="rId11" action="ppaction://hlinkfile"/>
                        </a:rPr>
                        <a:t>有限事务</a:t>
                      </a:r>
                      <a:r>
                        <a:rPr lang="zh-CN" altLang="en-US" sz="1400" dirty="0"/>
                        <a:t>（保证</a:t>
                      </a:r>
                      <a:r>
                        <a:rPr lang="en-US" altLang="zh-CN" sz="1400" dirty="0"/>
                        <a:t>CI</a:t>
                      </a:r>
                      <a:r>
                        <a:rPr lang="zh-CN" altLang="en-US" sz="1400" dirty="0"/>
                        <a:t>）、发布</a:t>
                      </a:r>
                      <a:r>
                        <a:rPr lang="en-US" altLang="zh-CN" sz="1400" dirty="0"/>
                        <a:t>/</a:t>
                      </a:r>
                      <a:r>
                        <a:rPr lang="zh-CN" altLang="en-US" sz="1400" dirty="0"/>
                        <a:t>订阅、主</a:t>
                      </a:r>
                      <a:r>
                        <a:rPr lang="en-US" altLang="zh-CN" sz="1400" dirty="0"/>
                        <a:t>/</a:t>
                      </a:r>
                      <a:r>
                        <a:rPr lang="zh-CN" altLang="en-US" sz="1400" dirty="0"/>
                        <a:t>从复制、磁盘持久化、</a:t>
                      </a:r>
                      <a:r>
                        <a:rPr lang="en-US" altLang="zh-CN" sz="1400" dirty="0"/>
                        <a:t>Lua</a:t>
                      </a:r>
                      <a:r>
                        <a:rPr lang="zh-CN" altLang="en-US" sz="1400" dirty="0"/>
                        <a:t>脚本（</a:t>
                      </a:r>
                      <a:r>
                        <a:rPr lang="en-US" altLang="zh-CN" sz="1400" dirty="0"/>
                        <a:t>scripting</a:t>
                      </a:r>
                      <a:r>
                        <a:rPr lang="zh-CN" altLang="en-US" sz="1400" dirty="0"/>
                        <a:t>）</a:t>
                      </a:r>
                      <a:r>
                        <a:rPr lang="en-US" altLang="zh-CN" sz="1400" dirty="0"/>
                        <a:t>(</a:t>
                      </a:r>
                      <a:r>
                        <a:rPr lang="zh-CN" altLang="en-US" sz="1400" dirty="0"/>
                        <a:t>存储过程</a:t>
                      </a:r>
                      <a:r>
                        <a:rPr lang="en-US" altLang="zh-CN" sz="1400" dirty="0"/>
                        <a:t>)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9821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8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2"/>
                        </a:rPr>
                        <a:t>Elasticsearch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搜索引擎</a:t>
                      </a:r>
                      <a:r>
                        <a:rPr lang="en-US" altLang="zh-CN" sz="1400" dirty="0"/>
                        <a:t>, Multi-model 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686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9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3"/>
                        </a:rPr>
                        <a:t>Microsoft Access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Relational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9904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4"/>
                        </a:rPr>
                        <a:t>SQLite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Relational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704"/>
                  </a:ext>
                </a:extLst>
              </a:tr>
            </a:tbl>
          </a:graphicData>
        </a:graphic>
      </p:graphicFrame>
      <p:pic>
        <p:nvPicPr>
          <p:cNvPr id="6" name="图片 5">
            <a:hlinkClick r:id="rId15" action="ppaction://hlinksldjump" tooltip="Relational DBMS,Document store,Graph DBMS,RDF store"/>
            <a:extLst>
              <a:ext uri="{FF2B5EF4-FFF2-40B4-BE49-F238E27FC236}">
                <a16:creationId xmlns:a16="http://schemas.microsoft.com/office/drawing/2014/main" id="{8D06AB1F-3C8B-4708-88CC-7929AC80ECB8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1429" y="1637712"/>
            <a:ext cx="198478" cy="198478"/>
          </a:xfrm>
          <a:prstGeom prst="rect">
            <a:avLst/>
          </a:prstGeom>
        </p:spPr>
      </p:pic>
      <p:pic>
        <p:nvPicPr>
          <p:cNvPr id="7" name="图片 6">
            <a:hlinkClick r:id="rId15" action="ppaction://hlinksldjump" tooltip="Relational DBMS,Document store"/>
            <a:extLst>
              <a:ext uri="{FF2B5EF4-FFF2-40B4-BE49-F238E27FC236}">
                <a16:creationId xmlns:a16="http://schemas.microsoft.com/office/drawing/2014/main" id="{DA7C9E8E-16FB-4B96-B1D5-0B86CEE85920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158722" y="2045501"/>
            <a:ext cx="201185" cy="195089"/>
          </a:xfrm>
          <a:prstGeom prst="rect">
            <a:avLst/>
          </a:prstGeom>
        </p:spPr>
      </p:pic>
      <p:pic>
        <p:nvPicPr>
          <p:cNvPr id="8" name="图片 7">
            <a:hlinkClick r:id="rId15" action="ppaction://hlinksldjump" tooltip="Relational DBMS,Document store,Graph DBMS"/>
            <a:extLst>
              <a:ext uri="{FF2B5EF4-FFF2-40B4-BE49-F238E27FC236}">
                <a16:creationId xmlns:a16="http://schemas.microsoft.com/office/drawing/2014/main" id="{B74B98CA-39EF-4C3F-B803-5203617D66C0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337" y="2431416"/>
            <a:ext cx="198478" cy="198478"/>
          </a:xfrm>
          <a:prstGeom prst="rect">
            <a:avLst/>
          </a:prstGeom>
        </p:spPr>
      </p:pic>
      <p:pic>
        <p:nvPicPr>
          <p:cNvPr id="9" name="图片 8">
            <a:hlinkClick r:id="rId15" action="ppaction://hlinksldjump" tooltip="Relational DBMS,Document store"/>
            <a:extLst>
              <a:ext uri="{FF2B5EF4-FFF2-40B4-BE49-F238E27FC236}">
                <a16:creationId xmlns:a16="http://schemas.microsoft.com/office/drawing/2014/main" id="{E326C56D-0C1D-4422-A462-ADCFEEFD982A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315" y="2755338"/>
            <a:ext cx="198478" cy="198478"/>
          </a:xfrm>
          <a:prstGeom prst="rect">
            <a:avLst/>
          </a:prstGeom>
        </p:spPr>
      </p:pic>
      <p:pic>
        <p:nvPicPr>
          <p:cNvPr id="11" name="图片 10">
            <a:hlinkClick r:id="rId15" action="ppaction://hlinksldjump" tooltip="Relational DBMS,Document store,RDF store"/>
            <a:extLst>
              <a:ext uri="{FF2B5EF4-FFF2-40B4-BE49-F238E27FC236}">
                <a16:creationId xmlns:a16="http://schemas.microsoft.com/office/drawing/2014/main" id="{8F1001B9-15AA-43DF-A7AF-706E260634CA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785" y="3649513"/>
            <a:ext cx="198478" cy="198478"/>
          </a:xfrm>
          <a:prstGeom prst="rect">
            <a:avLst/>
          </a:prstGeom>
        </p:spPr>
      </p:pic>
      <p:pic>
        <p:nvPicPr>
          <p:cNvPr id="12" name="图片 11">
            <a:hlinkClick r:id="rId15" action="ppaction://hlinksldjump" tooltip="Key-value store,Document store,Graph DBMS,Search engine,Time Series DBMS"/>
            <a:extLst>
              <a:ext uri="{FF2B5EF4-FFF2-40B4-BE49-F238E27FC236}">
                <a16:creationId xmlns:a16="http://schemas.microsoft.com/office/drawing/2014/main" id="{DE53CD44-4ABD-421F-B725-58097041AAE8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337" y="3993051"/>
            <a:ext cx="198478" cy="198478"/>
          </a:xfrm>
          <a:prstGeom prst="rect">
            <a:avLst/>
          </a:prstGeom>
        </p:spPr>
      </p:pic>
      <p:pic>
        <p:nvPicPr>
          <p:cNvPr id="13" name="图片 12">
            <a:hlinkClick r:id="rId15" action="ppaction://hlinksldjump" tooltip="Search engine,Document store"/>
            <a:extLst>
              <a:ext uri="{FF2B5EF4-FFF2-40B4-BE49-F238E27FC236}">
                <a16:creationId xmlns:a16="http://schemas.microsoft.com/office/drawing/2014/main" id="{E877E4B6-3A88-4D61-B386-D61AD51F3B2E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785" y="4488550"/>
            <a:ext cx="198478" cy="198478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1AF3A0A1-8F08-4872-875C-8C0DFC850174}"/>
              </a:ext>
            </a:extLst>
          </p:cNvPr>
          <p:cNvSpPr/>
          <p:nvPr/>
        </p:nvSpPr>
        <p:spPr>
          <a:xfrm>
            <a:off x="9085359" y="5559719"/>
            <a:ext cx="268054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dirty="0"/>
              <a:t>数据来源：</a:t>
            </a:r>
            <a:r>
              <a:rPr lang="en-US" altLang="zh-CN" sz="1000" dirty="0"/>
              <a:t>https://db-engines.com/en/ranking</a:t>
            </a:r>
            <a:endParaRPr lang="zh-CN" altLang="en-US" sz="1000" dirty="0"/>
          </a:p>
        </p:txBody>
      </p:sp>
      <p:sp>
        <p:nvSpPr>
          <p:cNvPr id="17" name="ACID注释">
            <a:extLst>
              <a:ext uri="{FF2B5EF4-FFF2-40B4-BE49-F238E27FC236}">
                <a16:creationId xmlns:a16="http://schemas.microsoft.com/office/drawing/2014/main" id="{1F740969-EDD0-4653-B727-4B69B01C5847}"/>
              </a:ext>
            </a:extLst>
          </p:cNvPr>
          <p:cNvSpPr/>
          <p:nvPr/>
        </p:nvSpPr>
        <p:spPr>
          <a:xfrm>
            <a:off x="8708948" y="230737"/>
            <a:ext cx="1683281" cy="854015"/>
          </a:xfrm>
          <a:prstGeom prst="wedgeRoundRectCallout">
            <a:avLst>
              <a:gd name="adj1" fmla="val -22647"/>
              <a:gd name="adj2" fmla="val 156073"/>
              <a:gd name="adj3" fmla="val 16667"/>
            </a:avLst>
          </a:prstGeom>
          <a:solidFill>
            <a:srgbClr val="F8CCCC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>
                <a:solidFill>
                  <a:schemeClr val="tx1"/>
                </a:solidFill>
              </a:rPr>
              <a:t>原子性（</a:t>
            </a:r>
            <a:r>
              <a:rPr lang="en-US" altLang="zh-CN" sz="1000" dirty="0">
                <a:solidFill>
                  <a:schemeClr val="tx1"/>
                </a:solidFill>
              </a:rPr>
              <a:t>Atomicity</a:t>
            </a:r>
            <a:r>
              <a:rPr lang="zh-CN" altLang="en-US" sz="1000" dirty="0">
                <a:solidFill>
                  <a:schemeClr val="tx1"/>
                </a:solidFill>
              </a:rPr>
              <a:t>）</a:t>
            </a:r>
            <a:endParaRPr lang="en-US" altLang="zh-CN" sz="1000" dirty="0">
              <a:solidFill>
                <a:schemeClr val="tx1"/>
              </a:solidFill>
            </a:endParaRPr>
          </a:p>
          <a:p>
            <a:r>
              <a:rPr lang="zh-CN" altLang="en-US" sz="1000" dirty="0">
                <a:solidFill>
                  <a:schemeClr val="tx1"/>
                </a:solidFill>
              </a:rPr>
              <a:t>一致性（</a:t>
            </a:r>
            <a:r>
              <a:rPr lang="en-US" altLang="zh-CN" sz="1000" dirty="0">
                <a:solidFill>
                  <a:schemeClr val="tx1"/>
                </a:solidFill>
              </a:rPr>
              <a:t>Consistency</a:t>
            </a:r>
            <a:r>
              <a:rPr lang="zh-CN" altLang="en-US" sz="1000" dirty="0">
                <a:solidFill>
                  <a:schemeClr val="tx1"/>
                </a:solidFill>
              </a:rPr>
              <a:t>）</a:t>
            </a:r>
            <a:endParaRPr lang="en-US" altLang="zh-CN" sz="1000" dirty="0">
              <a:solidFill>
                <a:schemeClr val="tx1"/>
              </a:solidFill>
            </a:endParaRPr>
          </a:p>
          <a:p>
            <a:r>
              <a:rPr lang="zh-CN" altLang="en-US" sz="1000" dirty="0">
                <a:solidFill>
                  <a:schemeClr val="tx1"/>
                </a:solidFill>
              </a:rPr>
              <a:t>隔离性（</a:t>
            </a:r>
            <a:r>
              <a:rPr lang="en-US" altLang="zh-CN" sz="1000" dirty="0">
                <a:solidFill>
                  <a:schemeClr val="tx1"/>
                </a:solidFill>
              </a:rPr>
              <a:t>Isolation</a:t>
            </a:r>
            <a:r>
              <a:rPr lang="zh-CN" altLang="en-US" sz="1000" dirty="0">
                <a:solidFill>
                  <a:schemeClr val="tx1"/>
                </a:solidFill>
              </a:rPr>
              <a:t>）</a:t>
            </a:r>
            <a:endParaRPr lang="en-US" altLang="zh-CN" sz="1000" dirty="0">
              <a:solidFill>
                <a:schemeClr val="tx1"/>
              </a:solidFill>
            </a:endParaRPr>
          </a:p>
          <a:p>
            <a:r>
              <a:rPr lang="zh-CN" altLang="en-US" sz="1000" dirty="0">
                <a:solidFill>
                  <a:schemeClr val="tx1"/>
                </a:solidFill>
              </a:rPr>
              <a:t>持久性（</a:t>
            </a:r>
            <a:r>
              <a:rPr lang="en-US" altLang="zh-CN" sz="1000" dirty="0">
                <a:solidFill>
                  <a:schemeClr val="tx1"/>
                </a:solidFill>
              </a:rPr>
              <a:t>Durability</a:t>
            </a:r>
            <a:r>
              <a:rPr lang="zh-CN" altLang="en-US" sz="1000" dirty="0">
                <a:solidFill>
                  <a:schemeClr val="tx1"/>
                </a:solidFill>
              </a:rPr>
              <a:t>）</a:t>
            </a:r>
          </a:p>
        </p:txBody>
      </p:sp>
      <p:pic>
        <p:nvPicPr>
          <p:cNvPr id="21" name="问号">
            <a:extLst>
              <a:ext uri="{FF2B5EF4-FFF2-40B4-BE49-F238E27FC236}">
                <a16:creationId xmlns:a16="http://schemas.microsoft.com/office/drawing/2014/main" id="{2669822E-244B-4261-AD99-F4ABDFE9636E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359" y="1964597"/>
            <a:ext cx="201185" cy="201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685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792401" y="201180"/>
            <a:ext cx="8607198" cy="792000"/>
          </a:xfrm>
        </p:spPr>
        <p:txBody>
          <a:bodyPr>
            <a:noAutofit/>
          </a:bodyPr>
          <a:lstStyle/>
          <a:p>
            <a:r>
              <a:rPr lang="zh-CN" altLang="en-US" sz="5400" b="0" dirty="0"/>
              <a:t>性能测试</a:t>
            </a:r>
          </a:p>
        </p:txBody>
      </p:sp>
      <p:sp>
        <p:nvSpPr>
          <p:cNvPr id="19" name="内容占位符 18">
            <a:extLst>
              <a:ext uri="{FF2B5EF4-FFF2-40B4-BE49-F238E27FC236}">
                <a16:creationId xmlns:a16="http://schemas.microsoft.com/office/drawing/2014/main" id="{5BAEF6F9-82EF-46D3-8A38-704F6757E16B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47951" y="638175"/>
            <a:ext cx="11201399" cy="5585072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endParaRPr lang="en-US" altLang="zh-CN" sz="2400" dirty="0"/>
          </a:p>
          <a:p>
            <a:pPr marL="0" indent="0">
              <a:lnSpc>
                <a:spcPct val="100000"/>
              </a:lnSpc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buNone/>
            </a:pPr>
            <a:endParaRPr lang="zh-CN" altLang="en-US" sz="2400" dirty="0"/>
          </a:p>
          <a:p>
            <a:pPr marL="0" indent="0">
              <a:lnSpc>
                <a:spcPct val="100000"/>
              </a:lnSpc>
              <a:buNone/>
            </a:pPr>
            <a:endParaRPr lang="en-US" altLang="zh-CN" sz="2400" dirty="0"/>
          </a:p>
          <a:p>
            <a:pPr marL="0" indent="0">
              <a:lnSpc>
                <a:spcPct val="100000"/>
              </a:lnSpc>
              <a:buNone/>
            </a:pPr>
            <a:endParaRPr lang="en-US" altLang="zh-CN" sz="2400" dirty="0"/>
          </a:p>
          <a:p>
            <a:pPr marL="0" indent="0">
              <a:lnSpc>
                <a:spcPct val="100000"/>
              </a:lnSpc>
              <a:buNone/>
            </a:pPr>
            <a:endParaRPr lang="zh-CN" altLang="en-US" sz="2400" dirty="0"/>
          </a:p>
        </p:txBody>
      </p:sp>
      <p:sp>
        <p:nvSpPr>
          <p:cNvPr id="14" name="cpu">
            <a:extLst>
              <a:ext uri="{FF2B5EF4-FFF2-40B4-BE49-F238E27FC236}">
                <a16:creationId xmlns:a16="http://schemas.microsoft.com/office/drawing/2014/main" id="{70F83A6D-BCE9-4A92-9A3A-DCFFC68B69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6840" y="1859379"/>
            <a:ext cx="3771900" cy="1310595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7A0874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[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root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@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master ~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7A0874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]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# cat /proc/cpuinfo </a:t>
            </a:r>
            <a:endParaRPr kumimoji="0" lang="en-US" altLang="zh-CN" sz="900" b="0" i="1" u="none" strike="noStrike" cap="none" normalizeH="0" baseline="0" dirty="0">
              <a:ln>
                <a:noFill/>
              </a:ln>
              <a:solidFill>
                <a:srgbClr val="666666"/>
              </a:solidFill>
              <a:effectLst/>
              <a:latin typeface="Arial Unicode MS" panose="020B0604020202020204" pitchFamily="34" charset="-122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processor :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 </a:t>
            </a:r>
            <a:endParaRPr kumimoji="0" lang="en-US" altLang="zh-CN" sz="9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 panose="020B0604020202020204" pitchFamily="34" charset="-122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vendor_id : GenuineIntel </a:t>
            </a:r>
            <a:endParaRPr kumimoji="0" lang="en-US" altLang="zh-CN" sz="9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 panose="020B0604020202020204" pitchFamily="34" charset="-122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cpu family :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6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 </a:t>
            </a:r>
            <a:endParaRPr kumimoji="0" lang="en-US" altLang="zh-CN" sz="9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 panose="020B0604020202020204" pitchFamily="34" charset="-122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model :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62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 model name : Intel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7A0874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R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7A0874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 Xeon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7A0874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R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7A0874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 CPU E5-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2620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 v2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@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 2.10GHz </a:t>
            </a:r>
            <a:endParaRPr kumimoji="0" lang="en-US" altLang="zh-CN" sz="9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 panose="020B0604020202020204" pitchFamily="34" charset="-122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stepping :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4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 </a:t>
            </a:r>
            <a:endParaRPr kumimoji="0" lang="en-US" altLang="zh-CN" sz="9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 panose="020B0604020202020204" pitchFamily="34" charset="-122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cpu MHz :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2100.000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 </a:t>
            </a:r>
            <a:endParaRPr kumimoji="0" lang="en-US" altLang="zh-CN" sz="9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 panose="020B0604020202020204" pitchFamily="34" charset="-122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cache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C20CB9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size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 :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15360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 KB</a:t>
            </a:r>
            <a:endParaRPr kumimoji="0" lang="en-US" altLang="zh-CN" sz="9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 panose="020B0604020202020204" pitchFamily="34" charset="-122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900" dirty="0">
                <a:solidFill>
                  <a:srgbClr val="333333"/>
                </a:solidFill>
                <a:latin typeface="Arial Unicode MS" panose="020B0604020202020204" pitchFamily="34" charset="-122"/>
              </a:rPr>
              <a:t>……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mem">
            <a:extLst>
              <a:ext uri="{FF2B5EF4-FFF2-40B4-BE49-F238E27FC236}">
                <a16:creationId xmlns:a16="http://schemas.microsoft.com/office/drawing/2014/main" id="{D33B40A9-92FB-42BC-8FBF-74C3EFC592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6840" y="3537204"/>
            <a:ext cx="3771900" cy="1172096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[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root@master ~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]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# cat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/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proc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/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meminfo </a:t>
            </a:r>
            <a:endParaRPr kumimoji="0" lang="en-US" altLang="zh-CN" sz="9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 panose="020B0604020202020204" pitchFamily="34" charset="-122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MemTotal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: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66CC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3080564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 kB </a:t>
            </a:r>
            <a:endParaRPr kumimoji="0" lang="en-US" altLang="zh-CN" sz="9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 panose="020B0604020202020204" pitchFamily="34" charset="-122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MemFree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: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66CC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88904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 kB </a:t>
            </a:r>
            <a:endParaRPr kumimoji="0" lang="en-US" altLang="zh-CN" sz="9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 panose="020B0604020202020204" pitchFamily="34" charset="-122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Buffers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: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66CC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52264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 kB </a:t>
            </a:r>
            <a:endParaRPr kumimoji="0" lang="en-US" altLang="zh-CN" sz="9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 panose="020B0604020202020204" pitchFamily="34" charset="-122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Cached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: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66CC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72776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 kB </a:t>
            </a:r>
            <a:endParaRPr kumimoji="0" lang="en-US" altLang="zh-CN" sz="9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 panose="020B0604020202020204" pitchFamily="34" charset="-122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SwapCached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: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66CC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6048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 kB </a:t>
            </a:r>
            <a:endParaRPr kumimoji="0" lang="en-US" altLang="zh-CN" sz="9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 panose="020B0604020202020204" pitchFamily="34" charset="-122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Active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: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66CC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2086648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 kB </a:t>
            </a:r>
            <a:endParaRPr kumimoji="0" lang="en-US" altLang="zh-CN" sz="9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 panose="020B0604020202020204" pitchFamily="34" charset="-122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Inactive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: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66CC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585140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 kB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89BCC26B-FBCD-46EF-9256-EA1622ACDE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2240" y="2189782"/>
            <a:ext cx="3954780" cy="240320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[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root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@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master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~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]</a:t>
            </a:r>
            <a:r>
              <a:rPr kumimoji="0" lang="zh-CN" altLang="zh-CN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# redis-benchmark -q -n 100000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 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 panose="020B0604020202020204" pitchFamily="34" charset="-122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PING_INLINE: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FF4500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39525.69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 requests per second 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 panose="020B0604020202020204" pitchFamily="34" charset="-122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PING_BULK: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FF4500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38834.95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 requests per second 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 panose="020B0604020202020204" pitchFamily="34" charset="-122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SET: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FF4500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31555.70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 requests per second 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 panose="020B0604020202020204" pitchFamily="34" charset="-122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GET: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FF4500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43421.62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 requests per second 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 panose="020B0604020202020204" pitchFamily="34" charset="-122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INCR: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FF4500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38624.95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 requests per second 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 panose="020B0604020202020204" pitchFamily="34" charset="-122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LPUSH: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FF4500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39123.63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 requests per second 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 panose="020B0604020202020204" pitchFamily="34" charset="-122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RPUSH: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FF4500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38550.50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 requests per second 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 panose="020B0604020202020204" pitchFamily="34" charset="-122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LPOP: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FF4500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39108.33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 requests per second 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 panose="020B0604020202020204" pitchFamily="34" charset="-122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RPOP: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FF4500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39231.07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 requests per second 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 panose="020B0604020202020204" pitchFamily="34" charset="-122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SADD: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FF4500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39339.10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 requests per second 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 panose="020B0604020202020204" pitchFamily="34" charset="-122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HSET: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FF4500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30740.85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 requests per second 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 panose="020B0604020202020204" pitchFamily="34" charset="-122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SPOP: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FF4500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38684.72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 requests per second 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 panose="020B0604020202020204" pitchFamily="34" charset="-122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LPUSH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(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needed to benchmark LRANGE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)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: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FF4500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39108.33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 requests per second 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 panose="020B0604020202020204" pitchFamily="34" charset="-122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LRANGE_100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(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first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FF4500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100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 elements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)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: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FF4500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43233.89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 requests per second 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 panose="020B0604020202020204" pitchFamily="34" charset="-122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LRANGE_300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(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first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FF4500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300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 elements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)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: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FF4500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43084.88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 requests per second 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 panose="020B0604020202020204" pitchFamily="34" charset="-122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LRANGE_500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(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first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FF4500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450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 elements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)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: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FF4500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43478.26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 requests per second 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 panose="020B0604020202020204" pitchFamily="34" charset="-122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LRANGE_600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(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first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FF4500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600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 elements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)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: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FF4500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40849.68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 requests per second 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 panose="020B0604020202020204" pitchFamily="34" charset="-122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MSET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(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FF4500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10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 keys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)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: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FF4500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38865.14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 requests per second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38B96D8-FBDB-4B73-9649-14DF6A2F6D20}"/>
              </a:ext>
            </a:extLst>
          </p:cNvPr>
          <p:cNvSpPr/>
          <p:nvPr/>
        </p:nvSpPr>
        <p:spPr>
          <a:xfrm>
            <a:off x="6377940" y="1474131"/>
            <a:ext cx="48387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注意：此处只是一个简单测试，具体性能测试结果跟存取的数据类型以及存取方式密切相关。</a:t>
            </a:r>
            <a:endParaRPr lang="en-US" altLang="zh-CN" sz="1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包含一个名为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redis-benchmark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的性能测试工具，它可以模拟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个客户端同时向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发送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条查询命令的应用场景：</a:t>
            </a:r>
          </a:p>
        </p:txBody>
      </p:sp>
      <p:sp>
        <p:nvSpPr>
          <p:cNvPr id="24" name="Rectangle 7">
            <a:extLst>
              <a:ext uri="{FF2B5EF4-FFF2-40B4-BE49-F238E27FC236}">
                <a16:creationId xmlns:a16="http://schemas.microsoft.com/office/drawing/2014/main" id="{88375521-9096-44A8-82C6-1ED01C7C0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3501" y="5453816"/>
            <a:ext cx="3825238" cy="3410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master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~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redis-cli -v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zh-CN" sz="9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redis-cli 5.0.4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文本占位符 1">
            <a:extLst>
              <a:ext uri="{FF2B5EF4-FFF2-40B4-BE49-F238E27FC236}">
                <a16:creationId xmlns:a16="http://schemas.microsoft.com/office/drawing/2014/main" id="{DF85644F-3734-4609-9587-4531298E3152}"/>
              </a:ext>
            </a:extLst>
          </p:cNvPr>
          <p:cNvSpPr txBox="1">
            <a:spLocks/>
          </p:cNvSpPr>
          <p:nvPr/>
        </p:nvSpPr>
        <p:spPr>
          <a:xfrm>
            <a:off x="1414484" y="4854401"/>
            <a:ext cx="3744255" cy="4247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Redis</a:t>
            </a:r>
            <a:r>
              <a:rPr lang="zh-CN" altLang="en-US" dirty="0"/>
              <a:t>版本</a:t>
            </a:r>
          </a:p>
        </p:txBody>
      </p:sp>
      <p:sp>
        <p:nvSpPr>
          <p:cNvPr id="26" name="文本占位符 1">
            <a:extLst>
              <a:ext uri="{FF2B5EF4-FFF2-40B4-BE49-F238E27FC236}">
                <a16:creationId xmlns:a16="http://schemas.microsoft.com/office/drawing/2014/main" id="{5E216182-4168-4359-BB9E-9C2F4CAD8434}"/>
              </a:ext>
            </a:extLst>
          </p:cNvPr>
          <p:cNvSpPr txBox="1">
            <a:spLocks/>
          </p:cNvSpPr>
          <p:nvPr/>
        </p:nvSpPr>
        <p:spPr>
          <a:xfrm>
            <a:off x="1386840" y="3146822"/>
            <a:ext cx="3771900" cy="4247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内存信息</a:t>
            </a:r>
          </a:p>
        </p:txBody>
      </p:sp>
      <p:sp>
        <p:nvSpPr>
          <p:cNvPr id="27" name="文本占位符 1">
            <a:extLst>
              <a:ext uri="{FF2B5EF4-FFF2-40B4-BE49-F238E27FC236}">
                <a16:creationId xmlns:a16="http://schemas.microsoft.com/office/drawing/2014/main" id="{56885512-89C1-45F1-A7AC-BCE976C09BC1}"/>
              </a:ext>
            </a:extLst>
          </p:cNvPr>
          <p:cNvSpPr txBox="1">
            <a:spLocks/>
          </p:cNvSpPr>
          <p:nvPr/>
        </p:nvSpPr>
        <p:spPr>
          <a:xfrm>
            <a:off x="1414484" y="1554705"/>
            <a:ext cx="3771900" cy="4247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CPU</a:t>
            </a:r>
            <a:r>
              <a:rPr lang="zh-CN" altLang="en-US" dirty="0"/>
              <a:t>信息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530BD28-6A54-4FA7-89E1-FFDDA0C7FB54}"/>
              </a:ext>
            </a:extLst>
          </p:cNvPr>
          <p:cNvSpPr/>
          <p:nvPr/>
        </p:nvSpPr>
        <p:spPr>
          <a:xfrm>
            <a:off x="6377940" y="4744053"/>
            <a:ext cx="4838700" cy="17004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Ref: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redis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基准性能测试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Benchmarks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Redis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性能压测工具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redis-benchmark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（上文的中文翻译）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Redis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千万级的数据量的性能测试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Why is SQLite faster than Redis in this simple benchmark?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# </a:t>
            </a:r>
            <a:r>
              <a:rPr lang="en-US" altLang="zh-CN" sz="9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pipline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/The right tool for the right job</a:t>
            </a:r>
          </a:p>
          <a:p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5695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CB7C206-43CB-43BB-94FF-535F880D2F1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4560</Words>
  <Application>Microsoft Office PowerPoint</Application>
  <PresentationFormat>宽屏</PresentationFormat>
  <Paragraphs>480</Paragraphs>
  <Slides>32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5" baseType="lpstr">
      <vt:lpstr>-apple-system</vt:lpstr>
      <vt:lpstr>Arial Unicode MS</vt:lpstr>
      <vt:lpstr>等线</vt:lpstr>
      <vt:lpstr>等线 Light</vt:lpstr>
      <vt:lpstr>宋体</vt:lpstr>
      <vt:lpstr>微软雅黑</vt:lpstr>
      <vt:lpstr>微软雅黑</vt:lpstr>
      <vt:lpstr>Arial</vt:lpstr>
      <vt:lpstr>Calibri</vt:lpstr>
      <vt:lpstr>Courier New</vt:lpstr>
      <vt:lpstr>Verdana</vt:lpstr>
      <vt:lpstr>Office 主题​​</vt:lpstr>
      <vt:lpstr>Visio</vt:lpstr>
      <vt:lpstr>Redis 知识分享</vt:lpstr>
      <vt:lpstr>内容及目录</vt:lpstr>
      <vt:lpstr>Redis是什么？</vt:lpstr>
      <vt:lpstr>定义</vt:lpstr>
      <vt:lpstr>应用</vt:lpstr>
      <vt:lpstr>原理</vt:lpstr>
      <vt:lpstr>为什么用Redis？</vt:lpstr>
      <vt:lpstr>横向对比</vt:lpstr>
      <vt:lpstr>性能测试</vt:lpstr>
      <vt:lpstr>Redis怎么用？</vt:lpstr>
      <vt:lpstr>数据结构</vt:lpstr>
      <vt:lpstr>持久化</vt:lpstr>
      <vt:lpstr>TL;DR </vt:lpstr>
      <vt:lpstr>过期策略和内存淘汰策略</vt:lpstr>
      <vt:lpstr>主从复制</vt:lpstr>
      <vt:lpstr>哨兵模式</vt:lpstr>
      <vt:lpstr>哨兵模式</vt:lpstr>
      <vt:lpstr>发布/订阅模式</vt:lpstr>
      <vt:lpstr>常见架构</vt:lpstr>
      <vt:lpstr>三种集群架构对比</vt:lpstr>
      <vt:lpstr>Redis大厦上的“乌云”</vt:lpstr>
      <vt:lpstr>阻塞问题</vt:lpstr>
      <vt:lpstr>缓存穿透</vt:lpstr>
      <vt:lpstr>缓存雪崩</vt:lpstr>
      <vt:lpstr>PowerPoint 演示文稿</vt:lpstr>
      <vt:lpstr>Show me the code</vt:lpstr>
      <vt:lpstr>连接池（ ConnectionPools ）</vt:lpstr>
      <vt:lpstr>管道（ pipelines ）</vt:lpstr>
      <vt:lpstr>哨兵（ Sentinel ）</vt:lpstr>
      <vt:lpstr>参考链接</vt:lpstr>
      <vt:lpstr>获取副本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2019-04-21T09:28:01Z</dcterms:created>
  <dcterms:modified xsi:type="dcterms:W3CDTF">2020-10-14T00:46:27Z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TC043557019991</vt:lpwstr>
  </property>
</Properties>
</file>