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</p:sldMasterIdLst>
  <p:notesMasterIdLst>
    <p:notesMasterId r:id="rId45"/>
  </p:notesMasterIdLst>
  <p:sldIdLst>
    <p:sldId id="256" r:id="rId3"/>
    <p:sldId id="309" r:id="rId4"/>
    <p:sldId id="342" r:id="rId5"/>
    <p:sldId id="343" r:id="rId6"/>
    <p:sldId id="312" r:id="rId7"/>
    <p:sldId id="265" r:id="rId8"/>
    <p:sldId id="310" r:id="rId9"/>
    <p:sldId id="328" r:id="rId10"/>
    <p:sldId id="350" r:id="rId11"/>
    <p:sldId id="354" r:id="rId12"/>
    <p:sldId id="355" r:id="rId13"/>
    <p:sldId id="353" r:id="rId14"/>
    <p:sldId id="352" r:id="rId15"/>
    <p:sldId id="348" r:id="rId16"/>
    <p:sldId id="349" r:id="rId17"/>
    <p:sldId id="351" r:id="rId18"/>
    <p:sldId id="333" r:id="rId19"/>
    <p:sldId id="334" r:id="rId20"/>
    <p:sldId id="332" r:id="rId21"/>
    <p:sldId id="315" r:id="rId22"/>
    <p:sldId id="316" r:id="rId23"/>
    <p:sldId id="317" r:id="rId24"/>
    <p:sldId id="318" r:id="rId25"/>
    <p:sldId id="320" r:id="rId26"/>
    <p:sldId id="321" r:id="rId27"/>
    <p:sldId id="326" r:id="rId28"/>
    <p:sldId id="330" r:id="rId29"/>
    <p:sldId id="331" r:id="rId30"/>
    <p:sldId id="336" r:id="rId31"/>
    <p:sldId id="347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311" r:id="rId40"/>
    <p:sldId id="346" r:id="rId41"/>
    <p:sldId id="341" r:id="rId42"/>
    <p:sldId id="344" r:id="rId43"/>
    <p:sldId id="340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 autoAdjust="0"/>
    <p:restoredTop sz="94660"/>
  </p:normalViewPr>
  <p:slideViewPr>
    <p:cSldViewPr>
      <p:cViewPr varScale="1">
        <p:scale>
          <a:sx n="150" d="100"/>
          <a:sy n="150" d="100"/>
        </p:scale>
        <p:origin x="132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63" d="100"/>
          <a:sy n="163" d="100"/>
        </p:scale>
        <p:origin x="295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412DA-5C61-449B-BBE0-7A760FEB6E3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57259-AFDD-47E0-B5C2-F8E3F238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57259-AFDD-47E0-B5C2-F8E3F238C8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10" name="Holder 5">
            <a:extLst>
              <a:ext uri="{FF2B5EF4-FFF2-40B4-BE49-F238E27FC236}">
                <a16:creationId xmlns:a16="http://schemas.microsoft.com/office/drawing/2014/main" id="{AF7BFC1C-4F52-4BE9-8A94-57947EB17346}"/>
              </a:ext>
            </a:extLst>
          </p:cNvPr>
          <p:cNvSpPr txBox="1">
            <a:spLocks/>
          </p:cNvSpPr>
          <p:nvPr userDrawn="1"/>
        </p:nvSpPr>
        <p:spPr>
          <a:xfrm>
            <a:off x="7252564" y="6522588"/>
            <a:ext cx="14478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pc="-5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pc="-5"/>
              <a:t>Updates: Joe Boone</a:t>
            </a:r>
            <a:endParaRPr lang="en-US" spc="-5" dirty="0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D90CF8B-BB00-400B-8674-447CD7C6DC3D}"/>
              </a:ext>
            </a:extLst>
          </p:cNvPr>
          <p:cNvSpPr txBox="1">
            <a:spLocks/>
          </p:cNvSpPr>
          <p:nvPr userDrawn="1"/>
        </p:nvSpPr>
        <p:spPr>
          <a:xfrm>
            <a:off x="307340" y="6575166"/>
            <a:ext cx="22834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pc="-10" dirty="0"/>
              <a:t>Scientific</a:t>
            </a:r>
            <a:r>
              <a:rPr lang="en-US" spc="-160" dirty="0"/>
              <a:t> </a:t>
            </a:r>
            <a:r>
              <a:rPr lang="en-US" spc="-5" dirty="0"/>
              <a:t>Data</a:t>
            </a:r>
            <a:r>
              <a:rPr lang="en-US" spc="-160" dirty="0"/>
              <a:t> </a:t>
            </a:r>
            <a:r>
              <a:rPr lang="en-US" dirty="0"/>
              <a:t>and</a:t>
            </a:r>
            <a:r>
              <a:rPr lang="en-US" spc="-160" dirty="0"/>
              <a:t> </a:t>
            </a:r>
            <a:r>
              <a:rPr lang="en-US" spc="-5" dirty="0"/>
              <a:t>Databases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BFA7297-49BD-4A35-8FF2-46E26AEDAB37}"/>
              </a:ext>
            </a:extLst>
          </p:cNvPr>
          <p:cNvSpPr txBox="1"/>
          <p:nvPr userDrawn="1"/>
        </p:nvSpPr>
        <p:spPr>
          <a:xfrm>
            <a:off x="307340" y="1191260"/>
            <a:ext cx="8379460" cy="2712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9973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rgbClr val="00A786"/>
                </a:solidFill>
                <a:latin typeface="Calibri"/>
                <a:cs typeface="Calibri"/>
              </a:rPr>
              <a:t>Topic 1</a:t>
            </a:r>
            <a:endParaRPr sz="2400" dirty="0">
              <a:latin typeface="Calibri"/>
              <a:cs typeface="Calibri"/>
            </a:endParaRPr>
          </a:p>
          <a:p>
            <a:pPr marL="552450" lvl="1" indent="-337185">
              <a:lnSpc>
                <a:spcPct val="100000"/>
              </a:lnSpc>
              <a:spcBef>
                <a:spcPts val="400"/>
              </a:spcBef>
              <a:buChar char="–"/>
              <a:tabLst>
                <a:tab pos="552450" algn="l"/>
                <a:tab pos="553085" algn="l"/>
                <a:tab pos="1412240" algn="l"/>
              </a:tabLst>
            </a:pPr>
            <a:r>
              <a:rPr lang="en-US" sz="2000" spc="-5" dirty="0">
                <a:latin typeface="Calibri"/>
                <a:cs typeface="Calibri"/>
              </a:rPr>
              <a:t>Subtopic 1</a:t>
            </a:r>
            <a:endParaRPr sz="2000" dirty="0">
              <a:latin typeface="Calibri"/>
              <a:cs typeface="Calibri"/>
            </a:endParaRPr>
          </a:p>
          <a:p>
            <a:pPr marL="552450" lvl="1" indent="-337185">
              <a:lnSpc>
                <a:spcPct val="100000"/>
              </a:lnSpc>
              <a:spcBef>
                <a:spcPts val="500"/>
              </a:spcBef>
              <a:buChar char="–"/>
              <a:tabLst>
                <a:tab pos="552450" algn="l"/>
                <a:tab pos="553085" algn="l"/>
                <a:tab pos="464121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Subtopic 2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–"/>
            </a:pPr>
            <a:endParaRPr sz="28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9973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rgbClr val="00A786"/>
                </a:solidFill>
                <a:latin typeface="Calibri"/>
                <a:cs typeface="Calibri"/>
              </a:rPr>
              <a:t>Topic 2</a:t>
            </a:r>
            <a:endParaRPr sz="2400" dirty="0">
              <a:latin typeface="Calibri"/>
              <a:cs typeface="Calibri"/>
            </a:endParaRPr>
          </a:p>
          <a:p>
            <a:pPr marL="552450" indent="-337185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552450" algn="l"/>
                <a:tab pos="553085" algn="l"/>
                <a:tab pos="3669665" algn="l"/>
              </a:tabLst>
            </a:pPr>
            <a:r>
              <a:rPr lang="en-US" sz="2000" spc="-5" dirty="0">
                <a:latin typeface="Calibri"/>
                <a:cs typeface="Calibri"/>
              </a:rPr>
              <a:t>Subtopic 1</a:t>
            </a:r>
            <a:endParaRPr sz="2000" dirty="0">
              <a:latin typeface="Calibri"/>
              <a:cs typeface="Calibri"/>
            </a:endParaRPr>
          </a:p>
          <a:p>
            <a:pPr marL="552450" indent="-33718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552450" algn="l"/>
                <a:tab pos="553085" algn="l"/>
              </a:tabLst>
            </a:pPr>
            <a:r>
              <a:rPr lang="en-US" sz="2000" spc="-5" dirty="0">
                <a:latin typeface="Calibri"/>
                <a:cs typeface="Calibri"/>
              </a:rPr>
              <a:t>Subtopic 2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CA81-854B-494B-9933-260B275D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A95FF-7C0E-479A-AC3F-41710C35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743A-11F5-459F-9FAF-BA13EB74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BB00D7-4CCD-48DA-B7D7-CC7292CBF7F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9DC0-1820-4258-9D80-D39514DA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28BD-7979-4DB0-BA8B-A3DB6BA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0FE06F9-D677-49FD-92A4-A9F83CEE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28FF-05AD-4A23-BD52-E48A5EA5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8DA2-822A-4445-9276-3FB15956B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B2D20-C9D4-446B-83C8-D9529CB3B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B569-34AF-4D59-AE88-463FF941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BB00D7-4CCD-48DA-B7D7-CC7292CBF7F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87210-D313-4AA0-BEC3-C4716B10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29FB8-5308-430C-AB04-504EE569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0FE06F9-D677-49FD-92A4-A9F83CEE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4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B8F2-7369-492A-8BFF-BF851852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E0F85-55F8-4E26-9DF6-B2F56FA5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09CDE-686D-4AE9-B43F-9A6C1998B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587BE-4EFC-4DE5-8C97-170F48616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B7148-AD84-4564-AD8C-A1A84871D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AD93C-B9A0-428A-AEEC-FAE361A4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BB00D7-4CCD-48DA-B7D7-CC7292CBF7F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3E4DD-DA51-4DEB-80B4-4D7FE340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FE819-F48D-4318-839A-73F1AA72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0FE06F9-D677-49FD-92A4-A9F83CEE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EB6F-2C88-4E5D-A647-E87D34B7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018AC-FCF0-4C60-A821-D80C6FE2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BB00D7-4CCD-48DA-B7D7-CC7292CBF7F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CF652-E513-40E6-9589-18CC5E1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12AED-A8A5-4548-8062-A496A92A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0FE06F9-D677-49FD-92A4-A9F83CEE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929AF-B74B-4236-932A-9CA3CEB3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BB00D7-4CCD-48DA-B7D7-CC7292CBF7F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C8C3C-AD08-42CF-BD6A-431C3729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3C67E-E1A3-48FB-B0BA-9076EB20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0FE06F9-D677-49FD-92A4-A9F83CEE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0B83-5B44-490F-A848-80D9342A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E46C-DBB9-41A2-8445-6FD85BE9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3E167-69D1-49DA-9CE0-45F3B385F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7E9D0-F0BD-489D-9577-FE78730C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BB00D7-4CCD-48DA-B7D7-CC7292CBF7F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B0F65-B3DC-4959-BE61-7F687DB0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45E79-C860-48D2-A4E4-9762034E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0FE06F9-D677-49FD-92A4-A9F83CEE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35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33A7-CA9C-4755-A84C-F211B41E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8F0DB-458F-4FB8-8F7F-D046476F6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F0112-79A5-4975-B6E0-A70B863BA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B565-06B2-48D7-A7EE-D294F865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BB00D7-4CCD-48DA-B7D7-CC7292CBF7F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41032-3071-411B-BF33-3ED9B6ED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FB41-0204-4066-B220-5BD5FBDC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0FE06F9-D677-49FD-92A4-A9F83CEE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9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3AE4-FAA9-4CB2-9AD3-1B625F8A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B1477-3B33-49F4-880E-756FDB98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6F79-AAB6-48A9-88DA-28A28589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BB00D7-4CCD-48DA-B7D7-CC7292CBF7F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8D43B-63DE-4952-BF1E-6CD990E6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1133-806B-472F-B1B8-55CFAF3D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0FE06F9-D677-49FD-92A4-A9F83CEE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2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56872-5DC0-41D4-846B-71CA8290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BAA2E-FF43-4A00-AAB5-DDCCDDEA3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0643-D1CD-49DE-A28C-85785CB4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BB00D7-4CCD-48DA-B7D7-CC7292CBF7F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25C3-8558-44A3-804C-926E2945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1BE-83A5-4BB7-AB7B-C1C1A370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0FE06F9-D677-49FD-92A4-A9F83CEE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307340" y="6576432"/>
            <a:ext cx="22834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pc="-10"/>
              <a:t>Scientific</a:t>
            </a:r>
            <a:r>
              <a:rPr lang="en-US" spc="-160"/>
              <a:t> </a:t>
            </a:r>
            <a:r>
              <a:rPr lang="en-US" spc="-5"/>
              <a:t>Data</a:t>
            </a:r>
            <a:r>
              <a:rPr lang="en-US" spc="-160"/>
              <a:t> </a:t>
            </a:r>
            <a:r>
              <a:rPr lang="en-US"/>
              <a:t>and</a:t>
            </a:r>
            <a:r>
              <a:rPr lang="en-US" spc="-160"/>
              <a:t> </a:t>
            </a:r>
            <a:r>
              <a:rPr lang="en-US" spc="-5"/>
              <a:t>Databases</a:t>
            </a:r>
            <a:endParaRPr lang="en-US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299720"/>
            <a:ext cx="5053788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7252564" y="6522588"/>
            <a:ext cx="14478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pc="-5" dirty="0"/>
              <a:t>Updates: Joe Boone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715220AC-EE65-461E-9DAF-BC62D02F2B33}"/>
              </a:ext>
            </a:extLst>
          </p:cNvPr>
          <p:cNvSpPr txBox="1">
            <a:spLocks/>
          </p:cNvSpPr>
          <p:nvPr userDrawn="1"/>
        </p:nvSpPr>
        <p:spPr>
          <a:xfrm>
            <a:off x="7252564" y="6522588"/>
            <a:ext cx="14478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pc="-5" dirty="0"/>
              <a:t>Updates: Joe Boone</a:t>
            </a:r>
          </a:p>
        </p:txBody>
      </p:sp>
      <p:sp>
        <p:nvSpPr>
          <p:cNvPr id="12" name="Holder 4">
            <a:extLst>
              <a:ext uri="{FF2B5EF4-FFF2-40B4-BE49-F238E27FC236}">
                <a16:creationId xmlns:a16="http://schemas.microsoft.com/office/drawing/2014/main" id="{B2FF3B16-B1BF-437A-8236-52947687CF66}"/>
              </a:ext>
            </a:extLst>
          </p:cNvPr>
          <p:cNvSpPr txBox="1">
            <a:spLocks/>
          </p:cNvSpPr>
          <p:nvPr userDrawn="1"/>
        </p:nvSpPr>
        <p:spPr>
          <a:xfrm>
            <a:off x="307340" y="6576432"/>
            <a:ext cx="22834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+mj-lt"/>
                <a:ea typeface="+mn-ea"/>
                <a:cs typeface="Lucida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pc="-10"/>
              <a:t>Scientific</a:t>
            </a:r>
            <a:r>
              <a:rPr lang="en-US" spc="-160"/>
              <a:t> </a:t>
            </a:r>
            <a:r>
              <a:rPr lang="en-US" spc="-5"/>
              <a:t>Data</a:t>
            </a:r>
            <a:r>
              <a:rPr lang="en-US" spc="-160"/>
              <a:t> </a:t>
            </a:r>
            <a:r>
              <a:rPr lang="en-US"/>
              <a:t>and</a:t>
            </a:r>
            <a:r>
              <a:rPr lang="en-US" spc="-160"/>
              <a:t> </a:t>
            </a:r>
            <a:r>
              <a:rPr lang="en-US" spc="-5"/>
              <a:t>Databases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4040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Scientific</a:t>
            </a:r>
            <a:r>
              <a:rPr spc="-160" dirty="0"/>
              <a:t> </a:t>
            </a:r>
            <a:r>
              <a:rPr spc="-5" dirty="0"/>
              <a:t>Data</a:t>
            </a:r>
            <a:r>
              <a:rPr spc="-160" dirty="0"/>
              <a:t> </a:t>
            </a:r>
            <a:r>
              <a:rPr dirty="0"/>
              <a:t>and</a:t>
            </a:r>
            <a:r>
              <a:rPr spc="-160" dirty="0"/>
              <a:t> </a:t>
            </a:r>
            <a:r>
              <a:rPr spc="-5" dirty="0"/>
              <a:t>Databases</a:t>
            </a:r>
            <a:r>
              <a:rPr b="1" spc="-5" dirty="0">
                <a:latin typeface="DejaVu Sans Condensed"/>
                <a:cs typeface="DejaVu Sans Condensed"/>
              </a:rPr>
              <a:t>:</a:t>
            </a:r>
            <a:r>
              <a:rPr b="1" spc="-150" dirty="0">
                <a:latin typeface="DejaVu Sans Condensed"/>
                <a:cs typeface="DejaVu Sans Condensed"/>
              </a:rPr>
              <a:t> </a:t>
            </a:r>
            <a:r>
              <a:rPr spc="-5" dirty="0"/>
              <a:t>Introduction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4040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Olga</a:t>
            </a:r>
            <a:r>
              <a:rPr spc="-200" dirty="0"/>
              <a:t> </a:t>
            </a:r>
            <a:r>
              <a:rPr spc="-5" dirty="0"/>
              <a:t>Gkountouna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77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94777BB2-ADBA-43F9-AE25-D439AA904D78}"/>
              </a:ext>
            </a:extLst>
          </p:cNvPr>
          <p:cNvSpPr txBox="1">
            <a:spLocks/>
          </p:cNvSpPr>
          <p:nvPr userDrawn="1"/>
        </p:nvSpPr>
        <p:spPr>
          <a:xfrm>
            <a:off x="457200" y="6586845"/>
            <a:ext cx="22834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pc="-10" dirty="0"/>
              <a:t>Scientific</a:t>
            </a:r>
            <a:r>
              <a:rPr lang="en-US" spc="-160" dirty="0"/>
              <a:t> </a:t>
            </a:r>
            <a:r>
              <a:rPr lang="en-US" spc="-5" dirty="0"/>
              <a:t>Data</a:t>
            </a:r>
            <a:r>
              <a:rPr lang="en-US" spc="-160" dirty="0"/>
              <a:t> </a:t>
            </a:r>
            <a:r>
              <a:rPr lang="en-US" dirty="0"/>
              <a:t>and</a:t>
            </a:r>
            <a:r>
              <a:rPr lang="en-US" spc="-160" dirty="0"/>
              <a:t> </a:t>
            </a:r>
            <a:r>
              <a:rPr lang="en-US" spc="-5" dirty="0"/>
              <a:t>Databases</a:t>
            </a:r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C4EA081D-7AC3-486B-A8A6-937E3A35B7DA}"/>
              </a:ext>
            </a:extLst>
          </p:cNvPr>
          <p:cNvSpPr txBox="1">
            <a:spLocks/>
          </p:cNvSpPr>
          <p:nvPr userDrawn="1"/>
        </p:nvSpPr>
        <p:spPr>
          <a:xfrm>
            <a:off x="7467600" y="6518528"/>
            <a:ext cx="14478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238807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23389" y="269241"/>
            <a:ext cx="56972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4040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Scientific</a:t>
            </a:r>
            <a:r>
              <a:rPr spc="-160" dirty="0"/>
              <a:t> </a:t>
            </a:r>
            <a:r>
              <a:rPr spc="-5" dirty="0"/>
              <a:t>Data</a:t>
            </a:r>
            <a:r>
              <a:rPr spc="-160" dirty="0"/>
              <a:t> </a:t>
            </a:r>
            <a:r>
              <a:rPr dirty="0"/>
              <a:t>and</a:t>
            </a:r>
            <a:r>
              <a:rPr spc="-160" dirty="0"/>
              <a:t> </a:t>
            </a:r>
            <a:r>
              <a:rPr spc="-5" dirty="0"/>
              <a:t>Databases</a:t>
            </a:r>
            <a:r>
              <a:rPr b="1" spc="-5" dirty="0">
                <a:latin typeface="DejaVu Sans Condensed"/>
                <a:cs typeface="DejaVu Sans Condensed"/>
              </a:rPr>
              <a:t>:</a:t>
            </a:r>
            <a:r>
              <a:rPr b="1" spc="-150" dirty="0">
                <a:latin typeface="DejaVu Sans Condensed"/>
                <a:cs typeface="DejaVu Sans Condensed"/>
              </a:rPr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4040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Olga</a:t>
            </a:r>
            <a:r>
              <a:rPr spc="-200" dirty="0"/>
              <a:t> </a:t>
            </a:r>
            <a:r>
              <a:rPr spc="-5" dirty="0"/>
              <a:t>Gkountouna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25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4040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Scientific</a:t>
            </a:r>
            <a:r>
              <a:rPr spc="-160" dirty="0"/>
              <a:t> </a:t>
            </a:r>
            <a:r>
              <a:rPr spc="-5" dirty="0"/>
              <a:t>Data</a:t>
            </a:r>
            <a:r>
              <a:rPr spc="-160" dirty="0"/>
              <a:t> </a:t>
            </a:r>
            <a:r>
              <a:rPr dirty="0"/>
              <a:t>and</a:t>
            </a:r>
            <a:r>
              <a:rPr spc="-160" dirty="0"/>
              <a:t> </a:t>
            </a:r>
            <a:r>
              <a:rPr spc="-5" dirty="0"/>
              <a:t>Databases</a:t>
            </a:r>
            <a:r>
              <a:rPr b="1" spc="-5" dirty="0">
                <a:latin typeface="DejaVu Sans Condensed"/>
                <a:cs typeface="DejaVu Sans Condensed"/>
              </a:rPr>
              <a:t>:</a:t>
            </a:r>
            <a:r>
              <a:rPr b="1" spc="-150" dirty="0">
                <a:latin typeface="DejaVu Sans Condensed"/>
                <a:cs typeface="DejaVu Sans Condensed"/>
              </a:rPr>
              <a:t> </a:t>
            </a:r>
            <a:r>
              <a:rPr spc="-5" dirty="0"/>
              <a:t>Introduction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4040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Olga</a:t>
            </a:r>
            <a:r>
              <a:rPr spc="-200" dirty="0"/>
              <a:t> </a:t>
            </a:r>
            <a:r>
              <a:rPr spc="-5" dirty="0"/>
              <a:t>Gkountouna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01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9DC5-55FC-4AB5-A051-73D21E684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964B8-F140-42DA-AB17-895DB97BF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D1D9-6895-432B-AA63-D3269FC7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BB00D7-4CCD-48DA-B7D7-CC7292CBF7F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596ED-FBBF-4C47-B75E-570DD191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7338-E4A6-4BD1-AEE6-6D19BF99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0FE06F9-D677-49FD-92A4-A9F83CEE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E806-5570-485D-BF66-C8C518F1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F72B-5118-4522-8491-3913C9A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00F1-3C85-4D30-9238-207793ED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BB00D7-4CCD-48DA-B7D7-CC7292CBF7F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1DD4-EABF-4872-A3C1-5BA060D8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6179-9815-42C4-A87D-50156CCF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0FE06F9-D677-49FD-92A4-A9F83CEE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0999"/>
                </a:moveTo>
                <a:lnTo>
                  <a:pt x="9143998" y="380999"/>
                </a:lnTo>
                <a:lnTo>
                  <a:pt x="9143998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lvl="0"/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1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066800"/>
                </a:moveTo>
                <a:lnTo>
                  <a:pt x="9143998" y="1066800"/>
                </a:lnTo>
                <a:lnTo>
                  <a:pt x="9143998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299720"/>
            <a:ext cx="505378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516097"/>
            <a:ext cx="8529319" cy="3138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7340" y="6576432"/>
            <a:ext cx="22834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pc="-10" dirty="0"/>
              <a:t>Scientific</a:t>
            </a:r>
            <a:r>
              <a:rPr lang="en-US" spc="-160" dirty="0"/>
              <a:t> </a:t>
            </a:r>
            <a:r>
              <a:rPr lang="en-US" spc="-5" dirty="0"/>
              <a:t>Data</a:t>
            </a:r>
            <a:r>
              <a:rPr lang="en-US" spc="-160" dirty="0"/>
              <a:t> </a:t>
            </a:r>
            <a:r>
              <a:rPr lang="en-US" dirty="0"/>
              <a:t>and</a:t>
            </a:r>
            <a:r>
              <a:rPr lang="en-US" spc="-160" dirty="0"/>
              <a:t> </a:t>
            </a:r>
            <a:r>
              <a:rPr lang="en-US" spc="-5" dirty="0"/>
              <a:t>Databases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252564" y="6522588"/>
            <a:ext cx="14478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12700">
              <a:spcBef>
                <a:spcPts val="60"/>
              </a:spcBef>
            </a:pPr>
            <a:r>
              <a:rPr lang="en-US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pc="-5" dirty="0"/>
              <a:t>Updates: Joe Boone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9307" y="6518528"/>
            <a:ext cx="256540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3393CE9-46FF-4564-85FF-A9ADA1F44C6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28" y="0"/>
            <a:ext cx="3782872" cy="10668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6" r:id="rId4"/>
    <p:sldLayoutId id="2147483667" r:id="rId5"/>
    <p:sldLayoutId id="2147483669" r:id="rId6"/>
    <p:sldLayoutId id="2147483670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k object 17">
            <a:extLst>
              <a:ext uri="{FF2B5EF4-FFF2-40B4-BE49-F238E27FC236}">
                <a16:creationId xmlns:a16="http://schemas.microsoft.com/office/drawing/2014/main" id="{F3C87C86-C13C-42DB-9FF4-0F97DC418E87}"/>
              </a:ext>
            </a:extLst>
          </p:cNvPr>
          <p:cNvSpPr/>
          <p:nvPr userDrawn="1"/>
        </p:nvSpPr>
        <p:spPr>
          <a:xfrm>
            <a:off x="0" y="1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066800"/>
                </a:moveTo>
                <a:lnTo>
                  <a:pt x="9143998" y="1066800"/>
                </a:lnTo>
                <a:lnTo>
                  <a:pt x="9143998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5AA2AE">
              <a:lumMod val="40000"/>
              <a:lumOff val="6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D0D79-7F33-4739-8B56-1A1159E3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53331"/>
            <a:ext cx="830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E62A8B31-50BB-49CE-99DF-4AA182C1F9E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28" y="0"/>
            <a:ext cx="3782872" cy="1066801"/>
          </a:xfrm>
          <a:prstGeom prst="rect">
            <a:avLst/>
          </a:prstGeom>
        </p:spPr>
      </p:pic>
      <p:sp>
        <p:nvSpPr>
          <p:cNvPr id="12" name="Holder 2">
            <a:extLst>
              <a:ext uri="{FF2B5EF4-FFF2-40B4-BE49-F238E27FC236}">
                <a16:creationId xmlns:a16="http://schemas.microsoft.com/office/drawing/2014/main" id="{8C01536A-B5A4-49FE-82A6-997927DB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299720"/>
            <a:ext cx="505378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15" name="bk object 16">
            <a:extLst>
              <a:ext uri="{FF2B5EF4-FFF2-40B4-BE49-F238E27FC236}">
                <a16:creationId xmlns:a16="http://schemas.microsoft.com/office/drawing/2014/main" id="{2F151B0B-C027-495F-ABE3-595A7ED50697}"/>
              </a:ext>
            </a:extLst>
          </p:cNvPr>
          <p:cNvSpPr/>
          <p:nvPr userDrawn="1"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0999"/>
                </a:moveTo>
                <a:lnTo>
                  <a:pt x="9143998" y="380999"/>
                </a:lnTo>
                <a:lnTo>
                  <a:pt x="9143998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5AA2AE">
              <a:lumMod val="40000"/>
              <a:lumOff val="6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Holder 4">
            <a:extLst>
              <a:ext uri="{FF2B5EF4-FFF2-40B4-BE49-F238E27FC236}">
                <a16:creationId xmlns:a16="http://schemas.microsoft.com/office/drawing/2014/main" id="{0F7C82A4-33C3-4924-B487-BC6EFA8F1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340" y="6576432"/>
            <a:ext cx="22834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pc="-10" dirty="0"/>
              <a:t>Scientific</a:t>
            </a:r>
            <a:r>
              <a:rPr lang="en-US" spc="-160" dirty="0"/>
              <a:t> </a:t>
            </a:r>
            <a:r>
              <a:rPr lang="en-US" spc="-5" dirty="0"/>
              <a:t>Data</a:t>
            </a:r>
            <a:r>
              <a:rPr lang="en-US" spc="-160" dirty="0"/>
              <a:t> </a:t>
            </a:r>
            <a:r>
              <a:rPr lang="en-US" dirty="0"/>
              <a:t>and</a:t>
            </a:r>
            <a:r>
              <a:rPr lang="en-US" spc="-160" dirty="0"/>
              <a:t> </a:t>
            </a:r>
            <a:r>
              <a:rPr lang="en-US" spc="-5" dirty="0"/>
              <a:t>Databases</a:t>
            </a:r>
          </a:p>
        </p:txBody>
      </p:sp>
      <p:sp>
        <p:nvSpPr>
          <p:cNvPr id="17" name="Holder 5">
            <a:extLst>
              <a:ext uri="{FF2B5EF4-FFF2-40B4-BE49-F238E27FC236}">
                <a16:creationId xmlns:a16="http://schemas.microsoft.com/office/drawing/2014/main" id="{1B793D24-B893-4A1D-845E-12256D696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2564" y="6522588"/>
            <a:ext cx="14478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12700">
              <a:spcBef>
                <a:spcPts val="60"/>
              </a:spcBef>
            </a:pPr>
            <a:r>
              <a:rPr lang="en-US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pc="-5" dirty="0"/>
              <a:t>Updates: Joe Boone</a:t>
            </a:r>
          </a:p>
        </p:txBody>
      </p:sp>
      <p:sp>
        <p:nvSpPr>
          <p:cNvPr id="18" name="Holder 6">
            <a:extLst>
              <a:ext uri="{FF2B5EF4-FFF2-40B4-BE49-F238E27FC236}">
                <a16:creationId xmlns:a16="http://schemas.microsoft.com/office/drawing/2014/main" id="{1230EA51-507F-4B00-A5E2-D18AAAC19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307" y="6518528"/>
            <a:ext cx="256540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23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jp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eterjamesthomas.com/2018/02/06/a-brief-history-of-database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tatista.com/statistics/809750/worldwide-popularity-ranking-database-management-systems/" TargetMode="External"/><Relationship Id="rId4" Type="http://schemas.openxmlformats.org/officeDocument/2006/relationships/hyperlink" Target="https://db-engines.com/en/rank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13" Type="http://schemas.openxmlformats.org/officeDocument/2006/relationships/image" Target="../media/image48.pn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12" Type="http://schemas.openxmlformats.org/officeDocument/2006/relationships/image" Target="../media/image47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jpg"/><Relationship Id="rId11" Type="http://schemas.openxmlformats.org/officeDocument/2006/relationships/image" Target="../media/image46.jpg"/><Relationship Id="rId5" Type="http://schemas.openxmlformats.org/officeDocument/2006/relationships/image" Target="../media/image40.jpg"/><Relationship Id="rId10" Type="http://schemas.openxmlformats.org/officeDocument/2006/relationships/image" Target="../media/image45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Relationship Id="rId14" Type="http://schemas.openxmlformats.org/officeDocument/2006/relationships/image" Target="../media/image4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boone@gmu.edu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verleaf.com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verleaf.com/learn/latex/Tutorials" TargetMode="External"/><Relationship Id="rId2" Type="http://schemas.openxmlformats.org/officeDocument/2006/relationships/hyperlink" Target="http://www.db-class.org/course/auth/welcom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caam.rice.edu/~heinken/latex/symbols.pdf" TargetMode="External"/><Relationship Id="rId4" Type="http://schemas.openxmlformats.org/officeDocument/2006/relationships/hyperlink" Target="http://www.latex-tutorial.com/tutorial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sqlite.org/download.html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http://www.overleaf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://www.anaconda.com/distribution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sqlitebrowser.org/dl/" TargetMode="Externa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22448" y="1182021"/>
            <a:ext cx="5009515" cy="35477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Lecture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notes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CDS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302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Scientific Data and</a:t>
            </a:r>
            <a:r>
              <a:rPr sz="3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Databases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Fall Semester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2020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Lecture 1:</a:t>
            </a:r>
            <a:r>
              <a:rPr sz="32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3200" b="1" dirty="0">
                <a:latin typeface="Calibri"/>
                <a:cs typeface="Calibri"/>
              </a:rPr>
              <a:t>Introduction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650" dirty="0">
              <a:latin typeface="Calibri"/>
              <a:cs typeface="Calibri"/>
            </a:endParaRPr>
          </a:p>
          <a:p>
            <a:pPr marR="78740" algn="ctr">
              <a:lnSpc>
                <a:spcPct val="100000"/>
              </a:lnSpc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Lecture: </a:t>
            </a:r>
            <a:r>
              <a:rPr lang="en-US" sz="2400" b="1" spc="-5" dirty="0">
                <a:solidFill>
                  <a:srgbClr val="404040"/>
                </a:solidFill>
                <a:latin typeface="Calibri"/>
                <a:cs typeface="Calibri"/>
              </a:rPr>
              <a:t>Joe Boone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/>
              <a:t>Types of </a:t>
            </a:r>
            <a:r>
              <a:rPr lang="en-US" sz="2800" spc="-70" dirty="0"/>
              <a:t>Database Systems</a:t>
            </a:r>
            <a:r>
              <a:rPr sz="2800" spc="-5" dirty="0"/>
              <a:t>?</a:t>
            </a:r>
            <a:endParaRPr sz="2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3D97AA3-74A4-430D-B76F-0BE8643B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CE825ED2-7B44-4E9B-9B92-005A917BFC82}"/>
              </a:ext>
            </a:extLst>
          </p:cNvPr>
          <p:cNvSpPr txBox="1"/>
          <p:nvPr/>
        </p:nvSpPr>
        <p:spPr>
          <a:xfrm>
            <a:off x="308113" y="1374175"/>
            <a:ext cx="8531194" cy="3488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cs typeface="Times New Roman"/>
              </a:rPr>
              <a:t>Relational</a:t>
            </a:r>
          </a:p>
          <a:p>
            <a:pPr marL="755650" lvl="1" indent="-28575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endParaRPr lang="en-US" sz="2800" dirty="0">
              <a:cs typeface="Times New Roman"/>
            </a:endParaRPr>
          </a:p>
          <a:p>
            <a:pPr marL="298450" indent="-28575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cs typeface="Times New Roman"/>
              </a:rPr>
              <a:t>Hierarchical </a:t>
            </a:r>
          </a:p>
          <a:p>
            <a:pPr marL="298450" indent="-28575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cs typeface="Times New Roman"/>
              </a:rPr>
              <a:t>Network</a:t>
            </a:r>
          </a:p>
          <a:p>
            <a:pPr marL="298450" indent="-28575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cs typeface="Times New Roman"/>
              </a:rPr>
              <a:t>Object Oriented</a:t>
            </a:r>
          </a:p>
          <a:p>
            <a:pPr marL="298450" indent="-28575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cs typeface="Times New Roman"/>
              </a:rPr>
              <a:t>Graph</a:t>
            </a:r>
          </a:p>
          <a:p>
            <a:pPr marL="298450" indent="-28575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cs typeface="Times New Roman"/>
              </a:rPr>
              <a:t>Column Oriented</a:t>
            </a:r>
          </a:p>
          <a:p>
            <a:pPr marL="298450" indent="-28575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cs typeface="Times New Roman"/>
              </a:rPr>
              <a:t>Document Oriented</a:t>
            </a:r>
            <a:endParaRPr sz="205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928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28C7-A2B2-4AA3-B1B0-DC30B9A7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65CD-F80B-4EB6-8C2E-8A1959D2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 1</a:t>
            </a:r>
          </a:p>
          <a:p>
            <a:pPr lvl="1"/>
            <a:r>
              <a:rPr lang="en-US" dirty="0"/>
              <a:t>Leve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3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1" y="304800"/>
            <a:ext cx="5257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Why</a:t>
            </a:r>
            <a:r>
              <a:rPr sz="2800" spc="-70" dirty="0"/>
              <a:t> </a:t>
            </a:r>
            <a:r>
              <a:rPr lang="en-US" sz="2800" spc="-70" dirty="0"/>
              <a:t>do we need Database Systems</a:t>
            </a:r>
            <a:r>
              <a:rPr sz="2800" spc="-5" dirty="0"/>
              <a:t>?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00403"/>
            <a:ext cx="7846060" cy="263469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 typeface="Calibri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Early Database Systems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Required writing application code to access</a:t>
            </a: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Proprietary systems – No standards meant re-writing application code resulting in platform ‘lock-in’</a:t>
            </a: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8450" marR="0" lvl="0" indent="-28638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relational database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 model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was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 designed to solve the problem of multiple arbitrary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 structures. The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relational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 model provided a standard way of representing and querying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 that could be used by any application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269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9152" y="3737940"/>
            <a:ext cx="1039813" cy="486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21934" y="4229696"/>
            <a:ext cx="1447798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32816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Data is</a:t>
            </a:r>
            <a:r>
              <a:rPr sz="3200" spc="-75" dirty="0"/>
              <a:t> </a:t>
            </a:r>
            <a:r>
              <a:rPr lang="en-US" sz="3200" spc="-5" dirty="0"/>
              <a:t>E</a:t>
            </a:r>
            <a:r>
              <a:rPr sz="3200" spc="-5" dirty="0"/>
              <a:t>verywhere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6149219" y="3898548"/>
            <a:ext cx="214133" cy="19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55911" y="4028706"/>
            <a:ext cx="65473" cy="793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44524" y="3985423"/>
            <a:ext cx="39370" cy="14604"/>
          </a:xfrm>
          <a:custGeom>
            <a:avLst/>
            <a:gdLst/>
            <a:ahLst/>
            <a:cxnLst/>
            <a:rect l="l" t="t" r="r" b="b"/>
            <a:pathLst>
              <a:path w="39370" h="14604">
                <a:moveTo>
                  <a:pt x="0" y="14532"/>
                </a:moveTo>
                <a:lnTo>
                  <a:pt x="38904" y="14532"/>
                </a:lnTo>
                <a:lnTo>
                  <a:pt x="38904" y="0"/>
                </a:lnTo>
                <a:lnTo>
                  <a:pt x="0" y="0"/>
                </a:lnTo>
                <a:lnTo>
                  <a:pt x="0" y="14532"/>
                </a:lnTo>
                <a:close/>
              </a:path>
            </a:pathLst>
          </a:custGeom>
          <a:solidFill>
            <a:srgbClr val="FFC9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8198" y="4023302"/>
            <a:ext cx="581025" cy="715010"/>
          </a:xfrm>
          <a:custGeom>
            <a:avLst/>
            <a:gdLst/>
            <a:ahLst/>
            <a:cxnLst/>
            <a:rect l="l" t="t" r="r" b="b"/>
            <a:pathLst>
              <a:path w="581025" h="715010">
                <a:moveTo>
                  <a:pt x="417701" y="411479"/>
                </a:moveTo>
                <a:lnTo>
                  <a:pt x="365645" y="411479"/>
                </a:lnTo>
                <a:lnTo>
                  <a:pt x="376704" y="416559"/>
                </a:lnTo>
                <a:lnTo>
                  <a:pt x="389676" y="422909"/>
                </a:lnTo>
                <a:lnTo>
                  <a:pt x="439023" y="455929"/>
                </a:lnTo>
                <a:lnTo>
                  <a:pt x="464952" y="487679"/>
                </a:lnTo>
                <a:lnTo>
                  <a:pt x="475081" y="524509"/>
                </a:lnTo>
                <a:lnTo>
                  <a:pt x="474125" y="539749"/>
                </a:lnTo>
                <a:lnTo>
                  <a:pt x="454516" y="591819"/>
                </a:lnTo>
                <a:lnTo>
                  <a:pt x="409285" y="648969"/>
                </a:lnTo>
                <a:lnTo>
                  <a:pt x="400110" y="657859"/>
                </a:lnTo>
                <a:lnTo>
                  <a:pt x="410240" y="665479"/>
                </a:lnTo>
                <a:lnTo>
                  <a:pt x="470669" y="715009"/>
                </a:lnTo>
                <a:lnTo>
                  <a:pt x="494371" y="715009"/>
                </a:lnTo>
                <a:lnTo>
                  <a:pt x="494371" y="709929"/>
                </a:lnTo>
                <a:lnTo>
                  <a:pt x="493429" y="706119"/>
                </a:lnTo>
                <a:lnTo>
                  <a:pt x="490893" y="702309"/>
                </a:lnTo>
                <a:lnTo>
                  <a:pt x="434270" y="655319"/>
                </a:lnTo>
                <a:lnTo>
                  <a:pt x="451994" y="634999"/>
                </a:lnTo>
                <a:lnTo>
                  <a:pt x="479502" y="595629"/>
                </a:lnTo>
                <a:lnTo>
                  <a:pt x="494371" y="557529"/>
                </a:lnTo>
                <a:lnTo>
                  <a:pt x="497225" y="538479"/>
                </a:lnTo>
                <a:lnTo>
                  <a:pt x="497225" y="520699"/>
                </a:lnTo>
                <a:lnTo>
                  <a:pt x="483299" y="474979"/>
                </a:lnTo>
                <a:lnTo>
                  <a:pt x="446298" y="430529"/>
                </a:lnTo>
                <a:lnTo>
                  <a:pt x="424153" y="415289"/>
                </a:lnTo>
                <a:lnTo>
                  <a:pt x="417701" y="411479"/>
                </a:lnTo>
                <a:close/>
              </a:path>
              <a:path w="581025" h="715010">
                <a:moveTo>
                  <a:pt x="552893" y="187959"/>
                </a:moveTo>
                <a:lnTo>
                  <a:pt x="143602" y="187959"/>
                </a:lnTo>
                <a:lnTo>
                  <a:pt x="142646" y="191769"/>
                </a:lnTo>
                <a:lnTo>
                  <a:pt x="142646" y="200659"/>
                </a:lnTo>
                <a:lnTo>
                  <a:pt x="143602" y="204469"/>
                </a:lnTo>
                <a:lnTo>
                  <a:pt x="142646" y="204469"/>
                </a:lnTo>
                <a:lnTo>
                  <a:pt x="160994" y="400049"/>
                </a:lnTo>
                <a:lnTo>
                  <a:pt x="150877" y="406399"/>
                </a:lnTo>
                <a:lnTo>
                  <a:pt x="140747" y="411479"/>
                </a:lnTo>
                <a:lnTo>
                  <a:pt x="130630" y="419099"/>
                </a:lnTo>
                <a:lnTo>
                  <a:pt x="97102" y="454659"/>
                </a:lnTo>
                <a:lnTo>
                  <a:pt x="86033" y="494029"/>
                </a:lnTo>
                <a:lnTo>
                  <a:pt x="85083" y="506729"/>
                </a:lnTo>
                <a:lnTo>
                  <a:pt x="86982" y="520699"/>
                </a:lnTo>
                <a:lnTo>
                  <a:pt x="90777" y="534669"/>
                </a:lnTo>
                <a:lnTo>
                  <a:pt x="96155" y="549909"/>
                </a:lnTo>
                <a:lnTo>
                  <a:pt x="103746" y="565149"/>
                </a:lnTo>
                <a:lnTo>
                  <a:pt x="112918" y="581659"/>
                </a:lnTo>
                <a:lnTo>
                  <a:pt x="48077" y="627379"/>
                </a:lnTo>
                <a:lnTo>
                  <a:pt x="45229" y="631189"/>
                </a:lnTo>
                <a:lnTo>
                  <a:pt x="44281" y="634999"/>
                </a:lnTo>
                <a:lnTo>
                  <a:pt x="44281" y="640079"/>
                </a:lnTo>
                <a:lnTo>
                  <a:pt x="46179" y="643889"/>
                </a:lnTo>
                <a:lnTo>
                  <a:pt x="49975" y="647699"/>
                </a:lnTo>
                <a:lnTo>
                  <a:pt x="53770" y="648969"/>
                </a:lnTo>
                <a:lnTo>
                  <a:pt x="58197" y="648969"/>
                </a:lnTo>
                <a:lnTo>
                  <a:pt x="61993" y="646429"/>
                </a:lnTo>
                <a:lnTo>
                  <a:pt x="136008" y="594359"/>
                </a:lnTo>
                <a:lnTo>
                  <a:pt x="145501" y="586739"/>
                </a:lnTo>
                <a:lnTo>
                  <a:pt x="138849" y="577849"/>
                </a:lnTo>
                <a:lnTo>
                  <a:pt x="128733" y="562609"/>
                </a:lnTo>
                <a:lnTo>
                  <a:pt x="121141" y="548639"/>
                </a:lnTo>
                <a:lnTo>
                  <a:pt x="114815" y="534669"/>
                </a:lnTo>
                <a:lnTo>
                  <a:pt x="111020" y="521969"/>
                </a:lnTo>
                <a:lnTo>
                  <a:pt x="108489" y="510539"/>
                </a:lnTo>
                <a:lnTo>
                  <a:pt x="108489" y="497839"/>
                </a:lnTo>
                <a:lnTo>
                  <a:pt x="122091" y="459739"/>
                </a:lnTo>
                <a:lnTo>
                  <a:pt x="155616" y="429259"/>
                </a:lnTo>
                <a:lnTo>
                  <a:pt x="163849" y="425449"/>
                </a:lnTo>
                <a:lnTo>
                  <a:pt x="366687" y="425449"/>
                </a:lnTo>
                <a:lnTo>
                  <a:pt x="365645" y="411479"/>
                </a:lnTo>
                <a:lnTo>
                  <a:pt x="417701" y="411479"/>
                </a:lnTo>
                <a:lnTo>
                  <a:pt x="402647" y="402589"/>
                </a:lnTo>
                <a:lnTo>
                  <a:pt x="384299" y="393699"/>
                </a:lnTo>
                <a:lnTo>
                  <a:pt x="364690" y="386079"/>
                </a:lnTo>
                <a:lnTo>
                  <a:pt x="363110" y="386079"/>
                </a:lnTo>
                <a:lnTo>
                  <a:pt x="344444" y="194309"/>
                </a:lnTo>
                <a:lnTo>
                  <a:pt x="532328" y="194309"/>
                </a:lnTo>
                <a:lnTo>
                  <a:pt x="542763" y="191769"/>
                </a:lnTo>
                <a:lnTo>
                  <a:pt x="552893" y="187959"/>
                </a:lnTo>
                <a:close/>
              </a:path>
              <a:path w="581025" h="715010">
                <a:moveTo>
                  <a:pt x="366687" y="425449"/>
                </a:moveTo>
                <a:lnTo>
                  <a:pt x="163849" y="425449"/>
                </a:lnTo>
                <a:lnTo>
                  <a:pt x="167632" y="468629"/>
                </a:lnTo>
                <a:lnTo>
                  <a:pt x="368486" y="449579"/>
                </a:lnTo>
                <a:lnTo>
                  <a:pt x="366687" y="425449"/>
                </a:lnTo>
                <a:close/>
              </a:path>
              <a:path w="581025" h="715010">
                <a:moveTo>
                  <a:pt x="252719" y="95250"/>
                </a:moveTo>
                <a:lnTo>
                  <a:pt x="234372" y="95250"/>
                </a:lnTo>
                <a:lnTo>
                  <a:pt x="219515" y="97789"/>
                </a:lnTo>
                <a:lnTo>
                  <a:pt x="180602" y="118109"/>
                </a:lnTo>
                <a:lnTo>
                  <a:pt x="153719" y="151129"/>
                </a:lnTo>
                <a:lnTo>
                  <a:pt x="148023" y="163829"/>
                </a:lnTo>
                <a:lnTo>
                  <a:pt x="137906" y="163829"/>
                </a:lnTo>
                <a:lnTo>
                  <a:pt x="115765" y="166369"/>
                </a:lnTo>
                <a:lnTo>
                  <a:pt x="79707" y="173989"/>
                </a:lnTo>
                <a:lnTo>
                  <a:pt x="67688" y="179069"/>
                </a:lnTo>
                <a:lnTo>
                  <a:pt x="56616" y="184150"/>
                </a:lnTo>
                <a:lnTo>
                  <a:pt x="45229" y="189229"/>
                </a:lnTo>
                <a:lnTo>
                  <a:pt x="11070" y="223519"/>
                </a:lnTo>
                <a:lnTo>
                  <a:pt x="0" y="261619"/>
                </a:lnTo>
                <a:lnTo>
                  <a:pt x="0" y="274319"/>
                </a:lnTo>
                <a:lnTo>
                  <a:pt x="17712" y="312419"/>
                </a:lnTo>
                <a:lnTo>
                  <a:pt x="57250" y="350519"/>
                </a:lnTo>
                <a:lnTo>
                  <a:pt x="74961" y="361949"/>
                </a:lnTo>
                <a:lnTo>
                  <a:pt x="74014" y="364489"/>
                </a:lnTo>
                <a:lnTo>
                  <a:pt x="74014" y="369569"/>
                </a:lnTo>
                <a:lnTo>
                  <a:pt x="74961" y="375919"/>
                </a:lnTo>
                <a:lnTo>
                  <a:pt x="101847" y="402589"/>
                </a:lnTo>
                <a:lnTo>
                  <a:pt x="115765" y="402589"/>
                </a:lnTo>
                <a:lnTo>
                  <a:pt x="142646" y="369569"/>
                </a:lnTo>
                <a:lnTo>
                  <a:pt x="141704" y="361949"/>
                </a:lnTo>
                <a:lnTo>
                  <a:pt x="139805" y="355599"/>
                </a:lnTo>
                <a:lnTo>
                  <a:pt x="136951" y="350519"/>
                </a:lnTo>
                <a:lnTo>
                  <a:pt x="132530" y="345439"/>
                </a:lnTo>
                <a:lnTo>
                  <a:pt x="129370" y="342899"/>
                </a:lnTo>
                <a:lnTo>
                  <a:pt x="86982" y="342899"/>
                </a:lnTo>
                <a:lnTo>
                  <a:pt x="70218" y="331469"/>
                </a:lnTo>
                <a:lnTo>
                  <a:pt x="36057" y="298450"/>
                </a:lnTo>
                <a:lnTo>
                  <a:pt x="23089" y="270509"/>
                </a:lnTo>
                <a:lnTo>
                  <a:pt x="23089" y="262889"/>
                </a:lnTo>
                <a:lnTo>
                  <a:pt x="39853" y="224789"/>
                </a:lnTo>
                <a:lnTo>
                  <a:pt x="74014" y="201929"/>
                </a:lnTo>
                <a:lnTo>
                  <a:pt x="112918" y="191769"/>
                </a:lnTo>
                <a:lnTo>
                  <a:pt x="143602" y="187959"/>
                </a:lnTo>
                <a:lnTo>
                  <a:pt x="552893" y="187959"/>
                </a:lnTo>
                <a:lnTo>
                  <a:pt x="560167" y="182879"/>
                </a:lnTo>
                <a:lnTo>
                  <a:pt x="566806" y="177800"/>
                </a:lnTo>
                <a:lnTo>
                  <a:pt x="434270" y="177800"/>
                </a:lnTo>
                <a:lnTo>
                  <a:pt x="390631" y="175259"/>
                </a:lnTo>
                <a:lnTo>
                  <a:pt x="340647" y="170179"/>
                </a:lnTo>
                <a:lnTo>
                  <a:pt x="335271" y="153669"/>
                </a:lnTo>
                <a:lnTo>
                  <a:pt x="325790" y="137159"/>
                </a:lnTo>
                <a:lnTo>
                  <a:pt x="314718" y="124459"/>
                </a:lnTo>
                <a:lnTo>
                  <a:pt x="301748" y="113029"/>
                </a:lnTo>
                <a:lnTo>
                  <a:pt x="287197" y="104139"/>
                </a:lnTo>
                <a:lnTo>
                  <a:pt x="270429" y="97789"/>
                </a:lnTo>
                <a:lnTo>
                  <a:pt x="252719" y="95250"/>
                </a:lnTo>
                <a:close/>
              </a:path>
              <a:path w="581025" h="715010">
                <a:moveTo>
                  <a:pt x="108489" y="335279"/>
                </a:moveTo>
                <a:lnTo>
                  <a:pt x="97102" y="337819"/>
                </a:lnTo>
                <a:lnTo>
                  <a:pt x="91725" y="340359"/>
                </a:lnTo>
                <a:lnTo>
                  <a:pt x="86982" y="342899"/>
                </a:lnTo>
                <a:lnTo>
                  <a:pt x="129370" y="342899"/>
                </a:lnTo>
                <a:lnTo>
                  <a:pt x="127789" y="341629"/>
                </a:lnTo>
                <a:lnTo>
                  <a:pt x="122091" y="339089"/>
                </a:lnTo>
                <a:lnTo>
                  <a:pt x="115765" y="336549"/>
                </a:lnTo>
                <a:lnTo>
                  <a:pt x="108489" y="335279"/>
                </a:lnTo>
                <a:close/>
              </a:path>
              <a:path w="581025" h="715010">
                <a:moveTo>
                  <a:pt x="532328" y="194309"/>
                </a:moveTo>
                <a:lnTo>
                  <a:pt x="344444" y="194309"/>
                </a:lnTo>
                <a:lnTo>
                  <a:pt x="369430" y="196850"/>
                </a:lnTo>
                <a:lnTo>
                  <a:pt x="393472" y="198119"/>
                </a:lnTo>
                <a:lnTo>
                  <a:pt x="415617" y="200659"/>
                </a:lnTo>
                <a:lnTo>
                  <a:pt x="437125" y="201929"/>
                </a:lnTo>
                <a:lnTo>
                  <a:pt x="474125" y="201929"/>
                </a:lnTo>
                <a:lnTo>
                  <a:pt x="490893" y="200659"/>
                </a:lnTo>
                <a:lnTo>
                  <a:pt x="506387" y="198119"/>
                </a:lnTo>
                <a:lnTo>
                  <a:pt x="519357" y="196850"/>
                </a:lnTo>
                <a:lnTo>
                  <a:pt x="532328" y="194309"/>
                </a:lnTo>
                <a:close/>
              </a:path>
              <a:path w="581025" h="715010">
                <a:moveTo>
                  <a:pt x="558645" y="67309"/>
                </a:moveTo>
                <a:lnTo>
                  <a:pt x="531384" y="67309"/>
                </a:lnTo>
                <a:lnTo>
                  <a:pt x="538022" y="76200"/>
                </a:lnTo>
                <a:lnTo>
                  <a:pt x="543399" y="88900"/>
                </a:lnTo>
                <a:lnTo>
                  <a:pt x="549095" y="100329"/>
                </a:lnTo>
                <a:lnTo>
                  <a:pt x="553835" y="113029"/>
                </a:lnTo>
                <a:lnTo>
                  <a:pt x="556370" y="124459"/>
                </a:lnTo>
                <a:lnTo>
                  <a:pt x="558269" y="135889"/>
                </a:lnTo>
                <a:lnTo>
                  <a:pt x="557314" y="147319"/>
                </a:lnTo>
                <a:lnTo>
                  <a:pt x="538022" y="167639"/>
                </a:lnTo>
                <a:lnTo>
                  <a:pt x="530429" y="171450"/>
                </a:lnTo>
                <a:lnTo>
                  <a:pt x="521256" y="172719"/>
                </a:lnTo>
                <a:lnTo>
                  <a:pt x="499111" y="176529"/>
                </a:lnTo>
                <a:lnTo>
                  <a:pt x="485198" y="177800"/>
                </a:lnTo>
                <a:lnTo>
                  <a:pt x="566806" y="177800"/>
                </a:lnTo>
                <a:lnTo>
                  <a:pt x="572183" y="172719"/>
                </a:lnTo>
                <a:lnTo>
                  <a:pt x="575980" y="166369"/>
                </a:lnTo>
                <a:lnTo>
                  <a:pt x="579776" y="152400"/>
                </a:lnTo>
                <a:lnTo>
                  <a:pt x="580641" y="138429"/>
                </a:lnTo>
                <a:lnTo>
                  <a:pt x="580641" y="135889"/>
                </a:lnTo>
                <a:lnTo>
                  <a:pt x="579776" y="121919"/>
                </a:lnTo>
                <a:lnTo>
                  <a:pt x="575980" y="106679"/>
                </a:lnTo>
                <a:lnTo>
                  <a:pt x="570284" y="91439"/>
                </a:lnTo>
                <a:lnTo>
                  <a:pt x="563952" y="76200"/>
                </a:lnTo>
                <a:lnTo>
                  <a:pt x="558645" y="67309"/>
                </a:lnTo>
                <a:close/>
              </a:path>
              <a:path w="581025" h="715010">
                <a:moveTo>
                  <a:pt x="521256" y="0"/>
                </a:moveTo>
                <a:lnTo>
                  <a:pt x="488994" y="21589"/>
                </a:lnTo>
                <a:lnTo>
                  <a:pt x="486153" y="34289"/>
                </a:lnTo>
                <a:lnTo>
                  <a:pt x="487095" y="41909"/>
                </a:lnTo>
                <a:lnTo>
                  <a:pt x="521256" y="68579"/>
                </a:lnTo>
                <a:lnTo>
                  <a:pt x="526950" y="68579"/>
                </a:lnTo>
                <a:lnTo>
                  <a:pt x="529793" y="67309"/>
                </a:lnTo>
                <a:lnTo>
                  <a:pt x="558645" y="67309"/>
                </a:lnTo>
                <a:lnTo>
                  <a:pt x="556370" y="63500"/>
                </a:lnTo>
                <a:lnTo>
                  <a:pt x="550039" y="53339"/>
                </a:lnTo>
                <a:lnTo>
                  <a:pt x="552893" y="48259"/>
                </a:lnTo>
                <a:lnTo>
                  <a:pt x="554791" y="43179"/>
                </a:lnTo>
                <a:lnTo>
                  <a:pt x="555734" y="39369"/>
                </a:lnTo>
                <a:lnTo>
                  <a:pt x="555734" y="34289"/>
                </a:lnTo>
                <a:lnTo>
                  <a:pt x="527894" y="1269"/>
                </a:lnTo>
                <a:lnTo>
                  <a:pt x="521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28830" y="3823980"/>
            <a:ext cx="165100" cy="304800"/>
          </a:xfrm>
          <a:custGeom>
            <a:avLst/>
            <a:gdLst/>
            <a:ahLst/>
            <a:cxnLst/>
            <a:rect l="l" t="t" r="r" b="b"/>
            <a:pathLst>
              <a:path w="165100" h="304800">
                <a:moveTo>
                  <a:pt x="71479" y="75509"/>
                </a:moveTo>
                <a:lnTo>
                  <a:pt x="63884" y="179768"/>
                </a:lnTo>
                <a:lnTo>
                  <a:pt x="0" y="259071"/>
                </a:lnTo>
                <a:lnTo>
                  <a:pt x="58508" y="304251"/>
                </a:lnTo>
                <a:lnTo>
                  <a:pt x="129680" y="216740"/>
                </a:lnTo>
                <a:lnTo>
                  <a:pt x="161305" y="90361"/>
                </a:lnTo>
                <a:lnTo>
                  <a:pt x="151189" y="89406"/>
                </a:lnTo>
                <a:lnTo>
                  <a:pt x="151631" y="86569"/>
                </a:lnTo>
                <a:lnTo>
                  <a:pt x="134420" y="86569"/>
                </a:lnTo>
                <a:lnTo>
                  <a:pt x="71479" y="75509"/>
                </a:lnTo>
                <a:close/>
              </a:path>
              <a:path w="165100" h="304800">
                <a:moveTo>
                  <a:pt x="165102" y="0"/>
                </a:moveTo>
                <a:lnTo>
                  <a:pt x="143595" y="3792"/>
                </a:lnTo>
                <a:lnTo>
                  <a:pt x="134420" y="86569"/>
                </a:lnTo>
                <a:lnTo>
                  <a:pt x="151631" y="86569"/>
                </a:lnTo>
                <a:lnTo>
                  <a:pt x="1651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7700" y="39272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608" y="0"/>
                </a:moveTo>
                <a:lnTo>
                  <a:pt x="12334" y="1883"/>
                </a:lnTo>
                <a:lnTo>
                  <a:pt x="5695" y="5370"/>
                </a:lnTo>
                <a:lnTo>
                  <a:pt x="1898" y="11046"/>
                </a:lnTo>
                <a:lnTo>
                  <a:pt x="0" y="18313"/>
                </a:lnTo>
                <a:lnTo>
                  <a:pt x="1898" y="25899"/>
                </a:lnTo>
                <a:lnTo>
                  <a:pt x="5695" y="32223"/>
                </a:lnTo>
                <a:lnTo>
                  <a:pt x="12334" y="36017"/>
                </a:lnTo>
                <a:lnTo>
                  <a:pt x="19608" y="37594"/>
                </a:lnTo>
                <a:lnTo>
                  <a:pt x="26884" y="36017"/>
                </a:lnTo>
                <a:lnTo>
                  <a:pt x="32579" y="32223"/>
                </a:lnTo>
                <a:lnTo>
                  <a:pt x="36376" y="25899"/>
                </a:lnTo>
                <a:lnTo>
                  <a:pt x="37956" y="18313"/>
                </a:lnTo>
                <a:lnTo>
                  <a:pt x="36376" y="11046"/>
                </a:lnTo>
                <a:lnTo>
                  <a:pt x="32579" y="5370"/>
                </a:lnTo>
                <a:lnTo>
                  <a:pt x="26884" y="1883"/>
                </a:lnTo>
                <a:lnTo>
                  <a:pt x="19608" y="0"/>
                </a:lnTo>
                <a:close/>
              </a:path>
            </a:pathLst>
          </a:custGeom>
          <a:solidFill>
            <a:srgbClr val="A0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5904" y="1511186"/>
            <a:ext cx="1360551" cy="1295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2395" y="2497434"/>
            <a:ext cx="1069340" cy="1409700"/>
          </a:xfrm>
          <a:custGeom>
            <a:avLst/>
            <a:gdLst/>
            <a:ahLst/>
            <a:cxnLst/>
            <a:rect l="l" t="t" r="r" b="b"/>
            <a:pathLst>
              <a:path w="1069340" h="1409700">
                <a:moveTo>
                  <a:pt x="0" y="1409367"/>
                </a:moveTo>
                <a:lnTo>
                  <a:pt x="1069138" y="0"/>
                </a:lnTo>
              </a:path>
            </a:pathLst>
          </a:custGeom>
          <a:ln w="9524">
            <a:solidFill>
              <a:srgbClr val="00D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7986" y="3113498"/>
            <a:ext cx="1101546" cy="58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27676" y="4437547"/>
            <a:ext cx="586491" cy="6015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5350" y="4801042"/>
            <a:ext cx="904874" cy="752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8113" y="1374175"/>
            <a:ext cx="4631055" cy="386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dirty="0">
                <a:latin typeface="Times New Roman"/>
                <a:cs typeface="Times New Roman"/>
              </a:rPr>
              <a:t>Huge </a:t>
            </a:r>
            <a:r>
              <a:rPr sz="2800" spc="-5" dirty="0">
                <a:latin typeface="Times New Roman"/>
                <a:cs typeface="Times New Roman"/>
              </a:rPr>
              <a:t>flood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endParaRPr sz="2800" dirty="0">
              <a:latin typeface="Times New Roman"/>
              <a:cs typeface="Times New Roman"/>
            </a:endParaRPr>
          </a:p>
          <a:p>
            <a:pPr marL="641350" lvl="1" indent="-286385">
              <a:lnSpc>
                <a:spcPts val="2370"/>
              </a:lnSpc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2000" spc="-5" dirty="0">
                <a:latin typeface="Times New Roman"/>
                <a:cs typeface="Times New Roman"/>
              </a:rPr>
              <a:t>Modern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technology</a:t>
            </a:r>
            <a:endParaRPr sz="2000" dirty="0">
              <a:latin typeface="Times New Roman"/>
              <a:cs typeface="Times New Roman"/>
            </a:endParaRPr>
          </a:p>
          <a:p>
            <a:pPr marL="641350" lvl="1" indent="-286385">
              <a:lnSpc>
                <a:spcPct val="100000"/>
              </a:lnSpc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2000" spc="-5" dirty="0">
                <a:latin typeface="Times New Roman"/>
                <a:cs typeface="Times New Roman"/>
              </a:rPr>
              <a:t>New user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mentality</a:t>
            </a:r>
            <a:endParaRPr sz="2000" dirty="0">
              <a:latin typeface="Times New Roman"/>
              <a:cs typeface="Times New Roman"/>
            </a:endParaRPr>
          </a:p>
          <a:p>
            <a:pPr marL="641350" lvl="1" indent="-286385">
              <a:lnSpc>
                <a:spcPct val="100000"/>
              </a:lnSpc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2000" dirty="0">
                <a:latin typeface="Times New Roman"/>
                <a:cs typeface="Times New Roman"/>
              </a:rPr>
              <a:t>2.5 </a:t>
            </a:r>
            <a:r>
              <a:rPr sz="2000" spc="-5" dirty="0">
                <a:latin typeface="Times New Roman"/>
                <a:cs typeface="Times New Roman"/>
              </a:rPr>
              <a:t>Exabytes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new data every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day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New applications</a:t>
            </a:r>
            <a:endParaRPr sz="2800" dirty="0">
              <a:latin typeface="Times New Roman"/>
              <a:cs typeface="Times New Roman"/>
            </a:endParaRPr>
          </a:p>
          <a:p>
            <a:pPr marL="298450" indent="-28575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Innovative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research</a:t>
            </a:r>
            <a:endParaRPr sz="2800" dirty="0">
              <a:latin typeface="Times New Roman"/>
              <a:cs typeface="Times New Roman"/>
            </a:endParaRPr>
          </a:p>
          <a:p>
            <a:pPr marL="298450" indent="-285750">
              <a:lnSpc>
                <a:spcPts val="3329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Economic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Boost</a:t>
            </a:r>
          </a:p>
          <a:p>
            <a:pPr marL="520700" marR="5080" lvl="1" indent="-2794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000" spc="-5" dirty="0">
                <a:latin typeface="Times New Roman"/>
                <a:cs typeface="Times New Roman"/>
              </a:rPr>
              <a:t>“$600 billion potential annual consumer  surplus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using personal location  data” </a:t>
            </a:r>
            <a:r>
              <a:rPr sz="2000" b="1" dirty="0">
                <a:latin typeface="Times New Roman"/>
                <a:cs typeface="Times New Roman"/>
              </a:rPr>
              <a:t>[1]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16670" y="3591514"/>
            <a:ext cx="1320078" cy="5529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0259" y="5763404"/>
            <a:ext cx="4406900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20"/>
              </a:spcBef>
            </a:pPr>
            <a:r>
              <a:rPr sz="1400" dirty="0">
                <a:latin typeface="Times New Roman"/>
                <a:cs typeface="Times New Roman"/>
              </a:rPr>
              <a:t>[1] </a:t>
            </a:r>
            <a:r>
              <a:rPr sz="1400" spc="-5" dirty="0">
                <a:latin typeface="Times New Roman"/>
                <a:cs typeface="Times New Roman"/>
              </a:rPr>
              <a:t>McKinsey Global Institute. Big data: The next frontier </a:t>
            </a:r>
            <a:r>
              <a:rPr sz="1400" dirty="0">
                <a:latin typeface="Times New Roman"/>
                <a:cs typeface="Times New Roman"/>
              </a:rPr>
              <a:t>for  </a:t>
            </a:r>
            <a:r>
              <a:rPr sz="1400" spc="-5" dirty="0">
                <a:latin typeface="Times New Roman"/>
                <a:cs typeface="Times New Roman"/>
              </a:rPr>
              <a:t>innovation, competition, and </a:t>
            </a:r>
            <a:r>
              <a:rPr sz="1400" spc="-10" dirty="0">
                <a:latin typeface="Times New Roman"/>
                <a:cs typeface="Times New Roman"/>
              </a:rPr>
              <a:t>productivity. </a:t>
            </a:r>
            <a:r>
              <a:rPr sz="1400" dirty="0">
                <a:latin typeface="Times New Roman"/>
                <a:cs typeface="Times New Roman"/>
              </a:rPr>
              <a:t>June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2011.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08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42" y="304800"/>
            <a:ext cx="43097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/>
              <a:t>History of Database Systems</a:t>
            </a:r>
            <a:endParaRPr sz="2800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5ACF12D-0496-4988-A96A-54F83E14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509"/>
            <a:ext cx="9144000" cy="5438917"/>
          </a:xfrm>
          <a:prstGeom prst="rect">
            <a:avLst/>
          </a:prstGeom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8751A719-A61E-48A8-8521-9A6C91BE24C3}"/>
              </a:ext>
            </a:extLst>
          </p:cNvPr>
          <p:cNvSpPr txBox="1"/>
          <p:nvPr/>
        </p:nvSpPr>
        <p:spPr>
          <a:xfrm>
            <a:off x="2667000" y="6578082"/>
            <a:ext cx="47244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Slide </a:t>
            </a:r>
            <a:r>
              <a:rPr sz="10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from </a:t>
            </a:r>
            <a:r>
              <a:rPr lang="en-US" sz="1000" dirty="0">
                <a:hlinkClick r:id="rId3"/>
              </a:rPr>
              <a:t>https://peterjamesthomas.com/2018/02/06/a-brief-history-of-databases/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312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10C2-1B91-4F5E-9389-E77E8B4E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263407"/>
            <a:ext cx="5026660" cy="430887"/>
          </a:xfrm>
        </p:spPr>
        <p:txBody>
          <a:bodyPr/>
          <a:lstStyle/>
          <a:p>
            <a:r>
              <a:rPr lang="en-US" sz="2800" dirty="0"/>
              <a:t>Database Systems by Popularity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D7D3D8-A11E-46E8-8636-018CE422C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5200"/>
            <a:ext cx="4382230" cy="281007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462EC0-E6EF-4223-A8E9-DE23EB95F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6172200" cy="2124275"/>
          </a:xfrm>
          <a:prstGeom prst="rect">
            <a:avLst/>
          </a:prstGeom>
        </p:spPr>
      </p:pic>
      <p:sp>
        <p:nvSpPr>
          <p:cNvPr id="11" name="object 16">
            <a:extLst>
              <a:ext uri="{FF2B5EF4-FFF2-40B4-BE49-F238E27FC236}">
                <a16:creationId xmlns:a16="http://schemas.microsoft.com/office/drawing/2014/main" id="{0FF8E687-266A-4A03-8ABF-8A527DB4EF04}"/>
              </a:ext>
            </a:extLst>
          </p:cNvPr>
          <p:cNvSpPr txBox="1"/>
          <p:nvPr/>
        </p:nvSpPr>
        <p:spPr>
          <a:xfrm>
            <a:off x="307340" y="3962400"/>
            <a:ext cx="4306030" cy="1282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Relational databases are still dominant and provide a foundation to build on…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7F9A6616-5CE7-4068-8632-BA43D5A01459}"/>
              </a:ext>
            </a:extLst>
          </p:cNvPr>
          <p:cNvSpPr txBox="1"/>
          <p:nvPr/>
        </p:nvSpPr>
        <p:spPr>
          <a:xfrm>
            <a:off x="6705600" y="1447800"/>
            <a:ext cx="20574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dirty="0">
                <a:hlinkClick r:id="rId4"/>
              </a:rPr>
              <a:t>https://db-engines.com/en/ranking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CB9C1D4-306C-4F12-B226-6C92676F3348}"/>
              </a:ext>
            </a:extLst>
          </p:cNvPr>
          <p:cNvSpPr txBox="1"/>
          <p:nvPr/>
        </p:nvSpPr>
        <p:spPr>
          <a:xfrm>
            <a:off x="3276600" y="6148562"/>
            <a:ext cx="58674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dirty="0">
                <a:hlinkClick r:id="rId5"/>
              </a:rPr>
              <a:t>https://www.statista.com/statistics/809750/worldwide-popularity-ranking-database-management-systems/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746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1" y="304800"/>
            <a:ext cx="5257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Why</a:t>
            </a:r>
            <a:r>
              <a:rPr sz="2800" spc="-70" dirty="0"/>
              <a:t> </a:t>
            </a:r>
            <a:r>
              <a:rPr lang="en-US" sz="2800" spc="-70" dirty="0"/>
              <a:t>do we need Database Systems</a:t>
            </a:r>
            <a:r>
              <a:rPr sz="2800" spc="-5" dirty="0"/>
              <a:t>?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00403"/>
            <a:ext cx="7846060" cy="687688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 typeface="Calibri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Early Data Systems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Required writing application code to access</a:t>
            </a: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Proprietary systems – No standards meant re-writing application code resulting in platform ‘lock-in’</a:t>
            </a: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8450" marR="0" lvl="0" indent="-28638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relational database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 model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was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 designed to solve the problem of multiple arbitrary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 structures. The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relational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 model provided a standard way of representing and querying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 that could be used by any application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Tx/>
              <a:buSzTx/>
              <a:buFont typeface="Calibri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Efficient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uery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rocessing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ndexing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ptimization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Tx/>
              <a:buSzTx/>
              <a:buFont typeface="Calibri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Operating 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ccuracy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Error recovery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Atomicity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Concurrent access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multiple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users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Tx/>
              <a:buSzTx/>
              <a:buFont typeface="Calibri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Security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ssues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Control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access rights</a:t>
            </a:r>
            <a:endParaRPr kumimoji="0" lang="en-US" sz="18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Tx/>
              <a:buSzTx/>
              <a:buFont typeface="Calibri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Standards Based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Structured Query Language(SQL)is an ANSI and ISO standard</a:t>
            </a: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Kind of…</a:t>
            </a: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Tx/>
              <a:buSzTx/>
              <a:buFont typeface="Calibri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Large legacy base</a:t>
            </a:r>
          </a:p>
          <a:p>
            <a:pPr marL="755650" marR="0" lvl="1" indent="-286385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 typeface="Calibri"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Lots and lots of relational databases are out there…</a:t>
            </a:r>
          </a:p>
        </p:txBody>
      </p:sp>
    </p:spTree>
    <p:extLst>
      <p:ext uri="{BB962C8B-B14F-4D97-AF65-F5344CB8AC3E}">
        <p14:creationId xmlns:p14="http://schemas.microsoft.com/office/powerpoint/2010/main" val="277131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170" y="304800"/>
            <a:ext cx="44957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Why</a:t>
            </a:r>
            <a:r>
              <a:rPr sz="2800" spc="-70" dirty="0"/>
              <a:t> </a:t>
            </a:r>
            <a:r>
              <a:rPr lang="en-US" sz="2800" spc="-70" dirty="0"/>
              <a:t>Relational </a:t>
            </a:r>
            <a:r>
              <a:rPr sz="2800" spc="-5" dirty="0"/>
              <a:t>DBMS?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200403"/>
            <a:ext cx="7846060" cy="522001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5" dirty="0">
                <a:latin typeface="Calibri"/>
                <a:cs typeface="Calibri"/>
              </a:rPr>
              <a:t> Modeling</a:t>
            </a:r>
            <a:endParaRPr sz="20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14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edundancy </a:t>
            </a:r>
            <a:r>
              <a:rPr lang="en-US" spc="-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ontrol</a:t>
            </a:r>
            <a:endParaRPr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Calibri"/>
                <a:cs typeface="Calibri"/>
              </a:rPr>
              <a:t>Referential Integrity / Consistency Constraints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Efficient </a:t>
            </a:r>
            <a:r>
              <a:rPr lang="en-US" sz="2000" b="1" dirty="0">
                <a:latin typeface="Calibri"/>
                <a:cs typeface="Calibri"/>
              </a:rPr>
              <a:t>Q</a:t>
            </a:r>
            <a:r>
              <a:rPr sz="2000" b="1" dirty="0">
                <a:latin typeface="Calibri"/>
                <a:cs typeface="Calibri"/>
              </a:rPr>
              <a:t>uery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lang="en-US" sz="2000" b="1" spc="-5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rocessing</a:t>
            </a:r>
            <a:endParaRPr sz="20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2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ndexing</a:t>
            </a:r>
            <a:endParaRPr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ptimization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Operating </a:t>
            </a:r>
            <a:r>
              <a:rPr lang="en-US" sz="2000" b="1" spc="-5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ccuracy</a:t>
            </a:r>
            <a:endParaRPr sz="20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160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Error recovery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Atomicity</a:t>
            </a:r>
            <a:endParaRPr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Concurrent access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Security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lang="en-US" sz="2000" b="1" spc="-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ssues</a:t>
            </a:r>
            <a:endParaRPr sz="20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2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Calibri"/>
                <a:cs typeface="Calibri"/>
              </a:rPr>
              <a:t>Control </a:t>
            </a:r>
            <a:r>
              <a:rPr spc="-5" dirty="0">
                <a:latin typeface="Calibri"/>
                <a:cs typeface="Calibri"/>
              </a:rPr>
              <a:t>access rights</a:t>
            </a:r>
            <a:endParaRPr lang="en-US" spc="-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Calibri"/>
                <a:cs typeface="Calibri"/>
              </a:rPr>
              <a:t>Standards Based</a:t>
            </a:r>
            <a:endParaRPr lang="en-US" sz="20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2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Calibri"/>
                <a:cs typeface="Calibri"/>
              </a:rPr>
              <a:t>Structured Query Language(SQL)is an ANSI and ISO standard</a:t>
            </a:r>
          </a:p>
          <a:p>
            <a:pPr marL="755650" lvl="1" indent="-286385">
              <a:lnSpc>
                <a:spcPct val="100000"/>
              </a:lnSpc>
              <a:spcBef>
                <a:spcPts val="2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Calibri"/>
                <a:cs typeface="Calibri"/>
              </a:rPr>
              <a:t>Kind of…</a:t>
            </a:r>
          </a:p>
          <a:p>
            <a:pPr marL="355600" indent="-342900">
              <a:spcBef>
                <a:spcPts val="259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Calibri"/>
                <a:cs typeface="Calibri"/>
              </a:rPr>
              <a:t>Large legacy base</a:t>
            </a:r>
          </a:p>
          <a:p>
            <a:pPr marL="755650" lvl="1" indent="-286385">
              <a:spcBef>
                <a:spcPts val="260"/>
              </a:spcBef>
              <a:buFont typeface="Calibri"/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Calibri"/>
                <a:cs typeface="Calibri"/>
              </a:rPr>
              <a:t>Lots and lots of relational databases are out there…</a:t>
            </a:r>
          </a:p>
        </p:txBody>
      </p:sp>
    </p:spTree>
    <p:extLst>
      <p:ext uri="{BB962C8B-B14F-4D97-AF65-F5344CB8AC3E}">
        <p14:creationId xmlns:p14="http://schemas.microsoft.com/office/powerpoint/2010/main" val="1930319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19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Why not</a:t>
            </a:r>
            <a:r>
              <a:rPr sz="2800" spc="-60" dirty="0"/>
              <a:t> </a:t>
            </a:r>
            <a:r>
              <a:rPr lang="en-US" sz="2800" spc="-60" dirty="0"/>
              <a:t>Relational </a:t>
            </a:r>
            <a:r>
              <a:rPr sz="2800" spc="-5" dirty="0"/>
              <a:t>DBMS?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189228"/>
            <a:ext cx="8531967" cy="5216172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4965" marR="589280" indent="-342900">
              <a:lnSpc>
                <a:spcPts val="282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Calibri"/>
                <a:cs typeface="Calibri"/>
              </a:rPr>
              <a:t>Relational DBMS are designed for </a:t>
            </a:r>
            <a:r>
              <a:rPr lang="en-US" sz="2000" u="sng" spc="-5" dirty="0">
                <a:latin typeface="Calibri"/>
                <a:cs typeface="Calibri"/>
              </a:rPr>
              <a:t>structured</a:t>
            </a:r>
            <a:r>
              <a:rPr lang="en-US" sz="2000" spc="-5" dirty="0">
                <a:latin typeface="Calibri"/>
                <a:cs typeface="Calibri"/>
              </a:rPr>
              <a:t> design and development </a:t>
            </a:r>
          </a:p>
          <a:p>
            <a:pPr marL="812165" marR="589280" lvl="1" indent="-342900">
              <a:lnSpc>
                <a:spcPts val="282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latin typeface="Calibri"/>
                <a:cs typeface="Calibri"/>
              </a:rPr>
              <a:t>Rigidly enforced rules for data integrity </a:t>
            </a:r>
          </a:p>
          <a:p>
            <a:pPr marL="812800" lvl="1" indent="-342900"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latin typeface="Calibri"/>
                <a:cs typeface="Calibri"/>
              </a:rPr>
              <a:t>This is not applicable for </a:t>
            </a:r>
            <a:r>
              <a:rPr lang="en-US" spc="-5" dirty="0">
                <a:cs typeface="Calibri"/>
              </a:rPr>
              <a:t>all situations</a:t>
            </a:r>
          </a:p>
          <a:p>
            <a:pPr marL="469900" lvl="1">
              <a:spcBef>
                <a:spcPts val="595"/>
              </a:spcBef>
              <a:tabLst>
                <a:tab pos="354965" algn="l"/>
                <a:tab pos="355600" algn="l"/>
              </a:tabLst>
            </a:pPr>
            <a:endParaRPr lang="en-US" spc="-5" dirty="0">
              <a:cs typeface="Calibri"/>
            </a:endParaRPr>
          </a:p>
          <a:p>
            <a:pPr marL="355600" marR="589280" indent="-342900">
              <a:lnSpc>
                <a:spcPts val="282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Calibri"/>
                <a:cs typeface="Calibri"/>
              </a:rPr>
              <a:t>In modern systems, data is often generated initially in an </a:t>
            </a:r>
            <a:r>
              <a:rPr lang="en-US" sz="2000" u="sng" spc="-5" dirty="0">
                <a:latin typeface="Calibri"/>
                <a:cs typeface="Calibri"/>
              </a:rPr>
              <a:t>unstructured</a:t>
            </a:r>
            <a:r>
              <a:rPr lang="en-US" sz="2000" spc="-5" dirty="0">
                <a:latin typeface="Calibri"/>
                <a:cs typeface="Calibri"/>
              </a:rPr>
              <a:t> format:</a:t>
            </a:r>
          </a:p>
          <a:p>
            <a:pPr marL="812800" marR="589280" lvl="1" indent="-342900">
              <a:lnSpc>
                <a:spcPts val="282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cs typeface="Calibri"/>
              </a:rPr>
              <a:t>Examples include: text, documents, log files </a:t>
            </a:r>
          </a:p>
          <a:p>
            <a:pPr marL="812800" marR="589280" lvl="1" indent="-342900">
              <a:lnSpc>
                <a:spcPts val="282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cs typeface="Calibri"/>
              </a:rPr>
              <a:t>Or the data may consist of “</a:t>
            </a:r>
            <a:r>
              <a:rPr lang="en-US" u="sng" spc="-5" dirty="0">
                <a:cs typeface="Calibri"/>
              </a:rPr>
              <a:t>BLOBS</a:t>
            </a:r>
            <a:r>
              <a:rPr lang="en-US" spc="-5" dirty="0">
                <a:cs typeface="Calibri"/>
              </a:rPr>
              <a:t>” (binary large objects) for example: images, video, audio files, </a:t>
            </a:r>
            <a:r>
              <a:rPr lang="en-US" spc="-5" dirty="0" err="1">
                <a:cs typeface="Calibri"/>
              </a:rPr>
              <a:t>etc</a:t>
            </a:r>
            <a:r>
              <a:rPr lang="en-US" spc="-5" dirty="0">
                <a:cs typeface="Calibri"/>
              </a:rPr>
              <a:t>…</a:t>
            </a:r>
          </a:p>
          <a:p>
            <a:pPr marL="812800" marR="589280" lvl="1" indent="-342900">
              <a:lnSpc>
                <a:spcPts val="282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cs typeface="Calibri"/>
              </a:rPr>
              <a:t>While these can sometimes be held within a relational database – these data do not neatly fall into the relational model </a:t>
            </a:r>
          </a:p>
          <a:p>
            <a:pPr marL="812800" marR="589280" lvl="1" indent="-342900">
              <a:lnSpc>
                <a:spcPts val="282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cs typeface="Calibri"/>
              </a:rPr>
              <a:t>May not require inherent Relational DBMS features: e.g. Atomicity </a:t>
            </a:r>
          </a:p>
          <a:p>
            <a:pPr marL="469900" lvl="1">
              <a:spcBef>
                <a:spcPts val="595"/>
              </a:spcBef>
              <a:tabLst>
                <a:tab pos="354965" algn="l"/>
                <a:tab pos="355600" algn="l"/>
              </a:tabLst>
            </a:pPr>
            <a:endParaRPr lang="en-US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20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38627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/>
              <a:t>Types of DBMS Summary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191260"/>
            <a:ext cx="5857875" cy="402161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Classic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lang="en-US" sz="2000" b="1" spc="-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elational</a:t>
            </a:r>
            <a:endParaRPr sz="20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Calibri"/>
                <a:cs typeface="Calibri"/>
              </a:rPr>
              <a:t>Oracle, IBM/DB2, </a:t>
            </a:r>
            <a:r>
              <a:rPr dirty="0">
                <a:latin typeface="Calibri"/>
                <a:cs typeface="Calibri"/>
              </a:rPr>
              <a:t>MS </a:t>
            </a:r>
            <a:r>
              <a:rPr spc="-5" dirty="0">
                <a:latin typeface="Calibri"/>
                <a:cs typeface="Calibri"/>
              </a:rPr>
              <a:t>SQL-server, Terradata,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EMC</a:t>
            </a:r>
          </a:p>
          <a:p>
            <a:pPr marL="755650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Calibri"/>
                <a:cs typeface="Calibri"/>
              </a:rPr>
              <a:t>PostgreSQL (UCB), </a:t>
            </a:r>
            <a:r>
              <a:rPr lang="en-US" spc="-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ySQL,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SQLite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New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lang="en-US" sz="2000" b="1" spc="-1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elational</a:t>
            </a:r>
            <a:endParaRPr sz="20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Calibri"/>
                <a:cs typeface="Calibri"/>
              </a:rPr>
              <a:t>In-memory, column store,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streaming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Non-</a:t>
            </a:r>
            <a:r>
              <a:rPr lang="en-US" sz="2000" b="1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elational</a:t>
            </a:r>
            <a:endParaRPr sz="20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Calibri"/>
                <a:cs typeface="Calibri"/>
              </a:rPr>
              <a:t>Graph, geo</a:t>
            </a:r>
            <a:r>
              <a:rPr lang="en-US" spc="-5" dirty="0">
                <a:latin typeface="Calibri"/>
                <a:cs typeface="Calibri"/>
              </a:rPr>
              <a:t>graphic</a:t>
            </a:r>
            <a:r>
              <a:rPr spc="-5" dirty="0">
                <a:latin typeface="Calibri"/>
                <a:cs typeface="Calibri"/>
              </a:rPr>
              <a:t>,</a:t>
            </a:r>
            <a:r>
              <a:rPr dirty="0">
                <a:latin typeface="Calibri"/>
                <a:cs typeface="Calibri"/>
              </a:rPr>
              <a:t> scientific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NoSQL</a:t>
            </a:r>
            <a:endParaRPr sz="20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Calibri"/>
                <a:cs typeface="Calibri"/>
              </a:rPr>
              <a:t>Hbase, Cassandra, MongoDB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DBMS </a:t>
            </a:r>
            <a:r>
              <a:rPr sz="2000" b="1" dirty="0">
                <a:latin typeface="Calibri"/>
                <a:cs typeface="Calibri"/>
              </a:rPr>
              <a:t>as a</a:t>
            </a:r>
            <a:r>
              <a:rPr sz="2000" b="1" spc="-5" dirty="0">
                <a:latin typeface="Calibri"/>
                <a:cs typeface="Calibri"/>
              </a:rPr>
              <a:t> service</a:t>
            </a:r>
            <a:endParaRPr sz="20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>
                <a:latin typeface="Calibri"/>
                <a:cs typeface="Calibri"/>
              </a:rPr>
              <a:t>MS </a:t>
            </a:r>
            <a:r>
              <a:rPr spc="-5" dirty="0">
                <a:latin typeface="Calibri"/>
                <a:cs typeface="Calibri"/>
              </a:rPr>
              <a:t>Azure, Google Big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Query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1646554"/>
            <a:ext cx="2727334" cy="2746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200" y="4372709"/>
            <a:ext cx="936311" cy="943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41141" y="4546622"/>
            <a:ext cx="1326436" cy="633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5334000"/>
            <a:ext cx="1840068" cy="5038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096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04800"/>
            <a:ext cx="26200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/>
              <a:t>Week 1 - Topics</a:t>
            </a:r>
            <a:endParaRPr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191260"/>
            <a:ext cx="7423784" cy="22288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52450" lvl="1" indent="-337185">
              <a:lnSpc>
                <a:spcPct val="100000"/>
              </a:lnSpc>
              <a:spcBef>
                <a:spcPts val="400"/>
              </a:spcBef>
              <a:buChar char="–"/>
              <a:tabLst>
                <a:tab pos="552450" algn="l"/>
                <a:tab pos="553085" algn="l"/>
                <a:tab pos="1412240" algn="l"/>
              </a:tabLst>
            </a:pPr>
            <a:r>
              <a:rPr lang="en-US" sz="2000" spc="-5" dirty="0">
                <a:latin typeface="Calibri"/>
                <a:cs typeface="Calibri"/>
              </a:rPr>
              <a:t>Syllabus Review</a:t>
            </a:r>
          </a:p>
          <a:p>
            <a:pPr marL="552450" lvl="1" indent="-337185">
              <a:lnSpc>
                <a:spcPct val="100000"/>
              </a:lnSpc>
              <a:spcBef>
                <a:spcPts val="400"/>
              </a:spcBef>
              <a:buChar char="–"/>
              <a:tabLst>
                <a:tab pos="552450" algn="l"/>
                <a:tab pos="553085" algn="l"/>
                <a:tab pos="1412240" algn="l"/>
              </a:tabLst>
            </a:pPr>
            <a:r>
              <a:rPr lang="en-US" sz="2000" spc="-5" dirty="0">
                <a:latin typeface="Calibri"/>
                <a:cs typeface="Calibri"/>
              </a:rPr>
              <a:t>Tools</a:t>
            </a:r>
            <a:endParaRPr sz="2000" dirty="0">
              <a:latin typeface="Calibri"/>
              <a:cs typeface="Calibri"/>
            </a:endParaRPr>
          </a:p>
          <a:p>
            <a:pPr marL="552450" lvl="1" indent="-337185">
              <a:lnSpc>
                <a:spcPct val="100000"/>
              </a:lnSpc>
              <a:spcBef>
                <a:spcPts val="500"/>
              </a:spcBef>
              <a:buChar char="–"/>
              <a:tabLst>
                <a:tab pos="552450" algn="l"/>
                <a:tab pos="553085" algn="l"/>
                <a:tab pos="4641215" algn="l"/>
              </a:tabLst>
            </a:pPr>
            <a:r>
              <a:rPr lang="en-US" sz="2000" spc="-5" dirty="0">
                <a:latin typeface="Calibri"/>
                <a:cs typeface="Calibri"/>
              </a:rPr>
              <a:t>An Introduction to Databases?</a:t>
            </a:r>
          </a:p>
          <a:p>
            <a:pPr marL="552450" lvl="1" indent="-337185">
              <a:spcBef>
                <a:spcPts val="500"/>
              </a:spcBef>
              <a:buFontTx/>
              <a:buChar char="–"/>
              <a:tabLst>
                <a:tab pos="552450" algn="l"/>
                <a:tab pos="553085" algn="l"/>
                <a:tab pos="4641215" algn="l"/>
              </a:tabLst>
            </a:pPr>
            <a:r>
              <a:rPr lang="en-US" sz="2000" spc="-5" dirty="0">
                <a:cs typeface="Calibri"/>
              </a:rPr>
              <a:t>An Introduction to Scientific Articles</a:t>
            </a:r>
          </a:p>
          <a:p>
            <a:pPr marL="552450" lvl="1" indent="-337185">
              <a:lnSpc>
                <a:spcPct val="100000"/>
              </a:lnSpc>
              <a:spcBef>
                <a:spcPts val="500"/>
              </a:spcBef>
              <a:buChar char="–"/>
              <a:tabLst>
                <a:tab pos="552450" algn="l"/>
                <a:tab pos="553085" algn="l"/>
                <a:tab pos="4641215" algn="l"/>
              </a:tabLst>
            </a:pPr>
            <a:r>
              <a:rPr lang="en-US" sz="2000" spc="-5" dirty="0">
                <a:latin typeface="Calibri"/>
                <a:cs typeface="Calibri"/>
              </a:rPr>
              <a:t>Introduction to LaTeX and Overleaf (Part 1)</a:t>
            </a:r>
          </a:p>
          <a:p>
            <a:pPr marL="552450" lvl="1" indent="-337185">
              <a:lnSpc>
                <a:spcPct val="100000"/>
              </a:lnSpc>
              <a:spcBef>
                <a:spcPts val="500"/>
              </a:spcBef>
              <a:buChar char="–"/>
              <a:tabLst>
                <a:tab pos="552450" algn="l"/>
                <a:tab pos="553085" algn="l"/>
                <a:tab pos="4641215" algn="l"/>
              </a:tabLst>
            </a:pPr>
            <a:r>
              <a:rPr lang="en-US" sz="2000" spc="-5" dirty="0">
                <a:latin typeface="Calibri"/>
                <a:cs typeface="Calibri"/>
              </a:rPr>
              <a:t>Assignments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502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943" y="304800"/>
            <a:ext cx="3505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Data Sizes</a:t>
            </a:r>
            <a:r>
              <a:rPr sz="2800" spc="-75" dirty="0"/>
              <a:t> </a:t>
            </a:r>
            <a:r>
              <a:rPr lang="en-US" sz="2800" spc="-5" dirty="0"/>
              <a:t>R</a:t>
            </a:r>
            <a:r>
              <a:rPr sz="2800" spc="-5" dirty="0"/>
              <a:t>eference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52578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11EA0-4E86-4BD0-9902-761A54FBC2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4D8AA-74A7-42E4-A267-E925F3D0D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066800"/>
            <a:ext cx="2971799" cy="2558157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4963B7-E35E-4F58-8919-533C501AE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3642063"/>
            <a:ext cx="3352799" cy="275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0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</a:t>
            </a:r>
            <a:r>
              <a:rPr lang="en-US" spc="-5" dirty="0"/>
              <a:t>P</a:t>
            </a:r>
            <a:r>
              <a:rPr spc="-5" dirty="0"/>
              <a:t>roduction is</a:t>
            </a:r>
            <a:r>
              <a:rPr spc="-55" dirty="0"/>
              <a:t> </a:t>
            </a:r>
            <a:r>
              <a:rPr lang="en-US" spc="-5" dirty="0"/>
              <a:t>A</a:t>
            </a:r>
            <a:r>
              <a:rPr spc="-5" dirty="0"/>
              <a:t>ccelerating</a:t>
            </a:r>
          </a:p>
        </p:txBody>
      </p:sp>
      <p:sp>
        <p:nvSpPr>
          <p:cNvPr id="3" name="object 3"/>
          <p:cNvSpPr/>
          <p:nvPr/>
        </p:nvSpPr>
        <p:spPr>
          <a:xfrm>
            <a:off x="1247082" y="1357336"/>
            <a:ext cx="6505280" cy="4855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24566" y="6501941"/>
            <a:ext cx="271780" cy="25907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21</a:t>
            </a:fld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12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</a:t>
            </a:r>
            <a:r>
              <a:rPr lang="en-US" spc="-5" dirty="0"/>
              <a:t>P</a:t>
            </a:r>
            <a:r>
              <a:rPr spc="-5" dirty="0"/>
              <a:t>roduction is</a:t>
            </a:r>
            <a:r>
              <a:rPr spc="-55" dirty="0"/>
              <a:t> </a:t>
            </a:r>
            <a:r>
              <a:rPr lang="en-US" spc="-5" dirty="0"/>
              <a:t>A</a:t>
            </a:r>
            <a:r>
              <a:rPr spc="-5" dirty="0"/>
              <a:t>ccelerating</a:t>
            </a:r>
          </a:p>
        </p:txBody>
      </p:sp>
      <p:sp>
        <p:nvSpPr>
          <p:cNvPr id="3" name="object 3"/>
          <p:cNvSpPr/>
          <p:nvPr/>
        </p:nvSpPr>
        <p:spPr>
          <a:xfrm>
            <a:off x="836022" y="1087586"/>
            <a:ext cx="7795273" cy="537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24566" y="6501941"/>
            <a:ext cx="271780" cy="25907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22</a:t>
            </a:fld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690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0446" y="1351300"/>
            <a:ext cx="7542549" cy="4724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389" y="269241"/>
            <a:ext cx="2138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Big </a:t>
            </a:r>
            <a:r>
              <a:rPr sz="2800" dirty="0"/>
              <a:t>Data =</a:t>
            </a:r>
            <a:r>
              <a:rPr sz="2800" spc="-80" dirty="0"/>
              <a:t> </a:t>
            </a:r>
            <a:r>
              <a:rPr sz="2800" spc="-5" dirty="0"/>
              <a:t>$$$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8824566" y="6501941"/>
            <a:ext cx="271780" cy="25907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23</a:t>
            </a:fld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005" y="5887323"/>
            <a:ext cx="357124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[1] 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McKinsey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Global 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Institute.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Big 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data: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next 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frontier 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innovation, competition,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productivity. 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2011.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5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389" y="299720"/>
            <a:ext cx="1806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Big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Hype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355" y="1205946"/>
            <a:ext cx="5033645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The 3-</a:t>
            </a:r>
            <a:r>
              <a:rPr sz="3600" i="1" spc="-5" dirty="0">
                <a:latin typeface="Times New Roman"/>
                <a:cs typeface="Times New Roman"/>
              </a:rPr>
              <a:t>ish </a:t>
            </a:r>
            <a:r>
              <a:rPr sz="3600" spc="-70" dirty="0">
                <a:latin typeface="Times New Roman"/>
                <a:cs typeface="Times New Roman"/>
              </a:rPr>
              <a:t>V’s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Big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125" dirty="0">
                <a:latin typeface="Times New Roman"/>
                <a:cs typeface="Times New Roman"/>
              </a:rPr>
              <a:t>data</a:t>
            </a:r>
            <a:r>
              <a:rPr sz="3600" spc="-125" dirty="0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  <a:p>
            <a:pPr marL="469900" indent="-457200">
              <a:lnSpc>
                <a:spcPts val="381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75" dirty="0">
                <a:latin typeface="Times New Roman"/>
                <a:cs typeface="Times New Roman"/>
              </a:rPr>
              <a:t>Volume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ts val="382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0" dirty="0">
                <a:latin typeface="Times New Roman"/>
                <a:cs typeface="Times New Roman"/>
              </a:rPr>
              <a:t>Velocity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5" dirty="0">
                <a:latin typeface="Times New Roman"/>
                <a:cs typeface="Times New Roman"/>
              </a:rPr>
              <a:t>Variety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buFont typeface="Courier New"/>
              <a:buChar char="o"/>
              <a:tabLst>
                <a:tab pos="927100" algn="l"/>
              </a:tabLst>
            </a:pPr>
            <a:r>
              <a:rPr sz="2400" i="1" spc="-40" dirty="0">
                <a:latin typeface="Times New Roman"/>
                <a:cs typeface="Times New Roman"/>
              </a:rPr>
              <a:t>Veracity</a:t>
            </a:r>
            <a:endParaRPr sz="24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927100" algn="l"/>
              </a:tabLst>
            </a:pPr>
            <a:r>
              <a:rPr sz="2400" i="1" spc="-30" dirty="0">
                <a:latin typeface="Times New Roman"/>
                <a:cs typeface="Times New Roman"/>
              </a:rPr>
              <a:t>Variability</a:t>
            </a:r>
            <a:endParaRPr sz="24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927100" algn="l"/>
              </a:tabLst>
            </a:pPr>
            <a:r>
              <a:rPr sz="2400" i="1" spc="-2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  <a:p>
            <a:pPr marL="927100" lvl="1" indent="-457200">
              <a:lnSpc>
                <a:spcPts val="2815"/>
              </a:lnSpc>
              <a:spcBef>
                <a:spcPts val="20"/>
              </a:spcBef>
              <a:buFont typeface="Courier New"/>
              <a:buChar char="o"/>
              <a:tabLst>
                <a:tab pos="927100" algn="l"/>
              </a:tabLst>
            </a:pPr>
            <a:r>
              <a:rPr sz="2400" i="1" spc="-55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875"/>
              </a:lnSpc>
            </a:pPr>
            <a:r>
              <a:rPr sz="2450" i="1" spc="-450" dirty="0">
                <a:latin typeface="Arial"/>
                <a:cs typeface="Arial"/>
              </a:rPr>
              <a:t>…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9949" y="1114027"/>
            <a:ext cx="2504047" cy="1853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5994" y="2097054"/>
            <a:ext cx="2916165" cy="1693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2546" y="3202618"/>
            <a:ext cx="3211451" cy="3251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47601" y="4749208"/>
            <a:ext cx="1481617" cy="151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24566" y="6501941"/>
            <a:ext cx="271780" cy="25907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24</a:t>
            </a:fld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977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389" y="299720"/>
            <a:ext cx="1806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 </a:t>
            </a:r>
            <a:r>
              <a:rPr dirty="0"/>
              <a:t>Data</a:t>
            </a:r>
            <a:r>
              <a:rPr spc="-80" dirty="0"/>
              <a:t> </a:t>
            </a:r>
            <a:r>
              <a:rPr spc="-5" dirty="0"/>
              <a:t>Hype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155" y="1252220"/>
            <a:ext cx="7177405" cy="1483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265" marR="5080" indent="-457200">
              <a:lnSpc>
                <a:spcPts val="2800"/>
              </a:lnSpc>
              <a:spcBef>
                <a:spcPts val="2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Big Data analytics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fancy new </a:t>
            </a:r>
            <a:r>
              <a:rPr sz="2400" dirty="0">
                <a:latin typeface="Times New Roman"/>
                <a:cs typeface="Times New Roman"/>
              </a:rPr>
              <a:t>word for </a:t>
            </a:r>
            <a:r>
              <a:rPr sz="2400" spc="-5" dirty="0">
                <a:latin typeface="Times New Roman"/>
                <a:cs typeface="Times New Roman"/>
              </a:rPr>
              <a:t>Knowledge  Discovery 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Databases!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KDD </a:t>
            </a:r>
            <a:r>
              <a:rPr sz="2400" spc="-5" dirty="0">
                <a:latin typeface="Times New Roman"/>
                <a:cs typeface="Times New Roman"/>
              </a:rPr>
              <a:t>has focused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15" dirty="0">
                <a:latin typeface="Times New Roman"/>
                <a:cs typeface="Times New Roman"/>
              </a:rPr>
              <a:t>large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decades: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155" y="4173220"/>
            <a:ext cx="342646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457834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VL</a:t>
            </a:r>
            <a:r>
              <a:rPr sz="2000" spc="-5" dirty="0">
                <a:latin typeface="Times New Roman"/>
                <a:cs typeface="Times New Roman"/>
              </a:rPr>
              <a:t>DB since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1975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Big </a:t>
            </a:r>
            <a:r>
              <a:rPr sz="2800" b="1" dirty="0">
                <a:latin typeface="Times New Roman"/>
                <a:cs typeface="Times New Roman"/>
              </a:rPr>
              <a:t>Data </a:t>
            </a:r>
            <a:r>
              <a:rPr sz="2800" b="1" spc="-5" dirty="0">
                <a:latin typeface="Times New Roman"/>
                <a:cs typeface="Times New Roman"/>
              </a:rPr>
              <a:t>is </a:t>
            </a:r>
            <a:r>
              <a:rPr sz="2800" b="1" dirty="0">
                <a:latin typeface="Times New Roman"/>
                <a:cs typeface="Times New Roman"/>
              </a:rPr>
              <a:t>not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new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695" y="2777720"/>
            <a:ext cx="6467474" cy="1180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8205" y="4301588"/>
            <a:ext cx="4429676" cy="1745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24566" y="6501941"/>
            <a:ext cx="271780" cy="25907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25</a:t>
            </a:fld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294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8572" y="339261"/>
            <a:ext cx="20866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lang="en-US" spc="-5" dirty="0"/>
              <a:t>C</a:t>
            </a:r>
            <a:r>
              <a:rPr spc="-5" dirty="0"/>
              <a:t>ollection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7162800" y="1985963"/>
            <a:ext cx="1619248" cy="1081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768" y="2480581"/>
            <a:ext cx="638400" cy="744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2025" y="1639888"/>
            <a:ext cx="1619248" cy="1079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8400" y="3219451"/>
            <a:ext cx="1700212" cy="21335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475" y="3298645"/>
            <a:ext cx="1750695" cy="398145"/>
          </a:xfrm>
          <a:custGeom>
            <a:avLst/>
            <a:gdLst/>
            <a:ahLst/>
            <a:cxnLst/>
            <a:rect l="l" t="t" r="r" b="b"/>
            <a:pathLst>
              <a:path w="1750695" h="398145">
                <a:moveTo>
                  <a:pt x="0" y="0"/>
                </a:moveTo>
                <a:lnTo>
                  <a:pt x="1750372" y="397953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8873" y="3623978"/>
            <a:ext cx="124460" cy="111760"/>
          </a:xfrm>
          <a:custGeom>
            <a:avLst/>
            <a:gdLst/>
            <a:ahLst/>
            <a:cxnLst/>
            <a:rect l="l" t="t" r="r" b="b"/>
            <a:pathLst>
              <a:path w="124460" h="111760">
                <a:moveTo>
                  <a:pt x="25340" y="0"/>
                </a:moveTo>
                <a:lnTo>
                  <a:pt x="0" y="111455"/>
                </a:lnTo>
                <a:lnTo>
                  <a:pt x="124125" y="81067"/>
                </a:lnTo>
                <a:lnTo>
                  <a:pt x="2534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9644" y="3000375"/>
            <a:ext cx="1779905" cy="572770"/>
          </a:xfrm>
          <a:custGeom>
            <a:avLst/>
            <a:gdLst/>
            <a:ahLst/>
            <a:cxnLst/>
            <a:rect l="l" t="t" r="r" b="b"/>
            <a:pathLst>
              <a:path w="1779904" h="572770">
                <a:moveTo>
                  <a:pt x="1779829" y="0"/>
                </a:moveTo>
                <a:lnTo>
                  <a:pt x="0" y="572532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3375" y="3495169"/>
            <a:ext cx="126364" cy="109220"/>
          </a:xfrm>
          <a:custGeom>
            <a:avLst/>
            <a:gdLst/>
            <a:ahLst/>
            <a:cxnLst/>
            <a:rect l="l" t="t" r="r" b="b"/>
            <a:pathLst>
              <a:path w="126364" h="109220">
                <a:moveTo>
                  <a:pt x="91307" y="0"/>
                </a:moveTo>
                <a:lnTo>
                  <a:pt x="0" y="89405"/>
                </a:lnTo>
                <a:lnTo>
                  <a:pt x="126309" y="108808"/>
                </a:lnTo>
                <a:lnTo>
                  <a:pt x="9130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6287" y="2632075"/>
            <a:ext cx="588010" cy="606425"/>
          </a:xfrm>
          <a:custGeom>
            <a:avLst/>
            <a:gdLst/>
            <a:ahLst/>
            <a:cxnLst/>
            <a:rect l="l" t="t" r="r" b="b"/>
            <a:pathLst>
              <a:path w="588010" h="606425">
                <a:moveTo>
                  <a:pt x="0" y="0"/>
                </a:moveTo>
                <a:lnTo>
                  <a:pt x="587836" y="606063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48" y="3143651"/>
            <a:ext cx="120650" cy="121920"/>
          </a:xfrm>
          <a:custGeom>
            <a:avLst/>
            <a:gdLst/>
            <a:ahLst/>
            <a:cxnLst/>
            <a:rect l="l" t="t" r="r" b="b"/>
            <a:pathLst>
              <a:path w="120650" h="121920">
                <a:moveTo>
                  <a:pt x="82045" y="0"/>
                </a:moveTo>
                <a:lnTo>
                  <a:pt x="0" y="79579"/>
                </a:lnTo>
                <a:lnTo>
                  <a:pt x="120601" y="121836"/>
                </a:lnTo>
                <a:lnTo>
                  <a:pt x="820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28263" y="2744788"/>
            <a:ext cx="221615" cy="593090"/>
          </a:xfrm>
          <a:custGeom>
            <a:avLst/>
            <a:gdLst/>
            <a:ahLst/>
            <a:cxnLst/>
            <a:rect l="l" t="t" r="r" b="b"/>
            <a:pathLst>
              <a:path w="221614" h="593089">
                <a:moveTo>
                  <a:pt x="221611" y="0"/>
                </a:moveTo>
                <a:lnTo>
                  <a:pt x="0" y="592961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1405" y="3246365"/>
            <a:ext cx="107314" cy="127635"/>
          </a:xfrm>
          <a:custGeom>
            <a:avLst/>
            <a:gdLst/>
            <a:ahLst/>
            <a:cxnLst/>
            <a:rect l="l" t="t" r="r" b="b"/>
            <a:pathLst>
              <a:path w="107314" h="127635">
                <a:moveTo>
                  <a:pt x="0" y="0"/>
                </a:moveTo>
                <a:lnTo>
                  <a:pt x="13519" y="127073"/>
                </a:lnTo>
                <a:lnTo>
                  <a:pt x="107067" y="40013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05038" y="1503045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66"/>
                </a:solidFill>
                <a:latin typeface="Calibri"/>
                <a:cs typeface="Calibri"/>
              </a:rPr>
              <a:t>Astronomy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7014" y="1206183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66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000066"/>
                </a:solidFill>
                <a:latin typeface="Calibri"/>
                <a:cs typeface="Calibri"/>
              </a:rPr>
              <a:t>anks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34890" y="1296670"/>
            <a:ext cx="1225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Cash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5800" y="1644650"/>
            <a:ext cx="1181099" cy="8953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03362" y="2544763"/>
            <a:ext cx="2077720" cy="833755"/>
          </a:xfrm>
          <a:custGeom>
            <a:avLst/>
            <a:gdLst/>
            <a:ahLst/>
            <a:cxnLst/>
            <a:rect l="l" t="t" r="r" b="b"/>
            <a:pathLst>
              <a:path w="2077720" h="833754">
                <a:moveTo>
                  <a:pt x="0" y="0"/>
                </a:moveTo>
                <a:lnTo>
                  <a:pt x="2077601" y="833538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8964" y="3296888"/>
            <a:ext cx="127635" cy="106680"/>
          </a:xfrm>
          <a:custGeom>
            <a:avLst/>
            <a:gdLst/>
            <a:ahLst/>
            <a:cxnLst/>
            <a:rect l="l" t="t" r="r" b="b"/>
            <a:pathLst>
              <a:path w="127635" h="106679">
                <a:moveTo>
                  <a:pt x="42560" y="0"/>
                </a:moveTo>
                <a:lnTo>
                  <a:pt x="0" y="106080"/>
                </a:lnTo>
                <a:lnTo>
                  <a:pt x="127360" y="95600"/>
                </a:lnTo>
                <a:lnTo>
                  <a:pt x="4256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62337" y="4052485"/>
            <a:ext cx="1725930" cy="199390"/>
          </a:xfrm>
          <a:custGeom>
            <a:avLst/>
            <a:gdLst/>
            <a:ahLst/>
            <a:cxnLst/>
            <a:rect l="l" t="t" r="r" b="b"/>
            <a:pathLst>
              <a:path w="1725929" h="199389">
                <a:moveTo>
                  <a:pt x="1725861" y="198839"/>
                </a:moveTo>
                <a:lnTo>
                  <a:pt x="0" y="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4487" y="4004433"/>
            <a:ext cx="120650" cy="113664"/>
          </a:xfrm>
          <a:custGeom>
            <a:avLst/>
            <a:gdLst/>
            <a:ahLst/>
            <a:cxnLst/>
            <a:rect l="l" t="t" r="r" b="b"/>
            <a:pathLst>
              <a:path w="120650" h="113664">
                <a:moveTo>
                  <a:pt x="120089" y="0"/>
                </a:moveTo>
                <a:lnTo>
                  <a:pt x="0" y="43691"/>
                </a:lnTo>
                <a:lnTo>
                  <a:pt x="107007" y="113548"/>
                </a:lnTo>
                <a:lnTo>
                  <a:pt x="1200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5115" y="5008245"/>
            <a:ext cx="7912734" cy="129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987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66"/>
                </a:solidFill>
                <a:latin typeface="Calibri"/>
                <a:cs typeface="Calibri"/>
              </a:rPr>
              <a:t>WWW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>
              <a:latin typeface="Calibri"/>
              <a:cs typeface="Calibri"/>
            </a:endParaRPr>
          </a:p>
          <a:p>
            <a:pPr marL="298450" indent="-285750">
              <a:lnSpc>
                <a:spcPts val="213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Huge amounts of </a:t>
            </a:r>
            <a:r>
              <a:rPr sz="1800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are collected nowadays from different application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domains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dirty="0">
                <a:latin typeface="Calibri"/>
                <a:cs typeface="Calibri"/>
              </a:rPr>
              <a:t>feasible to </a:t>
            </a:r>
            <a:r>
              <a:rPr sz="1800" spc="-5" dirty="0">
                <a:latin typeface="Calibri"/>
                <a:cs typeface="Calibri"/>
              </a:rPr>
              <a:t>analyze </a:t>
            </a:r>
            <a:r>
              <a:rPr sz="1800" dirty="0">
                <a:latin typeface="Calibri"/>
                <a:cs typeface="Calibri"/>
              </a:rPr>
              <a:t>all these data </a:t>
            </a:r>
            <a:r>
              <a:rPr sz="1800" spc="-5" dirty="0">
                <a:latin typeface="Calibri"/>
                <a:cs typeface="Calibri"/>
              </a:rPr>
              <a:t>manually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8964" y="1250633"/>
            <a:ext cx="145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66"/>
                </a:solidFill>
                <a:latin typeface="Calibri"/>
                <a:cs typeface="Calibri"/>
              </a:rPr>
              <a:t>Digital</a:t>
            </a:r>
            <a:r>
              <a:rPr sz="1800" spc="-35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Calibri"/>
                <a:cs typeface="Calibri"/>
              </a:rPr>
              <a:t>cameras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57954" y="3817073"/>
            <a:ext cx="595200" cy="4251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13265" y="3716713"/>
            <a:ext cx="1012415" cy="742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0756" y="4409242"/>
            <a:ext cx="619860" cy="5974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07658" y="4039403"/>
            <a:ext cx="418810" cy="4169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34814" y="4452776"/>
            <a:ext cx="547830" cy="5478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59142" y="1888759"/>
            <a:ext cx="1325873" cy="7101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3783" y="2759982"/>
            <a:ext cx="824592" cy="8245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9996" y="4233605"/>
            <a:ext cx="1663994" cy="13331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1959" y="3561351"/>
            <a:ext cx="2581275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66"/>
                </a:solidFill>
                <a:latin typeface="Calibri"/>
                <a:cs typeface="Calibri"/>
              </a:rPr>
              <a:t>Telecommunication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libri"/>
              <a:cs typeface="Calibri"/>
            </a:endParaRPr>
          </a:p>
          <a:p>
            <a:pPr marL="1836420" marR="5080" algn="r">
              <a:lnSpc>
                <a:spcPts val="2100"/>
              </a:lnSpc>
            </a:pPr>
            <a:r>
              <a:rPr sz="1800" dirty="0">
                <a:solidFill>
                  <a:srgbClr val="000066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0066"/>
                </a:solidFill>
                <a:latin typeface="Calibri"/>
                <a:cs typeface="Calibri"/>
              </a:rPr>
              <a:t>emo</a:t>
            </a:r>
            <a:r>
              <a:rPr sz="1800" dirty="0">
                <a:solidFill>
                  <a:srgbClr val="000066"/>
                </a:solidFill>
                <a:latin typeface="Calibri"/>
                <a:cs typeface="Calibri"/>
              </a:rPr>
              <a:t>te  S</a:t>
            </a:r>
            <a:r>
              <a:rPr sz="1800" spc="-5" dirty="0">
                <a:solidFill>
                  <a:srgbClr val="000066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0066"/>
                </a:solidFill>
                <a:latin typeface="Calibri"/>
                <a:cs typeface="Calibri"/>
              </a:rPr>
              <a:t>nsing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45804" y="4201807"/>
            <a:ext cx="1470660" cy="49530"/>
          </a:xfrm>
          <a:custGeom>
            <a:avLst/>
            <a:gdLst/>
            <a:ahLst/>
            <a:cxnLst/>
            <a:rect l="l" t="t" r="r" b="b"/>
            <a:pathLst>
              <a:path w="1470660" h="49529">
                <a:moveTo>
                  <a:pt x="0" y="49517"/>
                </a:moveTo>
                <a:lnTo>
                  <a:pt x="1470046" y="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37770" y="4147256"/>
            <a:ext cx="116205" cy="114300"/>
          </a:xfrm>
          <a:custGeom>
            <a:avLst/>
            <a:gdLst/>
            <a:ahLst/>
            <a:cxnLst/>
            <a:rect l="l" t="t" r="r" b="b"/>
            <a:pathLst>
              <a:path w="116204" h="114300">
                <a:moveTo>
                  <a:pt x="0" y="0"/>
                </a:moveTo>
                <a:lnTo>
                  <a:pt x="3848" y="114233"/>
                </a:lnTo>
                <a:lnTo>
                  <a:pt x="116159" y="53268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824566" y="6501941"/>
            <a:ext cx="271780" cy="25907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26</a:t>
            </a:fld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58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44" y="228600"/>
            <a:ext cx="3203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Who uses</a:t>
            </a:r>
            <a:r>
              <a:rPr sz="2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databases?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5744" y="1978704"/>
            <a:ext cx="2274213" cy="1404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4899" y="4929866"/>
            <a:ext cx="1152524" cy="1152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2764" y="3994829"/>
            <a:ext cx="1136649" cy="1135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0435" y="1204252"/>
            <a:ext cx="3168393" cy="2357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665" y="4232921"/>
            <a:ext cx="2194331" cy="699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4776" y="3654145"/>
            <a:ext cx="1190930" cy="4990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00553" y="1881789"/>
            <a:ext cx="1209040" cy="821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334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420"/>
              </a:spcBef>
            </a:pPr>
            <a:r>
              <a:rPr sz="2000" spc="-75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943046E-B108-41E8-910F-5CE9842E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5371737" y="6534672"/>
            <a:ext cx="14214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Slide </a:t>
            </a:r>
            <a:r>
              <a:rPr sz="10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from </a:t>
            </a:r>
            <a:r>
              <a:rPr sz="10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Katerina Doka, Introduction </a:t>
            </a:r>
            <a:r>
              <a:rPr sz="1000" i="1" dirty="0">
                <a:solidFill>
                  <a:srgbClr val="808080"/>
                </a:solidFill>
                <a:latin typeface="Times New Roman"/>
                <a:cs typeface="Times New Roman"/>
              </a:rPr>
              <a:t>to</a:t>
            </a:r>
            <a:r>
              <a:rPr sz="1000" i="1" spc="4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0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Databases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2569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47610"/>
            <a:ext cx="37261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How </a:t>
            </a:r>
            <a:r>
              <a:rPr sz="2800" spc="-5" dirty="0"/>
              <a:t>does </a:t>
            </a:r>
            <a:r>
              <a:rPr sz="2800" dirty="0"/>
              <a:t>a </a:t>
            </a:r>
            <a:r>
              <a:rPr sz="2800" spc="-5" dirty="0"/>
              <a:t>DBMS</a:t>
            </a:r>
            <a:r>
              <a:rPr sz="2800" spc="-80" dirty="0"/>
              <a:t> </a:t>
            </a:r>
            <a:r>
              <a:rPr sz="2800" dirty="0"/>
              <a:t>work?</a:t>
            </a:r>
          </a:p>
        </p:txBody>
      </p:sp>
      <p:sp>
        <p:nvSpPr>
          <p:cNvPr id="3" name="object 3"/>
          <p:cNvSpPr/>
          <p:nvPr/>
        </p:nvSpPr>
        <p:spPr>
          <a:xfrm>
            <a:off x="781657" y="2317750"/>
            <a:ext cx="2724150" cy="165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7408" y="1436688"/>
            <a:ext cx="2203448" cy="1611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7295" y="3352800"/>
            <a:ext cx="1475105" cy="447675"/>
          </a:xfrm>
          <a:custGeom>
            <a:avLst/>
            <a:gdLst/>
            <a:ahLst/>
            <a:cxnLst/>
            <a:rect l="l" t="t" r="r" b="b"/>
            <a:pathLst>
              <a:path w="1475104" h="447675">
                <a:moveTo>
                  <a:pt x="737393" y="0"/>
                </a:moveTo>
                <a:lnTo>
                  <a:pt x="666377" y="1024"/>
                </a:lnTo>
                <a:lnTo>
                  <a:pt x="597271" y="4036"/>
                </a:lnTo>
                <a:lnTo>
                  <a:pt x="530384" y="8940"/>
                </a:lnTo>
                <a:lnTo>
                  <a:pt x="466025" y="15644"/>
                </a:lnTo>
                <a:lnTo>
                  <a:pt x="404502" y="24053"/>
                </a:lnTo>
                <a:lnTo>
                  <a:pt x="346126" y="34073"/>
                </a:lnTo>
                <a:lnTo>
                  <a:pt x="291205" y="45612"/>
                </a:lnTo>
                <a:lnTo>
                  <a:pt x="240047" y="58574"/>
                </a:lnTo>
                <a:lnTo>
                  <a:pt x="192963" y="72867"/>
                </a:lnTo>
                <a:lnTo>
                  <a:pt x="150261" y="88396"/>
                </a:lnTo>
                <a:lnTo>
                  <a:pt x="112250" y="105068"/>
                </a:lnTo>
                <a:lnTo>
                  <a:pt x="51537" y="141463"/>
                </a:lnTo>
                <a:lnTo>
                  <a:pt x="13296" y="181304"/>
                </a:lnTo>
                <a:lnTo>
                  <a:pt x="0" y="223838"/>
                </a:lnTo>
                <a:lnTo>
                  <a:pt x="3375" y="245395"/>
                </a:lnTo>
                <a:lnTo>
                  <a:pt x="29453" y="286676"/>
                </a:lnTo>
                <a:lnTo>
                  <a:pt x="79239" y="324888"/>
                </a:lnTo>
                <a:lnTo>
                  <a:pt x="150261" y="359280"/>
                </a:lnTo>
                <a:lnTo>
                  <a:pt x="192963" y="374809"/>
                </a:lnTo>
                <a:lnTo>
                  <a:pt x="240047" y="389101"/>
                </a:lnTo>
                <a:lnTo>
                  <a:pt x="291205" y="402063"/>
                </a:lnTo>
                <a:lnTo>
                  <a:pt x="346126" y="413602"/>
                </a:lnTo>
                <a:lnTo>
                  <a:pt x="404502" y="423622"/>
                </a:lnTo>
                <a:lnTo>
                  <a:pt x="466025" y="432032"/>
                </a:lnTo>
                <a:lnTo>
                  <a:pt x="530384" y="438735"/>
                </a:lnTo>
                <a:lnTo>
                  <a:pt x="597271" y="443640"/>
                </a:lnTo>
                <a:lnTo>
                  <a:pt x="666377" y="446651"/>
                </a:lnTo>
                <a:lnTo>
                  <a:pt x="737393" y="447676"/>
                </a:lnTo>
                <a:lnTo>
                  <a:pt x="808409" y="446651"/>
                </a:lnTo>
                <a:lnTo>
                  <a:pt x="877515" y="443640"/>
                </a:lnTo>
                <a:lnTo>
                  <a:pt x="944402" y="438735"/>
                </a:lnTo>
                <a:lnTo>
                  <a:pt x="1008761" y="432032"/>
                </a:lnTo>
                <a:lnTo>
                  <a:pt x="1070284" y="423622"/>
                </a:lnTo>
                <a:lnTo>
                  <a:pt x="1128660" y="413602"/>
                </a:lnTo>
                <a:lnTo>
                  <a:pt x="1183581" y="402063"/>
                </a:lnTo>
                <a:lnTo>
                  <a:pt x="1234739" y="389101"/>
                </a:lnTo>
                <a:lnTo>
                  <a:pt x="1281823" y="374809"/>
                </a:lnTo>
                <a:lnTo>
                  <a:pt x="1324525" y="359280"/>
                </a:lnTo>
                <a:lnTo>
                  <a:pt x="1362536" y="342608"/>
                </a:lnTo>
                <a:lnTo>
                  <a:pt x="1423250" y="306213"/>
                </a:lnTo>
                <a:lnTo>
                  <a:pt x="1461491" y="266373"/>
                </a:lnTo>
                <a:lnTo>
                  <a:pt x="1474787" y="223838"/>
                </a:lnTo>
                <a:lnTo>
                  <a:pt x="1471411" y="202281"/>
                </a:lnTo>
                <a:lnTo>
                  <a:pt x="1445334" y="161000"/>
                </a:lnTo>
                <a:lnTo>
                  <a:pt x="1395548" y="122788"/>
                </a:lnTo>
                <a:lnTo>
                  <a:pt x="1324525" y="88396"/>
                </a:lnTo>
                <a:lnTo>
                  <a:pt x="1281823" y="72867"/>
                </a:lnTo>
                <a:lnTo>
                  <a:pt x="1234739" y="58574"/>
                </a:lnTo>
                <a:lnTo>
                  <a:pt x="1183581" y="45612"/>
                </a:lnTo>
                <a:lnTo>
                  <a:pt x="1128660" y="34073"/>
                </a:lnTo>
                <a:lnTo>
                  <a:pt x="1070284" y="24053"/>
                </a:lnTo>
                <a:lnTo>
                  <a:pt x="1008761" y="15644"/>
                </a:lnTo>
                <a:lnTo>
                  <a:pt x="944402" y="8940"/>
                </a:lnTo>
                <a:lnTo>
                  <a:pt x="877515" y="4036"/>
                </a:lnTo>
                <a:lnTo>
                  <a:pt x="808409" y="1024"/>
                </a:lnTo>
                <a:lnTo>
                  <a:pt x="737393" y="0"/>
                </a:lnTo>
                <a:close/>
              </a:path>
            </a:pathLst>
          </a:custGeom>
          <a:solidFill>
            <a:srgbClr val="FDFD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7295" y="3352800"/>
            <a:ext cx="1475105" cy="447675"/>
          </a:xfrm>
          <a:custGeom>
            <a:avLst/>
            <a:gdLst/>
            <a:ahLst/>
            <a:cxnLst/>
            <a:rect l="l" t="t" r="r" b="b"/>
            <a:pathLst>
              <a:path w="1475104" h="447675">
                <a:moveTo>
                  <a:pt x="0" y="223837"/>
                </a:moveTo>
                <a:lnTo>
                  <a:pt x="13296" y="181303"/>
                </a:lnTo>
                <a:lnTo>
                  <a:pt x="51537" y="141463"/>
                </a:lnTo>
                <a:lnTo>
                  <a:pt x="112250" y="105067"/>
                </a:lnTo>
                <a:lnTo>
                  <a:pt x="150261" y="88396"/>
                </a:lnTo>
                <a:lnTo>
                  <a:pt x="192963" y="72867"/>
                </a:lnTo>
                <a:lnTo>
                  <a:pt x="240048" y="58574"/>
                </a:lnTo>
                <a:lnTo>
                  <a:pt x="291205" y="45612"/>
                </a:lnTo>
                <a:lnTo>
                  <a:pt x="346126" y="34073"/>
                </a:lnTo>
                <a:lnTo>
                  <a:pt x="404503" y="24053"/>
                </a:lnTo>
                <a:lnTo>
                  <a:pt x="466025" y="15644"/>
                </a:lnTo>
                <a:lnTo>
                  <a:pt x="530384" y="8940"/>
                </a:lnTo>
                <a:lnTo>
                  <a:pt x="597271" y="4036"/>
                </a:lnTo>
                <a:lnTo>
                  <a:pt x="666377" y="1024"/>
                </a:lnTo>
                <a:lnTo>
                  <a:pt x="737393" y="0"/>
                </a:lnTo>
                <a:lnTo>
                  <a:pt x="808409" y="1024"/>
                </a:lnTo>
                <a:lnTo>
                  <a:pt x="877515" y="4036"/>
                </a:lnTo>
                <a:lnTo>
                  <a:pt x="944403" y="8940"/>
                </a:lnTo>
                <a:lnTo>
                  <a:pt x="1008762" y="15644"/>
                </a:lnTo>
                <a:lnTo>
                  <a:pt x="1070284" y="24053"/>
                </a:lnTo>
                <a:lnTo>
                  <a:pt x="1128661" y="34073"/>
                </a:lnTo>
                <a:lnTo>
                  <a:pt x="1183582" y="45612"/>
                </a:lnTo>
                <a:lnTo>
                  <a:pt x="1234739" y="58574"/>
                </a:lnTo>
                <a:lnTo>
                  <a:pt x="1281824" y="72867"/>
                </a:lnTo>
                <a:lnTo>
                  <a:pt x="1324526" y="88396"/>
                </a:lnTo>
                <a:lnTo>
                  <a:pt x="1362537" y="105067"/>
                </a:lnTo>
                <a:lnTo>
                  <a:pt x="1423250" y="141463"/>
                </a:lnTo>
                <a:lnTo>
                  <a:pt x="1461491" y="181303"/>
                </a:lnTo>
                <a:lnTo>
                  <a:pt x="1474787" y="223837"/>
                </a:lnTo>
                <a:lnTo>
                  <a:pt x="1471412" y="245394"/>
                </a:lnTo>
                <a:lnTo>
                  <a:pt x="1445334" y="286676"/>
                </a:lnTo>
                <a:lnTo>
                  <a:pt x="1395548" y="324887"/>
                </a:lnTo>
                <a:lnTo>
                  <a:pt x="1324526" y="359279"/>
                </a:lnTo>
                <a:lnTo>
                  <a:pt x="1281824" y="374808"/>
                </a:lnTo>
                <a:lnTo>
                  <a:pt x="1234739" y="389101"/>
                </a:lnTo>
                <a:lnTo>
                  <a:pt x="1183582" y="402063"/>
                </a:lnTo>
                <a:lnTo>
                  <a:pt x="1128661" y="413601"/>
                </a:lnTo>
                <a:lnTo>
                  <a:pt x="1070284" y="423622"/>
                </a:lnTo>
                <a:lnTo>
                  <a:pt x="1008762" y="432031"/>
                </a:lnTo>
                <a:lnTo>
                  <a:pt x="944403" y="438735"/>
                </a:lnTo>
                <a:lnTo>
                  <a:pt x="877515" y="443639"/>
                </a:lnTo>
                <a:lnTo>
                  <a:pt x="808409" y="446651"/>
                </a:lnTo>
                <a:lnTo>
                  <a:pt x="737393" y="447675"/>
                </a:lnTo>
                <a:lnTo>
                  <a:pt x="666377" y="446651"/>
                </a:lnTo>
                <a:lnTo>
                  <a:pt x="597271" y="443639"/>
                </a:lnTo>
                <a:lnTo>
                  <a:pt x="530384" y="438735"/>
                </a:lnTo>
                <a:lnTo>
                  <a:pt x="466025" y="432031"/>
                </a:lnTo>
                <a:lnTo>
                  <a:pt x="404503" y="423622"/>
                </a:lnTo>
                <a:lnTo>
                  <a:pt x="346126" y="413601"/>
                </a:lnTo>
                <a:lnTo>
                  <a:pt x="291205" y="402063"/>
                </a:lnTo>
                <a:lnTo>
                  <a:pt x="240048" y="389101"/>
                </a:lnTo>
                <a:lnTo>
                  <a:pt x="192963" y="374808"/>
                </a:lnTo>
                <a:lnTo>
                  <a:pt x="150261" y="359279"/>
                </a:lnTo>
                <a:lnTo>
                  <a:pt x="112250" y="342608"/>
                </a:lnTo>
                <a:lnTo>
                  <a:pt x="51537" y="306212"/>
                </a:lnTo>
                <a:lnTo>
                  <a:pt x="13296" y="266372"/>
                </a:lnTo>
                <a:lnTo>
                  <a:pt x="0" y="22383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83090" y="3448051"/>
            <a:ext cx="9099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Times New Roman"/>
                <a:cs typeface="Times New Roman"/>
              </a:rPr>
              <a:t>Database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68081" y="3795713"/>
          <a:ext cx="1683385" cy="725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86">
                <a:tc gridSpan="3">
                  <a:txBody>
                    <a:bodyPr/>
                    <a:lstStyle/>
                    <a:p>
                      <a:pPr marL="445134">
                        <a:lnSpc>
                          <a:spcPts val="2175"/>
                        </a:lnSpc>
                        <a:spcBef>
                          <a:spcPts val="434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DBMS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F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8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Pro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gra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ms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657664" y="4454641"/>
            <a:ext cx="5032184" cy="1929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0297" y="4833620"/>
            <a:ext cx="1325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Transactions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25106" y="3016248"/>
            <a:ext cx="968375" cy="1285875"/>
          </a:xfrm>
          <a:custGeom>
            <a:avLst/>
            <a:gdLst/>
            <a:ahLst/>
            <a:cxnLst/>
            <a:rect l="l" t="t" r="r" b="b"/>
            <a:pathLst>
              <a:path w="968375" h="1285875">
                <a:moveTo>
                  <a:pt x="967766" y="1285874"/>
                </a:moveTo>
                <a:lnTo>
                  <a:pt x="933139" y="1260654"/>
                </a:lnTo>
                <a:lnTo>
                  <a:pt x="898127" y="1234412"/>
                </a:lnTo>
                <a:lnTo>
                  <a:pt x="862346" y="1206124"/>
                </a:lnTo>
                <a:lnTo>
                  <a:pt x="825410" y="1174770"/>
                </a:lnTo>
                <a:lnTo>
                  <a:pt x="786935" y="1139326"/>
                </a:lnTo>
                <a:lnTo>
                  <a:pt x="746537" y="1098770"/>
                </a:lnTo>
                <a:lnTo>
                  <a:pt x="703830" y="1052079"/>
                </a:lnTo>
                <a:lnTo>
                  <a:pt x="675904" y="1020555"/>
                </a:lnTo>
                <a:lnTo>
                  <a:pt x="644159" y="984971"/>
                </a:lnTo>
                <a:lnTo>
                  <a:pt x="609665" y="946140"/>
                </a:lnTo>
                <a:lnTo>
                  <a:pt x="573491" y="904874"/>
                </a:lnTo>
                <a:lnTo>
                  <a:pt x="536706" y="861985"/>
                </a:lnTo>
                <a:lnTo>
                  <a:pt x="500379" y="818283"/>
                </a:lnTo>
                <a:lnTo>
                  <a:pt x="465579" y="774582"/>
                </a:lnTo>
                <a:lnTo>
                  <a:pt x="433377" y="731692"/>
                </a:lnTo>
                <a:lnTo>
                  <a:pt x="404839" y="690426"/>
                </a:lnTo>
                <a:lnTo>
                  <a:pt x="381037" y="651596"/>
                </a:lnTo>
                <a:lnTo>
                  <a:pt x="363039" y="616012"/>
                </a:lnTo>
                <a:lnTo>
                  <a:pt x="351299" y="552166"/>
                </a:lnTo>
                <a:lnTo>
                  <a:pt x="364584" y="524636"/>
                </a:lnTo>
                <a:lnTo>
                  <a:pt x="388074" y="500848"/>
                </a:lnTo>
                <a:lnTo>
                  <a:pt x="418075" y="479748"/>
                </a:lnTo>
                <a:lnTo>
                  <a:pt x="450891" y="460284"/>
                </a:lnTo>
                <a:lnTo>
                  <a:pt x="482827" y="441405"/>
                </a:lnTo>
                <a:lnTo>
                  <a:pt x="510189" y="422059"/>
                </a:lnTo>
                <a:lnTo>
                  <a:pt x="529280" y="401192"/>
                </a:lnTo>
                <a:lnTo>
                  <a:pt x="536406" y="377754"/>
                </a:lnTo>
                <a:lnTo>
                  <a:pt x="527872" y="350692"/>
                </a:lnTo>
                <a:lnTo>
                  <a:pt x="488949" y="303763"/>
                </a:lnTo>
                <a:lnTo>
                  <a:pt x="428881" y="253322"/>
                </a:lnTo>
                <a:lnTo>
                  <a:pt x="392120" y="226984"/>
                </a:lnTo>
                <a:lnTo>
                  <a:pt x="351514" y="200008"/>
                </a:lnTo>
                <a:lnTo>
                  <a:pt x="307545" y="172473"/>
                </a:lnTo>
                <a:lnTo>
                  <a:pt x="260692" y="144459"/>
                </a:lnTo>
                <a:lnTo>
                  <a:pt x="211437" y="116046"/>
                </a:lnTo>
                <a:lnTo>
                  <a:pt x="160259" y="87314"/>
                </a:lnTo>
                <a:lnTo>
                  <a:pt x="107640" y="58342"/>
                </a:lnTo>
                <a:lnTo>
                  <a:pt x="54060" y="29211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8808" y="3715246"/>
            <a:ext cx="3054350" cy="546100"/>
          </a:xfrm>
          <a:custGeom>
            <a:avLst/>
            <a:gdLst/>
            <a:ahLst/>
            <a:cxnLst/>
            <a:rect l="l" t="t" r="r" b="b"/>
            <a:pathLst>
              <a:path w="3054350" h="546100">
                <a:moveTo>
                  <a:pt x="3054349" y="545603"/>
                </a:moveTo>
                <a:lnTo>
                  <a:pt x="3005577" y="513581"/>
                </a:lnTo>
                <a:lnTo>
                  <a:pt x="2956852" y="481655"/>
                </a:lnTo>
                <a:lnTo>
                  <a:pt x="2908219" y="449922"/>
                </a:lnTo>
                <a:lnTo>
                  <a:pt x="2859727" y="418479"/>
                </a:lnTo>
                <a:lnTo>
                  <a:pt x="2811420" y="387423"/>
                </a:lnTo>
                <a:lnTo>
                  <a:pt x="2763346" y="356849"/>
                </a:lnTo>
                <a:lnTo>
                  <a:pt x="2715551" y="326856"/>
                </a:lnTo>
                <a:lnTo>
                  <a:pt x="2668081" y="297538"/>
                </a:lnTo>
                <a:lnTo>
                  <a:pt x="2620984" y="268994"/>
                </a:lnTo>
                <a:lnTo>
                  <a:pt x="2574306" y="241319"/>
                </a:lnTo>
                <a:lnTo>
                  <a:pt x="2528092" y="214610"/>
                </a:lnTo>
                <a:lnTo>
                  <a:pt x="2482390" y="188963"/>
                </a:lnTo>
                <a:lnTo>
                  <a:pt x="2437247" y="164476"/>
                </a:lnTo>
                <a:lnTo>
                  <a:pt x="2392708" y="141245"/>
                </a:lnTo>
                <a:lnTo>
                  <a:pt x="2348820" y="119367"/>
                </a:lnTo>
                <a:lnTo>
                  <a:pt x="2305631" y="98937"/>
                </a:lnTo>
                <a:lnTo>
                  <a:pt x="2263185" y="80054"/>
                </a:lnTo>
                <a:lnTo>
                  <a:pt x="2221530" y="62813"/>
                </a:lnTo>
                <a:lnTo>
                  <a:pt x="2180713" y="47310"/>
                </a:lnTo>
                <a:lnTo>
                  <a:pt x="2140779" y="33644"/>
                </a:lnTo>
                <a:lnTo>
                  <a:pt x="2101776" y="21909"/>
                </a:lnTo>
                <a:lnTo>
                  <a:pt x="2063749" y="12203"/>
                </a:lnTo>
                <a:lnTo>
                  <a:pt x="2014765" y="3311"/>
                </a:lnTo>
                <a:lnTo>
                  <a:pt x="1970477" y="0"/>
                </a:lnTo>
                <a:lnTo>
                  <a:pt x="1930099" y="1599"/>
                </a:lnTo>
                <a:lnTo>
                  <a:pt x="1857928" y="16854"/>
                </a:lnTo>
                <a:lnTo>
                  <a:pt x="1791965" y="43718"/>
                </a:lnTo>
                <a:lnTo>
                  <a:pt x="1725921" y="76832"/>
                </a:lnTo>
                <a:lnTo>
                  <a:pt x="1690903" y="94059"/>
                </a:lnTo>
                <a:lnTo>
                  <a:pt x="1653508" y="110839"/>
                </a:lnTo>
                <a:lnTo>
                  <a:pt x="1612949" y="126503"/>
                </a:lnTo>
                <a:lnTo>
                  <a:pt x="1568439" y="140382"/>
                </a:lnTo>
                <a:lnTo>
                  <a:pt x="1519193" y="151804"/>
                </a:lnTo>
                <a:lnTo>
                  <a:pt x="1464425" y="160101"/>
                </a:lnTo>
                <a:lnTo>
                  <a:pt x="1403349" y="164603"/>
                </a:lnTo>
                <a:lnTo>
                  <a:pt x="1326869" y="166471"/>
                </a:lnTo>
                <a:lnTo>
                  <a:pt x="1286623" y="166788"/>
                </a:lnTo>
                <a:lnTo>
                  <a:pt x="1245108" y="166714"/>
                </a:lnTo>
                <a:lnTo>
                  <a:pt x="1202375" y="166265"/>
                </a:lnTo>
                <a:lnTo>
                  <a:pt x="1158475" y="165457"/>
                </a:lnTo>
                <a:lnTo>
                  <a:pt x="1113457" y="164306"/>
                </a:lnTo>
                <a:lnTo>
                  <a:pt x="1067373" y="162826"/>
                </a:lnTo>
                <a:lnTo>
                  <a:pt x="1020274" y="161034"/>
                </a:lnTo>
                <a:lnTo>
                  <a:pt x="972211" y="158945"/>
                </a:lnTo>
                <a:lnTo>
                  <a:pt x="923233" y="156575"/>
                </a:lnTo>
                <a:lnTo>
                  <a:pt x="873393" y="153940"/>
                </a:lnTo>
                <a:lnTo>
                  <a:pt x="822740" y="151054"/>
                </a:lnTo>
                <a:lnTo>
                  <a:pt x="771326" y="147935"/>
                </a:lnTo>
                <a:lnTo>
                  <a:pt x="719201" y="144596"/>
                </a:lnTo>
                <a:lnTo>
                  <a:pt x="666416" y="141055"/>
                </a:lnTo>
                <a:lnTo>
                  <a:pt x="613022" y="137326"/>
                </a:lnTo>
                <a:lnTo>
                  <a:pt x="559070" y="133425"/>
                </a:lnTo>
                <a:lnTo>
                  <a:pt x="504609" y="129368"/>
                </a:lnTo>
                <a:lnTo>
                  <a:pt x="449692" y="125170"/>
                </a:lnTo>
                <a:lnTo>
                  <a:pt x="394369" y="120848"/>
                </a:lnTo>
                <a:lnTo>
                  <a:pt x="338691" y="116416"/>
                </a:lnTo>
                <a:lnTo>
                  <a:pt x="282707" y="111890"/>
                </a:lnTo>
                <a:lnTo>
                  <a:pt x="226470" y="107287"/>
                </a:lnTo>
                <a:lnTo>
                  <a:pt x="170030" y="102621"/>
                </a:lnTo>
                <a:lnTo>
                  <a:pt x="113438" y="97908"/>
                </a:lnTo>
                <a:lnTo>
                  <a:pt x="56744" y="93163"/>
                </a:lnTo>
                <a:lnTo>
                  <a:pt x="0" y="8840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7148" y="3032050"/>
            <a:ext cx="127127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Queries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  </a:t>
            </a:r>
            <a:r>
              <a:rPr sz="1800" spc="-10" dirty="0">
                <a:latin typeface="Arial"/>
                <a:cs typeface="Arial"/>
              </a:rPr>
              <a:t>Views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336645" y="6536848"/>
            <a:ext cx="13452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Slide </a:t>
            </a:r>
            <a:r>
              <a:rPr sz="10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from </a:t>
            </a:r>
            <a:r>
              <a:rPr sz="10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Katerina Doka, Introduction </a:t>
            </a:r>
            <a:r>
              <a:rPr sz="1000" i="1" dirty="0">
                <a:solidFill>
                  <a:srgbClr val="808080"/>
                </a:solidFill>
                <a:latin typeface="Times New Roman"/>
                <a:cs typeface="Times New Roman"/>
              </a:rPr>
              <a:t>to</a:t>
            </a:r>
            <a:r>
              <a:rPr sz="1000" i="1" spc="4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0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Databases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2392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633" y="1295400"/>
            <a:ext cx="5940248" cy="2420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253460"/>
            <a:ext cx="331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do </a:t>
            </a:r>
            <a:r>
              <a:rPr dirty="0"/>
              <a:t>I </a:t>
            </a:r>
            <a:r>
              <a:rPr spc="-5" dirty="0"/>
              <a:t>want to learn</a:t>
            </a:r>
            <a:r>
              <a:rPr spc="-70" dirty="0"/>
              <a:t> </a:t>
            </a:r>
            <a:r>
              <a:rPr spc="-5" dirty="0"/>
              <a:t>it?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58000" y="2743200"/>
            <a:ext cx="34163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0" dirty="0">
                <a:latin typeface="Times New Roman"/>
                <a:cs typeface="Times New Roman"/>
              </a:rPr>
              <a:t>[1]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177" y="5944140"/>
            <a:ext cx="79013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[1] </a:t>
            </a:r>
            <a:r>
              <a:rPr sz="1600" spc="-5" dirty="0">
                <a:latin typeface="Times New Roman"/>
                <a:cs typeface="Times New Roman"/>
              </a:rPr>
              <a:t>Harvard Business </a:t>
            </a:r>
            <a:r>
              <a:rPr sz="1600" spc="-20" dirty="0">
                <a:latin typeface="Times New Roman"/>
                <a:cs typeface="Times New Roman"/>
              </a:rPr>
              <a:t>Review. </a:t>
            </a:r>
            <a:r>
              <a:rPr sz="1600" spc="-5" dirty="0">
                <a:latin typeface="Times New Roman"/>
                <a:cs typeface="Times New Roman"/>
              </a:rPr>
              <a:t>Data Scientist: The Sexiest </a:t>
            </a:r>
            <a:r>
              <a:rPr sz="1600" dirty="0">
                <a:latin typeface="Times New Roman"/>
                <a:cs typeface="Times New Roman"/>
              </a:rPr>
              <a:t>Job of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21st </a:t>
            </a:r>
            <a:r>
              <a:rPr sz="1600" spc="-15" dirty="0">
                <a:latin typeface="Times New Roman"/>
                <a:cs typeface="Times New Roman"/>
              </a:rPr>
              <a:t>Century. </a:t>
            </a:r>
            <a:r>
              <a:rPr sz="1600" spc="-5" dirty="0">
                <a:latin typeface="Times New Roman"/>
                <a:cs typeface="Times New Roman"/>
              </a:rPr>
              <a:t>October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2012.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507" y="4139003"/>
            <a:ext cx="65405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If </a:t>
            </a:r>
            <a:r>
              <a:rPr spc="-5" dirty="0">
                <a:latin typeface="Times New Roman"/>
                <a:cs typeface="Times New Roman"/>
              </a:rPr>
              <a:t>this means having rare qualities that are much in demand,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data scientists </a:t>
            </a:r>
            <a:r>
              <a:rPr dirty="0">
                <a:latin typeface="Times New Roman"/>
                <a:cs typeface="Times New Roman"/>
              </a:rPr>
              <a:t>are already </a:t>
            </a:r>
            <a:r>
              <a:rPr spc="-5" dirty="0">
                <a:latin typeface="Times New Roman"/>
                <a:cs typeface="Times New Roman"/>
              </a:rPr>
              <a:t>there. They </a:t>
            </a:r>
            <a:r>
              <a:rPr dirty="0">
                <a:latin typeface="Times New Roman"/>
                <a:cs typeface="Times New Roman"/>
              </a:rPr>
              <a:t>are </a:t>
            </a:r>
            <a:r>
              <a:rPr spc="-10" dirty="0">
                <a:latin typeface="Times New Roman"/>
                <a:cs typeface="Times New Roman"/>
              </a:rPr>
              <a:t>difficult </a:t>
            </a:r>
            <a:r>
              <a:rPr dirty="0">
                <a:latin typeface="Times New Roman"/>
                <a:cs typeface="Times New Roman"/>
              </a:rPr>
              <a:t>and  </a:t>
            </a:r>
            <a:r>
              <a:rPr spc="-5" dirty="0">
                <a:latin typeface="Times New Roman"/>
                <a:cs typeface="Times New Roman"/>
              </a:rPr>
              <a:t>expensive to hire and, given the very competitive market </a:t>
            </a:r>
            <a:r>
              <a:rPr dirty="0">
                <a:latin typeface="Times New Roman"/>
                <a:cs typeface="Times New Roman"/>
              </a:rPr>
              <a:t>for  </a:t>
            </a:r>
            <a:r>
              <a:rPr spc="-5" dirty="0">
                <a:latin typeface="Times New Roman"/>
                <a:cs typeface="Times New Roman"/>
              </a:rPr>
              <a:t>their services, </a:t>
            </a:r>
            <a:r>
              <a:rPr spc="-10" dirty="0">
                <a:latin typeface="Times New Roman"/>
                <a:cs typeface="Times New Roman"/>
              </a:rPr>
              <a:t>difficult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retain.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239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389" y="269241"/>
            <a:ext cx="2604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/>
              <a:t>Who am I?</a:t>
            </a:r>
            <a:endParaRPr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799" y="1102642"/>
            <a:ext cx="8534507" cy="509113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9973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rgbClr val="00A786"/>
                </a:solidFill>
                <a:latin typeface="Calibri"/>
                <a:cs typeface="Calibri"/>
              </a:rPr>
              <a:t>Joe Boone - GMU Graduate Lecturer</a:t>
            </a:r>
          </a:p>
          <a:p>
            <a:pPr marL="552450" marR="0" lvl="1" indent="-33718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552450" algn="l"/>
                <a:tab pos="553085" algn="l"/>
                <a:tab pos="141224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jboone@gmu.edu</a:t>
            </a:r>
            <a:endParaRPr kumimoji="0" lang="en-US" sz="2000" b="0" i="0" u="none" strike="noStrike" kern="1200" cap="none" spc="-5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buClr>
                <a:srgbClr val="009973"/>
              </a:buClr>
              <a:tabLst>
                <a:tab pos="354965" algn="l"/>
                <a:tab pos="355600" algn="l"/>
              </a:tabLst>
            </a:pPr>
            <a:endParaRPr lang="en-US" sz="2400" b="1" spc="-5" dirty="0">
              <a:solidFill>
                <a:srgbClr val="00A786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9973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rgbClr val="00A786"/>
                </a:solidFill>
                <a:latin typeface="Calibri"/>
                <a:cs typeface="Calibri"/>
              </a:rPr>
              <a:t>Academic Career</a:t>
            </a:r>
            <a:endParaRPr sz="2400" dirty="0">
              <a:latin typeface="Calibri"/>
              <a:cs typeface="Calibri"/>
            </a:endParaRPr>
          </a:p>
          <a:p>
            <a:pPr marL="552450" lvl="1" indent="-337185">
              <a:lnSpc>
                <a:spcPct val="100000"/>
              </a:lnSpc>
              <a:spcBef>
                <a:spcPts val="400"/>
              </a:spcBef>
              <a:buChar char="–"/>
              <a:tabLst>
                <a:tab pos="552450" algn="l"/>
                <a:tab pos="553085" algn="l"/>
                <a:tab pos="1412240" algn="l"/>
              </a:tabLst>
            </a:pPr>
            <a:r>
              <a:rPr lang="en-US" sz="2000" spc="-5" dirty="0">
                <a:latin typeface="Calibri"/>
                <a:cs typeface="Calibri"/>
              </a:rPr>
              <a:t>BS and MS in Computer Science from GMU</a:t>
            </a:r>
          </a:p>
          <a:p>
            <a:pPr marL="552450" lvl="1" indent="-337185">
              <a:lnSpc>
                <a:spcPct val="100000"/>
              </a:lnSpc>
              <a:spcBef>
                <a:spcPts val="400"/>
              </a:spcBef>
              <a:buChar char="–"/>
              <a:tabLst>
                <a:tab pos="552450" algn="l"/>
                <a:tab pos="553085" algn="l"/>
                <a:tab pos="141224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Currently a Computational Science and Informatics Ph.D. Student at GMU</a:t>
            </a:r>
          </a:p>
          <a:p>
            <a:pPr marL="552450" lvl="1" indent="-337185">
              <a:lnSpc>
                <a:spcPct val="100000"/>
              </a:lnSpc>
              <a:spcBef>
                <a:spcPts val="500"/>
              </a:spcBef>
              <a:buChar char="–"/>
              <a:tabLst>
                <a:tab pos="552450" algn="l"/>
                <a:tab pos="553085" algn="l"/>
                <a:tab pos="4641215" algn="l"/>
              </a:tabLst>
            </a:pPr>
            <a:endParaRPr lang="en-US" sz="20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355600" indent="-342900">
              <a:spcBef>
                <a:spcPts val="580"/>
              </a:spcBef>
              <a:buClr>
                <a:srgbClr val="009973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rgbClr val="00A786"/>
                </a:solidFill>
                <a:latin typeface="Calibri"/>
                <a:cs typeface="Calibri"/>
              </a:rPr>
              <a:t>Professional Career</a:t>
            </a:r>
          </a:p>
          <a:p>
            <a:pPr marL="552450" lvl="1" indent="-337185">
              <a:spcBef>
                <a:spcPts val="500"/>
              </a:spcBef>
              <a:buChar char="–"/>
              <a:tabLst>
                <a:tab pos="552450" algn="l"/>
                <a:tab pos="553085" algn="l"/>
                <a:tab pos="464121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30+ Years of Systems Development and Engineering Leadership</a:t>
            </a:r>
          </a:p>
          <a:p>
            <a:pPr marL="552450" lvl="1" indent="-337185">
              <a:spcBef>
                <a:spcPts val="500"/>
              </a:spcBef>
              <a:buChar char="–"/>
              <a:tabLst>
                <a:tab pos="552450" algn="l"/>
                <a:tab pos="553085" algn="l"/>
                <a:tab pos="464121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Satellite Telecommunication Applications</a:t>
            </a:r>
          </a:p>
          <a:p>
            <a:pPr marL="552450" lvl="1" indent="-337185">
              <a:spcBef>
                <a:spcPts val="500"/>
              </a:spcBef>
              <a:buChar char="–"/>
              <a:tabLst>
                <a:tab pos="552450" algn="l"/>
                <a:tab pos="553085" algn="l"/>
                <a:tab pos="464121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Geospatial Applications</a:t>
            </a:r>
          </a:p>
          <a:p>
            <a:pPr marL="552450" lvl="1" indent="-337185">
              <a:spcBef>
                <a:spcPts val="500"/>
              </a:spcBef>
              <a:buChar char="–"/>
              <a:tabLst>
                <a:tab pos="552450" algn="l"/>
                <a:tab pos="553085" algn="l"/>
                <a:tab pos="464121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Extensive Software Development Experience</a:t>
            </a:r>
          </a:p>
          <a:p>
            <a:pPr marL="552450" lvl="1" indent="-337185">
              <a:spcBef>
                <a:spcPts val="500"/>
              </a:spcBef>
              <a:buChar char="–"/>
              <a:tabLst>
                <a:tab pos="552450" algn="l"/>
                <a:tab pos="553085" algn="l"/>
                <a:tab pos="464121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Graduate Lecturer at GMU</a:t>
            </a:r>
          </a:p>
        </p:txBody>
      </p:sp>
    </p:spTree>
    <p:extLst>
      <p:ext uri="{BB962C8B-B14F-4D97-AF65-F5344CB8AC3E}">
        <p14:creationId xmlns:p14="http://schemas.microsoft.com/office/powerpoint/2010/main" val="3210394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65075FA-38F0-48C9-BD29-016C125EA1E6}"/>
              </a:ext>
            </a:extLst>
          </p:cNvPr>
          <p:cNvSpPr txBox="1">
            <a:spLocks/>
          </p:cNvSpPr>
          <p:nvPr/>
        </p:nvSpPr>
        <p:spPr>
          <a:xfrm>
            <a:off x="2438400" y="2739067"/>
            <a:ext cx="4267200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4400" kern="0" spc="-5" dirty="0">
                <a:solidFill>
                  <a:sysClr val="windowText" lastClr="000000"/>
                </a:solidFill>
              </a:rPr>
              <a:t>An Introduction to </a:t>
            </a:r>
          </a:p>
          <a:p>
            <a:pPr marL="12700" algn="ctr">
              <a:spcBef>
                <a:spcPts val="100"/>
              </a:spcBef>
            </a:pPr>
            <a:r>
              <a:rPr lang="en-US" sz="4400" kern="0" spc="-5" dirty="0">
                <a:solidFill>
                  <a:sysClr val="windowText" lastClr="000000"/>
                </a:solidFill>
              </a:rPr>
              <a:t>Scientific Articles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81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47934"/>
            <a:ext cx="3903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Why read journal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articles?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77825" marR="5080" indent="-342900">
              <a:lnSpc>
                <a:spcPts val="3300"/>
              </a:lnSpc>
              <a:spcBef>
                <a:spcPts val="260"/>
              </a:spcBef>
              <a:buFont typeface="Calibri"/>
              <a:buChar char="•"/>
              <a:tabLst>
                <a:tab pos="377825" algn="l"/>
                <a:tab pos="378460" algn="l"/>
              </a:tabLst>
            </a:pPr>
            <a:r>
              <a:rPr dirty="0"/>
              <a:t>To update </a:t>
            </a:r>
            <a:r>
              <a:rPr spc="-5" dirty="0"/>
              <a:t>oneself with progress </a:t>
            </a:r>
            <a:r>
              <a:rPr dirty="0"/>
              <a:t>in a particular </a:t>
            </a:r>
            <a:r>
              <a:rPr spc="-5" dirty="0"/>
              <a:t>specialty/  </a:t>
            </a:r>
            <a:r>
              <a:rPr i="1" spc="-5" dirty="0"/>
              <a:t>field </a:t>
            </a:r>
            <a:r>
              <a:rPr i="1" dirty="0"/>
              <a:t>of study</a:t>
            </a:r>
          </a:p>
          <a:p>
            <a:pPr marL="378460" indent="-342900">
              <a:lnSpc>
                <a:spcPct val="100000"/>
              </a:lnSpc>
              <a:spcBef>
                <a:spcPts val="610"/>
              </a:spcBef>
              <a:buFont typeface="Calibri"/>
              <a:buChar char="•"/>
              <a:tabLst>
                <a:tab pos="377825" algn="l"/>
                <a:tab pos="378460" algn="l"/>
              </a:tabLst>
            </a:pPr>
            <a:r>
              <a:rPr dirty="0"/>
              <a:t>To find out a solution for a </a:t>
            </a:r>
            <a:r>
              <a:rPr spc="-5" dirty="0"/>
              <a:t>specific</a:t>
            </a:r>
            <a:r>
              <a:rPr spc="-10" dirty="0"/>
              <a:t> </a:t>
            </a:r>
            <a:r>
              <a:rPr spc="-5" dirty="0"/>
              <a:t>problem</a:t>
            </a:r>
          </a:p>
          <a:p>
            <a:pPr marL="492125">
              <a:lnSpc>
                <a:spcPct val="100000"/>
              </a:lnSpc>
              <a:spcBef>
                <a:spcPts val="450"/>
              </a:spcBef>
              <a:tabLst>
                <a:tab pos="777875" algn="l"/>
              </a:tabLst>
            </a:pPr>
            <a:r>
              <a:rPr sz="2000" i="0" dirty="0">
                <a:latin typeface="Calibri"/>
                <a:cs typeface="Calibri"/>
              </a:rPr>
              <a:t>–	</a:t>
            </a:r>
            <a:r>
              <a:rPr sz="2000" spc="-5" dirty="0">
                <a:solidFill>
                  <a:srgbClr val="515151"/>
                </a:solidFill>
              </a:rPr>
              <a:t>test </a:t>
            </a:r>
            <a:r>
              <a:rPr sz="2000" dirty="0">
                <a:solidFill>
                  <a:srgbClr val="515151"/>
                </a:solidFill>
              </a:rPr>
              <a:t>/ </a:t>
            </a:r>
            <a:r>
              <a:rPr sz="2000" spc="-5" dirty="0">
                <a:solidFill>
                  <a:srgbClr val="515151"/>
                </a:solidFill>
              </a:rPr>
              <a:t>methods</a:t>
            </a:r>
            <a:endParaRPr sz="2000">
              <a:latin typeface="Calibri"/>
              <a:cs typeface="Calibri"/>
            </a:endParaRPr>
          </a:p>
          <a:p>
            <a:pPr marL="377825" marR="135255" indent="-342900">
              <a:lnSpc>
                <a:spcPts val="3329"/>
              </a:lnSpc>
              <a:spcBef>
                <a:spcPts val="825"/>
              </a:spcBef>
              <a:buFont typeface="Calibri"/>
              <a:buChar char="•"/>
              <a:tabLst>
                <a:tab pos="377825" algn="l"/>
                <a:tab pos="378460" algn="l"/>
              </a:tabLst>
            </a:pPr>
            <a:r>
              <a:rPr dirty="0"/>
              <a:t>To </a:t>
            </a:r>
            <a:r>
              <a:rPr spc="-5" dirty="0"/>
              <a:t>understand certain fundamental aspects </a:t>
            </a:r>
            <a:r>
              <a:rPr dirty="0"/>
              <a:t>of the study  </a:t>
            </a:r>
            <a:r>
              <a:rPr i="1" spc="-5" dirty="0"/>
              <a:t>area</a:t>
            </a:r>
          </a:p>
          <a:p>
            <a:pPr marL="378460" indent="-342900">
              <a:lnSpc>
                <a:spcPct val="100000"/>
              </a:lnSpc>
              <a:spcBef>
                <a:spcPts val="605"/>
              </a:spcBef>
              <a:buFont typeface="Calibri"/>
              <a:buChar char="•"/>
              <a:tabLst>
                <a:tab pos="377825" algn="l"/>
                <a:tab pos="378460" algn="l"/>
              </a:tabLst>
            </a:pPr>
            <a:r>
              <a:rPr dirty="0"/>
              <a:t>To </a:t>
            </a:r>
            <a:r>
              <a:rPr spc="-5" dirty="0"/>
              <a:t>get </a:t>
            </a:r>
            <a:r>
              <a:rPr dirty="0"/>
              <a:t>an </a:t>
            </a:r>
            <a:r>
              <a:rPr spc="-5" dirty="0"/>
              <a:t>idea </a:t>
            </a:r>
            <a:r>
              <a:rPr dirty="0"/>
              <a:t>for carrying out a </a:t>
            </a:r>
            <a:r>
              <a:rPr spc="-5" dirty="0"/>
              <a:t>research</a:t>
            </a:r>
            <a:r>
              <a:rPr dirty="0"/>
              <a:t> </a:t>
            </a:r>
            <a:r>
              <a:rPr spc="-5" dirty="0"/>
              <a:t>work</a:t>
            </a:r>
          </a:p>
          <a:p>
            <a:pPr marL="377825" marR="387350" indent="-342900">
              <a:lnSpc>
                <a:spcPts val="3329"/>
              </a:lnSpc>
              <a:spcBef>
                <a:spcPts val="775"/>
              </a:spcBef>
              <a:buFont typeface="Calibri"/>
              <a:buChar char="•"/>
              <a:tabLst>
                <a:tab pos="377825" algn="l"/>
                <a:tab pos="378460" algn="l"/>
              </a:tabLst>
            </a:pPr>
            <a:r>
              <a:rPr dirty="0"/>
              <a:t>You have </a:t>
            </a:r>
            <a:r>
              <a:rPr spc="-5" dirty="0"/>
              <a:t>been assigned </a:t>
            </a:r>
            <a:r>
              <a:rPr dirty="0"/>
              <a:t>to </a:t>
            </a:r>
            <a:r>
              <a:rPr spc="-5" dirty="0"/>
              <a:t>review </a:t>
            </a:r>
            <a:r>
              <a:rPr dirty="0"/>
              <a:t>the article </a:t>
            </a:r>
            <a:r>
              <a:rPr spc="-5" dirty="0"/>
              <a:t>(e.g. </a:t>
            </a:r>
            <a:r>
              <a:rPr dirty="0"/>
              <a:t>by a  </a:t>
            </a:r>
            <a:r>
              <a:rPr i="1" spc="-5" dirty="0"/>
              <a:t>Professor </a:t>
            </a:r>
            <a:r>
              <a:rPr i="1" dirty="0"/>
              <a:t>or journal Editor)</a:t>
            </a:r>
          </a:p>
          <a:p>
            <a:pPr marL="378460" indent="-342900">
              <a:lnSpc>
                <a:spcPct val="100000"/>
              </a:lnSpc>
              <a:spcBef>
                <a:spcPts val="605"/>
              </a:spcBef>
              <a:buFont typeface="Calibri"/>
              <a:buChar char="•"/>
              <a:tabLst>
                <a:tab pos="377825" algn="l"/>
                <a:tab pos="378460" algn="l"/>
              </a:tabLst>
            </a:pPr>
            <a:r>
              <a:rPr dirty="0"/>
              <a:t>To find support for </a:t>
            </a:r>
            <a:r>
              <a:rPr spc="-5" dirty="0"/>
              <a:t>one’s</a:t>
            </a:r>
            <a:r>
              <a:rPr spc="-10" dirty="0"/>
              <a:t> </a:t>
            </a:r>
            <a:r>
              <a:rPr spc="-5" dirty="0"/>
              <a:t>views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5960363"/>
            <a:ext cx="2914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impress</a:t>
            </a:r>
            <a:r>
              <a:rPr sz="28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others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7556" y="6122386"/>
            <a:ext cx="5096510" cy="2616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80"/>
              </a:spcBef>
            </a:pP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Adapted </a:t>
            </a:r>
            <a:r>
              <a:rPr sz="800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from: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How to </a:t>
            </a:r>
            <a:r>
              <a:rPr sz="800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read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clinical journals: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I. why to </a:t>
            </a:r>
            <a:r>
              <a:rPr sz="800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read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them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and how to start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reading them critically.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Can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Med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Assoc J.  1981 Mar 1; 124(5):555-8;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Durbin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CG., Jr How to </a:t>
            </a:r>
            <a:r>
              <a:rPr sz="800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read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a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scientific </a:t>
            </a:r>
            <a:r>
              <a:rPr sz="800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research </a:t>
            </a:r>
            <a:r>
              <a:rPr sz="8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paper.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Respir </a:t>
            </a:r>
            <a:r>
              <a:rPr sz="800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Care.</a:t>
            </a:r>
            <a:r>
              <a:rPr sz="800" i="1" spc="8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2009;54:1366–71.</a:t>
            </a:r>
            <a:endParaRPr sz="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8041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6200"/>
            <a:ext cx="4419600" cy="85517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pc="-5" dirty="0"/>
              <a:t>Types of articles </a:t>
            </a:r>
            <a:r>
              <a:rPr dirty="0"/>
              <a:t>published in</a:t>
            </a:r>
            <a:r>
              <a:rPr spc="-25" dirty="0"/>
              <a:t> </a:t>
            </a:r>
            <a:r>
              <a:rPr dirty="0"/>
              <a:t>a  scientific</a:t>
            </a:r>
            <a:r>
              <a:rPr spc="-5" dirty="0"/>
              <a:t> journal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177544"/>
            <a:ext cx="4246245" cy="50609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40404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515151"/>
                </a:solidFill>
                <a:latin typeface="Calibri"/>
                <a:cs typeface="Calibri"/>
              </a:rPr>
              <a:t>Primary literature</a:t>
            </a:r>
            <a:endParaRPr sz="28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“core” 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scientific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publications</a:t>
            </a:r>
            <a:endParaRPr sz="2000" dirty="0">
              <a:latin typeface="Calibri"/>
              <a:cs typeface="Calibri"/>
            </a:endParaRPr>
          </a:p>
          <a:p>
            <a:pPr marL="748665" marR="26034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present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findings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scientific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discoveries</a:t>
            </a:r>
            <a:endParaRPr sz="2000" dirty="0">
              <a:latin typeface="Calibri"/>
              <a:cs typeface="Calibri"/>
            </a:endParaRPr>
          </a:p>
          <a:p>
            <a:pPr marL="748665" marR="5080" lvl="1" indent="-279400">
              <a:lnSpc>
                <a:spcPct val="100400"/>
              </a:lnSpc>
              <a:spcBef>
                <a:spcPts val="47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 describe earlier work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acknowledge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place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  findings in 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proper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perspective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Original research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articles</a:t>
            </a:r>
            <a:endParaRPr sz="1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Char char="•"/>
              <a:tabLst>
                <a:tab pos="11557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Surveys</a:t>
            </a:r>
            <a:endParaRPr sz="1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Char char="•"/>
              <a:tabLst>
                <a:tab pos="11557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Case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report/case series</a:t>
            </a:r>
            <a:endParaRPr sz="1800" dirty="0">
              <a:latin typeface="Calibri"/>
              <a:cs typeface="Calibri"/>
            </a:endParaRPr>
          </a:p>
          <a:p>
            <a:pPr marL="1155065" marR="424815" lvl="2" indent="-228600">
              <a:lnSpc>
                <a:spcPct val="100000"/>
              </a:lnSpc>
              <a:spcBef>
                <a:spcPts val="440"/>
              </a:spcBef>
              <a:buChar char="•"/>
              <a:tabLst>
                <a:tab pos="11557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Conference proceedings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abstracts</a:t>
            </a:r>
            <a:endParaRPr sz="1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Editorial</a:t>
            </a:r>
            <a:endParaRPr sz="1800" dirty="0">
              <a:latin typeface="Calibri"/>
              <a:cs typeface="Calibri"/>
            </a:endParaRPr>
          </a:p>
          <a:p>
            <a:pPr marL="1155065" marR="250825" lvl="2" indent="-228600">
              <a:lnSpc>
                <a:spcPct val="100000"/>
              </a:lnSpc>
              <a:spcBef>
                <a:spcPts val="440"/>
              </a:spcBef>
              <a:buChar char="•"/>
              <a:tabLst>
                <a:tab pos="11557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Correspondence/letters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 the  Editor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404040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Secondary literature</a:t>
            </a:r>
          </a:p>
          <a:p>
            <a:pPr marL="748665" marR="5080" lvl="1" indent="-279400">
              <a:lnSpc>
                <a:spcPct val="101499"/>
              </a:lnSpc>
              <a:spcBef>
                <a:spcPts val="4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original research  information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reviewed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Char char="•"/>
              <a:tabLst>
                <a:tab pos="1155700" algn="l"/>
              </a:tabLst>
            </a:pPr>
            <a:r>
              <a:rPr sz="2000" spc="-5" dirty="0">
                <a:solidFill>
                  <a:srgbClr val="515151"/>
                </a:solidFill>
                <a:latin typeface="Calibri"/>
                <a:cs typeface="Calibri"/>
              </a:rPr>
              <a:t>Narrative</a:t>
            </a:r>
            <a:r>
              <a:rPr sz="2000" spc="-40" dirty="0">
                <a:solidFill>
                  <a:srgbClr val="5151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15151"/>
                </a:solidFill>
                <a:latin typeface="Calibri"/>
                <a:cs typeface="Calibri"/>
              </a:rPr>
              <a:t>reviews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lr>
                <a:srgbClr val="404040"/>
              </a:buClr>
              <a:buChar char="•"/>
              <a:tabLst>
                <a:tab pos="1155700" algn="l"/>
              </a:tabLst>
            </a:pPr>
            <a:r>
              <a:rPr sz="2000" spc="-5" dirty="0">
                <a:solidFill>
                  <a:srgbClr val="515151"/>
                </a:solidFill>
                <a:latin typeface="Calibri"/>
                <a:cs typeface="Calibri"/>
              </a:rPr>
              <a:t>Systematic</a:t>
            </a:r>
            <a:r>
              <a:rPr sz="2000" spc="-40" dirty="0">
                <a:solidFill>
                  <a:srgbClr val="5151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15151"/>
                </a:solidFill>
                <a:latin typeface="Calibri"/>
                <a:cs typeface="Calibri"/>
              </a:rPr>
              <a:t>reviews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lr>
                <a:srgbClr val="404040"/>
              </a:buClr>
              <a:buChar char="•"/>
              <a:tabLst>
                <a:tab pos="1155700" algn="l"/>
              </a:tabLst>
            </a:pPr>
            <a:r>
              <a:rPr sz="2000" spc="-5" dirty="0">
                <a:solidFill>
                  <a:srgbClr val="515151"/>
                </a:solidFill>
                <a:latin typeface="Calibri"/>
                <a:cs typeface="Calibri"/>
              </a:rPr>
              <a:t>Meta-analysis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lr>
                <a:srgbClr val="404040"/>
              </a:buClr>
              <a:buChar char="•"/>
              <a:tabLst>
                <a:tab pos="1155700" algn="l"/>
              </a:tabLst>
            </a:pPr>
            <a:r>
              <a:rPr sz="2000" dirty="0">
                <a:solidFill>
                  <a:srgbClr val="515151"/>
                </a:solidFill>
                <a:latin typeface="Calibri"/>
                <a:cs typeface="Calibri"/>
              </a:rPr>
              <a:t>Book</a:t>
            </a:r>
            <a:r>
              <a:rPr sz="2000" spc="-10" dirty="0">
                <a:solidFill>
                  <a:srgbClr val="515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15151"/>
                </a:solidFill>
                <a:latin typeface="Calibri"/>
                <a:cs typeface="Calibri"/>
              </a:rPr>
              <a:t>reviews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lr>
                <a:srgbClr val="404040"/>
              </a:buClr>
              <a:buChar char="•"/>
              <a:tabLst>
                <a:tab pos="1155700" algn="l"/>
              </a:tabLst>
            </a:pPr>
            <a:r>
              <a:rPr sz="2000" dirty="0">
                <a:solidFill>
                  <a:srgbClr val="515151"/>
                </a:solidFill>
                <a:latin typeface="Calibri"/>
                <a:cs typeface="Calibri"/>
              </a:rPr>
              <a:t>Guidelines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Char char="•"/>
              <a:tabLst>
                <a:tab pos="1155700" algn="l"/>
              </a:tabLst>
            </a:pPr>
            <a:r>
              <a:rPr sz="2000" spc="-5" dirty="0">
                <a:solidFill>
                  <a:srgbClr val="515151"/>
                </a:solidFill>
                <a:latin typeface="Calibri"/>
                <a:cs typeface="Calibri"/>
              </a:rPr>
              <a:t>Commentary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777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4187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Structure of a journal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article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5232" y="1371600"/>
            <a:ext cx="8602345" cy="452380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00CC99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solidFill>
                  <a:srgbClr val="00D2A9"/>
                </a:solidFill>
                <a:latin typeface="Calibri"/>
                <a:cs typeface="Calibri"/>
              </a:rPr>
              <a:t>Title: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Topic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information about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authors.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00CC99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solidFill>
                  <a:srgbClr val="00D2A9"/>
                </a:solidFill>
                <a:latin typeface="Calibri"/>
                <a:cs typeface="Calibri"/>
              </a:rPr>
              <a:t>Abstract: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Brief overview of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article.</a:t>
            </a:r>
            <a:endParaRPr dirty="0">
              <a:latin typeface="Calibri"/>
              <a:cs typeface="Calibri"/>
            </a:endParaRPr>
          </a:p>
          <a:p>
            <a:pPr marL="354965" marR="5080" indent="-342900">
              <a:lnSpc>
                <a:spcPts val="2420"/>
              </a:lnSpc>
              <a:spcBef>
                <a:spcPts val="1085"/>
              </a:spcBef>
              <a:buClr>
                <a:srgbClr val="00CC99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solidFill>
                  <a:srgbClr val="00D2A9"/>
                </a:solidFill>
                <a:latin typeface="Calibri"/>
                <a:cs typeface="Calibri"/>
              </a:rPr>
              <a:t>Introduction: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Background information,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gap in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research,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statement of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research hypothesis. Also: </a:t>
            </a:r>
            <a:r>
              <a:rPr i="1" dirty="0">
                <a:solidFill>
                  <a:srgbClr val="5555FF"/>
                </a:solidFill>
                <a:latin typeface="Calibri"/>
                <a:cs typeface="Calibri"/>
              </a:rPr>
              <a:t>Motivation </a:t>
            </a:r>
            <a:r>
              <a:rPr i="1" spc="-25" dirty="0">
                <a:solidFill>
                  <a:srgbClr val="6871FF"/>
                </a:solidFill>
                <a:latin typeface="Lucida Sans"/>
                <a:cs typeface="Lucida Sans"/>
              </a:rPr>
              <a:t>– </a:t>
            </a:r>
            <a:r>
              <a:rPr i="1" spc="-5" dirty="0">
                <a:solidFill>
                  <a:srgbClr val="5555FF"/>
                </a:solidFill>
                <a:latin typeface="Calibri"/>
                <a:cs typeface="Calibri"/>
              </a:rPr>
              <a:t>why </a:t>
            </a:r>
            <a:r>
              <a:rPr i="1" dirty="0">
                <a:solidFill>
                  <a:srgbClr val="5555FF"/>
                </a:solidFill>
                <a:latin typeface="Calibri"/>
                <a:cs typeface="Calibri"/>
              </a:rPr>
              <a:t>is this </a:t>
            </a:r>
            <a:r>
              <a:rPr i="1" spc="-5" dirty="0">
                <a:solidFill>
                  <a:srgbClr val="5555FF"/>
                </a:solidFill>
                <a:latin typeface="Calibri"/>
                <a:cs typeface="Calibri"/>
              </a:rPr>
              <a:t>work</a:t>
            </a:r>
            <a:r>
              <a:rPr i="1" spc="-160" dirty="0">
                <a:solidFill>
                  <a:srgbClr val="5555FF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5555FF"/>
                </a:solidFill>
                <a:latin typeface="Calibri"/>
                <a:cs typeface="Calibri"/>
              </a:rPr>
              <a:t>important?</a:t>
            </a:r>
            <a:endParaRPr dirty="0">
              <a:latin typeface="Calibri"/>
              <a:cs typeface="Calibri"/>
            </a:endParaRPr>
          </a:p>
          <a:p>
            <a:pPr marL="354965" marR="524510" indent="-342900">
              <a:lnSpc>
                <a:spcPct val="101499"/>
              </a:lnSpc>
              <a:spcBef>
                <a:spcPts val="450"/>
              </a:spcBef>
              <a:buClr>
                <a:srgbClr val="00CC99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solidFill>
                  <a:srgbClr val="00D2A9"/>
                </a:solidFill>
                <a:latin typeface="Calibri"/>
                <a:cs typeface="Calibri"/>
              </a:rPr>
              <a:t>Methods: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Details of how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 study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was conducted, procedures followed,  instruments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used and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variables measured.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Must be</a:t>
            </a:r>
            <a:r>
              <a:rPr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5555FF"/>
                </a:solidFill>
                <a:latin typeface="Calibri"/>
                <a:cs typeface="Calibri"/>
              </a:rPr>
              <a:t>systematic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 marL="354965" marR="189865" indent="-342900">
              <a:lnSpc>
                <a:spcPct val="101499"/>
              </a:lnSpc>
              <a:spcBef>
                <a:spcPts val="535"/>
              </a:spcBef>
              <a:buClr>
                <a:srgbClr val="00CC99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solidFill>
                  <a:srgbClr val="00D2A9"/>
                </a:solidFill>
                <a:latin typeface="Calibri"/>
                <a:cs typeface="Calibri"/>
              </a:rPr>
              <a:t>Results </a:t>
            </a:r>
            <a:r>
              <a:rPr b="1" dirty="0">
                <a:solidFill>
                  <a:srgbClr val="00D2A9"/>
                </a:solidFill>
                <a:latin typeface="Calibri"/>
                <a:cs typeface="Calibri"/>
              </a:rPr>
              <a:t>/ </a:t>
            </a:r>
            <a:r>
              <a:rPr b="1" spc="-5" dirty="0">
                <a:solidFill>
                  <a:srgbClr val="00D2A9"/>
                </a:solidFill>
                <a:latin typeface="Calibri"/>
                <a:cs typeface="Calibri"/>
              </a:rPr>
              <a:t>Experimental Evaluation: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All the data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 study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along with  figures,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tables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and/or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graphs.</a:t>
            </a:r>
            <a:endParaRPr dirty="0">
              <a:latin typeface="Calibri"/>
              <a:cs typeface="Calibri"/>
            </a:endParaRPr>
          </a:p>
          <a:p>
            <a:pPr marL="354965" marR="340360" indent="-342900">
              <a:lnSpc>
                <a:spcPts val="2420"/>
              </a:lnSpc>
              <a:spcBef>
                <a:spcPts val="1040"/>
              </a:spcBef>
              <a:buClr>
                <a:srgbClr val="00CC99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solidFill>
                  <a:srgbClr val="00D2A9"/>
                </a:solidFill>
                <a:latin typeface="Calibri"/>
                <a:cs typeface="Calibri"/>
              </a:rPr>
              <a:t>Discussion: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interpretation of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results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implications of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study.  Were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objectives met? Limitations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work.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00CC99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solidFill>
                  <a:srgbClr val="00D2A9"/>
                </a:solidFill>
                <a:latin typeface="Calibri"/>
                <a:cs typeface="Calibri"/>
              </a:rPr>
              <a:t>Conclusion: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What does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all this</a:t>
            </a:r>
            <a:r>
              <a:rPr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mean?</a:t>
            </a:r>
            <a:endParaRPr dirty="0">
              <a:latin typeface="Calibri"/>
              <a:cs typeface="Calibri"/>
            </a:endParaRPr>
          </a:p>
          <a:p>
            <a:pPr marL="354965" marR="1114425" indent="-342900">
              <a:lnSpc>
                <a:spcPts val="2420"/>
              </a:lnSpc>
              <a:spcBef>
                <a:spcPts val="1085"/>
              </a:spcBef>
              <a:buClr>
                <a:srgbClr val="00CC99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solidFill>
                  <a:srgbClr val="00D2A9"/>
                </a:solidFill>
                <a:latin typeface="Calibri"/>
                <a:cs typeface="Calibri"/>
              </a:rPr>
              <a:t>References </a:t>
            </a:r>
            <a:r>
              <a:rPr b="1" dirty="0">
                <a:solidFill>
                  <a:srgbClr val="00D2A9"/>
                </a:solidFill>
                <a:latin typeface="Calibri"/>
                <a:cs typeface="Calibri"/>
              </a:rPr>
              <a:t>/ </a:t>
            </a:r>
            <a:r>
              <a:rPr b="1" spc="-5" dirty="0">
                <a:solidFill>
                  <a:srgbClr val="00D2A9"/>
                </a:solidFill>
                <a:latin typeface="Calibri"/>
                <a:cs typeface="Calibri"/>
              </a:rPr>
              <a:t>Bibliography: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Citations of sources from where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information was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obtained.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17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Process</a:t>
            </a:r>
          </a:p>
        </p:txBody>
      </p:sp>
      <p:sp>
        <p:nvSpPr>
          <p:cNvPr id="4" name="object 4"/>
          <p:cNvSpPr/>
          <p:nvPr/>
        </p:nvSpPr>
        <p:spPr>
          <a:xfrm>
            <a:off x="1114851" y="1322832"/>
            <a:ext cx="7112972" cy="5002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07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Research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Questionnaire</a:t>
            </a:r>
          </a:p>
        </p:txBody>
      </p:sp>
      <p:sp>
        <p:nvSpPr>
          <p:cNvPr id="4" name="object 4"/>
          <p:cNvSpPr/>
          <p:nvPr/>
        </p:nvSpPr>
        <p:spPr>
          <a:xfrm>
            <a:off x="368199" y="1063625"/>
            <a:ext cx="8315424" cy="541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3123" y="5111748"/>
            <a:ext cx="4222750" cy="1285875"/>
          </a:xfrm>
          <a:custGeom>
            <a:avLst/>
            <a:gdLst/>
            <a:ahLst/>
            <a:cxnLst/>
            <a:rect l="l" t="t" r="r" b="b"/>
            <a:pathLst>
              <a:path w="4222750" h="1285875">
                <a:moveTo>
                  <a:pt x="0" y="1285875"/>
                </a:moveTo>
                <a:lnTo>
                  <a:pt x="4222748" y="1285875"/>
                </a:lnTo>
                <a:lnTo>
                  <a:pt x="4222748" y="0"/>
                </a:lnTo>
                <a:lnTo>
                  <a:pt x="0" y="0"/>
                </a:lnTo>
                <a:lnTo>
                  <a:pt x="0" y="1285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3123" y="5111748"/>
            <a:ext cx="4222750" cy="1285875"/>
          </a:xfrm>
          <a:custGeom>
            <a:avLst/>
            <a:gdLst/>
            <a:ahLst/>
            <a:cxnLst/>
            <a:rect l="l" t="t" r="r" b="b"/>
            <a:pathLst>
              <a:path w="4222750" h="1285875">
                <a:moveTo>
                  <a:pt x="0" y="0"/>
                </a:moveTo>
                <a:lnTo>
                  <a:pt x="4222748" y="0"/>
                </a:lnTo>
                <a:lnTo>
                  <a:pt x="4222748" y="1285874"/>
                </a:lnTo>
                <a:lnTo>
                  <a:pt x="0" y="1285874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307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1873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It takes</a:t>
            </a:r>
            <a:r>
              <a:rPr b="1" spc="-9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time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1189228"/>
            <a:ext cx="8507095" cy="34486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same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reading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novel 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blog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skill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 gets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better with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practice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 gets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better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you become more familiar with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area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paper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may take some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354965" marR="249554" indent="-342900">
              <a:lnSpc>
                <a:spcPts val="282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You may have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look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other resources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understand some of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paper’s content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patient....you’ll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there!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591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389" y="269241"/>
            <a:ext cx="3071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Additional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resources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1189228"/>
            <a:ext cx="8407400" cy="42151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Google search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00CC99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D2A9"/>
                </a:solidFill>
                <a:latin typeface="Calibri"/>
                <a:cs typeface="Calibri"/>
              </a:rPr>
              <a:t>Google Scholar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GMU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Library resources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(library.gmu.edu)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Academia.edu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ResearchGate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Reddit Scholar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Email scholars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can’t get their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articles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freely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Connect through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VPN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425"/>
              </a:spcBef>
              <a:tabLst>
                <a:tab pos="75501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	Check 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following webpage for more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information:</a:t>
            </a:r>
            <a:endParaRPr sz="2000">
              <a:latin typeface="Calibri"/>
              <a:cs typeface="Calibri"/>
            </a:endParaRPr>
          </a:p>
          <a:p>
            <a:pPr marL="16383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solidFill>
                  <a:srgbClr val="5555FF"/>
                </a:solidFill>
                <a:latin typeface="Calibri"/>
                <a:cs typeface="Calibri"/>
              </a:rPr>
              <a:t>https://itservices.gmu.edu/services/view-service.cfm?customel_dataPageID_4609=6169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943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33AE3-D2E8-42E8-8B42-304285D3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80" y="3131559"/>
            <a:ext cx="1438820" cy="569051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6403D371-61FC-46CE-BC79-2C2D71FAE113}"/>
              </a:ext>
            </a:extLst>
          </p:cNvPr>
          <p:cNvSpPr txBox="1">
            <a:spLocks/>
          </p:cNvSpPr>
          <p:nvPr/>
        </p:nvSpPr>
        <p:spPr>
          <a:xfrm>
            <a:off x="2106472" y="2971800"/>
            <a:ext cx="441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5" dirty="0">
                <a:solidFill>
                  <a:sysClr val="windowText" lastClr="000000"/>
                </a:solidFill>
              </a:rPr>
              <a:t>Introduction to 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23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0DE85941-3ECC-4304-AD6C-7DEB5F1E15E6}"/>
              </a:ext>
            </a:extLst>
          </p:cNvPr>
          <p:cNvSpPr txBox="1"/>
          <p:nvPr/>
        </p:nvSpPr>
        <p:spPr>
          <a:xfrm>
            <a:off x="304799" y="1102642"/>
            <a:ext cx="8534507" cy="563231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9973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rgbClr val="00A786"/>
                </a:solidFill>
                <a:latin typeface="Calibri"/>
                <a:cs typeface="Calibri"/>
              </a:rPr>
              <a:t>LaTeX</a:t>
            </a:r>
          </a:p>
          <a:p>
            <a:pPr marL="552450" marR="0" lvl="1" indent="-33718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552450" algn="l"/>
                <a:tab pos="553085" algn="l"/>
                <a:tab pos="1412240" algn="l"/>
              </a:tabLst>
              <a:defRPr/>
            </a:pPr>
            <a:r>
              <a:rPr lang="en-US" sz="2000" spc="-5" dirty="0">
                <a:latin typeface="Calibri"/>
                <a:cs typeface="Calibri"/>
              </a:rPr>
              <a:t>LaTeX is “</a:t>
            </a:r>
            <a:r>
              <a:rPr lang="en-US" sz="2000" spc="-5" dirty="0" err="1">
                <a:latin typeface="Calibri"/>
                <a:cs typeface="Calibri"/>
              </a:rPr>
              <a:t>Lamport</a:t>
            </a:r>
            <a:r>
              <a:rPr lang="en-US" sz="2000" spc="-5" dirty="0">
                <a:latin typeface="Calibri"/>
                <a:cs typeface="Calibri"/>
              </a:rPr>
              <a:t>”  “</a:t>
            </a:r>
            <a:r>
              <a:rPr lang="en-US" sz="2000" spc="-5" dirty="0" err="1">
                <a:latin typeface="Calibri"/>
                <a:cs typeface="Calibri"/>
              </a:rPr>
              <a:t>TeX</a:t>
            </a:r>
            <a:r>
              <a:rPr lang="en-US" sz="2000" spc="-5" dirty="0">
                <a:latin typeface="Calibri"/>
                <a:cs typeface="Calibri"/>
              </a:rPr>
              <a:t>”</a:t>
            </a:r>
          </a:p>
          <a:p>
            <a:pPr marL="552450" marR="0" lvl="1" indent="-33718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552450" algn="l"/>
                <a:tab pos="553085" algn="l"/>
                <a:tab pos="141224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Leslie </a:t>
            </a:r>
            <a:r>
              <a:rPr kumimoji="0" lang="en-US" sz="2000" b="0" i="0" u="none" strike="noStrike" kern="1200" cap="none" spc="-5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Lamport</a:t>
            </a:r>
            <a:endParaRPr lang="en-US" sz="2000" spc="-5" dirty="0">
              <a:latin typeface="Calibri"/>
              <a:cs typeface="Calibri"/>
            </a:endParaRPr>
          </a:p>
          <a:p>
            <a:pPr marL="1009650" lvl="2" indent="-337185">
              <a:spcBef>
                <a:spcPts val="400"/>
              </a:spcBef>
              <a:buFontTx/>
              <a:buChar char="–"/>
              <a:tabLst>
                <a:tab pos="552450" algn="l"/>
                <a:tab pos="553085" algn="l"/>
                <a:tab pos="141224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Computer Scientist, Distributed Systems (2013 Turing Award)</a:t>
            </a:r>
          </a:p>
          <a:p>
            <a:pPr marL="1009650" lvl="2" indent="-337185">
              <a:spcBef>
                <a:spcPts val="400"/>
              </a:spcBef>
              <a:buFontTx/>
              <a:buChar char="–"/>
              <a:tabLst>
                <a:tab pos="552450" algn="l"/>
                <a:tab pos="553085" algn="l"/>
                <a:tab pos="1412240" algn="l"/>
              </a:tabLst>
              <a:defRPr/>
            </a:pPr>
            <a:r>
              <a:rPr lang="en-US" sz="2000" spc="-5" dirty="0">
                <a:latin typeface="Calibri"/>
                <a:cs typeface="Calibri"/>
              </a:rPr>
              <a:t>Initial Developer / Inventor of LaTeX (1983)</a:t>
            </a:r>
          </a:p>
          <a:p>
            <a:pPr marL="552450" lvl="1" indent="-337185">
              <a:spcBef>
                <a:spcPts val="400"/>
              </a:spcBef>
              <a:buFontTx/>
              <a:buChar char="–"/>
              <a:tabLst>
                <a:tab pos="552450" algn="l"/>
                <a:tab pos="553085" algn="l"/>
                <a:tab pos="141224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It is a </a:t>
            </a:r>
            <a:r>
              <a:rPr lang="en-US" sz="2000" spc="-5" dirty="0">
                <a:latin typeface="Calibri"/>
                <a:cs typeface="Calibri"/>
              </a:rPr>
              <a:t>m</a:t>
            </a:r>
            <a:r>
              <a:rPr kumimoji="0" lang="en-US" sz="2000" b="0" i="0" u="none" strike="noStrike" kern="1200" cap="none" spc="-5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acro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package built on top of the typesetting system </a:t>
            </a:r>
            <a:r>
              <a:rPr kumimoji="0" lang="en-US" sz="2000" b="0" i="0" u="none" strike="noStrike" kern="1200" cap="none" spc="-5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TeX</a:t>
            </a:r>
            <a:endParaRPr kumimoji="0" lang="en-US" sz="2000" b="0" i="0" u="none" strike="noStrike" kern="1200" cap="none" spc="-5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52450" lvl="1" indent="-337185">
              <a:spcBef>
                <a:spcPts val="400"/>
              </a:spcBef>
              <a:buFontTx/>
              <a:buChar char="–"/>
              <a:tabLst>
                <a:tab pos="552450" algn="l"/>
                <a:tab pos="553085" algn="l"/>
                <a:tab pos="1412240" algn="l"/>
              </a:tabLst>
              <a:defRPr/>
            </a:pPr>
            <a:r>
              <a:rPr lang="en-US" sz="2000" spc="-5" dirty="0">
                <a:latin typeface="Calibri"/>
                <a:cs typeface="Calibri"/>
              </a:rPr>
              <a:t>It is the standard for scientific journal articles</a:t>
            </a:r>
          </a:p>
          <a:p>
            <a:pPr marL="552450" lvl="1" indent="-337185">
              <a:spcBef>
                <a:spcPts val="400"/>
              </a:spcBef>
              <a:buFontTx/>
              <a:buChar char="–"/>
              <a:tabLst>
                <a:tab pos="552450" algn="l"/>
                <a:tab pos="553085" algn="l"/>
                <a:tab pos="1412240" algn="l"/>
              </a:tabLst>
              <a:defRPr/>
            </a:pPr>
            <a:r>
              <a:rPr lang="en-US" sz="2000" spc="-5" dirty="0">
                <a:latin typeface="Calibri"/>
                <a:cs typeface="Calibri"/>
              </a:rPr>
              <a:t>Pronounced (“la” or “lay”)  “tech”</a:t>
            </a:r>
          </a:p>
          <a:p>
            <a:pPr marL="215265" lvl="1">
              <a:spcBef>
                <a:spcPts val="400"/>
              </a:spcBef>
              <a:tabLst>
                <a:tab pos="552450" algn="l"/>
                <a:tab pos="553085" algn="l"/>
                <a:tab pos="1412240" algn="l"/>
              </a:tabLst>
              <a:defRPr/>
            </a:pPr>
            <a:endParaRPr lang="en-US" sz="2400" b="1" spc="-5" dirty="0">
              <a:solidFill>
                <a:srgbClr val="00A786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9973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 err="1">
                <a:solidFill>
                  <a:srgbClr val="00A786"/>
                </a:solidFill>
                <a:latin typeface="Calibri"/>
                <a:cs typeface="Calibri"/>
              </a:rPr>
              <a:t>TeX</a:t>
            </a:r>
            <a:endParaRPr sz="2400" dirty="0">
              <a:latin typeface="Calibri"/>
              <a:cs typeface="Calibri"/>
            </a:endParaRPr>
          </a:p>
          <a:p>
            <a:pPr marL="552450" lvl="1" indent="-337185">
              <a:lnSpc>
                <a:spcPct val="100000"/>
              </a:lnSpc>
              <a:spcBef>
                <a:spcPts val="400"/>
              </a:spcBef>
              <a:buChar char="–"/>
              <a:tabLst>
                <a:tab pos="552450" algn="l"/>
                <a:tab pos="553085" algn="l"/>
                <a:tab pos="1412240" algn="l"/>
              </a:tabLst>
            </a:pPr>
            <a:r>
              <a:rPr lang="en-US" sz="2000" spc="-5" dirty="0">
                <a:latin typeface="Calibri"/>
                <a:cs typeface="Calibri"/>
              </a:rPr>
              <a:t>Late 1970’s</a:t>
            </a:r>
          </a:p>
          <a:p>
            <a:pPr marL="552450" lvl="1" indent="-337185">
              <a:lnSpc>
                <a:spcPct val="100000"/>
              </a:lnSpc>
              <a:spcBef>
                <a:spcPts val="400"/>
              </a:spcBef>
              <a:buChar char="–"/>
              <a:tabLst>
                <a:tab pos="552450" algn="l"/>
                <a:tab pos="553085" algn="l"/>
                <a:tab pos="141224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Donald Knuth, Computer Scientist</a:t>
            </a:r>
          </a:p>
          <a:p>
            <a:pPr marL="552450" lvl="1" indent="-337185">
              <a:lnSpc>
                <a:spcPct val="100000"/>
              </a:lnSpc>
              <a:spcBef>
                <a:spcPts val="400"/>
              </a:spcBef>
              <a:buChar char="–"/>
              <a:tabLst>
                <a:tab pos="552450" algn="l"/>
                <a:tab pos="553085" algn="l"/>
                <a:tab pos="141224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Author of </a:t>
            </a:r>
            <a:r>
              <a:rPr lang="en-US" sz="2000" i="1" spc="-5" dirty="0">
                <a:solidFill>
                  <a:srgbClr val="404040"/>
                </a:solidFill>
                <a:latin typeface="Calibri"/>
                <a:cs typeface="Calibri"/>
              </a:rPr>
              <a:t>The Art of Computer Programming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 (A Computer Science Classic)</a:t>
            </a:r>
          </a:p>
          <a:p>
            <a:pPr marL="552450" lvl="1" indent="-337185">
              <a:lnSpc>
                <a:spcPct val="100000"/>
              </a:lnSpc>
              <a:spcBef>
                <a:spcPts val="400"/>
              </a:spcBef>
              <a:buChar char="–"/>
              <a:tabLst>
                <a:tab pos="552450" algn="l"/>
                <a:tab pos="553085" algn="l"/>
                <a:tab pos="141224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Typesetting engine that drives LaTeX (and many other macro packages)</a:t>
            </a:r>
          </a:p>
          <a:p>
            <a:pPr marL="215265" lvl="1">
              <a:lnSpc>
                <a:spcPct val="100000"/>
              </a:lnSpc>
              <a:spcBef>
                <a:spcPts val="500"/>
              </a:spcBef>
              <a:tabLst>
                <a:tab pos="552450" algn="l"/>
                <a:tab pos="553085" algn="l"/>
                <a:tab pos="4641215" algn="l"/>
              </a:tabLst>
            </a:pPr>
            <a:endParaRPr lang="en-US" sz="2000" spc="-5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9E8ED-CD34-4008-85A4-2B558FE8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"/>
            <a:ext cx="1438781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9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277B033-BA1C-4334-8046-8F3778B0B3C3}"/>
              </a:ext>
            </a:extLst>
          </p:cNvPr>
          <p:cNvSpPr txBox="1">
            <a:spLocks/>
          </p:cNvSpPr>
          <p:nvPr/>
        </p:nvSpPr>
        <p:spPr>
          <a:xfrm>
            <a:off x="2762250" y="3084034"/>
            <a:ext cx="36195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5" dirty="0">
                <a:solidFill>
                  <a:sysClr val="windowText" lastClr="000000"/>
                </a:solidFill>
              </a:rPr>
              <a:t>Syllabus Review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91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403D371-61FC-46CE-BC79-2C2D71FAE113}"/>
              </a:ext>
            </a:extLst>
          </p:cNvPr>
          <p:cNvSpPr txBox="1">
            <a:spLocks/>
          </p:cNvSpPr>
          <p:nvPr/>
        </p:nvSpPr>
        <p:spPr>
          <a:xfrm>
            <a:off x="3052491" y="3084034"/>
            <a:ext cx="303901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dirty="0">
                <a:solidFill>
                  <a:sysClr val="windowText" lastClr="000000"/>
                </a:solidFill>
              </a:rPr>
              <a:t>Assignments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40CD0-2A5C-4D0A-9DF1-72C93806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80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1" y="284480"/>
            <a:ext cx="2057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/>
              <a:t>Assignments</a:t>
            </a:r>
            <a:endParaRPr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9198" y="1371600"/>
            <a:ext cx="8455660" cy="356251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libri"/>
                <a:cs typeface="Calibri"/>
              </a:rPr>
              <a:t>Silberschatz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, H.F. </a:t>
            </a:r>
            <a:r>
              <a:rPr lang="en-US" sz="2000" spc="-5" dirty="0" err="1">
                <a:solidFill>
                  <a:srgbClr val="404040"/>
                </a:solidFill>
                <a:latin typeface="Calibri"/>
                <a:cs typeface="Calibri"/>
              </a:rPr>
              <a:t>Korth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, S. Sudarshan, </a:t>
            </a:r>
            <a:r>
              <a:rPr lang="en-US" sz="2000" i="1" spc="-5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Database Systems Concepts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lang="en-US" sz="20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McGraw-Hill</a:t>
            </a:r>
          </a:p>
          <a:p>
            <a:pPr marL="812800" lvl="1" indent="-342900">
              <a:spcBef>
                <a:spcPts val="4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Read Chapter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“Introduction”</a:t>
            </a:r>
          </a:p>
          <a:p>
            <a:pPr marL="812800" lvl="1" indent="-342900">
              <a:spcBef>
                <a:spcPts val="400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0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355600" indent="-342900">
              <a:spcBef>
                <a:spcPts val="4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Setup a free account with Overleaf (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www.overleaf.com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</a:p>
          <a:p>
            <a:pPr marL="812800" lvl="1" indent="-342900">
              <a:spcBef>
                <a:spcPts val="4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Follow along with the recorded lectures covering LaTeX</a:t>
            </a:r>
          </a:p>
          <a:p>
            <a:pPr marL="812800" lvl="1" indent="-342900">
              <a:spcBef>
                <a:spcPts val="4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Explore LaTeX capabilities on your own…</a:t>
            </a:r>
          </a:p>
          <a:p>
            <a:pPr marL="812800" lvl="1" indent="-342900">
              <a:spcBef>
                <a:spcPts val="400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0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355600" indent="-342900">
              <a:spcBef>
                <a:spcPts val="4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Next week: LaTeX (Part 2), Introduction to the Relational Model</a:t>
            </a:r>
          </a:p>
          <a:p>
            <a:pPr marL="355600" indent="-342900"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668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389" y="299720"/>
            <a:ext cx="217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Other </a:t>
            </a:r>
            <a:r>
              <a:rPr spc="-5" dirty="0"/>
              <a:t>Resources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516097"/>
            <a:ext cx="6604634" cy="31388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i="1" spc="-5" dirty="0">
                <a:latin typeface="Calibri"/>
                <a:cs typeface="Calibri"/>
              </a:rPr>
              <a:t>Introduction </a:t>
            </a:r>
            <a:r>
              <a:rPr sz="2000" i="1" dirty="0">
                <a:latin typeface="Calibri"/>
                <a:cs typeface="Calibri"/>
              </a:rPr>
              <a:t>to </a:t>
            </a:r>
            <a:r>
              <a:rPr sz="2000" i="1" spc="-5" dirty="0">
                <a:latin typeface="Calibri"/>
                <a:cs typeface="Calibri"/>
              </a:rPr>
              <a:t>Databases </a:t>
            </a:r>
            <a:r>
              <a:rPr sz="2000" dirty="0">
                <a:latin typeface="Calibri"/>
                <a:cs typeface="Calibri"/>
              </a:rPr>
              <a:t>class by </a:t>
            </a:r>
            <a:r>
              <a:rPr sz="2000" spc="-5" dirty="0">
                <a:latin typeface="Calibri"/>
                <a:cs typeface="Calibri"/>
              </a:rPr>
              <a:t>Jennifer Widom,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Stanford</a:t>
            </a:r>
            <a:endParaRPr sz="20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45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  <a:hlinkClick r:id="rId2"/>
              </a:rPr>
              <a:t>http://www.db-class.org/course/auth/welcome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Char char="–"/>
            </a:pPr>
            <a:endParaRPr sz="2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LaTeX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tutorials</a:t>
            </a:r>
            <a:endParaRPr sz="20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3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https://</a:t>
            </a:r>
            <a:r>
              <a:rPr sz="1800" spc="-5" dirty="0">
                <a:latin typeface="Calibri"/>
                <a:cs typeface="Calibri"/>
                <a:hlinkClick r:id="rId3"/>
              </a:rPr>
              <a:t>www.overleaf.com/learn/latex/Tutorials</a:t>
            </a:r>
            <a:endParaRPr sz="18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https://</a:t>
            </a:r>
            <a:r>
              <a:rPr sz="1800" spc="-5" dirty="0">
                <a:latin typeface="Calibri"/>
                <a:cs typeface="Calibri"/>
                <a:hlinkClick r:id="rId4"/>
              </a:rPr>
              <a:t>www.latex-tutorial.com/tutorials/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Char char="–"/>
            </a:pPr>
            <a:endParaRPr sz="2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List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LaTeX Math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Symbols</a:t>
            </a:r>
            <a:endParaRPr sz="200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45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https://</a:t>
            </a:r>
            <a:r>
              <a:rPr sz="1800" spc="-5" dirty="0">
                <a:latin typeface="Calibri"/>
                <a:cs typeface="Calibri"/>
                <a:hlinkClick r:id="rId5"/>
              </a:rPr>
              <a:t>www.caam.rice.edu/~heinken/latex/symbols.pdf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5873" y="206376"/>
            <a:ext cx="1333500" cy="6985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R="326390">
              <a:lnSpc>
                <a:spcPct val="99200"/>
              </a:lnSpc>
              <a:spcBef>
                <a:spcPts val="370"/>
              </a:spcBef>
            </a:pPr>
            <a:r>
              <a:rPr sz="1050" b="1" dirty="0">
                <a:latin typeface="Calibri"/>
                <a:cs typeface="Calibri"/>
              </a:rPr>
              <a:t>COMPUTATIONAL  </a:t>
            </a:r>
            <a:r>
              <a:rPr sz="1050" b="1" spc="-5" dirty="0">
                <a:latin typeface="Calibri"/>
                <a:cs typeface="Calibri"/>
              </a:rPr>
              <a:t>AND </a:t>
            </a:r>
            <a:r>
              <a:rPr sz="1050" b="1" dirty="0">
                <a:latin typeface="Calibri"/>
                <a:cs typeface="Calibri"/>
              </a:rPr>
              <a:t>DATA  SCIENCES</a:t>
            </a:r>
            <a:endParaRPr sz="1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9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277B033-BA1C-4334-8046-8F3778B0B3C3}"/>
              </a:ext>
            </a:extLst>
          </p:cNvPr>
          <p:cNvSpPr txBox="1">
            <a:spLocks/>
          </p:cNvSpPr>
          <p:nvPr/>
        </p:nvSpPr>
        <p:spPr>
          <a:xfrm>
            <a:off x="3924895" y="3084034"/>
            <a:ext cx="12942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5" dirty="0">
                <a:solidFill>
                  <a:sysClr val="windowText" lastClr="000000"/>
                </a:solidFill>
              </a:rPr>
              <a:t>Tools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4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389" y="269241"/>
            <a:ext cx="1367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572544"/>
            <a:ext cx="425069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www.overleaf.com</a:t>
            </a:r>
            <a:endParaRPr lang="en-US" sz="2400" spc="-5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www.sqlite.org/download.html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  <a:hlinkClick r:id="rId4"/>
              </a:rPr>
              <a:t>www.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  <a:hlinkClick r:id="rId4"/>
              </a:rPr>
              <a:t>sqlitebrowser.org/dl/</a:t>
            </a:r>
            <a:endParaRPr lang="en-US" sz="2400" spc="-5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621" y="3886200"/>
            <a:ext cx="42506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946A"/>
                </a:solidFill>
                <a:latin typeface="Calibri"/>
                <a:cs typeface="Calibri"/>
                <a:hlinkClick r:id="rId5"/>
              </a:rPr>
              <a:t>www.anaconda.com/distribution/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37714" y="1287913"/>
            <a:ext cx="1149086" cy="11490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7664" y="1473934"/>
            <a:ext cx="1895401" cy="750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35395" y="4423466"/>
            <a:ext cx="1234474" cy="1453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664" y="4925324"/>
            <a:ext cx="3075450" cy="9520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59888" y="2176334"/>
            <a:ext cx="3184044" cy="14050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8731" y="4596045"/>
            <a:ext cx="1280203" cy="11858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1229" y="4715071"/>
            <a:ext cx="2133601" cy="1066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43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277B033-BA1C-4334-8046-8F3778B0B3C3}"/>
              </a:ext>
            </a:extLst>
          </p:cNvPr>
          <p:cNvSpPr txBox="1">
            <a:spLocks/>
          </p:cNvSpPr>
          <p:nvPr/>
        </p:nvSpPr>
        <p:spPr>
          <a:xfrm>
            <a:off x="1295400" y="3084034"/>
            <a:ext cx="6781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5" dirty="0">
                <a:solidFill>
                  <a:sysClr val="windowText" lastClr="000000"/>
                </a:solidFill>
              </a:rPr>
              <a:t>An Introduction to Databases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035C5-2386-46EA-8466-DC632D3E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005" y="248930"/>
            <a:ext cx="2667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Some Definitions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04230" y="1219200"/>
            <a:ext cx="7829550" cy="36360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535"/>
              </a:spcBef>
              <a:buFont typeface="Arial" panose="020B0604020202020204" pitchFamily="34" charset="0"/>
              <a:buChar char="•"/>
              <a:tabLst>
                <a:tab pos="755015" algn="l"/>
                <a:tab pos="755650" algn="l"/>
              </a:tabLst>
            </a:pP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Data collection, typically stored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endParaRPr dirty="0">
              <a:latin typeface="Calibri"/>
              <a:cs typeface="Calibri"/>
            </a:endParaRPr>
          </a:p>
          <a:p>
            <a:pPr marL="812165" marR="5080" lvl="1" indent="-342900">
              <a:lnSpc>
                <a:spcPct val="101499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755015" algn="l"/>
                <a:tab pos="755650" algn="l"/>
              </a:tabLst>
            </a:pP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Usually,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contains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sample of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all data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we could possibly  collect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real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world</a:t>
            </a:r>
            <a:endParaRPr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endParaRPr sz="2400" dirty="0">
              <a:latin typeface="Calibri"/>
              <a:cs typeface="Calibri"/>
            </a:endParaRPr>
          </a:p>
          <a:p>
            <a:pPr marL="812165" marR="50800" lvl="1" indent="-342900">
              <a:lnSpc>
                <a:spcPct val="99400"/>
              </a:lnSpc>
              <a:spcBef>
                <a:spcPts val="585"/>
              </a:spcBef>
              <a:buFont typeface="Arial" panose="020B0604020202020204" pitchFamily="34" charset="0"/>
              <a:buChar char="•"/>
              <a:tabLst>
                <a:tab pos="755015" algn="l"/>
                <a:tab pos="755650" algn="l"/>
              </a:tabLst>
            </a:pP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Database Management System: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software package (i.e.,  collection of programs)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designed to </a:t>
            </a:r>
            <a:r>
              <a:rPr i="1" spc="-5" dirty="0">
                <a:solidFill>
                  <a:srgbClr val="404040"/>
                </a:solidFill>
                <a:latin typeface="Calibri"/>
                <a:cs typeface="Calibri"/>
              </a:rPr>
              <a:t>define, manipulate,  retrieve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i="1" dirty="0">
                <a:solidFill>
                  <a:srgbClr val="404040"/>
                </a:solidFill>
                <a:latin typeface="Calibri"/>
                <a:cs typeface="Calibri"/>
              </a:rPr>
              <a:t>manage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data in a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endParaRPr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8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570"/>
              </a:spcBef>
              <a:buFont typeface="Arial" panose="020B0604020202020204" pitchFamily="34" charset="0"/>
              <a:buChar char="•"/>
              <a:tabLst>
                <a:tab pos="755015" algn="l"/>
                <a:tab pos="755650" algn="l"/>
              </a:tabLst>
            </a:pP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DBMS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 Database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4707" y="6510020"/>
            <a:ext cx="205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36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00386" y="4677845"/>
            <a:ext cx="1634682" cy="1563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5400" y="6510020"/>
            <a:ext cx="14214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Slide </a:t>
            </a:r>
            <a:r>
              <a:rPr sz="10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from </a:t>
            </a:r>
            <a:r>
              <a:rPr sz="10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Katerina Doka, Introduction </a:t>
            </a:r>
            <a:r>
              <a:rPr sz="1000" i="1" dirty="0">
                <a:solidFill>
                  <a:srgbClr val="808080"/>
                </a:solidFill>
                <a:latin typeface="Times New Roman"/>
                <a:cs typeface="Times New Roman"/>
              </a:rPr>
              <a:t>to</a:t>
            </a:r>
            <a:r>
              <a:rPr sz="1000" i="1" spc="4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000" i="1" spc="-5" dirty="0" err="1">
                <a:solidFill>
                  <a:srgbClr val="808080"/>
                </a:solidFill>
                <a:latin typeface="Times New Roman"/>
                <a:cs typeface="Times New Roman"/>
              </a:rPr>
              <a:t>Databses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40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1" y="304800"/>
            <a:ext cx="5257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Why</a:t>
            </a:r>
            <a:r>
              <a:rPr sz="2800" spc="-70" dirty="0"/>
              <a:t> </a:t>
            </a:r>
            <a:r>
              <a:rPr lang="en-US" sz="2800" spc="-70" dirty="0"/>
              <a:t>do we need Database Systems</a:t>
            </a:r>
            <a:r>
              <a:rPr sz="2800" spc="-5" dirty="0"/>
              <a:t>?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47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103505" rIns="0" bIns="0" rtlCol="0">
        <a:spAutoFit/>
      </a:bodyPr>
      <a:lstStyle>
        <a:defPPr marL="469900" indent="-457200" algn="l">
          <a:lnSpc>
            <a:spcPct val="100000"/>
          </a:lnSpc>
          <a:spcBef>
            <a:spcPts val="815"/>
          </a:spcBef>
          <a:buFont typeface="Arial" panose="020B0604020202020204" pitchFamily="34" charset="0"/>
          <a:buChar char="•"/>
          <a:tabLst>
            <a:tab pos="354965" algn="l"/>
            <a:tab pos="355600" algn="l"/>
          </a:tabLst>
          <a:defRPr sz="2400" b="1" spc="-5" dirty="0">
            <a:solidFill>
              <a:srgbClr val="40404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Words>1787</Words>
  <Application>Microsoft Office PowerPoint</Application>
  <PresentationFormat>On-screen Show (4:3)</PresentationFormat>
  <Paragraphs>322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Courier New</vt:lpstr>
      <vt:lpstr>DejaVu Sans Condensed</vt:lpstr>
      <vt:lpstr>Lucida Sans</vt:lpstr>
      <vt:lpstr>Roboto</vt:lpstr>
      <vt:lpstr>Times New Roman</vt:lpstr>
      <vt:lpstr>Office Theme</vt:lpstr>
      <vt:lpstr>Custom Design</vt:lpstr>
      <vt:lpstr>PowerPoint Presentation</vt:lpstr>
      <vt:lpstr>Week 1 - Topics</vt:lpstr>
      <vt:lpstr>Who am I?</vt:lpstr>
      <vt:lpstr>PowerPoint Presentation</vt:lpstr>
      <vt:lpstr>PowerPoint Presentation</vt:lpstr>
      <vt:lpstr>Software</vt:lpstr>
      <vt:lpstr>PowerPoint Presentation</vt:lpstr>
      <vt:lpstr>Some Definitions</vt:lpstr>
      <vt:lpstr>Why do we need Database Systems?</vt:lpstr>
      <vt:lpstr>Types of Database Systems?</vt:lpstr>
      <vt:lpstr>PowerPoint Presentation</vt:lpstr>
      <vt:lpstr>Why do we need Database Systems?</vt:lpstr>
      <vt:lpstr>Data is Everywhere</vt:lpstr>
      <vt:lpstr>History of Database Systems</vt:lpstr>
      <vt:lpstr>Database Systems by Popularity</vt:lpstr>
      <vt:lpstr>Why do we need Database Systems?</vt:lpstr>
      <vt:lpstr>Why Relational DBMS?</vt:lpstr>
      <vt:lpstr>Why not Relational DBMS?</vt:lpstr>
      <vt:lpstr>Types of DBMS Summary</vt:lpstr>
      <vt:lpstr>Data Sizes Reference</vt:lpstr>
      <vt:lpstr>Data Production is Accelerating</vt:lpstr>
      <vt:lpstr>Data Production is Accelerating</vt:lpstr>
      <vt:lpstr>Big Data = $$$</vt:lpstr>
      <vt:lpstr>PowerPoint Presentation</vt:lpstr>
      <vt:lpstr>Big Data Hype</vt:lpstr>
      <vt:lpstr>Data Collection</vt:lpstr>
      <vt:lpstr>PowerPoint Presentation</vt:lpstr>
      <vt:lpstr>How does a DBMS work?</vt:lpstr>
      <vt:lpstr>Why do I want to learn it?</vt:lpstr>
      <vt:lpstr>PowerPoint Presentation</vt:lpstr>
      <vt:lpstr>Why read journal articles?</vt:lpstr>
      <vt:lpstr>Types of articles published in a  scientific journal</vt:lpstr>
      <vt:lpstr>Structure of a journal article</vt:lpstr>
      <vt:lpstr>Process</vt:lpstr>
      <vt:lpstr>Research Questionnaire</vt:lpstr>
      <vt:lpstr>It takes time</vt:lpstr>
      <vt:lpstr>Additional resources</vt:lpstr>
      <vt:lpstr>PowerPoint Presentation</vt:lpstr>
      <vt:lpstr>PowerPoint Presentation</vt:lpstr>
      <vt:lpstr>PowerPoint Presentation</vt:lpstr>
      <vt:lpstr>Assignments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jboone@masonlive.gmu.edu</cp:lastModifiedBy>
  <cp:revision>143</cp:revision>
  <dcterms:created xsi:type="dcterms:W3CDTF">2020-08-07T19:09:41Z</dcterms:created>
  <dcterms:modified xsi:type="dcterms:W3CDTF">2020-08-17T19:46:34Z</dcterms:modified>
</cp:coreProperties>
</file>