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342" r:id="rId3"/>
    <p:sldId id="358" r:id="rId4"/>
    <p:sldId id="343" r:id="rId5"/>
    <p:sldId id="312" r:id="rId6"/>
    <p:sldId id="265" r:id="rId7"/>
    <p:sldId id="310" r:id="rId8"/>
    <p:sldId id="328" r:id="rId9"/>
    <p:sldId id="315" r:id="rId10"/>
    <p:sldId id="352" r:id="rId11"/>
    <p:sldId id="316" r:id="rId12"/>
    <p:sldId id="318" r:id="rId13"/>
    <p:sldId id="320" r:id="rId14"/>
    <p:sldId id="321" r:id="rId15"/>
    <p:sldId id="326" r:id="rId16"/>
    <p:sldId id="330" r:id="rId17"/>
    <p:sldId id="350" r:id="rId18"/>
    <p:sldId id="348" r:id="rId19"/>
    <p:sldId id="349" r:id="rId20"/>
    <p:sldId id="333" r:id="rId21"/>
    <p:sldId id="334" r:id="rId22"/>
    <p:sldId id="354" r:id="rId23"/>
    <p:sldId id="363" r:id="rId24"/>
    <p:sldId id="336" r:id="rId25"/>
    <p:sldId id="347" r:id="rId26"/>
    <p:sldId id="359" r:id="rId27"/>
    <p:sldId id="357" r:id="rId28"/>
    <p:sldId id="360" r:id="rId29"/>
    <p:sldId id="260" r:id="rId30"/>
    <p:sldId id="261" r:id="rId31"/>
    <p:sldId id="262" r:id="rId32"/>
    <p:sldId id="263" r:id="rId33"/>
    <p:sldId id="311" r:id="rId34"/>
    <p:sldId id="364" r:id="rId35"/>
    <p:sldId id="341" r:id="rId36"/>
    <p:sldId id="361" r:id="rId37"/>
    <p:sldId id="34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J" initials="JJ" lastIdx="1" clrIdx="0">
    <p:extLst>
      <p:ext uri="{19B8F6BF-5375-455C-9EA6-DF929625EA0E}">
        <p15:presenceInfo xmlns:p15="http://schemas.microsoft.com/office/powerpoint/2012/main" userId="S::jboone@masonlive.gmu.edu::66ae6af6-1c75-44ca-925c-f5c40c132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3" autoAdjust="0"/>
    <p:restoredTop sz="97440" autoAdjust="0"/>
  </p:normalViewPr>
  <p:slideViewPr>
    <p:cSldViewPr snapToGrid="0">
      <p:cViewPr varScale="1">
        <p:scale>
          <a:sx n="159" d="100"/>
          <a:sy n="159" d="100"/>
        </p:scale>
        <p:origin x="5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5184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316E-0057-434E-88E6-CDAC51526C7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E7D36-A7B4-436D-B099-97FD24CA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57259-AFDD-47E0-B5C2-F8E3F238C8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everywhere</a:t>
            </a:r>
          </a:p>
          <a:p>
            <a:endParaRPr lang="en-US" dirty="0"/>
          </a:p>
          <a:p>
            <a:r>
              <a:rPr lang="en-US" dirty="0"/>
              <a:t>Data is not static and is being generated continually</a:t>
            </a:r>
          </a:p>
          <a:p>
            <a:endParaRPr lang="en-US" dirty="0"/>
          </a:p>
          <a:p>
            <a:r>
              <a:rPr lang="en-US" dirty="0"/>
              <a:t>It represents a huge opportunity…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you a sense in which data generation is accelerating…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0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hype and buzzwords associated with Big Data</a:t>
            </a:r>
          </a:p>
          <a:p>
            <a:endParaRPr lang="en-US" dirty="0"/>
          </a:p>
          <a:p>
            <a:r>
              <a:rPr lang="en-US" dirty="0"/>
              <a:t>The 3-ish V’s </a:t>
            </a:r>
          </a:p>
          <a:p>
            <a:endParaRPr lang="en-US" dirty="0"/>
          </a:p>
          <a:p>
            <a:r>
              <a:rPr lang="en-US" dirty="0"/>
              <a:t>Volume – the amount of data</a:t>
            </a:r>
          </a:p>
          <a:p>
            <a:r>
              <a:rPr lang="en-US" dirty="0"/>
              <a:t>Velocity – the rate at which new data is introduced</a:t>
            </a:r>
          </a:p>
          <a:p>
            <a:r>
              <a:rPr lang="en-US" dirty="0"/>
              <a:t>Variety – varying types of data</a:t>
            </a:r>
          </a:p>
          <a:p>
            <a:endParaRPr lang="en-US" dirty="0"/>
          </a:p>
          <a:p>
            <a:r>
              <a:rPr lang="en-US" dirty="0"/>
              <a:t>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5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of these ideas are new VLDB has been around since 1975</a:t>
            </a:r>
          </a:p>
          <a:p>
            <a:endParaRPr lang="en-US" dirty="0"/>
          </a:p>
          <a:p>
            <a:r>
              <a:rPr lang="en-US" dirty="0"/>
              <a:t>Of course what we mean by “Big” has changed over the years…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3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data collected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who uses that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Database Systems?</a:t>
            </a:r>
          </a:p>
          <a:p>
            <a:endParaRPr lang="en-US" dirty="0"/>
          </a:p>
          <a:p>
            <a:r>
              <a:rPr lang="en-US" dirty="0"/>
              <a:t>These are difficult to achieve in an adhoc fashion…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6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2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29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64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41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relational databases</a:t>
            </a:r>
          </a:p>
          <a:p>
            <a:endParaRPr lang="en-US" dirty="0"/>
          </a:p>
          <a:p>
            <a:r>
              <a:rPr lang="en-US" dirty="0"/>
              <a:t>New relational databases still can be accessed using standard SQL, but for column store databases, they stores data in columnar format rather than rows improving often performed queries.  In-memory, and streaming databases improve are performance oriented improvements</a:t>
            </a:r>
          </a:p>
          <a:p>
            <a:endParaRPr lang="en-US" dirty="0"/>
          </a:p>
          <a:p>
            <a:r>
              <a:rPr lang="en-US" dirty="0"/>
              <a:t>Non-Relational, Neo4j for example is a graph database where data elements are nodes in a graph (for example people in a social network) and contains the relationships (friends)…and is optimized for storing these structures.</a:t>
            </a:r>
          </a:p>
          <a:p>
            <a:endParaRPr lang="en-US" dirty="0"/>
          </a:p>
          <a:p>
            <a:r>
              <a:rPr lang="en-US" dirty="0"/>
              <a:t>NoSQL – “Not Only SQL”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8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57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week I’ll review the assignments for next week</a:t>
            </a:r>
          </a:p>
          <a:p>
            <a:endParaRPr lang="en-US" dirty="0"/>
          </a:p>
          <a:p>
            <a:r>
              <a:rPr lang="en-US" dirty="0"/>
              <a:t>These are not always graded assignments but will include suggested readings,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graded assignments this week </a:t>
            </a:r>
          </a:p>
          <a:p>
            <a:r>
              <a:rPr lang="en-US" dirty="0"/>
              <a:t>You’ll need Overleaf for next weeks assignments and to follow along with the lectures this week</a:t>
            </a:r>
          </a:p>
          <a:p>
            <a:endParaRPr lang="en-US" dirty="0"/>
          </a:p>
          <a:p>
            <a:r>
              <a:rPr lang="en-US" dirty="0"/>
              <a:t>Suggested reading from Silberschatz (slides are online, you may be able to find the book online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2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other resources…</a:t>
            </a:r>
          </a:p>
          <a:p>
            <a:endParaRPr lang="en-US" dirty="0"/>
          </a:p>
          <a:p>
            <a:r>
              <a:rPr lang="en-US" dirty="0"/>
              <a:t>LaTeX Math Symbols will be covered in Week 2 lectures, but if you follow my lectures and the suggested tutorials you probably be able to begin using these right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week I’ll indicate the topics we’re covering and order in which it makes the most sense to 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8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97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</a:t>
            </a:r>
          </a:p>
          <a:p>
            <a:endParaRPr lang="en-US" dirty="0"/>
          </a:p>
          <a:p>
            <a:r>
              <a:rPr lang="en-US" dirty="0"/>
              <a:t>Overleaf</a:t>
            </a:r>
          </a:p>
          <a:p>
            <a:r>
              <a:rPr lang="en-US" dirty="0"/>
              <a:t>SQLite and SQLite Browser</a:t>
            </a:r>
          </a:p>
          <a:p>
            <a:r>
              <a:rPr lang="en-US" dirty="0"/>
              <a:t>Python – recommend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8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a distinction between Database and Database management systems</a:t>
            </a:r>
          </a:p>
          <a:p>
            <a:endParaRPr lang="en-US" dirty="0"/>
          </a:p>
          <a:p>
            <a:r>
              <a:rPr lang="en-US" dirty="0"/>
              <a:t>These are fuzzy definitions and you will hear them used interchangeably, usually it will be clear from the context which the speaker is referring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7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there are two systems used when discussing data</a:t>
            </a:r>
          </a:p>
          <a:p>
            <a:endParaRPr lang="en-US" dirty="0"/>
          </a:p>
          <a:p>
            <a:r>
              <a:rPr lang="en-US" dirty="0"/>
              <a:t>SI units uses base 10</a:t>
            </a:r>
          </a:p>
          <a:p>
            <a:r>
              <a:rPr lang="en-US" dirty="0"/>
              <a:t>IEC uses base 2</a:t>
            </a:r>
          </a:p>
          <a:p>
            <a:endParaRPr lang="en-US" dirty="0"/>
          </a:p>
          <a:p>
            <a:r>
              <a:rPr lang="en-US" dirty="0"/>
              <a:t>The infographic on the left is trying to develop an intuitive sense regarding by relating this to the notion of a book – so this is imprecise – but again they are just going for giving you the sense of scale involved…</a:t>
            </a:r>
          </a:p>
          <a:p>
            <a:endParaRPr lang="en-US" dirty="0"/>
          </a:p>
          <a:p>
            <a:r>
              <a:rPr lang="en-US" dirty="0"/>
              <a:t>Walkthrough slide…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E7D36-A7B4-436D-B099-97FD24CADE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1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C66-2179-48BC-8C1A-9E6B75C8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E6B86-11AE-4475-AF7A-F043B86E2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A426-9F33-48A4-94FE-DD299F55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2178-E5D9-4FC2-B253-B6D4D18C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781B-38A6-4997-B9E5-F33FCCF3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A5F9-E8F2-4AA5-944C-EE24FF02C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4B09-9D67-4E4D-884C-DC6743B2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5822-2420-4DB9-BB2A-65B4400C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5F25-5473-4BCE-9DAF-92921284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BB4B-8873-4833-BFD4-1BFEE58B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D8C7-91F2-49ED-BA41-28AF34B94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B5AB-DCBC-48F7-8662-28969309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9AD8-8E92-4F5F-855A-9D2D410A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5A2A-8F60-4B8B-940B-C2CB72E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C907-179A-450C-B720-83908BEA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05E0-43E7-4F31-87B6-EAC2D727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796F-8331-40D0-9688-C05CDFE62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9963-0233-4665-B356-F7EEE19F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2637-C75E-47CC-B51A-3FE3B122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C1F5-28B7-4B2D-9516-9D8BB6F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9896B-6C1A-44BB-AB68-4E7DFE51A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27285-5E4F-4E7D-9258-4701068DF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4B84-EB1D-41EB-A4CD-ACDFD1E4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461E-BE21-4E15-A56E-DB2AF7D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396A-7ECC-4616-BC88-6B0B710C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2597653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2763735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71603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877387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788203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5517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E54-4753-4FF5-877A-59D31FDC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039D-90A9-4534-B5C9-C766BBFA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BB9A-F4AF-4E64-B369-387503A2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453569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2758739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562873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192757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715220AC-EE65-461E-9DAF-BC62D02F2B33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B2FF3B16-B1BF-437A-8236-52947687CF66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+mj-lt"/>
                <a:ea typeface="+mn-ea"/>
                <a:cs typeface="Lucida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</p:spTree>
    <p:extLst>
      <p:ext uri="{BB962C8B-B14F-4D97-AF65-F5344CB8AC3E}">
        <p14:creationId xmlns:p14="http://schemas.microsoft.com/office/powerpoint/2010/main" val="2208556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800508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2187512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57942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‹#›</a:t>
            </a:fld>
            <a:endParaRPr lang="en-US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4DA6409B-9CCE-465D-B247-E47D2F8468E1}"/>
              </a:ext>
            </a:extLst>
          </p:cNvPr>
          <p:cNvSpPr txBox="1">
            <a:spLocks/>
          </p:cNvSpPr>
          <p:nvPr userDrawn="1"/>
        </p:nvSpPr>
        <p:spPr>
          <a:xfrm>
            <a:off x="409787" y="6576432"/>
            <a:ext cx="30446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US" sz="1200" spc="-10"/>
              <a:t>Scientific</a:t>
            </a:r>
            <a:r>
              <a:rPr lang="en-US" sz="1200" spc="-160"/>
              <a:t> </a:t>
            </a:r>
            <a:r>
              <a:rPr lang="en-US" sz="1200" spc="-5"/>
              <a:t>Data</a:t>
            </a:r>
            <a:r>
              <a:rPr lang="en-US" sz="1200" spc="-160"/>
              <a:t> </a:t>
            </a:r>
            <a:r>
              <a:rPr lang="en-US" sz="1200"/>
              <a:t>and</a:t>
            </a:r>
            <a:r>
              <a:rPr lang="en-US" sz="1200" spc="-160"/>
              <a:t> </a:t>
            </a:r>
            <a:r>
              <a:rPr lang="en-US" sz="1200" spc="-5"/>
              <a:t>Databases</a:t>
            </a:r>
            <a:endParaRPr lang="en-US" sz="1200" spc="-5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1FB0CF9-7372-41EA-8134-6BDD1D14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7" y="299720"/>
            <a:ext cx="6738384" cy="391159"/>
          </a:xfrm>
        </p:spPr>
        <p:txBody>
          <a:bodyPr lIns="0" tIns="0" rIns="0" bIns="0"/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6C904B27-B155-4767-9AFD-523769B4D2EE}"/>
              </a:ext>
            </a:extLst>
          </p:cNvPr>
          <p:cNvSpPr txBox="1">
            <a:spLocks/>
          </p:cNvSpPr>
          <p:nvPr userDrawn="1"/>
        </p:nvSpPr>
        <p:spPr>
          <a:xfrm>
            <a:off x="9670085" y="6522589"/>
            <a:ext cx="1930400" cy="289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40404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en-US" sz="900" spc="-5" dirty="0"/>
              <a:t>Dr. Olga Gkountouna</a:t>
            </a:r>
          </a:p>
          <a:p>
            <a:pPr marL="12700">
              <a:spcBef>
                <a:spcPts val="60"/>
              </a:spcBef>
            </a:pPr>
            <a:r>
              <a:rPr lang="en-US" sz="900" spc="-5" dirty="0"/>
              <a:t>Updates: Joe Boone</a:t>
            </a:r>
          </a:p>
        </p:txBody>
      </p:sp>
    </p:spTree>
    <p:extLst>
      <p:ext uri="{BB962C8B-B14F-4D97-AF65-F5344CB8AC3E}">
        <p14:creationId xmlns:p14="http://schemas.microsoft.com/office/powerpoint/2010/main" val="36120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B-multi-level-list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A29B-4C02-4611-B30B-3471247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A8D567-56E0-4FAC-9E64-74AA2A34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648D8-90C5-453E-AFE0-0DB0C6CB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28A88F-7649-4DC7-90CD-5BF113A2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52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9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b-multi-leve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A71F-D807-407C-BAB3-49F32A3D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EFFFA-69A9-47E8-A36A-28AAB4925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DFF29-2B5D-42F0-BC89-4FD513FD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7776AE-18BB-428A-9B0D-77254D9B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52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DE2-52D5-4AC3-BC6B-787B321D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C7F3-AB64-468D-9CA5-175DC218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3A2-CE45-4043-BE41-3FC03DA5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FD39-5110-4A9C-84A4-002DB0A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C72E-E095-491A-82B3-081D88D8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BB05-303C-43F8-9C0E-462D4278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1EA7-AFD2-4E1B-BC8F-F01424C1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3890-9665-49FA-94C6-99840BC7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7735-7274-4053-BB47-771355EC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9AAB-1F13-4570-8928-C4C83419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4777-8498-47C6-AA78-765D0C0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157-6DAD-434B-8CD3-D81D811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B6F9-9AFA-4585-990B-EFD5A1E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6A289-B7D6-4D47-B8FD-D742E748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6129-8AAA-46C6-9C64-7F8FD39D0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B0A27-68F7-4B60-BC0F-5CE7E780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6482B-4FB8-40C2-943F-2E1691FF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9C553-58DC-4914-8FB0-31CE0D85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F0FD1-AADA-491A-8B4A-9B1A9B37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9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10E2-3A83-4515-9147-3BCC1A92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0AC84-A542-40D7-95C9-96A536FF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DBC7A-A2E2-4412-BE1E-50935CE3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3D637-AEBC-4C71-AB0E-8B95AEEB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0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93094-ABF2-4BBD-8B7F-A64B6883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F282-41CE-4AB8-8A34-A2EC315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Scientific Data and Databases - Dr. Olga Gkountouna - Updated by Joe Boone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A133B-123F-4E36-B3D1-73470613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>
            <a:extLst>
              <a:ext uri="{FF2B5EF4-FFF2-40B4-BE49-F238E27FC236}">
                <a16:creationId xmlns:a16="http://schemas.microsoft.com/office/drawing/2014/main" id="{589BE181-547D-492C-8B70-282ED9D6D450}"/>
              </a:ext>
            </a:extLst>
          </p:cNvPr>
          <p:cNvSpPr/>
          <p:nvPr userDrawn="1"/>
        </p:nvSpPr>
        <p:spPr>
          <a:xfrm>
            <a:off x="0" y="6492902"/>
            <a:ext cx="12192000" cy="373049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0999"/>
                </a:moveTo>
                <a:lnTo>
                  <a:pt x="9143998" y="380999"/>
                </a:lnTo>
                <a:lnTo>
                  <a:pt x="914399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5AA2AE">
              <a:lumMod val="40000"/>
              <a:lumOff val="6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bk object 17">
            <a:extLst>
              <a:ext uri="{FF2B5EF4-FFF2-40B4-BE49-F238E27FC236}">
                <a16:creationId xmlns:a16="http://schemas.microsoft.com/office/drawing/2014/main" id="{F73D2BC7-5125-4A25-A2F9-75387F32794C}"/>
              </a:ext>
            </a:extLst>
          </p:cNvPr>
          <p:cNvSpPr/>
          <p:nvPr userDrawn="1"/>
        </p:nvSpPr>
        <p:spPr>
          <a:xfrm>
            <a:off x="0" y="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3998" y="1066800"/>
                </a:lnTo>
                <a:lnTo>
                  <a:pt x="9143998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5AA2AE">
              <a:lumMod val="40000"/>
              <a:lumOff val="6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B06C0-AF5A-41B9-B64A-62770C3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56"/>
            <a:ext cx="7570928" cy="7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153B-AE32-436E-A156-0B199448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0"/>
            <a:ext cx="10515600" cy="50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CACF-F3BF-4A11-94A6-B6C10CC6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5781" y="6535148"/>
            <a:ext cx="500269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7B6F1A-3A00-4BFA-9A92-6D4C76FE8D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F0FA19F-E5CF-44CF-A6D8-0D9D8EB9448E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8" y="0"/>
            <a:ext cx="3782872" cy="1066801"/>
          </a:xfrm>
          <a:prstGeom prst="rect">
            <a:avLst/>
          </a:prstGeom>
        </p:spPr>
      </p:pic>
      <p:sp>
        <p:nvSpPr>
          <p:cNvPr id="10" name="Holder 4">
            <a:extLst>
              <a:ext uri="{FF2B5EF4-FFF2-40B4-BE49-F238E27FC236}">
                <a16:creationId xmlns:a16="http://schemas.microsoft.com/office/drawing/2014/main" id="{35E4278F-CFBD-49AE-B38E-3944C426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339" y="6576432"/>
            <a:ext cx="5654308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351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7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5" Type="http://schemas.openxmlformats.org/officeDocument/2006/relationships/image" Target="../media/image4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g"/><Relationship Id="rId11" Type="http://schemas.openxmlformats.org/officeDocument/2006/relationships/image" Target="../media/image50.png"/><Relationship Id="rId5" Type="http://schemas.openxmlformats.org/officeDocument/2006/relationships/image" Target="../media/image44.jp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eterjamesthomas.com/2018/02/06/a-brief-history-of-databas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tatista.com/statistics/809750/worldwide-popularity-ranking-database-management-systems/" TargetMode="External"/><Relationship Id="rId5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boone@gm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leaf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class.org/course/auth/welcom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aam.rice.edu/~heinken/latex/symbols.pdf" TargetMode="External"/><Relationship Id="rId5" Type="http://schemas.openxmlformats.org/officeDocument/2006/relationships/hyperlink" Target="http://www.latex-tutorial.com/tutorials/" TargetMode="External"/><Relationship Id="rId4" Type="http://schemas.openxmlformats.org/officeDocument/2006/relationships/hyperlink" Target="http://www.overleaf.com/learn/latex/Tutoria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://www.overleaf.com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naconda.com/distribution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www.sqlitebrowser.org/dl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sqlite.org/download.html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6449" y="1655127"/>
            <a:ext cx="5009515" cy="35477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b="1" dirty="0">
                <a:solidFill>
                  <a:srgbClr val="404040"/>
                </a:solidFill>
                <a:latin typeface="Calibri"/>
                <a:cs typeface="Calibri"/>
              </a:rPr>
              <a:t>Lecture</a:t>
            </a:r>
            <a:r>
              <a:rPr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04040"/>
                </a:solidFill>
                <a:latin typeface="Calibri"/>
                <a:cs typeface="Calibri"/>
              </a:rPr>
              <a:t>notes</a:t>
            </a:r>
            <a:endParaRPr dirty="0">
              <a:latin typeface="Calibri"/>
              <a:cs typeface="Calibri"/>
            </a:endParaRPr>
          </a:p>
          <a:p>
            <a:pPr algn="ctr">
              <a:spcBef>
                <a:spcPts val="2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CDS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302</a:t>
            </a:r>
            <a:endParaRPr sz="2400" dirty="0">
              <a:latin typeface="Calibri"/>
              <a:cs typeface="Calibri"/>
            </a:endParaRPr>
          </a:p>
          <a:p>
            <a:pPr algn="ctr">
              <a:spcBef>
                <a:spcPts val="400"/>
              </a:spcBef>
            </a:pP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Scientific Data and</a:t>
            </a:r>
            <a:r>
              <a:rPr sz="3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endParaRPr sz="3200" dirty="0">
              <a:latin typeface="Calibri"/>
              <a:cs typeface="Calibri"/>
            </a:endParaRPr>
          </a:p>
          <a:p>
            <a:pPr algn="ctr">
              <a:spcBef>
                <a:spcPts val="220"/>
              </a:spcBef>
            </a:pPr>
            <a:r>
              <a:rPr b="1" dirty="0">
                <a:solidFill>
                  <a:srgbClr val="404040"/>
                </a:solidFill>
                <a:latin typeface="Calibri"/>
                <a:cs typeface="Calibri"/>
              </a:rPr>
              <a:t>Fall Semester</a:t>
            </a:r>
            <a:r>
              <a:rPr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04040"/>
                </a:solidFill>
                <a:latin typeface="Calibri"/>
                <a:cs typeface="Calibri"/>
              </a:rPr>
              <a:t>2020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650" dirty="0">
              <a:latin typeface="Calibri"/>
              <a:cs typeface="Calibri"/>
            </a:endParaRPr>
          </a:p>
          <a:p>
            <a:pPr marL="1905" algn="ctr"/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Lecture 1:</a:t>
            </a:r>
            <a:r>
              <a:rPr sz="3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Introduction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5650" dirty="0">
              <a:latin typeface="Calibri"/>
              <a:cs typeface="Calibri"/>
            </a:endParaRPr>
          </a:p>
          <a:p>
            <a:pPr marR="78740" algn="ctr"/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Lecture: </a:t>
            </a: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Joe Boone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4738E-3E97-499A-A382-BCDAB13CC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09553D-D9A2-41F1-993A-6DC970F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3120" y="3795634"/>
            <a:ext cx="1039813" cy="48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455901" y="4287391"/>
            <a:ext cx="1447798" cy="53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4545"/>
            <a:ext cx="7570928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Why do we need Database Systems?</a:t>
            </a:r>
            <a:br>
              <a:rPr lang="en-US" spc="-5" dirty="0"/>
            </a:br>
            <a:r>
              <a:rPr spc="-5" dirty="0"/>
              <a:t>Data is</a:t>
            </a:r>
            <a:r>
              <a:rPr spc="-75" dirty="0"/>
              <a:t> </a:t>
            </a:r>
            <a:r>
              <a:rPr lang="en-US" spc="-5" dirty="0"/>
              <a:t>E</a:t>
            </a:r>
            <a:r>
              <a:rPr spc="-5" dirty="0"/>
              <a:t>verywhere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10</a:t>
            </a:fld>
            <a:endParaRPr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C2F2DE8-FA33-44AE-B7B0-E01FAD0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5" name="object 5"/>
          <p:cNvSpPr/>
          <p:nvPr/>
        </p:nvSpPr>
        <p:spPr>
          <a:xfrm>
            <a:off x="8683187" y="3956242"/>
            <a:ext cx="214133" cy="19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589879" y="4086401"/>
            <a:ext cx="65473" cy="79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78491" y="4043117"/>
            <a:ext cx="39370" cy="14604"/>
          </a:xfrm>
          <a:custGeom>
            <a:avLst/>
            <a:gdLst/>
            <a:ahLst/>
            <a:cxnLst/>
            <a:rect l="l" t="t" r="r" b="b"/>
            <a:pathLst>
              <a:path w="39370" h="14604">
                <a:moveTo>
                  <a:pt x="0" y="14532"/>
                </a:moveTo>
                <a:lnTo>
                  <a:pt x="38904" y="14532"/>
                </a:lnTo>
                <a:lnTo>
                  <a:pt x="38904" y="0"/>
                </a:lnTo>
                <a:lnTo>
                  <a:pt x="0" y="0"/>
                </a:lnTo>
                <a:lnTo>
                  <a:pt x="0" y="14532"/>
                </a:lnTo>
                <a:close/>
              </a:path>
            </a:pathLst>
          </a:custGeom>
          <a:solidFill>
            <a:srgbClr val="FFC9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72166" y="4080996"/>
            <a:ext cx="581025" cy="715010"/>
          </a:xfrm>
          <a:custGeom>
            <a:avLst/>
            <a:gdLst/>
            <a:ahLst/>
            <a:cxnLst/>
            <a:rect l="l" t="t" r="r" b="b"/>
            <a:pathLst>
              <a:path w="581025" h="715010">
                <a:moveTo>
                  <a:pt x="417701" y="411479"/>
                </a:moveTo>
                <a:lnTo>
                  <a:pt x="365645" y="411479"/>
                </a:lnTo>
                <a:lnTo>
                  <a:pt x="376704" y="416559"/>
                </a:lnTo>
                <a:lnTo>
                  <a:pt x="389676" y="422909"/>
                </a:lnTo>
                <a:lnTo>
                  <a:pt x="439023" y="455929"/>
                </a:lnTo>
                <a:lnTo>
                  <a:pt x="464952" y="487679"/>
                </a:lnTo>
                <a:lnTo>
                  <a:pt x="475081" y="524509"/>
                </a:lnTo>
                <a:lnTo>
                  <a:pt x="474125" y="539749"/>
                </a:lnTo>
                <a:lnTo>
                  <a:pt x="454516" y="591819"/>
                </a:lnTo>
                <a:lnTo>
                  <a:pt x="409285" y="648969"/>
                </a:lnTo>
                <a:lnTo>
                  <a:pt x="400110" y="657859"/>
                </a:lnTo>
                <a:lnTo>
                  <a:pt x="410240" y="665479"/>
                </a:lnTo>
                <a:lnTo>
                  <a:pt x="470669" y="715009"/>
                </a:lnTo>
                <a:lnTo>
                  <a:pt x="494371" y="715009"/>
                </a:lnTo>
                <a:lnTo>
                  <a:pt x="494371" y="709929"/>
                </a:lnTo>
                <a:lnTo>
                  <a:pt x="493429" y="706119"/>
                </a:lnTo>
                <a:lnTo>
                  <a:pt x="490893" y="702309"/>
                </a:lnTo>
                <a:lnTo>
                  <a:pt x="434270" y="655319"/>
                </a:lnTo>
                <a:lnTo>
                  <a:pt x="451994" y="634999"/>
                </a:lnTo>
                <a:lnTo>
                  <a:pt x="479502" y="595629"/>
                </a:lnTo>
                <a:lnTo>
                  <a:pt x="494371" y="557529"/>
                </a:lnTo>
                <a:lnTo>
                  <a:pt x="497225" y="538479"/>
                </a:lnTo>
                <a:lnTo>
                  <a:pt x="497225" y="520699"/>
                </a:lnTo>
                <a:lnTo>
                  <a:pt x="483299" y="474979"/>
                </a:lnTo>
                <a:lnTo>
                  <a:pt x="446298" y="430529"/>
                </a:lnTo>
                <a:lnTo>
                  <a:pt x="424153" y="415289"/>
                </a:lnTo>
                <a:lnTo>
                  <a:pt x="417701" y="411479"/>
                </a:lnTo>
                <a:close/>
              </a:path>
              <a:path w="581025" h="715010">
                <a:moveTo>
                  <a:pt x="552893" y="187959"/>
                </a:moveTo>
                <a:lnTo>
                  <a:pt x="143602" y="187959"/>
                </a:lnTo>
                <a:lnTo>
                  <a:pt x="142646" y="191769"/>
                </a:lnTo>
                <a:lnTo>
                  <a:pt x="142646" y="200659"/>
                </a:lnTo>
                <a:lnTo>
                  <a:pt x="143602" y="204469"/>
                </a:lnTo>
                <a:lnTo>
                  <a:pt x="142646" y="204469"/>
                </a:lnTo>
                <a:lnTo>
                  <a:pt x="160994" y="400049"/>
                </a:lnTo>
                <a:lnTo>
                  <a:pt x="150877" y="406399"/>
                </a:lnTo>
                <a:lnTo>
                  <a:pt x="140747" y="411479"/>
                </a:lnTo>
                <a:lnTo>
                  <a:pt x="130630" y="419099"/>
                </a:lnTo>
                <a:lnTo>
                  <a:pt x="97102" y="454659"/>
                </a:lnTo>
                <a:lnTo>
                  <a:pt x="86033" y="494029"/>
                </a:lnTo>
                <a:lnTo>
                  <a:pt x="85083" y="506729"/>
                </a:lnTo>
                <a:lnTo>
                  <a:pt x="86982" y="520699"/>
                </a:lnTo>
                <a:lnTo>
                  <a:pt x="90777" y="534669"/>
                </a:lnTo>
                <a:lnTo>
                  <a:pt x="96155" y="549909"/>
                </a:lnTo>
                <a:lnTo>
                  <a:pt x="103746" y="565149"/>
                </a:lnTo>
                <a:lnTo>
                  <a:pt x="112918" y="581659"/>
                </a:lnTo>
                <a:lnTo>
                  <a:pt x="48077" y="627379"/>
                </a:lnTo>
                <a:lnTo>
                  <a:pt x="45229" y="631189"/>
                </a:lnTo>
                <a:lnTo>
                  <a:pt x="44281" y="634999"/>
                </a:lnTo>
                <a:lnTo>
                  <a:pt x="44281" y="640079"/>
                </a:lnTo>
                <a:lnTo>
                  <a:pt x="46179" y="643889"/>
                </a:lnTo>
                <a:lnTo>
                  <a:pt x="49975" y="647699"/>
                </a:lnTo>
                <a:lnTo>
                  <a:pt x="53770" y="648969"/>
                </a:lnTo>
                <a:lnTo>
                  <a:pt x="58197" y="648969"/>
                </a:lnTo>
                <a:lnTo>
                  <a:pt x="61993" y="646429"/>
                </a:lnTo>
                <a:lnTo>
                  <a:pt x="136008" y="594359"/>
                </a:lnTo>
                <a:lnTo>
                  <a:pt x="145501" y="586739"/>
                </a:lnTo>
                <a:lnTo>
                  <a:pt x="138849" y="577849"/>
                </a:lnTo>
                <a:lnTo>
                  <a:pt x="128733" y="562609"/>
                </a:lnTo>
                <a:lnTo>
                  <a:pt x="121141" y="548639"/>
                </a:lnTo>
                <a:lnTo>
                  <a:pt x="114815" y="534669"/>
                </a:lnTo>
                <a:lnTo>
                  <a:pt x="111020" y="521969"/>
                </a:lnTo>
                <a:lnTo>
                  <a:pt x="108489" y="510539"/>
                </a:lnTo>
                <a:lnTo>
                  <a:pt x="108489" y="497839"/>
                </a:lnTo>
                <a:lnTo>
                  <a:pt x="122091" y="459739"/>
                </a:lnTo>
                <a:lnTo>
                  <a:pt x="155616" y="429259"/>
                </a:lnTo>
                <a:lnTo>
                  <a:pt x="163849" y="425449"/>
                </a:lnTo>
                <a:lnTo>
                  <a:pt x="366687" y="425449"/>
                </a:lnTo>
                <a:lnTo>
                  <a:pt x="365645" y="411479"/>
                </a:lnTo>
                <a:lnTo>
                  <a:pt x="417701" y="411479"/>
                </a:lnTo>
                <a:lnTo>
                  <a:pt x="402647" y="402589"/>
                </a:lnTo>
                <a:lnTo>
                  <a:pt x="384299" y="393699"/>
                </a:lnTo>
                <a:lnTo>
                  <a:pt x="364690" y="386079"/>
                </a:lnTo>
                <a:lnTo>
                  <a:pt x="363110" y="386079"/>
                </a:lnTo>
                <a:lnTo>
                  <a:pt x="344444" y="194309"/>
                </a:lnTo>
                <a:lnTo>
                  <a:pt x="532328" y="194309"/>
                </a:lnTo>
                <a:lnTo>
                  <a:pt x="542763" y="191769"/>
                </a:lnTo>
                <a:lnTo>
                  <a:pt x="552893" y="187959"/>
                </a:lnTo>
                <a:close/>
              </a:path>
              <a:path w="581025" h="715010">
                <a:moveTo>
                  <a:pt x="366687" y="425449"/>
                </a:moveTo>
                <a:lnTo>
                  <a:pt x="163849" y="425449"/>
                </a:lnTo>
                <a:lnTo>
                  <a:pt x="167632" y="468629"/>
                </a:lnTo>
                <a:lnTo>
                  <a:pt x="368486" y="449579"/>
                </a:lnTo>
                <a:lnTo>
                  <a:pt x="366687" y="425449"/>
                </a:lnTo>
                <a:close/>
              </a:path>
              <a:path w="581025" h="715010">
                <a:moveTo>
                  <a:pt x="252719" y="95250"/>
                </a:moveTo>
                <a:lnTo>
                  <a:pt x="234372" y="95250"/>
                </a:lnTo>
                <a:lnTo>
                  <a:pt x="219515" y="97789"/>
                </a:lnTo>
                <a:lnTo>
                  <a:pt x="180602" y="118109"/>
                </a:lnTo>
                <a:lnTo>
                  <a:pt x="153719" y="151129"/>
                </a:lnTo>
                <a:lnTo>
                  <a:pt x="148023" y="163829"/>
                </a:lnTo>
                <a:lnTo>
                  <a:pt x="137906" y="163829"/>
                </a:lnTo>
                <a:lnTo>
                  <a:pt x="115765" y="166369"/>
                </a:lnTo>
                <a:lnTo>
                  <a:pt x="79707" y="173989"/>
                </a:lnTo>
                <a:lnTo>
                  <a:pt x="67688" y="179069"/>
                </a:lnTo>
                <a:lnTo>
                  <a:pt x="56616" y="184150"/>
                </a:lnTo>
                <a:lnTo>
                  <a:pt x="45229" y="189229"/>
                </a:lnTo>
                <a:lnTo>
                  <a:pt x="11070" y="223519"/>
                </a:lnTo>
                <a:lnTo>
                  <a:pt x="0" y="261619"/>
                </a:lnTo>
                <a:lnTo>
                  <a:pt x="0" y="274319"/>
                </a:lnTo>
                <a:lnTo>
                  <a:pt x="17712" y="312419"/>
                </a:lnTo>
                <a:lnTo>
                  <a:pt x="57250" y="350519"/>
                </a:lnTo>
                <a:lnTo>
                  <a:pt x="74961" y="361949"/>
                </a:lnTo>
                <a:lnTo>
                  <a:pt x="74014" y="364489"/>
                </a:lnTo>
                <a:lnTo>
                  <a:pt x="74014" y="369569"/>
                </a:lnTo>
                <a:lnTo>
                  <a:pt x="74961" y="375919"/>
                </a:lnTo>
                <a:lnTo>
                  <a:pt x="101847" y="402589"/>
                </a:lnTo>
                <a:lnTo>
                  <a:pt x="115765" y="402589"/>
                </a:lnTo>
                <a:lnTo>
                  <a:pt x="142646" y="369569"/>
                </a:lnTo>
                <a:lnTo>
                  <a:pt x="141704" y="361949"/>
                </a:lnTo>
                <a:lnTo>
                  <a:pt x="139805" y="355599"/>
                </a:lnTo>
                <a:lnTo>
                  <a:pt x="136951" y="350519"/>
                </a:lnTo>
                <a:lnTo>
                  <a:pt x="132530" y="345439"/>
                </a:lnTo>
                <a:lnTo>
                  <a:pt x="129370" y="342899"/>
                </a:lnTo>
                <a:lnTo>
                  <a:pt x="86982" y="342899"/>
                </a:lnTo>
                <a:lnTo>
                  <a:pt x="70218" y="331469"/>
                </a:lnTo>
                <a:lnTo>
                  <a:pt x="36057" y="298450"/>
                </a:lnTo>
                <a:lnTo>
                  <a:pt x="23089" y="270509"/>
                </a:lnTo>
                <a:lnTo>
                  <a:pt x="23089" y="262889"/>
                </a:lnTo>
                <a:lnTo>
                  <a:pt x="39853" y="224789"/>
                </a:lnTo>
                <a:lnTo>
                  <a:pt x="74014" y="201929"/>
                </a:lnTo>
                <a:lnTo>
                  <a:pt x="112918" y="191769"/>
                </a:lnTo>
                <a:lnTo>
                  <a:pt x="143602" y="187959"/>
                </a:lnTo>
                <a:lnTo>
                  <a:pt x="552893" y="187959"/>
                </a:lnTo>
                <a:lnTo>
                  <a:pt x="560167" y="182879"/>
                </a:lnTo>
                <a:lnTo>
                  <a:pt x="566806" y="177800"/>
                </a:lnTo>
                <a:lnTo>
                  <a:pt x="434270" y="177800"/>
                </a:lnTo>
                <a:lnTo>
                  <a:pt x="390631" y="175259"/>
                </a:lnTo>
                <a:lnTo>
                  <a:pt x="340647" y="170179"/>
                </a:lnTo>
                <a:lnTo>
                  <a:pt x="335271" y="153669"/>
                </a:lnTo>
                <a:lnTo>
                  <a:pt x="325790" y="137159"/>
                </a:lnTo>
                <a:lnTo>
                  <a:pt x="314718" y="124459"/>
                </a:lnTo>
                <a:lnTo>
                  <a:pt x="301748" y="113029"/>
                </a:lnTo>
                <a:lnTo>
                  <a:pt x="287197" y="104139"/>
                </a:lnTo>
                <a:lnTo>
                  <a:pt x="270429" y="97789"/>
                </a:lnTo>
                <a:lnTo>
                  <a:pt x="252719" y="95250"/>
                </a:lnTo>
                <a:close/>
              </a:path>
              <a:path w="581025" h="715010">
                <a:moveTo>
                  <a:pt x="108489" y="335279"/>
                </a:moveTo>
                <a:lnTo>
                  <a:pt x="97102" y="337819"/>
                </a:lnTo>
                <a:lnTo>
                  <a:pt x="91725" y="340359"/>
                </a:lnTo>
                <a:lnTo>
                  <a:pt x="86982" y="342899"/>
                </a:lnTo>
                <a:lnTo>
                  <a:pt x="129370" y="342899"/>
                </a:lnTo>
                <a:lnTo>
                  <a:pt x="127789" y="341629"/>
                </a:lnTo>
                <a:lnTo>
                  <a:pt x="122091" y="339089"/>
                </a:lnTo>
                <a:lnTo>
                  <a:pt x="115765" y="336549"/>
                </a:lnTo>
                <a:lnTo>
                  <a:pt x="108489" y="335279"/>
                </a:lnTo>
                <a:close/>
              </a:path>
              <a:path w="581025" h="715010">
                <a:moveTo>
                  <a:pt x="532328" y="194309"/>
                </a:moveTo>
                <a:lnTo>
                  <a:pt x="344444" y="194309"/>
                </a:lnTo>
                <a:lnTo>
                  <a:pt x="369430" y="196850"/>
                </a:lnTo>
                <a:lnTo>
                  <a:pt x="393472" y="198119"/>
                </a:lnTo>
                <a:lnTo>
                  <a:pt x="415617" y="200659"/>
                </a:lnTo>
                <a:lnTo>
                  <a:pt x="437125" y="201929"/>
                </a:lnTo>
                <a:lnTo>
                  <a:pt x="474125" y="201929"/>
                </a:lnTo>
                <a:lnTo>
                  <a:pt x="490893" y="200659"/>
                </a:lnTo>
                <a:lnTo>
                  <a:pt x="506387" y="198119"/>
                </a:lnTo>
                <a:lnTo>
                  <a:pt x="519357" y="196850"/>
                </a:lnTo>
                <a:lnTo>
                  <a:pt x="532328" y="194309"/>
                </a:lnTo>
                <a:close/>
              </a:path>
              <a:path w="581025" h="715010">
                <a:moveTo>
                  <a:pt x="558645" y="67309"/>
                </a:moveTo>
                <a:lnTo>
                  <a:pt x="531384" y="67309"/>
                </a:lnTo>
                <a:lnTo>
                  <a:pt x="538022" y="76200"/>
                </a:lnTo>
                <a:lnTo>
                  <a:pt x="543399" y="88900"/>
                </a:lnTo>
                <a:lnTo>
                  <a:pt x="549095" y="100329"/>
                </a:lnTo>
                <a:lnTo>
                  <a:pt x="553835" y="113029"/>
                </a:lnTo>
                <a:lnTo>
                  <a:pt x="556370" y="124459"/>
                </a:lnTo>
                <a:lnTo>
                  <a:pt x="558269" y="135889"/>
                </a:lnTo>
                <a:lnTo>
                  <a:pt x="557314" y="147319"/>
                </a:lnTo>
                <a:lnTo>
                  <a:pt x="538022" y="167639"/>
                </a:lnTo>
                <a:lnTo>
                  <a:pt x="530429" y="171450"/>
                </a:lnTo>
                <a:lnTo>
                  <a:pt x="521256" y="172719"/>
                </a:lnTo>
                <a:lnTo>
                  <a:pt x="499111" y="176529"/>
                </a:lnTo>
                <a:lnTo>
                  <a:pt x="485198" y="177800"/>
                </a:lnTo>
                <a:lnTo>
                  <a:pt x="566806" y="177800"/>
                </a:lnTo>
                <a:lnTo>
                  <a:pt x="572183" y="172719"/>
                </a:lnTo>
                <a:lnTo>
                  <a:pt x="575980" y="166369"/>
                </a:lnTo>
                <a:lnTo>
                  <a:pt x="579776" y="152400"/>
                </a:lnTo>
                <a:lnTo>
                  <a:pt x="580641" y="138429"/>
                </a:lnTo>
                <a:lnTo>
                  <a:pt x="580641" y="135889"/>
                </a:lnTo>
                <a:lnTo>
                  <a:pt x="579776" y="121919"/>
                </a:lnTo>
                <a:lnTo>
                  <a:pt x="575980" y="106679"/>
                </a:lnTo>
                <a:lnTo>
                  <a:pt x="570284" y="91439"/>
                </a:lnTo>
                <a:lnTo>
                  <a:pt x="563952" y="76200"/>
                </a:lnTo>
                <a:lnTo>
                  <a:pt x="558645" y="67309"/>
                </a:lnTo>
                <a:close/>
              </a:path>
              <a:path w="581025" h="715010">
                <a:moveTo>
                  <a:pt x="521256" y="0"/>
                </a:moveTo>
                <a:lnTo>
                  <a:pt x="488994" y="21589"/>
                </a:lnTo>
                <a:lnTo>
                  <a:pt x="486153" y="34289"/>
                </a:lnTo>
                <a:lnTo>
                  <a:pt x="487095" y="41909"/>
                </a:lnTo>
                <a:lnTo>
                  <a:pt x="521256" y="68579"/>
                </a:lnTo>
                <a:lnTo>
                  <a:pt x="526950" y="68579"/>
                </a:lnTo>
                <a:lnTo>
                  <a:pt x="529793" y="67309"/>
                </a:lnTo>
                <a:lnTo>
                  <a:pt x="558645" y="67309"/>
                </a:lnTo>
                <a:lnTo>
                  <a:pt x="556370" y="63500"/>
                </a:lnTo>
                <a:lnTo>
                  <a:pt x="550039" y="53339"/>
                </a:lnTo>
                <a:lnTo>
                  <a:pt x="552893" y="48259"/>
                </a:lnTo>
                <a:lnTo>
                  <a:pt x="554791" y="43179"/>
                </a:lnTo>
                <a:lnTo>
                  <a:pt x="555734" y="39369"/>
                </a:lnTo>
                <a:lnTo>
                  <a:pt x="555734" y="34289"/>
                </a:lnTo>
                <a:lnTo>
                  <a:pt x="527894" y="1269"/>
                </a:lnTo>
                <a:lnTo>
                  <a:pt x="521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962797" y="3881674"/>
            <a:ext cx="165100" cy="304800"/>
          </a:xfrm>
          <a:custGeom>
            <a:avLst/>
            <a:gdLst/>
            <a:ahLst/>
            <a:cxnLst/>
            <a:rect l="l" t="t" r="r" b="b"/>
            <a:pathLst>
              <a:path w="165100" h="304800">
                <a:moveTo>
                  <a:pt x="71479" y="75509"/>
                </a:moveTo>
                <a:lnTo>
                  <a:pt x="63884" y="179768"/>
                </a:lnTo>
                <a:lnTo>
                  <a:pt x="0" y="259071"/>
                </a:lnTo>
                <a:lnTo>
                  <a:pt x="58508" y="304251"/>
                </a:lnTo>
                <a:lnTo>
                  <a:pt x="129680" y="216740"/>
                </a:lnTo>
                <a:lnTo>
                  <a:pt x="161305" y="90361"/>
                </a:lnTo>
                <a:lnTo>
                  <a:pt x="151189" y="89406"/>
                </a:lnTo>
                <a:lnTo>
                  <a:pt x="151631" y="86569"/>
                </a:lnTo>
                <a:lnTo>
                  <a:pt x="134420" y="86569"/>
                </a:lnTo>
                <a:lnTo>
                  <a:pt x="71479" y="75509"/>
                </a:lnTo>
                <a:close/>
              </a:path>
              <a:path w="165100" h="304800">
                <a:moveTo>
                  <a:pt x="165102" y="0"/>
                </a:moveTo>
                <a:lnTo>
                  <a:pt x="143595" y="3792"/>
                </a:lnTo>
                <a:lnTo>
                  <a:pt x="134420" y="86569"/>
                </a:lnTo>
                <a:lnTo>
                  <a:pt x="151631" y="86569"/>
                </a:lnTo>
                <a:lnTo>
                  <a:pt x="1651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051667" y="39849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608" y="0"/>
                </a:moveTo>
                <a:lnTo>
                  <a:pt x="12334" y="1883"/>
                </a:lnTo>
                <a:lnTo>
                  <a:pt x="5695" y="5370"/>
                </a:lnTo>
                <a:lnTo>
                  <a:pt x="1898" y="11046"/>
                </a:lnTo>
                <a:lnTo>
                  <a:pt x="0" y="18313"/>
                </a:lnTo>
                <a:lnTo>
                  <a:pt x="1898" y="25899"/>
                </a:lnTo>
                <a:lnTo>
                  <a:pt x="5695" y="32223"/>
                </a:lnTo>
                <a:lnTo>
                  <a:pt x="12334" y="36017"/>
                </a:lnTo>
                <a:lnTo>
                  <a:pt x="19608" y="37594"/>
                </a:lnTo>
                <a:lnTo>
                  <a:pt x="26884" y="36017"/>
                </a:lnTo>
                <a:lnTo>
                  <a:pt x="32579" y="32223"/>
                </a:lnTo>
                <a:lnTo>
                  <a:pt x="36376" y="25899"/>
                </a:lnTo>
                <a:lnTo>
                  <a:pt x="37956" y="18313"/>
                </a:lnTo>
                <a:lnTo>
                  <a:pt x="36376" y="11046"/>
                </a:lnTo>
                <a:lnTo>
                  <a:pt x="32579" y="5370"/>
                </a:lnTo>
                <a:lnTo>
                  <a:pt x="26884" y="1883"/>
                </a:lnTo>
                <a:lnTo>
                  <a:pt x="19608" y="0"/>
                </a:lnTo>
                <a:close/>
              </a:path>
            </a:pathLst>
          </a:custGeom>
          <a:solidFill>
            <a:srgbClr val="A0E8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849872" y="1568881"/>
            <a:ext cx="1360551" cy="1295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156362" y="2555128"/>
            <a:ext cx="1069340" cy="1409700"/>
          </a:xfrm>
          <a:custGeom>
            <a:avLst/>
            <a:gdLst/>
            <a:ahLst/>
            <a:cxnLst/>
            <a:rect l="l" t="t" r="r" b="b"/>
            <a:pathLst>
              <a:path w="1069340" h="1409700">
                <a:moveTo>
                  <a:pt x="0" y="1409367"/>
                </a:moveTo>
                <a:lnTo>
                  <a:pt x="1069138" y="0"/>
                </a:lnTo>
              </a:path>
            </a:pathLst>
          </a:custGeom>
          <a:ln w="9524">
            <a:solidFill>
              <a:srgbClr val="00D2A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201953" y="3171192"/>
            <a:ext cx="1101546" cy="58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661644" y="4495242"/>
            <a:ext cx="586491" cy="6015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569317" y="4858737"/>
            <a:ext cx="904874" cy="752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127581" y="1374175"/>
            <a:ext cx="463105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latin typeface="Times New Roman"/>
                <a:cs typeface="Times New Roman"/>
              </a:rPr>
              <a:t>Huge </a:t>
            </a:r>
            <a:r>
              <a:rPr sz="2800" spc="-5" dirty="0">
                <a:latin typeface="Times New Roman"/>
                <a:cs typeface="Times New Roman"/>
              </a:rPr>
              <a:t>flood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 dirty="0">
              <a:latin typeface="Times New Roman"/>
              <a:cs typeface="Times New Roman"/>
            </a:endParaRPr>
          </a:p>
          <a:p>
            <a:pPr marL="641350" lvl="1" indent="-286385">
              <a:lnSpc>
                <a:spcPts val="2370"/>
              </a:lnSpc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Modern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 dirty="0">
              <a:latin typeface="Times New Roman"/>
              <a:cs typeface="Times New Roman"/>
            </a:endParaRPr>
          </a:p>
          <a:p>
            <a:pPr marL="641350" lvl="1" indent="-286385"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spc="-5" dirty="0">
                <a:latin typeface="Times New Roman"/>
                <a:cs typeface="Times New Roman"/>
              </a:rPr>
              <a:t>New user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mentality</a:t>
            </a:r>
            <a:endParaRPr sz="2000" dirty="0">
              <a:latin typeface="Times New Roman"/>
              <a:cs typeface="Times New Roman"/>
            </a:endParaRPr>
          </a:p>
          <a:p>
            <a:pPr marL="641350" lvl="1" indent="-286385">
              <a:buFont typeface="Arial"/>
              <a:buChar char="•"/>
              <a:tabLst>
                <a:tab pos="640715" algn="l"/>
                <a:tab pos="641350" algn="l"/>
              </a:tabLst>
            </a:pPr>
            <a:r>
              <a:rPr sz="2000" dirty="0">
                <a:latin typeface="Times New Roman"/>
                <a:cs typeface="Times New Roman"/>
              </a:rPr>
              <a:t>2.5 </a:t>
            </a:r>
            <a:r>
              <a:rPr sz="2000" spc="-5" dirty="0">
                <a:latin typeface="Times New Roman"/>
                <a:cs typeface="Times New Roman"/>
              </a:rPr>
              <a:t>Exabytes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new data every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8450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New applications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Innovative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research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3329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Economic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Boost</a:t>
            </a:r>
          </a:p>
          <a:p>
            <a:pPr marL="520700" marR="5080" lvl="1" indent="-279400">
              <a:spcBef>
                <a:spcPts val="40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“$600 billion potential annual consumer  surplus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using personal location  data” </a:t>
            </a:r>
            <a:r>
              <a:rPr sz="2000" b="1" dirty="0">
                <a:latin typeface="Times New Roman"/>
                <a:cs typeface="Times New Roman"/>
              </a:rPr>
              <a:t>[1]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50637" y="3649208"/>
            <a:ext cx="1320078" cy="552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149726" y="5763405"/>
            <a:ext cx="4406900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Times New Roman"/>
                <a:cs typeface="Times New Roman"/>
              </a:rPr>
              <a:t>[1] </a:t>
            </a:r>
            <a:r>
              <a:rPr sz="1400" spc="-5" dirty="0">
                <a:latin typeface="Times New Roman"/>
                <a:cs typeface="Times New Roman"/>
              </a:rPr>
              <a:t>McKinsey Global Institute. Big data: The next frontier </a:t>
            </a:r>
            <a:r>
              <a:rPr sz="1400" dirty="0">
                <a:latin typeface="Times New Roman"/>
                <a:cs typeface="Times New Roman"/>
              </a:rPr>
              <a:t>for  </a:t>
            </a:r>
            <a:r>
              <a:rPr sz="1400" spc="-5" dirty="0">
                <a:latin typeface="Times New Roman"/>
                <a:cs typeface="Times New Roman"/>
              </a:rPr>
              <a:t>innovation, competition, and </a:t>
            </a:r>
            <a:r>
              <a:rPr sz="1400" spc="-10" dirty="0">
                <a:latin typeface="Times New Roman"/>
                <a:cs typeface="Times New Roman"/>
              </a:rPr>
              <a:t>productivity. </a:t>
            </a:r>
            <a:r>
              <a:rPr sz="1400" dirty="0">
                <a:latin typeface="Times New Roman"/>
                <a:cs typeface="Times New Roman"/>
              </a:rPr>
              <a:t>June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2011.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80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545"/>
            <a:ext cx="7570928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Why do we need Database Systems?</a:t>
            </a:r>
            <a:br>
              <a:rPr lang="en-US" spc="-5" dirty="0"/>
            </a:br>
            <a:r>
              <a:rPr spc="-5" dirty="0"/>
              <a:t>Data </a:t>
            </a:r>
            <a:r>
              <a:rPr lang="en-US" spc="-5" dirty="0"/>
              <a:t>P</a:t>
            </a:r>
            <a:r>
              <a:rPr spc="-5" dirty="0"/>
              <a:t>roduction is</a:t>
            </a:r>
            <a:r>
              <a:rPr spc="-55" dirty="0"/>
              <a:t> </a:t>
            </a:r>
            <a:r>
              <a:rPr lang="en-US" spc="-5" dirty="0"/>
              <a:t>A</a:t>
            </a:r>
            <a:r>
              <a:rPr spc="-5" dirty="0"/>
              <a:t>ccelerating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5342-5EC2-46B8-9F59-E3CDB4691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CD59FF-50F4-4A6B-BFEC-612913E4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3" name="object 3"/>
          <p:cNvSpPr/>
          <p:nvPr/>
        </p:nvSpPr>
        <p:spPr>
          <a:xfrm>
            <a:off x="2843360" y="1263842"/>
            <a:ext cx="6505280" cy="4855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393E31EA-D6B3-4276-BDE8-27E12671AAA3}"/>
              </a:ext>
            </a:extLst>
          </p:cNvPr>
          <p:cNvSpPr txBox="1"/>
          <p:nvPr/>
        </p:nvSpPr>
        <p:spPr>
          <a:xfrm>
            <a:off x="438104" y="3429000"/>
            <a:ext cx="2726699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Quoted in 2010…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1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436" y="1253864"/>
            <a:ext cx="7542549" cy="472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96101"/>
            <a:ext cx="7570928" cy="87459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Why do we need Database Systems?</a:t>
            </a:r>
            <a:br>
              <a:rPr lang="en-US" sz="2800" spc="-5" dirty="0"/>
            </a:br>
            <a:r>
              <a:rPr sz="2800" spc="-5" dirty="0"/>
              <a:t>Big </a:t>
            </a:r>
            <a:r>
              <a:rPr sz="2800" dirty="0"/>
              <a:t>Data =</a:t>
            </a:r>
            <a:r>
              <a:rPr sz="2800" spc="-80" dirty="0"/>
              <a:t> </a:t>
            </a:r>
            <a:r>
              <a:rPr sz="2800" spc="-5" dirty="0"/>
              <a:t>$$$</a:t>
            </a:r>
            <a:endParaRPr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1E5A-D282-481C-BACE-D530F709F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5F0838-AA86-4E11-9DBA-8BB06E44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5005" y="5887323"/>
            <a:ext cx="357124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[1]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McKinsey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Institute.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Big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data: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next 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frontier 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innovation, competition,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productivity. 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2011.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96C73556-6654-4EA2-9A27-A8685977E897}"/>
              </a:ext>
            </a:extLst>
          </p:cNvPr>
          <p:cNvSpPr txBox="1"/>
          <p:nvPr/>
        </p:nvSpPr>
        <p:spPr>
          <a:xfrm>
            <a:off x="152354" y="1568869"/>
            <a:ext cx="2726699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Opportunity…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5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683" y="155444"/>
            <a:ext cx="745506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Why do we need Database Systems?</a:t>
            </a:r>
          </a:p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Hype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12" y="1162793"/>
            <a:ext cx="503364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The 3-</a:t>
            </a:r>
            <a:r>
              <a:rPr sz="3600" i="1" spc="-5" dirty="0">
                <a:latin typeface="Times New Roman"/>
                <a:cs typeface="Times New Roman"/>
              </a:rPr>
              <a:t>ish </a:t>
            </a:r>
            <a:r>
              <a:rPr sz="3600" spc="-70" dirty="0">
                <a:latin typeface="Times New Roman"/>
                <a:cs typeface="Times New Roman"/>
              </a:rPr>
              <a:t>V’s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Big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data</a:t>
            </a:r>
            <a:r>
              <a:rPr sz="3600" spc="-125" dirty="0">
                <a:latin typeface="Arial"/>
                <a:cs typeface="Arial"/>
              </a:rPr>
              <a:t>…</a:t>
            </a:r>
            <a:endParaRPr sz="3600" dirty="0">
              <a:latin typeface="Arial"/>
              <a:cs typeface="Arial"/>
            </a:endParaRPr>
          </a:p>
          <a:p>
            <a:pPr marL="469900" indent="-457200">
              <a:lnSpc>
                <a:spcPts val="381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75" dirty="0">
                <a:latin typeface="Times New Roman"/>
                <a:cs typeface="Times New Roman"/>
              </a:rPr>
              <a:t>Volume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82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0" dirty="0">
                <a:latin typeface="Times New Roman"/>
                <a:cs typeface="Times New Roman"/>
              </a:rPr>
              <a:t>Velocity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5" dirty="0">
                <a:latin typeface="Times New Roman"/>
                <a:cs typeface="Times New Roman"/>
              </a:rPr>
              <a:t>Variety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927100" lvl="1" indent="-457200">
              <a:buFont typeface="Courier New"/>
              <a:buChar char="o"/>
              <a:tabLst>
                <a:tab pos="927100" algn="l"/>
              </a:tabLst>
            </a:pPr>
            <a:r>
              <a:rPr sz="2400" i="1" spc="-40" dirty="0">
                <a:latin typeface="Times New Roman"/>
                <a:cs typeface="Times New Roman"/>
              </a:rPr>
              <a:t>Veracity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30" dirty="0">
                <a:latin typeface="Times New Roman"/>
                <a:cs typeface="Times New Roman"/>
              </a:rPr>
              <a:t>Variability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2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815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2400" i="1" spc="-55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ts val="2875"/>
              </a:lnSpc>
            </a:pPr>
            <a:r>
              <a:rPr sz="2450" i="1" spc="-450" dirty="0">
                <a:latin typeface="Arial"/>
                <a:cs typeface="Arial"/>
              </a:rPr>
              <a:t>…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3950" y="1114028"/>
            <a:ext cx="2504047" cy="1853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459995" y="2097055"/>
            <a:ext cx="2916165" cy="1693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456547" y="3202618"/>
            <a:ext cx="3211451" cy="3251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171602" y="4749208"/>
            <a:ext cx="1481617" cy="151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4B7CDD-2A38-42AC-A90A-FB3A7F88C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22F40-5809-48F2-9E59-7FBAE5C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  <p:extLst>
      <p:ext uri="{BB962C8B-B14F-4D97-AF65-F5344CB8AC3E}">
        <p14:creationId xmlns:p14="http://schemas.microsoft.com/office/powerpoint/2010/main" val="15529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545"/>
            <a:ext cx="7570928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Why do we need Database Systems?</a:t>
            </a:r>
            <a:br>
              <a:rPr lang="en-US" spc="-5" dirty="0"/>
            </a:br>
            <a:r>
              <a:rPr spc="-5" dirty="0"/>
              <a:t>Big </a:t>
            </a:r>
            <a:r>
              <a:rPr dirty="0"/>
              <a:t>Data</a:t>
            </a:r>
            <a:r>
              <a:rPr spc="-80" dirty="0"/>
              <a:t> </a:t>
            </a:r>
            <a:r>
              <a:rPr spc="-5" dirty="0"/>
              <a:t>Hype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86AF2-E50E-481B-ABD3-DD0FFDFCF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0F323C-58DD-4293-AAF3-5685AD36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156" y="1252220"/>
            <a:ext cx="7177405" cy="1483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2800"/>
              </a:lnSpc>
              <a:spcBef>
                <a:spcPts val="2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Big Data analytics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fancy new </a:t>
            </a:r>
            <a:r>
              <a:rPr sz="2400" dirty="0">
                <a:latin typeface="Times New Roman"/>
                <a:cs typeface="Times New Roman"/>
              </a:rPr>
              <a:t>word for </a:t>
            </a:r>
            <a:r>
              <a:rPr sz="2400" spc="-5" dirty="0">
                <a:latin typeface="Times New Roman"/>
                <a:cs typeface="Times New Roman"/>
              </a:rPr>
              <a:t>Knowledge  Discovery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Databases!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KDD </a:t>
            </a:r>
            <a:r>
              <a:rPr sz="2400" spc="-5" dirty="0">
                <a:latin typeface="Times New Roman"/>
                <a:cs typeface="Times New Roman"/>
              </a:rPr>
              <a:t>has focused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decades: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155" y="4173220"/>
            <a:ext cx="34264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457834">
              <a:spcBef>
                <a:spcPts val="1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VL</a:t>
            </a:r>
            <a:r>
              <a:rPr sz="2000" spc="-5" dirty="0">
                <a:latin typeface="Times New Roman"/>
                <a:cs typeface="Times New Roman"/>
              </a:rPr>
              <a:t>DB since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1975</a:t>
            </a:r>
          </a:p>
          <a:p>
            <a:pPr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Big </a:t>
            </a:r>
            <a:r>
              <a:rPr sz="2800" b="1" dirty="0">
                <a:latin typeface="Times New Roman"/>
                <a:cs typeface="Times New Roman"/>
              </a:rPr>
              <a:t>Data </a:t>
            </a:r>
            <a:r>
              <a:rPr sz="2800" b="1" spc="-5" dirty="0">
                <a:latin typeface="Times New Roman"/>
                <a:cs typeface="Times New Roman"/>
              </a:rPr>
              <a:t>is </a:t>
            </a:r>
            <a:r>
              <a:rPr sz="2800" b="1" dirty="0">
                <a:latin typeface="Times New Roman"/>
                <a:cs typeface="Times New Roman"/>
              </a:rPr>
              <a:t>not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new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695" y="2777720"/>
            <a:ext cx="6467474" cy="1180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82205" y="4301588"/>
            <a:ext cx="4429676" cy="1745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29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545"/>
            <a:ext cx="7570928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Why do we need Database Systems?</a:t>
            </a:r>
            <a:br>
              <a:rPr lang="en-US" spc="-5" dirty="0"/>
            </a:br>
            <a:r>
              <a:rPr spc="-5" dirty="0"/>
              <a:t>Data</a:t>
            </a:r>
            <a:r>
              <a:rPr spc="-60" dirty="0"/>
              <a:t> </a:t>
            </a:r>
            <a:r>
              <a:rPr lang="en-US" spc="-5" dirty="0"/>
              <a:t>C</a:t>
            </a:r>
            <a:r>
              <a:rPr spc="-5" dirty="0"/>
              <a:t>ollection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B3C3FF5-377F-4CDD-9A55-7A045A95A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C5EC76ED-83B6-4153-885F-2F9BA50B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3" name="object 3"/>
          <p:cNvSpPr/>
          <p:nvPr/>
        </p:nvSpPr>
        <p:spPr>
          <a:xfrm>
            <a:off x="8686800" y="1985963"/>
            <a:ext cx="1619248" cy="108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89768" y="2480582"/>
            <a:ext cx="638400" cy="744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296025" y="1639889"/>
            <a:ext cx="1619248" cy="1079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232400" y="3219451"/>
            <a:ext cx="1700212" cy="2133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419476" y="3298646"/>
            <a:ext cx="1750695" cy="398145"/>
          </a:xfrm>
          <a:custGeom>
            <a:avLst/>
            <a:gdLst/>
            <a:ahLst/>
            <a:cxnLst/>
            <a:rect l="l" t="t" r="r" b="b"/>
            <a:pathLst>
              <a:path w="1750695" h="398145">
                <a:moveTo>
                  <a:pt x="0" y="0"/>
                </a:moveTo>
                <a:lnTo>
                  <a:pt x="1750372" y="397953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082873" y="3623978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25340" y="0"/>
                </a:moveTo>
                <a:lnTo>
                  <a:pt x="0" y="111455"/>
                </a:lnTo>
                <a:lnTo>
                  <a:pt x="124125" y="81067"/>
                </a:lnTo>
                <a:lnTo>
                  <a:pt x="2534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973645" y="3000375"/>
            <a:ext cx="1779905" cy="572770"/>
          </a:xfrm>
          <a:custGeom>
            <a:avLst/>
            <a:gdLst/>
            <a:ahLst/>
            <a:cxnLst/>
            <a:rect l="l" t="t" r="r" b="b"/>
            <a:pathLst>
              <a:path w="1779904" h="572770">
                <a:moveTo>
                  <a:pt x="1779829" y="0"/>
                </a:moveTo>
                <a:lnTo>
                  <a:pt x="0" y="572532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37375" y="3495169"/>
            <a:ext cx="126364" cy="109220"/>
          </a:xfrm>
          <a:custGeom>
            <a:avLst/>
            <a:gdLst/>
            <a:ahLst/>
            <a:cxnLst/>
            <a:rect l="l" t="t" r="r" b="b"/>
            <a:pathLst>
              <a:path w="126364" h="109220">
                <a:moveTo>
                  <a:pt x="91307" y="0"/>
                </a:moveTo>
                <a:lnTo>
                  <a:pt x="0" y="89405"/>
                </a:lnTo>
                <a:lnTo>
                  <a:pt x="126309" y="108808"/>
                </a:lnTo>
                <a:lnTo>
                  <a:pt x="913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840287" y="2632076"/>
            <a:ext cx="588010" cy="606425"/>
          </a:xfrm>
          <a:custGeom>
            <a:avLst/>
            <a:gdLst/>
            <a:ahLst/>
            <a:cxnLst/>
            <a:rect l="l" t="t" r="r" b="b"/>
            <a:pathLst>
              <a:path w="588010" h="606425">
                <a:moveTo>
                  <a:pt x="0" y="0"/>
                </a:moveTo>
                <a:lnTo>
                  <a:pt x="587836" y="606063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334048" y="3143651"/>
            <a:ext cx="120650" cy="121920"/>
          </a:xfrm>
          <a:custGeom>
            <a:avLst/>
            <a:gdLst/>
            <a:ahLst/>
            <a:cxnLst/>
            <a:rect l="l" t="t" r="r" b="b"/>
            <a:pathLst>
              <a:path w="120650" h="121920">
                <a:moveTo>
                  <a:pt x="82045" y="0"/>
                </a:moveTo>
                <a:lnTo>
                  <a:pt x="0" y="79579"/>
                </a:lnTo>
                <a:lnTo>
                  <a:pt x="120601" y="121836"/>
                </a:lnTo>
                <a:lnTo>
                  <a:pt x="820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652264" y="2744788"/>
            <a:ext cx="221615" cy="593090"/>
          </a:xfrm>
          <a:custGeom>
            <a:avLst/>
            <a:gdLst/>
            <a:ahLst/>
            <a:cxnLst/>
            <a:rect l="l" t="t" r="r" b="b"/>
            <a:pathLst>
              <a:path w="221614" h="593089">
                <a:moveTo>
                  <a:pt x="221611" y="0"/>
                </a:moveTo>
                <a:lnTo>
                  <a:pt x="0" y="592961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625405" y="3246366"/>
            <a:ext cx="107314" cy="127635"/>
          </a:xfrm>
          <a:custGeom>
            <a:avLst/>
            <a:gdLst/>
            <a:ahLst/>
            <a:cxnLst/>
            <a:rect l="l" t="t" r="r" b="b"/>
            <a:pathLst>
              <a:path w="107314" h="127635">
                <a:moveTo>
                  <a:pt x="0" y="0"/>
                </a:moveTo>
                <a:lnTo>
                  <a:pt x="13519" y="127073"/>
                </a:lnTo>
                <a:lnTo>
                  <a:pt x="107067" y="4001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829039" y="1503045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Astronomy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1014" y="1206183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B</a:t>
            </a:r>
            <a:r>
              <a:rPr dirty="0">
                <a:solidFill>
                  <a:srgbClr val="000066"/>
                </a:solidFill>
                <a:latin typeface="Calibri"/>
                <a:cs typeface="Calibri"/>
              </a:rPr>
              <a:t>anks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8890" y="1296670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Cash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register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9801" y="1644651"/>
            <a:ext cx="1181099" cy="895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27362" y="2544764"/>
            <a:ext cx="2077720" cy="833755"/>
          </a:xfrm>
          <a:custGeom>
            <a:avLst/>
            <a:gdLst/>
            <a:ahLst/>
            <a:cxnLst/>
            <a:rect l="l" t="t" r="r" b="b"/>
            <a:pathLst>
              <a:path w="2077720" h="833754">
                <a:moveTo>
                  <a:pt x="0" y="0"/>
                </a:moveTo>
                <a:lnTo>
                  <a:pt x="2077601" y="833538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012965" y="3296888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79">
                <a:moveTo>
                  <a:pt x="42560" y="0"/>
                </a:moveTo>
                <a:lnTo>
                  <a:pt x="0" y="106080"/>
                </a:lnTo>
                <a:lnTo>
                  <a:pt x="127360" y="95600"/>
                </a:lnTo>
                <a:lnTo>
                  <a:pt x="4256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986337" y="4052485"/>
            <a:ext cx="1725930" cy="199390"/>
          </a:xfrm>
          <a:custGeom>
            <a:avLst/>
            <a:gdLst/>
            <a:ahLst/>
            <a:cxnLst/>
            <a:rect l="l" t="t" r="r" b="b"/>
            <a:pathLst>
              <a:path w="1725929" h="199389">
                <a:moveTo>
                  <a:pt x="1725861" y="19883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948487" y="4004433"/>
            <a:ext cx="120650" cy="113664"/>
          </a:xfrm>
          <a:custGeom>
            <a:avLst/>
            <a:gdLst/>
            <a:ahLst/>
            <a:cxnLst/>
            <a:rect l="l" t="t" r="r" b="b"/>
            <a:pathLst>
              <a:path w="120650" h="113664">
                <a:moveTo>
                  <a:pt x="120089" y="0"/>
                </a:moveTo>
                <a:lnTo>
                  <a:pt x="0" y="43691"/>
                </a:lnTo>
                <a:lnTo>
                  <a:pt x="107007" y="113548"/>
                </a:lnTo>
                <a:lnTo>
                  <a:pt x="1200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809115" y="5008246"/>
            <a:ext cx="7912734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9870" algn="r">
              <a:spcBef>
                <a:spcPts val="100"/>
              </a:spcBef>
            </a:pPr>
            <a:r>
              <a:rPr dirty="0">
                <a:solidFill>
                  <a:srgbClr val="000066"/>
                </a:solidFill>
                <a:latin typeface="Calibri"/>
                <a:cs typeface="Calibri"/>
              </a:rPr>
              <a:t>WWW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 dirty="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pc="-5" dirty="0">
                <a:latin typeface="Calibri"/>
                <a:cs typeface="Calibri"/>
              </a:rPr>
              <a:t>Huge amounts of </a:t>
            </a:r>
            <a:r>
              <a:rPr dirty="0">
                <a:latin typeface="Calibri"/>
                <a:cs typeface="Calibri"/>
              </a:rPr>
              <a:t>data </a:t>
            </a:r>
            <a:r>
              <a:rPr spc="-5" dirty="0">
                <a:latin typeface="Calibri"/>
                <a:cs typeface="Calibri"/>
              </a:rPr>
              <a:t>are collected nowadays from different application</a:t>
            </a:r>
            <a:r>
              <a:rPr spc="1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domains</a:t>
            </a:r>
            <a:endParaRPr dirty="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not </a:t>
            </a:r>
            <a:r>
              <a:rPr dirty="0">
                <a:latin typeface="Calibri"/>
                <a:cs typeface="Calibri"/>
              </a:rPr>
              <a:t>feasible to </a:t>
            </a:r>
            <a:r>
              <a:rPr spc="-5" dirty="0">
                <a:latin typeface="Calibri"/>
                <a:cs typeface="Calibri"/>
              </a:rPr>
              <a:t>analyze </a:t>
            </a:r>
            <a:r>
              <a:rPr dirty="0">
                <a:latin typeface="Calibri"/>
                <a:cs typeface="Calibri"/>
              </a:rPr>
              <a:t>all these data </a:t>
            </a:r>
            <a:r>
              <a:rPr spc="-5" dirty="0">
                <a:latin typeface="Calibri"/>
                <a:cs typeface="Calibri"/>
              </a:rPr>
              <a:t>manually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2964" y="1250633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Digital</a:t>
            </a:r>
            <a:r>
              <a:rPr spc="-3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cameras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81954" y="3817073"/>
            <a:ext cx="595200" cy="4251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437266" y="3716713"/>
            <a:ext cx="1012415" cy="742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9344756" y="4409242"/>
            <a:ext cx="619860" cy="5974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9931658" y="4039403"/>
            <a:ext cx="418810" cy="416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58814" y="4452776"/>
            <a:ext cx="547830" cy="5478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983143" y="1888759"/>
            <a:ext cx="1325873" cy="7101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507783" y="2759982"/>
            <a:ext cx="824592" cy="824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03996" y="4233606"/>
            <a:ext cx="1663994" cy="13331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685960" y="3561352"/>
            <a:ext cx="258127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Telecommunication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850" dirty="0">
              <a:latin typeface="Calibri"/>
              <a:cs typeface="Calibri"/>
            </a:endParaRPr>
          </a:p>
          <a:p>
            <a:pPr marL="1836420" marR="5080" algn="r">
              <a:lnSpc>
                <a:spcPts val="2100"/>
              </a:lnSpc>
            </a:pPr>
            <a:r>
              <a:rPr dirty="0">
                <a:solidFill>
                  <a:srgbClr val="000066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emo</a:t>
            </a:r>
            <a:r>
              <a:rPr dirty="0">
                <a:solidFill>
                  <a:srgbClr val="000066"/>
                </a:solidFill>
                <a:latin typeface="Calibri"/>
                <a:cs typeface="Calibri"/>
              </a:rPr>
              <a:t>te  S</a:t>
            </a:r>
            <a:r>
              <a:rPr spc="-5" dirty="0">
                <a:solidFill>
                  <a:srgbClr val="000066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000066"/>
                </a:solidFill>
                <a:latin typeface="Calibri"/>
                <a:cs typeface="Calibri"/>
              </a:rPr>
              <a:t>nsing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9804" y="4201807"/>
            <a:ext cx="1470660" cy="49530"/>
          </a:xfrm>
          <a:custGeom>
            <a:avLst/>
            <a:gdLst/>
            <a:ahLst/>
            <a:cxnLst/>
            <a:rect l="l" t="t" r="r" b="b"/>
            <a:pathLst>
              <a:path w="1470660" h="49529">
                <a:moveTo>
                  <a:pt x="0" y="49517"/>
                </a:moveTo>
                <a:lnTo>
                  <a:pt x="1470046" y="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961771" y="4147256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0" y="0"/>
                </a:moveTo>
                <a:lnTo>
                  <a:pt x="3848" y="114233"/>
                </a:lnTo>
                <a:lnTo>
                  <a:pt x="116159" y="53268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45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1" y="87999"/>
            <a:ext cx="7479032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Why do we need Database Systems?</a:t>
            </a:r>
          </a:p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Who uses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databases?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4493" y="1627402"/>
            <a:ext cx="2274213" cy="140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96000" y="4924194"/>
            <a:ext cx="1152524" cy="1152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822065" y="1881789"/>
            <a:ext cx="1136649" cy="1135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690216" y="4444809"/>
            <a:ext cx="2194331" cy="699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798024" y="4300444"/>
            <a:ext cx="1643165" cy="819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3810" rIns="0" bIns="0" rtlCol="0" anchor="ctr">
            <a:spAutoFit/>
          </a:bodyPr>
          <a:lstStyle/>
          <a:p>
            <a:pPr marL="38100">
              <a:spcBef>
                <a:spcPts val="30"/>
              </a:spcBef>
            </a:pPr>
            <a:fld id="{81D60167-4931-47E6-BA6A-407CBD079E47}" type="slidenum">
              <a:rPr dirty="0"/>
              <a:pPr marL="38100">
                <a:spcBef>
                  <a:spcPts val="30"/>
                </a:spcBef>
              </a:pPr>
              <a:t>16</a:t>
            </a:fld>
            <a:endParaRPr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1CBE1DE-0FE8-4C78-A282-B92B032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95738" y="6534673"/>
            <a:ext cx="14214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Katerina Doka, Introduction </a:t>
            </a:r>
            <a:r>
              <a:rPr sz="1000" i="1" dirty="0">
                <a:solidFill>
                  <a:srgbClr val="808080"/>
                </a:solidFill>
                <a:latin typeface="Times New Roman"/>
                <a:cs typeface="Times New Roman"/>
              </a:rPr>
              <a:t>to</a:t>
            </a:r>
            <a:r>
              <a:rPr sz="1000" i="1" spc="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Databases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035E8D57-0813-4F35-A973-216166E201CB}"/>
              </a:ext>
            </a:extLst>
          </p:cNvPr>
          <p:cNvSpPr txBox="1"/>
          <p:nvPr/>
        </p:nvSpPr>
        <p:spPr>
          <a:xfrm>
            <a:off x="410201" y="5731683"/>
            <a:ext cx="1805949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Everyone…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5B1E0D-01F9-41A8-89C1-73D153CC4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433" y="1357980"/>
            <a:ext cx="1133333" cy="1047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1600D8-8693-4299-9CA6-8A8B8CB1D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5738" y="1077027"/>
            <a:ext cx="1742857" cy="56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427532-D4EB-438F-895E-9255582649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3150" y="2449320"/>
            <a:ext cx="2768600" cy="1525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CB90F4-A54A-4415-B61A-D309D4E1FA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262" y="2500312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1544"/>
            <a:ext cx="757092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do we need 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17</a:t>
            </a:fld>
            <a:endParaRPr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BC058-94E0-4A77-97EC-60EE4D0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28E6F-F8B5-468E-98A9-DB68925D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4827"/>
            <a:ext cx="8743682" cy="522242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problems do database systems solve:</a:t>
            </a:r>
          </a:p>
          <a:p>
            <a:pPr lvl="1"/>
            <a:r>
              <a:rPr lang="en-US" sz="2000" b="1" dirty="0"/>
              <a:t>Data redundancy and inconsistency</a:t>
            </a:r>
          </a:p>
          <a:p>
            <a:pPr lvl="2"/>
            <a:r>
              <a:rPr lang="en-US" sz="1800" dirty="0"/>
              <a:t>Duplication of data, different values for the same variable</a:t>
            </a:r>
          </a:p>
          <a:p>
            <a:pPr lvl="1"/>
            <a:r>
              <a:rPr lang="en-US" sz="2000" b="1" dirty="0"/>
              <a:t>Difficulty in accessing the data</a:t>
            </a:r>
          </a:p>
          <a:p>
            <a:pPr lvl="1"/>
            <a:r>
              <a:rPr lang="en-US" sz="2000" b="1" dirty="0"/>
              <a:t>Data isolation</a:t>
            </a:r>
          </a:p>
          <a:p>
            <a:pPr lvl="2"/>
            <a:r>
              <a:rPr lang="en-US" sz="1800" dirty="0"/>
              <a:t>Different files and formats complexity is hidden from users (abstracted)</a:t>
            </a:r>
          </a:p>
          <a:p>
            <a:pPr lvl="1"/>
            <a:r>
              <a:rPr lang="en-US" sz="2000" b="1" dirty="0"/>
              <a:t>Data integrity</a:t>
            </a:r>
          </a:p>
          <a:p>
            <a:pPr lvl="2"/>
            <a:r>
              <a:rPr lang="en-US" sz="1800" dirty="0"/>
              <a:t>Data is not logically consistent and rules to enforce are encoded in program code</a:t>
            </a:r>
          </a:p>
          <a:p>
            <a:pPr lvl="2"/>
            <a:r>
              <a:rPr lang="en-US" sz="1800" dirty="0"/>
              <a:t>Hard to add/modify constraints</a:t>
            </a:r>
          </a:p>
          <a:p>
            <a:pPr lvl="1"/>
            <a:r>
              <a:rPr lang="en-US" sz="2000" b="1" dirty="0"/>
              <a:t>Atomicity </a:t>
            </a:r>
          </a:p>
          <a:p>
            <a:pPr lvl="2"/>
            <a:r>
              <a:rPr lang="en-US" sz="1800" dirty="0"/>
              <a:t>Failures in the middle of a transaction leave the system in an inconsistent state</a:t>
            </a:r>
          </a:p>
          <a:p>
            <a:pPr lvl="1"/>
            <a:r>
              <a:rPr lang="en-US" sz="2000" b="1" dirty="0"/>
              <a:t>Concurrent access by multiple users</a:t>
            </a:r>
          </a:p>
          <a:p>
            <a:pPr lvl="1"/>
            <a:r>
              <a:rPr lang="en-US" sz="2000" b="1" dirty="0"/>
              <a:t>Managing security </a:t>
            </a:r>
          </a:p>
          <a:p>
            <a:pPr lvl="2"/>
            <a:r>
              <a:rPr lang="en-US" sz="1800" dirty="0"/>
              <a:t>Need to manage who has access to what data</a:t>
            </a:r>
          </a:p>
          <a:p>
            <a:pPr lvl="1"/>
            <a:r>
              <a:rPr lang="en-US" sz="2200" b="1" dirty="0"/>
              <a:t>Proprietary systems lead to vendor “lock-in” and other problems</a:t>
            </a:r>
          </a:p>
          <a:p>
            <a:pPr lvl="1"/>
            <a:r>
              <a:rPr lang="en-US" sz="2200" b="1" dirty="0"/>
              <a:t>Performance and scalability</a:t>
            </a:r>
            <a:endParaRPr lang="en-US" sz="800" b="1" dirty="0"/>
          </a:p>
          <a:p>
            <a:pPr lvl="2"/>
            <a:endParaRPr lang="en-US" sz="1800" b="1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72933-3D19-4C6D-AA09-1C51FCC3B850}"/>
              </a:ext>
            </a:extLst>
          </p:cNvPr>
          <p:cNvSpPr txBox="1"/>
          <p:nvPr/>
        </p:nvSpPr>
        <p:spPr>
          <a:xfrm>
            <a:off x="9581883" y="1725603"/>
            <a:ext cx="2596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Terminology: </a:t>
            </a:r>
            <a:r>
              <a:rPr lang="en-US" sz="1400" i="1" dirty="0"/>
              <a:t>ACID Transaction, </a:t>
            </a:r>
          </a:p>
          <a:p>
            <a:r>
              <a:rPr lang="en-US" sz="1400" dirty="0"/>
              <a:t>Atomicity, Consistency, Isolation, Durability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97164-1980-44CE-B67E-F87656C3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56" y="2617042"/>
            <a:ext cx="1763590" cy="9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1544"/>
            <a:ext cx="755396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History of Database Systems</a:t>
            </a:r>
            <a:endParaRPr sz="2800"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18</a:t>
            </a:fld>
            <a:endParaRPr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B25CA0-0C27-423A-AD5F-F66E5C32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ACF12D-0496-4988-A96A-54F83E140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9019"/>
            <a:ext cx="9015307" cy="5362369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8751A719-A61E-48A8-8521-9A6C91BE24C3}"/>
              </a:ext>
            </a:extLst>
          </p:cNvPr>
          <p:cNvSpPr txBox="1"/>
          <p:nvPr/>
        </p:nvSpPr>
        <p:spPr>
          <a:xfrm>
            <a:off x="5687906" y="6570828"/>
            <a:ext cx="4724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Slide </a:t>
            </a:r>
            <a:r>
              <a:rPr sz="10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from </a:t>
            </a:r>
            <a:r>
              <a:rPr lang="en-US" sz="1000" dirty="0">
                <a:hlinkClick r:id="rId4"/>
              </a:rPr>
              <a:t>https://peterjamesthomas.com/2018/02/06/a-brief-history-of-databases/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12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0C2-1B91-4F5E-9389-E77E8B4E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Systems by Popularity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02B0D-9669-46B1-BD95-A10E3803C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59914-52EA-42C0-AF00-670926D1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7D3D8-A11E-46E8-8636-018CE422C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2977717"/>
            <a:ext cx="4921165" cy="31556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62EC0-E6EF-4223-A8E9-DE23EB95F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9" y="1183892"/>
            <a:ext cx="6523287" cy="2245108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0FF8E687-266A-4A03-8ABF-8A527DB4EF04}"/>
              </a:ext>
            </a:extLst>
          </p:cNvPr>
          <p:cNvSpPr txBox="1"/>
          <p:nvPr/>
        </p:nvSpPr>
        <p:spPr>
          <a:xfrm>
            <a:off x="835411" y="4256438"/>
            <a:ext cx="4306030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Relational databases are still dominant and provide a foundation to build on…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F9A6616-5CE7-4068-8632-BA43D5A01459}"/>
              </a:ext>
            </a:extLst>
          </p:cNvPr>
          <p:cNvSpPr txBox="1"/>
          <p:nvPr/>
        </p:nvSpPr>
        <p:spPr>
          <a:xfrm>
            <a:off x="4623664" y="3467150"/>
            <a:ext cx="2057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dirty="0">
                <a:hlinkClick r:id="rId5"/>
              </a:rPr>
              <a:t>https://db-engines.com/en/ranking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CB9C1D4-306C-4F12-B226-6C92676F3348}"/>
              </a:ext>
            </a:extLst>
          </p:cNvPr>
          <p:cNvSpPr txBox="1"/>
          <p:nvPr/>
        </p:nvSpPr>
        <p:spPr>
          <a:xfrm>
            <a:off x="6324600" y="6161416"/>
            <a:ext cx="5867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dirty="0">
                <a:hlinkClick r:id="rId6"/>
              </a:rPr>
              <a:t>https://www.statista.com/statistics/809750/worldwide-popularity-ranking-database-management-systems/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46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49989"/>
            <a:ext cx="757092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Who am I?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2</a:t>
            </a:fld>
            <a:endParaRPr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D531EDB-4423-42DC-8B68-FD22B30D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D8FE19-0CAC-4491-AB39-744473F6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Joe Boone – GMU Graduate Lecturer</a:t>
            </a:r>
          </a:p>
          <a:p>
            <a:pPr lvl="1"/>
            <a:r>
              <a:rPr lang="en-US" dirty="0">
                <a:hlinkClick r:id="rId3"/>
              </a:rPr>
              <a:t>jboone@gmu.edu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Academic Background</a:t>
            </a:r>
          </a:p>
          <a:p>
            <a:pPr lvl="1"/>
            <a:r>
              <a:rPr lang="en-US" dirty="0"/>
              <a:t>BS and MS in Computer Science from GMU</a:t>
            </a:r>
          </a:p>
          <a:p>
            <a:pPr lvl="1"/>
            <a:r>
              <a:rPr lang="en-US" dirty="0"/>
              <a:t>Currently a Computational Science and Informatics Ph.D. Student at GMU</a:t>
            </a:r>
          </a:p>
          <a:p>
            <a:pPr lvl="1"/>
            <a:endParaRPr lang="en-US" dirty="0"/>
          </a:p>
          <a:p>
            <a:r>
              <a:rPr lang="en-US" dirty="0"/>
              <a:t>Professional Career</a:t>
            </a:r>
          </a:p>
          <a:p>
            <a:pPr lvl="1"/>
            <a:r>
              <a:rPr lang="en-US" dirty="0"/>
              <a:t>30+ years of Systems Development and Engineering</a:t>
            </a:r>
          </a:p>
          <a:p>
            <a:pPr lvl="1"/>
            <a:r>
              <a:rPr lang="en-US" dirty="0"/>
              <a:t>Satellite Telecommunication Applications</a:t>
            </a:r>
          </a:p>
          <a:p>
            <a:pPr lvl="1"/>
            <a:r>
              <a:rPr lang="en-US" dirty="0"/>
              <a:t>Geospatial Applications</a:t>
            </a:r>
          </a:p>
          <a:p>
            <a:pPr lvl="1"/>
            <a:r>
              <a:rPr lang="en-US" dirty="0"/>
              <a:t>Extensive Software Development Experience</a:t>
            </a:r>
          </a:p>
          <a:p>
            <a:pPr lvl="1"/>
            <a:r>
              <a:rPr lang="en-US" dirty="0"/>
              <a:t>Graduate Lecturer at GMU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832" y="288722"/>
            <a:ext cx="332157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70" dirty="0"/>
              <a:t> </a:t>
            </a:r>
            <a:r>
              <a:rPr lang="en-US" sz="2800" spc="-70" dirty="0"/>
              <a:t>Relational </a:t>
            </a:r>
            <a:r>
              <a:rPr sz="2800" spc="-5" dirty="0"/>
              <a:t>DBMS?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20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A87D5-621A-4ACE-9FF1-EC25BA1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442538-B3E8-42D0-A53B-418EF16B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282"/>
            <a:ext cx="10515600" cy="5351487"/>
          </a:xfrm>
        </p:spPr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10000"/>
              </a:lnSpc>
              <a:spcBef>
                <a:spcPts val="26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In our course we will be focusing on Relational Database Systems:</a:t>
            </a:r>
          </a:p>
          <a:p>
            <a:pPr marL="812800" lvl="1" indent="-342900">
              <a:lnSpc>
                <a:spcPct val="110000"/>
              </a:lnSpc>
              <a:spcBef>
                <a:spcPts val="265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Data</a:t>
            </a:r>
            <a:r>
              <a:rPr lang="en-US" sz="2000" b="1" spc="-5" dirty="0">
                <a:latin typeface="Calibri"/>
                <a:cs typeface="Calibri"/>
              </a:rPr>
              <a:t> Modeling</a:t>
            </a:r>
            <a:endParaRPr lang="en-US" sz="20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Redundancy Control</a:t>
            </a:r>
            <a:endParaRPr lang="en-US" sz="18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Referential Integrity / Consistency Constraints</a:t>
            </a:r>
            <a:endParaRPr lang="en-US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1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Efficient Query</a:t>
            </a:r>
            <a:r>
              <a:rPr lang="en-US" sz="2000" b="1" spc="-1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Processing</a:t>
            </a:r>
            <a:endParaRPr lang="en-US" sz="20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Indexing</a:t>
            </a:r>
            <a:endParaRPr lang="en-US" sz="18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Optimization</a:t>
            </a:r>
            <a:endParaRPr lang="en-US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10000"/>
              </a:lnSpc>
              <a:spcBef>
                <a:spcPts val="3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5" dirty="0">
                <a:latin typeface="Calibri"/>
                <a:cs typeface="Calibri"/>
              </a:rPr>
              <a:t>Operating Accuracy</a:t>
            </a:r>
            <a:endParaRPr lang="en-US" sz="20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1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Error recovery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Atomicity</a:t>
            </a:r>
            <a:endParaRPr lang="en-US" sz="18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Concurrent access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endParaRPr lang="en-US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1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Security</a:t>
            </a:r>
            <a:r>
              <a:rPr lang="en-US" sz="2000" b="1" spc="-5" dirty="0">
                <a:latin typeface="Calibri"/>
                <a:cs typeface="Calibri"/>
              </a:rPr>
              <a:t> I</a:t>
            </a:r>
            <a:r>
              <a:rPr lang="en-US" sz="2000" b="1" dirty="0">
                <a:latin typeface="Calibri"/>
                <a:cs typeface="Calibri"/>
              </a:rPr>
              <a:t>ssues</a:t>
            </a:r>
            <a:endParaRPr lang="en-US" sz="20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Control access rights</a:t>
            </a:r>
          </a:p>
          <a:p>
            <a:pPr marL="812800" lvl="1" indent="-342900">
              <a:lnSpc>
                <a:spcPct val="11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Standards Based</a:t>
            </a:r>
            <a:endParaRPr lang="en-US" sz="2000" dirty="0">
              <a:latin typeface="Calibri"/>
              <a:cs typeface="Calibri"/>
            </a:endParaRPr>
          </a:p>
          <a:p>
            <a:pPr marL="1212850" lvl="2" indent="-286385">
              <a:lnSpc>
                <a:spcPct val="11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Structured Query Language(SQL)is an ANSI and ISO standard</a:t>
            </a:r>
          </a:p>
          <a:p>
            <a:pPr marL="1212850" lvl="2" indent="-286385">
              <a:lnSpc>
                <a:spcPct val="11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Kind of…</a:t>
            </a:r>
          </a:p>
          <a:p>
            <a:pPr marL="812800" lvl="1" indent="-342900">
              <a:lnSpc>
                <a:spcPct val="110000"/>
              </a:lnSpc>
              <a:spcBef>
                <a:spcPts val="259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Calibri"/>
                <a:cs typeface="Calibri"/>
              </a:rPr>
              <a:t>Large Legacy Base</a:t>
            </a:r>
          </a:p>
          <a:p>
            <a:pPr marL="1212850" lvl="2" indent="-286385">
              <a:lnSpc>
                <a:spcPct val="110000"/>
              </a:lnSpc>
              <a:spcBef>
                <a:spcPts val="260"/>
              </a:spcBef>
              <a:buFont typeface="Calibri"/>
              <a:buChar char="–"/>
              <a:tabLst>
                <a:tab pos="755015" algn="l"/>
                <a:tab pos="755650" algn="l"/>
              </a:tabLst>
            </a:pPr>
            <a:r>
              <a:rPr lang="en-US" sz="1800" spc="-5" dirty="0">
                <a:latin typeface="Calibri"/>
                <a:cs typeface="Calibri"/>
              </a:rPr>
              <a:t>Lots and lots of relational databases are out there…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 not</a:t>
            </a:r>
            <a:r>
              <a:rPr sz="2800" spc="-60" dirty="0"/>
              <a:t> </a:t>
            </a:r>
            <a:r>
              <a:rPr lang="en-US" sz="2800" spc="-60" dirty="0"/>
              <a:t>Relational </a:t>
            </a:r>
            <a:r>
              <a:rPr sz="2800" spc="-5" dirty="0"/>
              <a:t>DBMS?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21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7BAA3-A800-4D08-A1CD-EC53EA42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DA3D5-C611-4C9F-9FF2-D73CDB77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89280" lvl="0" indent="-342900" algn="l" defTabSz="914400" rtl="0" eaLnBrk="1" fontAlgn="auto" latinLnBrk="0" hangingPunct="1">
              <a:lnSpc>
                <a:spcPts val="282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Relational DBMS are designed for </a:t>
            </a:r>
            <a:r>
              <a:rPr kumimoji="0" lang="en-US" sz="2000" b="0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structured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design and development </a:t>
            </a:r>
          </a:p>
          <a:p>
            <a:pPr marL="812165" marR="589280" lvl="1" indent="-342900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Rigidly enforced rules for data integrity </a:t>
            </a:r>
          </a:p>
          <a:p>
            <a:pPr marL="8128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 is not applicable for all situations</a:t>
            </a:r>
          </a:p>
          <a:p>
            <a:pPr marL="469900" marR="0" lvl="1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  <a:tab pos="355600" algn="l"/>
              </a:tabLst>
              <a:defRPr/>
            </a:pP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589280" lvl="0" indent="-342900" algn="l" defTabSz="914400" rtl="0" eaLnBrk="1" fontAlgn="auto" latinLnBrk="0" hangingPunct="1">
              <a:lnSpc>
                <a:spcPts val="282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modern situations, </a:t>
            </a:r>
            <a:r>
              <a:rPr lang="en-US" sz="2000" spc="-5" dirty="0">
                <a:solidFill>
                  <a:prstClr val="black"/>
                </a:solidFill>
                <a:latin typeface="Calibri"/>
                <a:cs typeface="Calibri"/>
              </a:rPr>
              <a:t>valuable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is </a:t>
            </a:r>
            <a:r>
              <a:rPr lang="en-US" sz="2000" spc="-5" dirty="0">
                <a:solidFill>
                  <a:prstClr val="black"/>
                </a:solidFill>
                <a:latin typeface="Calibri"/>
                <a:cs typeface="Calibri"/>
              </a:rPr>
              <a:t>often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generated in a relatively </a:t>
            </a:r>
            <a:r>
              <a:rPr kumimoji="0" lang="en-US" sz="2000" b="0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unstructured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format:</a:t>
            </a:r>
          </a:p>
          <a:p>
            <a:pPr marL="812800" marR="589280" lvl="1" indent="-34290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Examples: text, log files, documents, BLOBS(binary large objects) like pictures, videos, audio, etc…</a:t>
            </a:r>
          </a:p>
          <a:p>
            <a:pPr marL="812800" marR="589280" lvl="1" indent="-34290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While these can sometimes be held within a relational database – these data do not neatly fall into the relational model</a:t>
            </a:r>
          </a:p>
          <a:p>
            <a:pPr marL="812800" marR="589280" lvl="1" indent="-34290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The system being designed not require inherent Relational DBMS features: e.g. Atomicity, </a:t>
            </a:r>
            <a:r>
              <a:rPr lang="en-US" sz="1800" spc="-5" dirty="0">
                <a:solidFill>
                  <a:prstClr val="black"/>
                </a:solidFill>
                <a:latin typeface="Calibri" panose="020F0502020204030204"/>
                <a:cs typeface="Calibri"/>
              </a:rPr>
              <a:t>data integrity checking, or may have asymmetric requirements between storing and retrieving functions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Types of </a:t>
            </a:r>
            <a:r>
              <a:rPr lang="en-US" sz="2800" spc="-70" dirty="0"/>
              <a:t>Database Systems</a:t>
            </a:r>
            <a:r>
              <a:rPr sz="2800" spc="-5" dirty="0"/>
              <a:t>?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3810" rIns="0" bIns="0" rtlCol="0" anchor="ctr">
            <a:spAutoFit/>
          </a:bodyPr>
          <a:lstStyle/>
          <a:p>
            <a:pPr marL="38100">
              <a:spcBef>
                <a:spcPts val="30"/>
              </a:spcBef>
            </a:pPr>
            <a:fld id="{81D60167-4931-47E6-BA6A-407CBD079E47}" type="slidenum">
              <a:rPr dirty="0"/>
              <a:pPr marL="38100">
                <a:spcBef>
                  <a:spcPts val="30"/>
                </a:spcBef>
              </a:pPr>
              <a:t>22</a:t>
            </a:fld>
            <a:endParaRPr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6213-5AE8-48FB-9E3D-9E00B971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7BBAD-7F0C-4306-949D-5B8BBE00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45" y="1037950"/>
            <a:ext cx="10515600" cy="5130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Relational (Classic Relational)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Oracle, IBM/DB2, MS SQL Server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PostgreSQL, MySQL, SQLite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Non-Relational (NoSQL “Not Only SQL”) 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Key-Value Store (e.g. AWS DynamoDB, </a:t>
            </a:r>
            <a:r>
              <a:rPr lang="en-US" sz="1400" dirty="0" err="1"/>
              <a:t>redis</a:t>
            </a:r>
            <a:r>
              <a:rPr lang="en-US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Document Store (e.g. MongoDB)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Wide-Column Stores (examples: Bigtable, Cassandra, Apache </a:t>
            </a:r>
            <a:r>
              <a:rPr lang="en-US" sz="1400" dirty="0" err="1"/>
              <a:t>Hbase</a:t>
            </a:r>
            <a:r>
              <a:rPr lang="en-US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Graph Database (e.g. Neo4j)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Object-Oriented Databases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Object-Oriented Store (e.g. </a:t>
            </a:r>
            <a:r>
              <a:rPr lang="en-US" sz="1400" dirty="0" err="1"/>
              <a:t>InterSystems</a:t>
            </a:r>
            <a:r>
              <a:rPr lang="en-US" sz="1400" dirty="0"/>
              <a:t> Cache)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Geographic Databases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Vectors/Raster Store (e.g. ESRI Geodatabases / </a:t>
            </a:r>
            <a:r>
              <a:rPr lang="en-US" sz="1400" dirty="0" err="1"/>
              <a:t>SpatiaLite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First Databases…(1960s)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Network (IDS, Many-to-many relationship) 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Hierarchical (IBM IMS, Parent-child relationship)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DBMS as a Service (Not really a type of database…)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Google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AWS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31B81-43D9-4248-A23C-2DC67EE4A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128" y="1175693"/>
            <a:ext cx="3220129" cy="49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55C-1232-42EC-9026-5DB051E4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Architecture (briefly…)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B61D0-4E11-4031-8CA7-411EC3075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0B83E-0E52-46C4-9ACA-3848B9BE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446C7-F9B6-41F1-9721-9D161F563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4589" y="2014644"/>
            <a:ext cx="4677293" cy="3442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1E172-E94D-4143-80A6-A903C487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086" y="1135256"/>
            <a:ext cx="3840813" cy="5328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C32B6-BACB-40A4-8048-B806C6154F3A}"/>
              </a:ext>
            </a:extLst>
          </p:cNvPr>
          <p:cNvSpPr txBox="1"/>
          <p:nvPr/>
        </p:nvSpPr>
        <p:spPr>
          <a:xfrm>
            <a:off x="5347564" y="6532955"/>
            <a:ext cx="3732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From: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Silberschatz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 et. al., Database System Concepts, McGraw-Hill</a:t>
            </a:r>
          </a:p>
        </p:txBody>
      </p:sp>
    </p:spTree>
    <p:extLst>
      <p:ext uri="{BB962C8B-B14F-4D97-AF65-F5344CB8AC3E}">
        <p14:creationId xmlns:p14="http://schemas.microsoft.com/office/powerpoint/2010/main" val="396973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9633" y="1295401"/>
            <a:ext cx="5940248" cy="242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do </a:t>
            </a:r>
            <a:r>
              <a:rPr dirty="0"/>
              <a:t>I </a:t>
            </a:r>
            <a:r>
              <a:rPr spc="-5" dirty="0"/>
              <a:t>want to learn</a:t>
            </a:r>
            <a:r>
              <a:rPr spc="-70" dirty="0"/>
              <a:t> </a:t>
            </a:r>
            <a:r>
              <a:rPr spc="-5" dirty="0"/>
              <a:t>it?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24</a:t>
            </a:fld>
            <a:endParaRPr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394B940-65AE-4405-A2BC-77938157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82000" y="2743200"/>
            <a:ext cx="3416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[1]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178" y="5944140"/>
            <a:ext cx="7901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[1] </a:t>
            </a:r>
            <a:r>
              <a:rPr sz="1600" spc="-5" dirty="0">
                <a:latin typeface="Times New Roman"/>
                <a:cs typeface="Times New Roman"/>
              </a:rPr>
              <a:t>Harvard Business </a:t>
            </a:r>
            <a:r>
              <a:rPr sz="1600" spc="-20" dirty="0">
                <a:latin typeface="Times New Roman"/>
                <a:cs typeface="Times New Roman"/>
              </a:rPr>
              <a:t>Review. </a:t>
            </a:r>
            <a:r>
              <a:rPr sz="1600" spc="-5" dirty="0">
                <a:latin typeface="Times New Roman"/>
                <a:cs typeface="Times New Roman"/>
              </a:rPr>
              <a:t>Data Scientist: The Sexiest </a:t>
            </a:r>
            <a:r>
              <a:rPr sz="1600" dirty="0">
                <a:latin typeface="Times New Roman"/>
                <a:cs typeface="Times New Roman"/>
              </a:rPr>
              <a:t>Job 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21st </a:t>
            </a:r>
            <a:r>
              <a:rPr sz="1600" spc="-15" dirty="0">
                <a:latin typeface="Times New Roman"/>
                <a:cs typeface="Times New Roman"/>
              </a:rPr>
              <a:t>Century. </a:t>
            </a:r>
            <a:r>
              <a:rPr sz="1600" spc="-5" dirty="0">
                <a:latin typeface="Times New Roman"/>
                <a:cs typeface="Times New Roman"/>
              </a:rPr>
              <a:t>October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2012.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507" y="4139003"/>
            <a:ext cx="65405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If </a:t>
            </a:r>
            <a:r>
              <a:rPr spc="-5" dirty="0">
                <a:latin typeface="Times New Roman"/>
                <a:cs typeface="Times New Roman"/>
              </a:rPr>
              <a:t>this means having rare qualities that are much in demand,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 scientists </a:t>
            </a:r>
            <a:r>
              <a:rPr dirty="0">
                <a:latin typeface="Times New Roman"/>
                <a:cs typeface="Times New Roman"/>
              </a:rPr>
              <a:t>are already </a:t>
            </a:r>
            <a:r>
              <a:rPr spc="-5" dirty="0">
                <a:latin typeface="Times New Roman"/>
                <a:cs typeface="Times New Roman"/>
              </a:rPr>
              <a:t>there. They </a:t>
            </a:r>
            <a:r>
              <a:rPr dirty="0">
                <a:latin typeface="Times New Roman"/>
                <a:cs typeface="Times New Roman"/>
              </a:rPr>
              <a:t>are </a:t>
            </a:r>
            <a:r>
              <a:rPr spc="-10" dirty="0">
                <a:latin typeface="Times New Roman"/>
                <a:cs typeface="Times New Roman"/>
              </a:rPr>
              <a:t>difficult </a:t>
            </a:r>
            <a:r>
              <a:rPr dirty="0">
                <a:latin typeface="Times New Roman"/>
                <a:cs typeface="Times New Roman"/>
              </a:rPr>
              <a:t>and  </a:t>
            </a:r>
            <a:r>
              <a:rPr spc="-5" dirty="0">
                <a:latin typeface="Times New Roman"/>
                <a:cs typeface="Times New Roman"/>
              </a:rPr>
              <a:t>expensive to hire and, given the very competitive market </a:t>
            </a:r>
            <a:r>
              <a:rPr dirty="0">
                <a:latin typeface="Times New Roman"/>
                <a:cs typeface="Times New Roman"/>
              </a:rPr>
              <a:t>for  </a:t>
            </a:r>
            <a:r>
              <a:rPr spc="-5" dirty="0">
                <a:latin typeface="Times New Roman"/>
                <a:cs typeface="Times New Roman"/>
              </a:rPr>
              <a:t>their services, </a:t>
            </a:r>
            <a:r>
              <a:rPr spc="-10" dirty="0">
                <a:latin typeface="Times New Roman"/>
                <a:cs typeface="Times New Roman"/>
              </a:rPr>
              <a:t>difficult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retain.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39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65075FA-38F0-48C9-BD29-016C125EA1E6}"/>
              </a:ext>
            </a:extLst>
          </p:cNvPr>
          <p:cNvSpPr txBox="1">
            <a:spLocks/>
          </p:cNvSpPr>
          <p:nvPr/>
        </p:nvSpPr>
        <p:spPr>
          <a:xfrm>
            <a:off x="3962400" y="2739068"/>
            <a:ext cx="4267200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An Introduction to </a:t>
            </a:r>
          </a:p>
          <a:p>
            <a:pPr marL="12700" algn="ctr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Scientific Writing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4E55-DFA6-4BD4-AF0C-0495B8544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A783-0E0D-4241-905C-03F57AE2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3458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0155-0C1D-409A-96F0-34AF0D53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read journal articles?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770FA-4176-4847-B44E-72B2CB4F4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1EAF0-E084-4E19-9B5E-C7FAA64C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33CB7-C8BF-4D2D-B96E-CCBBFB6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To stay current with the progress in a field of study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find the solution for a specific problem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Test / Methods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understand the fundamental background in an area of study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get an idea for carrying out further research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You have been assigned to review the article by a Professor or Journal Editor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support, refine, refute your scientific beliefs or views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impress others…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CEC1E31-168A-47D1-A0CB-26CCBCCF010E}"/>
              </a:ext>
            </a:extLst>
          </p:cNvPr>
          <p:cNvSpPr txBox="1"/>
          <p:nvPr/>
        </p:nvSpPr>
        <p:spPr>
          <a:xfrm>
            <a:off x="5860873" y="5837573"/>
            <a:ext cx="5096510" cy="26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Adapted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from: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How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clinical journals: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I. why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them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and how to start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reading them critically.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Can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Med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Assoc J.  1981 Mar 1; 124(5):555-8;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Durbin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CG., Jr How to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read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a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scientific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research </a:t>
            </a:r>
            <a:r>
              <a:rPr sz="8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paper. </a:t>
            </a:r>
            <a:r>
              <a:rPr sz="8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Respir </a:t>
            </a:r>
            <a:r>
              <a:rPr sz="800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Care.</a:t>
            </a:r>
            <a:r>
              <a:rPr sz="800" i="1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7F7F7F"/>
                </a:solidFill>
                <a:latin typeface="Times New Roman"/>
                <a:cs typeface="Times New Roman"/>
              </a:rPr>
              <a:t>2009;54:1366–71.</a:t>
            </a: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4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7" y="317471"/>
            <a:ext cx="7981908" cy="459100"/>
          </a:xfrm>
          <a:prstGeom prst="rect">
            <a:avLst/>
          </a:prstGeom>
        </p:spPr>
        <p:txBody>
          <a:bodyPr vert="horz" wrap="square" lIns="0" tIns="33020" rIns="0" bIns="0" rtlCol="0" anchor="ctr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pc="-5" dirty="0"/>
              <a:t>Types of articles </a:t>
            </a:r>
            <a:r>
              <a:rPr dirty="0"/>
              <a:t>published in</a:t>
            </a:r>
            <a:r>
              <a:rPr spc="-25" dirty="0"/>
              <a:t> </a:t>
            </a:r>
            <a:r>
              <a:rPr dirty="0"/>
              <a:t>a  scientific</a:t>
            </a:r>
            <a:r>
              <a:rPr spc="-5" dirty="0"/>
              <a:t> journal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3810" rIns="0" bIns="0" rtlCol="0" anchor="ctr">
            <a:spAutoFit/>
          </a:bodyPr>
          <a:lstStyle/>
          <a:p>
            <a:pPr marL="38100">
              <a:spcBef>
                <a:spcPts val="30"/>
              </a:spcBef>
            </a:pPr>
            <a:fld id="{81D60167-4931-47E6-BA6A-407CBD079E47}" type="slidenum">
              <a:rPr dirty="0"/>
              <a:pPr marL="38100">
                <a:spcBef>
                  <a:spcPts val="30"/>
                </a:spcBef>
              </a:pPr>
              <a:t>27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B0393-11EA-42EA-B4D2-20FEC66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133408"/>
            <a:ext cx="10515600" cy="49480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685"/>
              </a:spcBef>
              <a:buClr>
                <a:srgbClr val="40404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solidFill>
                  <a:srgbClr val="515151"/>
                </a:solidFill>
                <a:latin typeface="Calibri"/>
                <a:cs typeface="Calibri"/>
              </a:rPr>
              <a:t>Primary literature</a:t>
            </a:r>
            <a:endParaRPr lang="en-US" sz="1800" b="1" dirty="0">
              <a:latin typeface="Calibri"/>
              <a:cs typeface="Calibri"/>
            </a:endParaRPr>
          </a:p>
          <a:p>
            <a:pPr marL="755650" lvl="1" indent="-286385"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“Core” of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scientific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publications</a:t>
            </a:r>
            <a:endParaRPr lang="en-US" sz="1400" dirty="0">
              <a:latin typeface="Calibri"/>
              <a:cs typeface="Calibri"/>
            </a:endParaRPr>
          </a:p>
          <a:p>
            <a:pPr marL="748665" marR="26034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findings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lang="en-US" sz="1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scientific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discoveries</a:t>
            </a:r>
            <a:endParaRPr lang="en-US" sz="1400" dirty="0">
              <a:latin typeface="Calibri"/>
              <a:cs typeface="Calibri"/>
            </a:endParaRPr>
          </a:p>
          <a:p>
            <a:pPr marL="748665" marR="5080" lvl="1" indent="-279400">
              <a:lnSpc>
                <a:spcPct val="1004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Describe earlier work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acknowledge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it and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place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new  findings in the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proper</a:t>
            </a:r>
            <a:r>
              <a:rPr lang="en-US" sz="1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perspective</a:t>
            </a:r>
            <a:endParaRPr lang="en-US" sz="1400" dirty="0">
              <a:latin typeface="Calibri"/>
              <a:cs typeface="Calibri"/>
            </a:endParaRPr>
          </a:p>
          <a:p>
            <a:pPr marL="1155700" lvl="2" indent="-229235"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Original research</a:t>
            </a:r>
            <a:r>
              <a:rPr lang="en-US"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articles</a:t>
            </a:r>
            <a:endParaRPr lang="en-US" sz="1400" dirty="0">
              <a:latin typeface="Calibri"/>
              <a:cs typeface="Calibri"/>
            </a:endParaRPr>
          </a:p>
          <a:p>
            <a:pPr marL="1155700" lvl="2" indent="-229235">
              <a:spcBef>
                <a:spcPts val="340"/>
              </a:spcBef>
              <a:buChar char="•"/>
              <a:tabLst>
                <a:tab pos="115570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Surveys</a:t>
            </a:r>
            <a:endParaRPr lang="en-US" sz="1400" dirty="0">
              <a:latin typeface="Calibri"/>
              <a:cs typeface="Calibri"/>
            </a:endParaRPr>
          </a:p>
          <a:p>
            <a:pPr marL="1155700" lvl="2" indent="-229235"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Case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report/case series</a:t>
            </a:r>
            <a:endParaRPr lang="en-US" sz="1400" dirty="0">
              <a:latin typeface="Calibri"/>
              <a:cs typeface="Calibri"/>
            </a:endParaRPr>
          </a:p>
          <a:p>
            <a:pPr marL="1155065" marR="424815" lvl="2" indent="-228600"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Conference proceedings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abstracts</a:t>
            </a:r>
            <a:endParaRPr lang="en-US" sz="1400" dirty="0">
              <a:latin typeface="Calibri"/>
              <a:cs typeface="Calibri"/>
            </a:endParaRPr>
          </a:p>
          <a:p>
            <a:pPr marL="1155700" lvl="2" indent="-229235"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Editorial</a:t>
            </a:r>
            <a:endParaRPr lang="en-US" sz="1400" dirty="0">
              <a:latin typeface="Calibri"/>
              <a:cs typeface="Calibri"/>
            </a:endParaRPr>
          </a:p>
          <a:p>
            <a:pPr marL="1155065" marR="250825" lvl="2" indent="-228600"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Correspondence/letters </a:t>
            </a:r>
            <a:r>
              <a:rPr lang="en-US" sz="1400" dirty="0">
                <a:solidFill>
                  <a:srgbClr val="404040"/>
                </a:solidFill>
                <a:latin typeface="Calibri"/>
                <a:cs typeface="Calibri"/>
              </a:rPr>
              <a:t>to the  Editor</a:t>
            </a:r>
            <a:endParaRPr lang="en-US"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404040"/>
              </a:buClr>
              <a:tabLst>
                <a:tab pos="354965" algn="l"/>
                <a:tab pos="355600" algn="l"/>
              </a:tabLst>
            </a:pPr>
            <a:r>
              <a:rPr sz="1800" b="1" spc="-5" dirty="0"/>
              <a:t>Secondary literature</a:t>
            </a:r>
          </a:p>
          <a:p>
            <a:pPr marL="748665" marR="5080" lvl="1" indent="-279400">
              <a:lnSpc>
                <a:spcPct val="101499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riginal research  information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reviewed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tabLst>
                <a:tab pos="1155700" algn="l"/>
              </a:tabLst>
            </a:pP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Narrative</a:t>
            </a:r>
            <a:r>
              <a:rPr sz="1400" spc="-4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buClr>
                <a:srgbClr val="404040"/>
              </a:buClr>
              <a:tabLst>
                <a:tab pos="1155700" algn="l"/>
              </a:tabLst>
            </a:pP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Systematic</a:t>
            </a:r>
            <a:r>
              <a:rPr sz="1400" spc="-4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buClr>
                <a:srgbClr val="404040"/>
              </a:buClr>
              <a:tabLst>
                <a:tab pos="1155700" algn="l"/>
              </a:tabLst>
            </a:pP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Meta-analysis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buClr>
                <a:srgbClr val="404040"/>
              </a:buClr>
              <a:tabLst>
                <a:tab pos="1155700" algn="l"/>
              </a:tabLst>
            </a:pPr>
            <a:r>
              <a:rPr sz="1400" dirty="0">
                <a:solidFill>
                  <a:srgbClr val="515151"/>
                </a:solidFill>
                <a:latin typeface="Calibri"/>
                <a:cs typeface="Calibri"/>
              </a:rPr>
              <a:t>Book</a:t>
            </a:r>
            <a:r>
              <a:rPr sz="1400" spc="-10" dirty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15151"/>
                </a:solidFill>
                <a:latin typeface="Calibri"/>
                <a:cs typeface="Calibri"/>
              </a:rPr>
              <a:t>reviews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buClr>
                <a:srgbClr val="404040"/>
              </a:buClr>
              <a:tabLst>
                <a:tab pos="1155700" algn="l"/>
              </a:tabLst>
            </a:pPr>
            <a:r>
              <a:rPr sz="1400" dirty="0">
                <a:solidFill>
                  <a:srgbClr val="515151"/>
                </a:solidFill>
                <a:latin typeface="Calibri"/>
                <a:cs typeface="Calibri"/>
              </a:rPr>
              <a:t>Guidelines</a:t>
            </a:r>
            <a:endParaRPr sz="1400" dirty="0">
              <a:latin typeface="Calibri"/>
              <a:cs typeface="Calibri"/>
            </a:endParaRPr>
          </a:p>
          <a:p>
            <a:pPr marL="1155700" lvl="2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tabLst>
                <a:tab pos="1155700" algn="l"/>
              </a:tabLst>
            </a:pPr>
            <a:r>
              <a:rPr sz="1400" spc="-5" dirty="0">
                <a:solidFill>
                  <a:srgbClr val="515151"/>
                </a:solidFill>
                <a:latin typeface="Calibri"/>
                <a:cs typeface="Calibri"/>
              </a:rPr>
              <a:t>Commentary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77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FA9C-079E-40A7-92B9-61A87D80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journal article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BCB0F-FF86-47E5-8EF1-6CC1BA289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2AC46-4A85-44D8-9632-EF2A6F32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380FC-DCAA-4A5B-B719-81DFA299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Title: </a:t>
            </a:r>
            <a:r>
              <a:rPr lang="en-US" dirty="0"/>
              <a:t>Topic and information about the authors.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Abstract: </a:t>
            </a:r>
            <a:r>
              <a:rPr lang="en-US" dirty="0"/>
              <a:t>Brief overview of the article.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Introduction: </a:t>
            </a:r>
            <a:r>
              <a:rPr lang="en-US" dirty="0"/>
              <a:t>Background information, gap in research and statement of the research hypothesis.  Include motivation – why is this important.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Methods: </a:t>
            </a:r>
            <a:r>
              <a:rPr lang="en-US" dirty="0"/>
              <a:t>Details on how the study was conducted, procedures followed, instruments used, and variables measured.  Must be systematic.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Results/Experimental Evaluation: </a:t>
            </a:r>
            <a:r>
              <a:rPr lang="en-US" dirty="0"/>
              <a:t>All the data of the study along with figures, tables and/or graphs.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Discussion: </a:t>
            </a:r>
            <a:r>
              <a:rPr lang="en-US" dirty="0"/>
              <a:t>The interpretation of the results and implications of the study.  Were the objectives met? Limitations and future work.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Conclusion: </a:t>
            </a:r>
            <a:r>
              <a:rPr lang="en-US" dirty="0"/>
              <a:t>What does all this mean?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References/Bibliography: </a:t>
            </a:r>
            <a:r>
              <a:rPr lang="en-US" dirty="0"/>
              <a:t>Citations of sources from where the information was retained.</a:t>
            </a:r>
          </a:p>
        </p:txBody>
      </p:sp>
    </p:spTree>
    <p:extLst>
      <p:ext uri="{BB962C8B-B14F-4D97-AF65-F5344CB8AC3E}">
        <p14:creationId xmlns:p14="http://schemas.microsoft.com/office/powerpoint/2010/main" val="89977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0766"/>
            <a:ext cx="7570928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Reading (Filtering) p</a:t>
            </a:r>
            <a:r>
              <a:rPr spc="-5" dirty="0"/>
              <a:t>rocess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3810" rIns="0" bIns="0" rtlCol="0" anchor="ctr">
            <a:spAutoFit/>
          </a:bodyPr>
          <a:lstStyle/>
          <a:p>
            <a:pPr marL="38100">
              <a:spcBef>
                <a:spcPts val="30"/>
              </a:spcBef>
            </a:pPr>
            <a:fld id="{81D60167-4931-47E6-BA6A-407CBD079E47}" type="slidenum">
              <a:rPr dirty="0"/>
              <a:pPr marL="38100">
                <a:spcBef>
                  <a:spcPts val="30"/>
                </a:spcBef>
              </a:pPr>
              <a:t>29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9E18-4395-444A-924B-90C3FD23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40D93-4CE2-495D-BF0E-CD5E66B817A7}"/>
              </a:ext>
            </a:extLst>
          </p:cNvPr>
          <p:cNvSpPr/>
          <p:nvPr/>
        </p:nvSpPr>
        <p:spPr>
          <a:xfrm>
            <a:off x="2093861" y="1555023"/>
            <a:ext cx="4070551" cy="5996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</a:t>
            </a:r>
            <a:r>
              <a:rPr lang="en-US" sz="1200" b="1" dirty="0">
                <a:solidFill>
                  <a:schemeClr val="tx1"/>
                </a:solidFill>
              </a:rPr>
              <a:t>Title</a:t>
            </a:r>
            <a:r>
              <a:rPr lang="en-US" sz="1200" dirty="0">
                <a:solidFill>
                  <a:schemeClr val="tx1"/>
                </a:solidFill>
              </a:rPr>
              <a:t> related to the topic that I am looking for?  Does it have the </a:t>
            </a:r>
            <a:r>
              <a:rPr lang="en-US" sz="1200" b="1" dirty="0">
                <a:solidFill>
                  <a:schemeClr val="tx1"/>
                </a:solidFill>
              </a:rPr>
              <a:t>Keywords</a:t>
            </a:r>
            <a:r>
              <a:rPr lang="en-US" sz="1200" dirty="0">
                <a:solidFill>
                  <a:schemeClr val="tx1"/>
                </a:solidFill>
              </a:rPr>
              <a:t> which I have in mind?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063D-BCA7-4ECD-9D4D-A3BFCBDBBE23}"/>
              </a:ext>
            </a:extLst>
          </p:cNvPr>
          <p:cNvSpPr/>
          <p:nvPr/>
        </p:nvSpPr>
        <p:spPr>
          <a:xfrm>
            <a:off x="2093861" y="2589647"/>
            <a:ext cx="4070551" cy="261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the </a:t>
            </a:r>
            <a:r>
              <a:rPr lang="en-US" sz="1200" b="1" dirty="0">
                <a:solidFill>
                  <a:schemeClr val="tx1"/>
                </a:solidFill>
              </a:rPr>
              <a:t>Abstract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b="1" dirty="0">
                <a:solidFill>
                  <a:schemeClr val="tx1"/>
                </a:solidFill>
              </a:rPr>
              <a:t>Summary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9D45B-3CB5-4000-B63A-4B38DA2FE574}"/>
              </a:ext>
            </a:extLst>
          </p:cNvPr>
          <p:cNvSpPr/>
          <p:nvPr/>
        </p:nvSpPr>
        <p:spPr>
          <a:xfrm>
            <a:off x="2093861" y="4710536"/>
            <a:ext cx="4086922" cy="261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above useful or relevant to what I am looking for?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4791EB-F665-4CD5-B397-218D437AA53A}"/>
              </a:ext>
            </a:extLst>
          </p:cNvPr>
          <p:cNvSpPr/>
          <p:nvPr/>
        </p:nvSpPr>
        <p:spPr>
          <a:xfrm>
            <a:off x="2093861" y="5431459"/>
            <a:ext cx="4086922" cy="261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the entire article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5DCD5F-2CBD-4530-B7BE-BECCDF4C3400}"/>
              </a:ext>
            </a:extLst>
          </p:cNvPr>
          <p:cNvSpPr/>
          <p:nvPr/>
        </p:nvSpPr>
        <p:spPr>
          <a:xfrm>
            <a:off x="2093861" y="3300729"/>
            <a:ext cx="4070552" cy="261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the aims and </a:t>
            </a:r>
            <a:r>
              <a:rPr lang="en-US" sz="1200" b="1" dirty="0">
                <a:solidFill>
                  <a:schemeClr val="tx1"/>
                </a:solidFill>
              </a:rPr>
              <a:t>Objectives</a:t>
            </a:r>
            <a:r>
              <a:rPr lang="en-US" sz="1200" dirty="0">
                <a:solidFill>
                  <a:schemeClr val="tx1"/>
                </a:solidFill>
              </a:rPr>
              <a:t> clear?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527D25-1397-4D33-9865-08A8E28B3889}"/>
              </a:ext>
            </a:extLst>
          </p:cNvPr>
          <p:cNvSpPr/>
          <p:nvPr/>
        </p:nvSpPr>
        <p:spPr>
          <a:xfrm>
            <a:off x="2093861" y="3632399"/>
            <a:ext cx="4070552" cy="261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</a:t>
            </a:r>
            <a:r>
              <a:rPr lang="en-US" sz="1200" b="1" dirty="0">
                <a:solidFill>
                  <a:schemeClr val="tx1"/>
                </a:solidFill>
              </a:rPr>
              <a:t>Research Hypothesis </a:t>
            </a:r>
            <a:r>
              <a:rPr lang="en-US" sz="1200" dirty="0">
                <a:solidFill>
                  <a:schemeClr val="tx1"/>
                </a:solidFill>
              </a:rPr>
              <a:t>well-defined?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E1886-7E64-439A-B621-6478A29728BC}"/>
              </a:ext>
            </a:extLst>
          </p:cNvPr>
          <p:cNvSpPr/>
          <p:nvPr/>
        </p:nvSpPr>
        <p:spPr>
          <a:xfrm>
            <a:off x="2093861" y="3972762"/>
            <a:ext cx="4054419" cy="261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the </a:t>
            </a:r>
            <a:r>
              <a:rPr lang="en-US" sz="1200" b="1" dirty="0">
                <a:solidFill>
                  <a:schemeClr val="tx1"/>
                </a:solidFill>
              </a:rPr>
              <a:t>Conclusions</a:t>
            </a:r>
            <a:r>
              <a:rPr lang="en-US" sz="1200" dirty="0">
                <a:solidFill>
                  <a:schemeClr val="tx1"/>
                </a:solidFill>
              </a:rPr>
              <a:t> precise?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E06100-1821-4806-AD4B-46CDE8C26318}"/>
              </a:ext>
            </a:extLst>
          </p:cNvPr>
          <p:cNvSpPr/>
          <p:nvPr/>
        </p:nvSpPr>
        <p:spPr>
          <a:xfrm>
            <a:off x="6538507" y="1708137"/>
            <a:ext cx="4070551" cy="261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Skip the article and go to the next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3BF16C7-0407-4551-AAE8-9CC78F422C7F}"/>
              </a:ext>
            </a:extLst>
          </p:cNvPr>
          <p:cNvSpPr/>
          <p:nvPr/>
        </p:nvSpPr>
        <p:spPr>
          <a:xfrm>
            <a:off x="4071716" y="2258643"/>
            <a:ext cx="147109" cy="2480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A9911-D9A6-4D87-8E99-6715BB03FDB5}"/>
              </a:ext>
            </a:extLst>
          </p:cNvPr>
          <p:cNvSpPr/>
          <p:nvPr/>
        </p:nvSpPr>
        <p:spPr>
          <a:xfrm>
            <a:off x="4071716" y="2925460"/>
            <a:ext cx="147109" cy="2480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B4F3CC-959C-4F37-A75F-F34ED5CC222B}"/>
              </a:ext>
            </a:extLst>
          </p:cNvPr>
          <p:cNvSpPr txBox="1"/>
          <p:nvPr/>
        </p:nvSpPr>
        <p:spPr>
          <a:xfrm>
            <a:off x="3693086" y="223660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F521D2-D913-41E0-AE60-9DD5259406BB}"/>
              </a:ext>
            </a:extLst>
          </p:cNvPr>
          <p:cNvSpPr txBox="1"/>
          <p:nvPr/>
        </p:nvSpPr>
        <p:spPr>
          <a:xfrm>
            <a:off x="6192239" y="1517431"/>
            <a:ext cx="349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9CAE0FA-B9C6-4AE1-BF65-A7909B9ECC4B}"/>
              </a:ext>
            </a:extLst>
          </p:cNvPr>
          <p:cNvSpPr/>
          <p:nvPr/>
        </p:nvSpPr>
        <p:spPr>
          <a:xfrm rot="16200000">
            <a:off x="6280178" y="1733150"/>
            <a:ext cx="147109" cy="2480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4E7A8F7-67BA-40FD-A4CF-B6D09A84A31D}"/>
              </a:ext>
            </a:extLst>
          </p:cNvPr>
          <p:cNvSpPr/>
          <p:nvPr/>
        </p:nvSpPr>
        <p:spPr>
          <a:xfrm>
            <a:off x="4071716" y="4344826"/>
            <a:ext cx="147109" cy="2480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FCEC5F-3108-4F52-A754-82D1FC521DF1}"/>
              </a:ext>
            </a:extLst>
          </p:cNvPr>
          <p:cNvSpPr/>
          <p:nvPr/>
        </p:nvSpPr>
        <p:spPr>
          <a:xfrm>
            <a:off x="4071716" y="5070459"/>
            <a:ext cx="147109" cy="2480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AECB3523-18D7-43AB-A10E-E7AB54BBF1FE}"/>
              </a:ext>
            </a:extLst>
          </p:cNvPr>
          <p:cNvSpPr/>
          <p:nvPr/>
        </p:nvSpPr>
        <p:spPr>
          <a:xfrm>
            <a:off x="6202985" y="2080675"/>
            <a:ext cx="2607449" cy="2817746"/>
          </a:xfrm>
          <a:prstGeom prst="bentUpArrow">
            <a:avLst>
              <a:gd name="adj1" fmla="val 3659"/>
              <a:gd name="adj2" fmla="val 5183"/>
              <a:gd name="adj3" fmla="val 76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2381F7-75F8-493E-85FD-68F73ECEE972}"/>
              </a:ext>
            </a:extLst>
          </p:cNvPr>
          <p:cNvSpPr txBox="1"/>
          <p:nvPr/>
        </p:nvSpPr>
        <p:spPr>
          <a:xfrm>
            <a:off x="3739536" y="501898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5AC33E-9578-470D-88C0-B8FE0B3C47E0}"/>
              </a:ext>
            </a:extLst>
          </p:cNvPr>
          <p:cNvSpPr txBox="1"/>
          <p:nvPr/>
        </p:nvSpPr>
        <p:spPr>
          <a:xfrm>
            <a:off x="6188731" y="452673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270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F12F-9F48-42E2-9A02-5EBB304A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D3BD3-7A5F-4B6C-BBDE-BA8D62D75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7C40B6-C840-4246-83C1-6900770C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5BA43-3251-435B-A432-9B69860B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Introduction to Database Systems</a:t>
            </a:r>
          </a:p>
          <a:p>
            <a:r>
              <a:rPr lang="en-US" dirty="0"/>
              <a:t>Introduction to Scientific Writing</a:t>
            </a:r>
          </a:p>
          <a:p>
            <a:r>
              <a:rPr lang="en-US" dirty="0"/>
              <a:t>Introduction to LaTeX and Overleaf (Part 1) </a:t>
            </a:r>
          </a:p>
          <a:p>
            <a:r>
              <a:rPr lang="en-US" dirty="0"/>
              <a:t>Week 1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8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Research</a:t>
            </a:r>
            <a:r>
              <a:rPr spc="-30" dirty="0"/>
              <a:t> </a:t>
            </a:r>
            <a:r>
              <a:rPr spc="-5" dirty="0"/>
              <a:t>Questionnaire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3810" rIns="0" bIns="0" rtlCol="0" anchor="ctr">
            <a:spAutoFit/>
          </a:bodyPr>
          <a:lstStyle/>
          <a:p>
            <a:pPr marL="38100">
              <a:spcBef>
                <a:spcPts val="30"/>
              </a:spcBef>
            </a:pPr>
            <a:fld id="{81D60167-4931-47E6-BA6A-407CBD079E47}" type="slidenum">
              <a:rPr dirty="0"/>
              <a:pPr marL="38100">
                <a:spcBef>
                  <a:spcPts val="30"/>
                </a:spcBef>
              </a:pPr>
              <a:t>30</a:t>
            </a:fld>
            <a:endParaRPr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64DBA85-327E-43E6-B939-7AD3798A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6" name="object 6"/>
          <p:cNvSpPr/>
          <p:nvPr/>
        </p:nvSpPr>
        <p:spPr>
          <a:xfrm>
            <a:off x="6207123" y="5111749"/>
            <a:ext cx="4222750" cy="1285875"/>
          </a:xfrm>
          <a:custGeom>
            <a:avLst/>
            <a:gdLst/>
            <a:ahLst/>
            <a:cxnLst/>
            <a:rect l="l" t="t" r="r" b="b"/>
            <a:pathLst>
              <a:path w="4222750" h="1285875">
                <a:moveTo>
                  <a:pt x="0" y="0"/>
                </a:moveTo>
                <a:lnTo>
                  <a:pt x="4222748" y="0"/>
                </a:lnTo>
                <a:lnTo>
                  <a:pt x="4222748" y="1285874"/>
                </a:lnTo>
                <a:lnTo>
                  <a:pt x="0" y="128587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BAA3C-93A3-4E22-A5A1-85C3F554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327" y="1212077"/>
            <a:ext cx="5078954" cy="4322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E2A184-3F3F-4E4A-B5B4-E9DC4665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3" y="1077339"/>
            <a:ext cx="5273950" cy="5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0766"/>
            <a:ext cx="7570928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It takes time…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31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37A1D-AED1-4102-AC30-C6FDE553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2D3FE-1B99-40AF-8090-4D23AFF0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It the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reading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novel or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blog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 skill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It gets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better with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practice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It gets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better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you become more familiar with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lang="en-US" sz="28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paper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may take some</a:t>
            </a:r>
            <a:r>
              <a:rPr lang="en-US"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lang="en-US" sz="2800" dirty="0">
              <a:latin typeface="Calibri"/>
              <a:cs typeface="Calibri"/>
            </a:endParaRPr>
          </a:p>
          <a:p>
            <a:pPr marL="354965" marR="249554" indent="-342900">
              <a:lnSpc>
                <a:spcPts val="28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You may have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look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other resources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understand some of 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paper’s content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Be patient....you’ll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lang="en-US"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there!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91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Additional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resources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32</a:t>
            </a:fld>
            <a:endParaRPr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313DB-AAE6-4E79-83C0-0D51B289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8A479-2CB8-4293-90E3-C3C892AA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9232"/>
            <a:ext cx="10921779" cy="5052511"/>
          </a:xfrm>
        </p:spPr>
        <p:txBody>
          <a:bodyPr/>
          <a:lstStyle/>
          <a:p>
            <a:pPr marL="355600" indent="-342900"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Google Search</a:t>
            </a:r>
          </a:p>
          <a:p>
            <a:pPr marL="355600" indent="-342900"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Google Scholar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GMU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Library resources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(library.gmu.edu)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Academia.edu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ResearchGate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Reddit Scholar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Email scholars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can’t get their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articles</a:t>
            </a:r>
            <a:r>
              <a:rPr lang="en-US"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freely</a:t>
            </a:r>
          </a:p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Citations managers like Zotero or Mendeley </a:t>
            </a:r>
          </a:p>
          <a:p>
            <a:pPr marL="812800" lvl="1" indent="-342900"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Help you keep your research materials organized and in one place</a:t>
            </a:r>
          </a:p>
          <a:p>
            <a:pPr marL="812800" lvl="1" indent="-342900"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Help you generate a bibliography</a:t>
            </a:r>
          </a:p>
          <a:p>
            <a:pPr marL="812800" lvl="1" indent="-342900">
              <a:spcBef>
                <a:spcPts val="520"/>
              </a:spcBef>
              <a:tabLst>
                <a:tab pos="354965" algn="l"/>
                <a:tab pos="355600" algn="l"/>
              </a:tabLst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4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33AE3-D2E8-42E8-8B42-304285D3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0" y="3131560"/>
            <a:ext cx="1438820" cy="56905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403D371-61FC-46CE-BC79-2C2D71FAE113}"/>
              </a:ext>
            </a:extLst>
          </p:cNvPr>
          <p:cNvSpPr txBox="1">
            <a:spLocks/>
          </p:cNvSpPr>
          <p:nvPr/>
        </p:nvSpPr>
        <p:spPr>
          <a:xfrm>
            <a:off x="3630472" y="2971800"/>
            <a:ext cx="441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Introduction to 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130A-C860-4012-BC2C-AC33B6B1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8D0914-88B2-4548-8A9E-D8253407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5002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1C6EE-E585-408B-803D-977C467603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623-DC46-4541-8FC1-60149D5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/>
              <a:t>Scientific Data and Databases - Dr. Olga Gkountouna - Updated by Joe Boone</a:t>
            </a:r>
            <a:endParaRPr lang="en-US" spc="-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39789-F7A0-4853-80D5-B4DA9197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LaTeX</a:t>
            </a:r>
          </a:p>
          <a:p>
            <a:pPr lvl="1"/>
            <a:r>
              <a:rPr lang="en-US" dirty="0"/>
              <a:t>LaTeX is “</a:t>
            </a:r>
            <a:r>
              <a:rPr lang="en-US" dirty="0" err="1"/>
              <a:t>Lamport</a:t>
            </a:r>
            <a:r>
              <a:rPr lang="en-US" dirty="0"/>
              <a:t>” + “</a:t>
            </a:r>
            <a:r>
              <a:rPr lang="en-US" dirty="0" err="1"/>
              <a:t>TeX</a:t>
            </a:r>
            <a:r>
              <a:rPr lang="en-US" dirty="0"/>
              <a:t>”  </a:t>
            </a:r>
          </a:p>
          <a:p>
            <a:pPr lvl="1"/>
            <a:r>
              <a:rPr lang="en-US" dirty="0"/>
              <a:t>Leslie </a:t>
            </a:r>
            <a:r>
              <a:rPr lang="en-US" dirty="0" err="1"/>
              <a:t>Lamport</a:t>
            </a:r>
            <a:endParaRPr lang="en-US" dirty="0"/>
          </a:p>
          <a:p>
            <a:pPr lvl="2"/>
            <a:r>
              <a:rPr lang="en-US" dirty="0"/>
              <a:t>Computer Scientist, Distributed Systems (2013 Turing Award)</a:t>
            </a:r>
          </a:p>
          <a:p>
            <a:pPr lvl="2"/>
            <a:r>
              <a:rPr lang="en-US" dirty="0"/>
              <a:t>Initial Developer / Inventor of LaTeX (1983)</a:t>
            </a:r>
          </a:p>
          <a:p>
            <a:pPr lvl="2"/>
            <a:r>
              <a:rPr lang="en-US" dirty="0"/>
              <a:t>LaTeX is a tool for document preparation built on top of the typesetting system </a:t>
            </a:r>
            <a:r>
              <a:rPr lang="en-US" dirty="0" err="1"/>
              <a:t>TeX</a:t>
            </a:r>
            <a:endParaRPr lang="en-US" dirty="0"/>
          </a:p>
          <a:p>
            <a:pPr lvl="2"/>
            <a:r>
              <a:rPr lang="en-US" dirty="0"/>
              <a:t>It is the standard for scientific journal articles </a:t>
            </a:r>
          </a:p>
          <a:p>
            <a:pPr lvl="2"/>
            <a:r>
              <a:rPr lang="en-US" dirty="0"/>
              <a:t>Pronounced (“la” or “lay”) + “tech”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TeX</a:t>
            </a:r>
            <a:endParaRPr lang="en-US" dirty="0"/>
          </a:p>
          <a:p>
            <a:pPr lvl="2"/>
            <a:r>
              <a:rPr lang="en-US" dirty="0"/>
              <a:t>Late 1970’s</a:t>
            </a:r>
          </a:p>
          <a:p>
            <a:pPr lvl="2"/>
            <a:r>
              <a:rPr lang="en-US" dirty="0"/>
              <a:t>Donald Knuth, Computer Scientist (Turing Award 1974, many awards…)</a:t>
            </a:r>
          </a:p>
          <a:p>
            <a:pPr lvl="2"/>
            <a:r>
              <a:rPr lang="en-US" dirty="0"/>
              <a:t>Author of </a:t>
            </a:r>
            <a:r>
              <a:rPr lang="en-US" i="1" dirty="0"/>
              <a:t>The Art of Computer Programming </a:t>
            </a:r>
            <a:r>
              <a:rPr lang="en-US" dirty="0"/>
              <a:t>(classic CS text)</a:t>
            </a:r>
            <a:endParaRPr lang="en-US" i="1" dirty="0"/>
          </a:p>
          <a:p>
            <a:pPr lvl="2"/>
            <a:r>
              <a:rPr lang="en-US" dirty="0"/>
              <a:t>Typesetting engine that drives LaTeX and other higher-level packages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4D158-157A-4FAE-AF97-D861D6DF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08" y="267569"/>
            <a:ext cx="1438781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403D371-61FC-46CE-BC79-2C2D71FAE113}"/>
              </a:ext>
            </a:extLst>
          </p:cNvPr>
          <p:cNvSpPr txBox="1">
            <a:spLocks/>
          </p:cNvSpPr>
          <p:nvPr/>
        </p:nvSpPr>
        <p:spPr>
          <a:xfrm>
            <a:off x="4576491" y="3084034"/>
            <a:ext cx="30390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dirty="0">
                <a:solidFill>
                  <a:sysClr val="windowText" lastClr="000000"/>
                </a:solidFill>
              </a:rPr>
              <a:t>Assignments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DF80-7A85-49DD-AA97-CFE3B4FD5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3BC49D-0788-4B12-B7C7-254EF46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  <p:extLst>
      <p:ext uri="{BB962C8B-B14F-4D97-AF65-F5344CB8AC3E}">
        <p14:creationId xmlns:p14="http://schemas.microsoft.com/office/powerpoint/2010/main" val="931480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1E01-EEA4-4A44-AAD9-43479EAF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Week 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29A64-6EC6-44D5-AB10-5543E12CF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E9C2-CDA6-43BA-BC95-B34CD7F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771F6-08BA-4FFA-8D4B-1D0B8B2D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 free account with Overleaf (</a:t>
            </a:r>
            <a:r>
              <a:rPr lang="en-US" dirty="0">
                <a:hlinkClick r:id="rId3"/>
              </a:rPr>
              <a:t>www.overleaf.com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 along with the recorded lectures covering LaTeX</a:t>
            </a:r>
          </a:p>
          <a:p>
            <a:pPr lvl="1"/>
            <a:r>
              <a:rPr lang="en-US" dirty="0"/>
              <a:t>Explore LaTeX on your own…(Next week we will cover Part 2)</a:t>
            </a:r>
          </a:p>
          <a:p>
            <a:endParaRPr lang="en-US" dirty="0"/>
          </a:p>
          <a:p>
            <a:r>
              <a:rPr lang="en-US" dirty="0"/>
              <a:t>Suggested reading: Silberschatz et. al., </a:t>
            </a:r>
            <a:r>
              <a:rPr lang="en-US" i="1" dirty="0"/>
              <a:t>Database System Concepts, McGraw-Hill, </a:t>
            </a:r>
            <a:r>
              <a:rPr lang="en-US" dirty="0"/>
              <a:t>Chapter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Other </a:t>
            </a:r>
            <a:r>
              <a:rPr spc="-5" dirty="0"/>
              <a:t>Resources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37</a:t>
            </a:fld>
            <a:endParaRPr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63F336-7A1A-43AE-952D-21DC43F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466978-D673-44B7-B02A-1A3C5064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0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lang="en-US" i="1" spc="-5" dirty="0">
                <a:latin typeface="Calibri"/>
                <a:cs typeface="Calibri"/>
              </a:rPr>
              <a:t>Introduction </a:t>
            </a:r>
            <a:r>
              <a:rPr lang="en-US" i="1" dirty="0">
                <a:latin typeface="Calibri"/>
                <a:cs typeface="Calibri"/>
              </a:rPr>
              <a:t>to </a:t>
            </a:r>
            <a:r>
              <a:rPr lang="en-US" i="1" spc="-5" dirty="0">
                <a:latin typeface="Calibri"/>
                <a:cs typeface="Calibri"/>
              </a:rPr>
              <a:t>Databases </a:t>
            </a:r>
            <a:r>
              <a:rPr lang="en-US" dirty="0">
                <a:latin typeface="Calibri"/>
                <a:cs typeface="Calibri"/>
              </a:rPr>
              <a:t>class by </a:t>
            </a:r>
            <a:r>
              <a:rPr lang="en-US" spc="-5" dirty="0">
                <a:latin typeface="Calibri"/>
                <a:cs typeface="Calibri"/>
              </a:rPr>
              <a:t>Jennifer Widom,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Stanford</a:t>
            </a:r>
            <a:endParaRPr lang="en-US" dirty="0">
              <a:latin typeface="Calibri"/>
              <a:cs typeface="Calibri"/>
            </a:endParaRPr>
          </a:p>
          <a:p>
            <a:pPr marL="755650" lvl="1" indent="-286385"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  <a:hlinkClick r:id="rId3"/>
              </a:rPr>
              <a:t>http://www.db-class.org/course/auth/welcome</a:t>
            </a:r>
            <a:endParaRPr lang="en-US" dirty="0">
              <a:latin typeface="Calibri"/>
              <a:cs typeface="Calibri"/>
            </a:endParaRPr>
          </a:p>
          <a:p>
            <a:pPr lvl="1">
              <a:spcBef>
                <a:spcPts val="30"/>
              </a:spcBef>
              <a:buFont typeface="Calibri"/>
              <a:buChar char="–"/>
            </a:pPr>
            <a:endParaRPr lang="en-US" sz="2750" dirty="0">
              <a:latin typeface="Calibri"/>
              <a:cs typeface="Calibri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LaTeX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tutorials</a:t>
            </a:r>
            <a:endParaRPr lang="en-US" dirty="0">
              <a:latin typeface="Calibri"/>
              <a:cs typeface="Calibri"/>
            </a:endParaRPr>
          </a:p>
          <a:p>
            <a:pPr marL="755650" lvl="1" indent="-286385">
              <a:spcBef>
                <a:spcPts val="35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https://</a:t>
            </a:r>
            <a:r>
              <a:rPr lang="en-US" spc="-5" dirty="0">
                <a:latin typeface="Calibri"/>
                <a:cs typeface="Calibri"/>
                <a:hlinkClick r:id="rId4"/>
              </a:rPr>
              <a:t>www.overleaf.com/learn/latex/Tutorials</a:t>
            </a:r>
            <a:endParaRPr lang="en-US" dirty="0">
              <a:latin typeface="Calibri"/>
              <a:cs typeface="Calibri"/>
            </a:endParaRPr>
          </a:p>
          <a:p>
            <a:pPr marL="755650" lvl="1" indent="-286385"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https://</a:t>
            </a:r>
            <a:r>
              <a:rPr lang="en-US" spc="-5" dirty="0">
                <a:latin typeface="Calibri"/>
                <a:cs typeface="Calibri"/>
                <a:hlinkClick r:id="rId5"/>
              </a:rPr>
              <a:t>www.latex-tutorial.com/tutorials/</a:t>
            </a:r>
            <a:endParaRPr lang="en-US" dirty="0">
              <a:latin typeface="Calibri"/>
              <a:cs typeface="Calibri"/>
            </a:endParaRPr>
          </a:p>
          <a:p>
            <a:pPr lvl="1">
              <a:spcBef>
                <a:spcPts val="35"/>
              </a:spcBef>
              <a:buFont typeface="Calibri"/>
              <a:buChar char="–"/>
            </a:pPr>
            <a:endParaRPr lang="en-US" sz="2500" dirty="0">
              <a:latin typeface="Calibri"/>
              <a:cs typeface="Calibri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List </a:t>
            </a:r>
            <a:r>
              <a:rPr lang="en-US" spc="-5" dirty="0">
                <a:latin typeface="Calibri"/>
                <a:cs typeface="Calibri"/>
              </a:rPr>
              <a:t>of </a:t>
            </a:r>
            <a:r>
              <a:rPr lang="en-US" dirty="0">
                <a:latin typeface="Calibri"/>
                <a:cs typeface="Calibri"/>
              </a:rPr>
              <a:t>LaTeX Math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Symbols</a:t>
            </a:r>
            <a:endParaRPr lang="en-US" dirty="0">
              <a:latin typeface="Calibri"/>
              <a:cs typeface="Calibri"/>
            </a:endParaRPr>
          </a:p>
          <a:p>
            <a:pPr marL="755650" lvl="1" indent="-286385"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Calibri"/>
                <a:cs typeface="Calibri"/>
              </a:rPr>
              <a:t>https://</a:t>
            </a:r>
            <a:r>
              <a:rPr lang="en-US" spc="-5" dirty="0">
                <a:latin typeface="Calibri"/>
                <a:cs typeface="Calibri"/>
                <a:hlinkClick r:id="rId6"/>
              </a:rPr>
              <a:t>www.caam.rice.edu/~heinken/latex/symbols.pdf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159873" y="206376"/>
            <a:ext cx="1333500" cy="5273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R="326390">
              <a:lnSpc>
                <a:spcPct val="99200"/>
              </a:lnSpc>
              <a:spcBef>
                <a:spcPts val="370"/>
              </a:spcBef>
            </a:pPr>
            <a:r>
              <a:rPr sz="1050" b="1" dirty="0">
                <a:latin typeface="Calibri"/>
                <a:cs typeface="Calibri"/>
              </a:rPr>
              <a:t>COMPUTATIONAL  </a:t>
            </a:r>
            <a:r>
              <a:rPr sz="1050" b="1" spc="-5" dirty="0">
                <a:latin typeface="Calibri"/>
                <a:cs typeface="Calibri"/>
              </a:rPr>
              <a:t>AND </a:t>
            </a:r>
            <a:r>
              <a:rPr sz="1050" b="1" dirty="0">
                <a:latin typeface="Calibri"/>
                <a:cs typeface="Calibri"/>
              </a:rPr>
              <a:t>DATA  SCIENCES</a:t>
            </a:r>
            <a:endParaRPr sz="1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4286250" y="3084034"/>
            <a:ext cx="36195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Syllabus Review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C3166-A540-40CA-8424-70BA6A436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92F14-169C-4570-B8FB-D7CEA47D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  <p:extLst>
      <p:ext uri="{BB962C8B-B14F-4D97-AF65-F5344CB8AC3E}">
        <p14:creationId xmlns:p14="http://schemas.microsoft.com/office/powerpoint/2010/main" val="355959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5448895" y="3084034"/>
            <a:ext cx="12942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Tools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4E109-C5DA-4E0A-A121-210533E23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49FFF-0AEC-4814-9F0B-BC178F33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  <p:extLst>
      <p:ext uri="{BB962C8B-B14F-4D97-AF65-F5344CB8AC3E}">
        <p14:creationId xmlns:p14="http://schemas.microsoft.com/office/powerpoint/2010/main" val="102904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1544"/>
            <a:ext cx="757092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Software</a:t>
            </a:r>
            <a:r>
              <a:rPr lang="en-US" sz="2800" dirty="0"/>
              <a:t> You Will Need</a:t>
            </a:r>
            <a:endParaRPr sz="280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6</a:t>
            </a:fld>
            <a:endParaRPr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46AB72-8A9C-430F-A396-852002C9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572544"/>
            <a:ext cx="42506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www.overleaf.com</a:t>
            </a:r>
            <a:endParaRPr lang="en-US" sz="2400" spc="-5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www.sqlite.org/download.html 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5"/>
              </a:rPr>
              <a:t>www.</a:t>
            </a:r>
            <a:r>
              <a:rPr sz="24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  <a:hlinkClick r:id="rId5"/>
              </a:rPr>
              <a:t>sqlitebrowser.org/dl/</a:t>
            </a:r>
            <a:endParaRPr lang="en-US" sz="2400" spc="-5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000" y="3488931"/>
            <a:ext cx="4250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32946A"/>
                </a:solidFill>
                <a:latin typeface="Calibri"/>
                <a:cs typeface="Calibri"/>
                <a:hlinkClick r:id="rId6"/>
              </a:rPr>
              <a:t>www.anaconda.com/distribution/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79177" y="1386522"/>
            <a:ext cx="1149086" cy="1149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09128" y="1572544"/>
            <a:ext cx="1895401" cy="75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844082" y="4519964"/>
            <a:ext cx="1234474" cy="1453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94351" y="5021822"/>
            <a:ext cx="3075450" cy="9520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01351" y="2274943"/>
            <a:ext cx="3184044" cy="14050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237419" y="4692543"/>
            <a:ext cx="1280203" cy="11858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799917" y="4811569"/>
            <a:ext cx="2133601" cy="1066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4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77B033-BA1C-4334-8046-8F3778B0B3C3}"/>
              </a:ext>
            </a:extLst>
          </p:cNvPr>
          <p:cNvSpPr txBox="1">
            <a:spLocks/>
          </p:cNvSpPr>
          <p:nvPr/>
        </p:nvSpPr>
        <p:spPr>
          <a:xfrm>
            <a:off x="1742072" y="3084034"/>
            <a:ext cx="84391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5" dirty="0">
                <a:solidFill>
                  <a:sysClr val="windowText" lastClr="000000"/>
                </a:solidFill>
              </a:rPr>
              <a:t>An Introduction to Database Systems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8EB06-788D-41F5-AF99-0B9C56977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E3CFAA-DA84-41B0-B979-909460C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</p:spTree>
    <p:extLst>
      <p:ext uri="{BB962C8B-B14F-4D97-AF65-F5344CB8AC3E}">
        <p14:creationId xmlns:p14="http://schemas.microsoft.com/office/powerpoint/2010/main" val="31600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1544"/>
            <a:ext cx="757092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Some Basic Terminology</a:t>
            </a:r>
            <a:endParaRPr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984E9-9056-419A-A61A-78D31ED36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6F1A-3A00-4BFA-9A92-6D4C76FE8D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AB01C5F-68C0-4403-A0CE-18507C31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693191-E02E-4885-93B2-FBC45F48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591"/>
            <a:ext cx="10515600" cy="5052511"/>
          </a:xfrm>
        </p:spPr>
        <p:txBody>
          <a:bodyPr>
            <a:normAutofit lnSpcReduction="10000"/>
          </a:bodyPr>
          <a:lstStyle/>
          <a:p>
            <a:pPr marL="469900" indent="-457200"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lang="en-US"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Database: Data collection, typically large and stored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lang="en-US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</a:p>
          <a:p>
            <a:pPr marL="812165" lvl="1" indent="-342900"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Contains interrelated data on some enterprise</a:t>
            </a:r>
          </a:p>
          <a:p>
            <a:pPr marL="469265" marR="5080" lvl="1" indent="0">
              <a:lnSpc>
                <a:spcPct val="101499"/>
              </a:lnSpc>
              <a:spcBef>
                <a:spcPts val="475"/>
              </a:spcBef>
              <a:buNone/>
              <a:tabLst>
                <a:tab pos="755015" algn="l"/>
                <a:tab pos="75565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469900" indent="-457200"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Database Management System (DBMS)</a:t>
            </a:r>
            <a:endParaRPr lang="en-US" sz="2400" dirty="0">
              <a:latin typeface="Calibri"/>
              <a:cs typeface="Calibri"/>
            </a:endParaRPr>
          </a:p>
          <a:p>
            <a:pPr marL="812165" marR="50800" lvl="1" indent="-342900">
              <a:lnSpc>
                <a:spcPct val="994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Database Management System: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software package (i.e.,  collection of programs)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designed to </a:t>
            </a:r>
            <a:r>
              <a:rPr lang="en-US" i="1" spc="-5" dirty="0">
                <a:solidFill>
                  <a:srgbClr val="404040"/>
                </a:solidFill>
                <a:latin typeface="Calibri"/>
                <a:cs typeface="Calibri"/>
              </a:rPr>
              <a:t>define, manipulate,  retrieve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lang="en-US" i="1" dirty="0">
                <a:solidFill>
                  <a:srgbClr val="404040"/>
                </a:solidFill>
                <a:latin typeface="Calibri"/>
                <a:cs typeface="Calibri"/>
              </a:rPr>
              <a:t>manage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data in a</a:t>
            </a:r>
            <a:r>
              <a:rPr lang="en-US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</a:p>
          <a:p>
            <a:pPr marL="812165" marR="50800" lvl="1" indent="-342900">
              <a:lnSpc>
                <a:spcPct val="994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lang="en-US" dirty="0">
                <a:cs typeface="Calibri"/>
              </a:rPr>
              <a:t>Provides an environment that is convenient and efficient to use for multiple users and applications simultaneously </a:t>
            </a:r>
          </a:p>
          <a:p>
            <a:pPr marL="469265" marR="50800" lvl="1" indent="0">
              <a:lnSpc>
                <a:spcPct val="99400"/>
              </a:lnSpc>
              <a:spcBef>
                <a:spcPts val="585"/>
              </a:spcBef>
              <a:buNone/>
              <a:tabLst>
                <a:tab pos="755015" algn="l"/>
                <a:tab pos="75565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469900" indent="-457200">
              <a:spcBef>
                <a:spcPts val="78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endParaRPr lang="en-US"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570"/>
              </a:spcBef>
              <a:buFont typeface="Arial" panose="020B0604020202020204" pitchFamily="34" charset="0"/>
              <a:buChar char="•"/>
              <a:tabLst>
                <a:tab pos="755015" algn="l"/>
                <a:tab pos="75565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DBMS 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 Database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Data Sizes</a:t>
            </a:r>
            <a:r>
              <a:rPr sz="2800" spc="-75" dirty="0"/>
              <a:t> </a:t>
            </a:r>
            <a:r>
              <a:rPr lang="en-US" sz="2800" spc="-5" dirty="0"/>
              <a:t>R</a:t>
            </a:r>
            <a:r>
              <a:rPr sz="2800" spc="-5" dirty="0"/>
              <a:t>eference</a:t>
            </a:r>
            <a:endParaRPr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1EA0-4E86-4BD0-9902-761A54FBC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spcBef>
                <a:spcPts val="160"/>
              </a:spcBef>
            </a:pPr>
            <a:fld id="{81D60167-4931-47E6-BA6A-407CBD079E47}" type="slidenum">
              <a:rPr lang="en-US" smtClean="0"/>
              <a:pPr marL="38100">
                <a:spcBef>
                  <a:spcPts val="160"/>
                </a:spcBef>
              </a:pPr>
              <a:t>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66D2EC-B243-4FC0-8712-DA9831F9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US" spc="-5" dirty="0"/>
              <a:t>Scientific Data and Databases - Dr. Olga Gkountouna - Updated by Joe Boone</a:t>
            </a:r>
          </a:p>
        </p:txBody>
      </p:sp>
      <p:sp>
        <p:nvSpPr>
          <p:cNvPr id="3" name="object 3"/>
          <p:cNvSpPr/>
          <p:nvPr/>
        </p:nvSpPr>
        <p:spPr>
          <a:xfrm>
            <a:off x="134703" y="1199212"/>
            <a:ext cx="6056547" cy="4763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4D8AA-74A7-42E4-A267-E925F3D0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47" y="1095694"/>
            <a:ext cx="3930649" cy="3383546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4963B7-E35E-4F58-8919-533C501AE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85" y="3841750"/>
            <a:ext cx="3052745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2902</Words>
  <Application>Microsoft Office PowerPoint</Application>
  <PresentationFormat>Widescreen</PresentationFormat>
  <Paragraphs>445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Who am I?</vt:lpstr>
      <vt:lpstr>Week 1 Topics</vt:lpstr>
      <vt:lpstr>PowerPoint Presentation</vt:lpstr>
      <vt:lpstr>PowerPoint Presentation</vt:lpstr>
      <vt:lpstr>Software You Will Need</vt:lpstr>
      <vt:lpstr>PowerPoint Presentation</vt:lpstr>
      <vt:lpstr>Some Basic Terminology</vt:lpstr>
      <vt:lpstr>Data Sizes Reference</vt:lpstr>
      <vt:lpstr>Why do we need Database Systems? Data is Everywhere</vt:lpstr>
      <vt:lpstr>Why do we need Database Systems? Data Production is Accelerating</vt:lpstr>
      <vt:lpstr>Why do we need Database Systems? Big Data = $$$</vt:lpstr>
      <vt:lpstr>PowerPoint Presentation</vt:lpstr>
      <vt:lpstr>Why do we need Database Systems? Big Data Hype</vt:lpstr>
      <vt:lpstr>Why do we need Database Systems? Data Collection</vt:lpstr>
      <vt:lpstr>PowerPoint Presentation</vt:lpstr>
      <vt:lpstr>Why do we need Database Systems?</vt:lpstr>
      <vt:lpstr>History of Database Systems</vt:lpstr>
      <vt:lpstr>Database Systems by Popularity</vt:lpstr>
      <vt:lpstr>Why Relational DBMS?</vt:lpstr>
      <vt:lpstr>Why not Relational DBMS?</vt:lpstr>
      <vt:lpstr>Types of Database Systems?</vt:lpstr>
      <vt:lpstr>DBMS Architecture (briefly…)</vt:lpstr>
      <vt:lpstr>Why do I want to learn it?</vt:lpstr>
      <vt:lpstr>PowerPoint Presentation</vt:lpstr>
      <vt:lpstr>Why read journal articles?</vt:lpstr>
      <vt:lpstr>Types of articles published in a  scientific journal</vt:lpstr>
      <vt:lpstr>Structure of a journal article</vt:lpstr>
      <vt:lpstr>Reading (Filtering) process</vt:lpstr>
      <vt:lpstr>Research Questionnaire</vt:lpstr>
      <vt:lpstr>It takes time…</vt:lpstr>
      <vt:lpstr>Additional resources</vt:lpstr>
      <vt:lpstr>PowerPoint Presentation</vt:lpstr>
      <vt:lpstr>PowerPoint Presentation</vt:lpstr>
      <vt:lpstr>PowerPoint Presentation</vt:lpstr>
      <vt:lpstr>Assignments Week 1 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jboone@masonlive.gmu.edu</dc:creator>
  <cp:lastModifiedBy>jboone@masonlive.gmu.edu</cp:lastModifiedBy>
  <cp:revision>145</cp:revision>
  <dcterms:created xsi:type="dcterms:W3CDTF">2020-08-17T14:42:03Z</dcterms:created>
  <dcterms:modified xsi:type="dcterms:W3CDTF">2020-08-28T16:44:50Z</dcterms:modified>
</cp:coreProperties>
</file>