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6"/>
  </p:notesMasterIdLst>
  <p:handoutMasterIdLst>
    <p:handoutMasterId r:id="rId57"/>
  </p:handoutMasterIdLst>
  <p:sldIdLst>
    <p:sldId id="256" r:id="rId2"/>
    <p:sldId id="333" r:id="rId3"/>
    <p:sldId id="414" r:id="rId4"/>
    <p:sldId id="447" r:id="rId5"/>
    <p:sldId id="272" r:id="rId6"/>
    <p:sldId id="430" r:id="rId7"/>
    <p:sldId id="354" r:id="rId8"/>
    <p:sldId id="360" r:id="rId9"/>
    <p:sldId id="357" r:id="rId10"/>
    <p:sldId id="368" r:id="rId11"/>
    <p:sldId id="369" r:id="rId12"/>
    <p:sldId id="438" r:id="rId13"/>
    <p:sldId id="373" r:id="rId14"/>
    <p:sldId id="374" r:id="rId15"/>
    <p:sldId id="375" r:id="rId16"/>
    <p:sldId id="376" r:id="rId17"/>
    <p:sldId id="377" r:id="rId18"/>
    <p:sldId id="378" r:id="rId19"/>
    <p:sldId id="379" r:id="rId20"/>
    <p:sldId id="380" r:id="rId21"/>
    <p:sldId id="381" r:id="rId22"/>
    <p:sldId id="432" r:id="rId23"/>
    <p:sldId id="383" r:id="rId24"/>
    <p:sldId id="434" r:id="rId25"/>
    <p:sldId id="364" r:id="rId26"/>
    <p:sldId id="389" r:id="rId27"/>
    <p:sldId id="448" r:id="rId28"/>
    <p:sldId id="391" r:id="rId29"/>
    <p:sldId id="307" r:id="rId30"/>
    <p:sldId id="439" r:id="rId31"/>
    <p:sldId id="443" r:id="rId32"/>
    <p:sldId id="440" r:id="rId33"/>
    <p:sldId id="433" r:id="rId34"/>
    <p:sldId id="441" r:id="rId35"/>
    <p:sldId id="435" r:id="rId36"/>
    <p:sldId id="311" r:id="rId37"/>
    <p:sldId id="397" r:id="rId38"/>
    <p:sldId id="398" r:id="rId39"/>
    <p:sldId id="399" r:id="rId40"/>
    <p:sldId id="408" r:id="rId41"/>
    <p:sldId id="409" r:id="rId42"/>
    <p:sldId id="417" r:id="rId43"/>
    <p:sldId id="418" r:id="rId44"/>
    <p:sldId id="419" r:id="rId45"/>
    <p:sldId id="428" r:id="rId46"/>
    <p:sldId id="429" r:id="rId47"/>
    <p:sldId id="436" r:id="rId48"/>
    <p:sldId id="400" r:id="rId49"/>
    <p:sldId id="401" r:id="rId50"/>
    <p:sldId id="402" r:id="rId51"/>
    <p:sldId id="403" r:id="rId52"/>
    <p:sldId id="292" r:id="rId53"/>
    <p:sldId id="442" r:id="rId54"/>
    <p:sldId id="413" r:id="rId55"/>
  </p:sldIdLst>
  <p:sldSz cx="9144000" cy="5143500" type="screen16x9"/>
  <p:notesSz cx="6858000" cy="9144000"/>
  <p:embeddedFontLst>
    <p:embeddedFont>
      <p:font typeface="Source Sans Pro" panose="020B0503030403020204" pitchFamily="34" charset="0"/>
      <p:regular r:id="rId58"/>
      <p:bold r:id="rId59"/>
      <p:italic r:id="rId60"/>
      <p:boldItalic r:id="rId61"/>
    </p:embeddedFont>
    <p:embeddedFont>
      <p:font typeface="Source Sans Pro Light" panose="020F0302020204030204" pitchFamily="34" charset="0"/>
      <p:regular r:id="rId62"/>
      <p:italic r:id="rId63"/>
    </p:embeddedFont>
    <p:embeddedFont>
      <p:font typeface="Source Sans Pro SemiBold" panose="020F0502020204030204" pitchFamily="34" charset="0"/>
      <p:regular r:id="rId64"/>
      <p:bold r:id="rId65"/>
      <p:italic r:id="rId66"/>
      <p:boldItalic r:id="rId67"/>
    </p:embeddedFont>
    <p:embeddedFont>
      <p:font typeface="Source Serif Pro Semibold" panose="020F0502020204030204"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20" userDrawn="1">
          <p15:clr>
            <a:srgbClr val="A4A3A4"/>
          </p15:clr>
        </p15:guide>
        <p15:guide id="2" orient="horz" pos="684" userDrawn="1">
          <p15:clr>
            <a:srgbClr val="A4A3A4"/>
          </p15:clr>
        </p15:guide>
        <p15:guide id="3" pos="288" userDrawn="1">
          <p15:clr>
            <a:srgbClr val="A4A3A4"/>
          </p15:clr>
        </p15:guide>
        <p15:guide id="4" orient="horz" pos="13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79905"/>
  </p:normalViewPr>
  <p:slideViewPr>
    <p:cSldViewPr snapToGrid="0" snapToObjects="1">
      <p:cViewPr varScale="1">
        <p:scale>
          <a:sx n="108" d="100"/>
          <a:sy n="108" d="100"/>
        </p:scale>
        <p:origin x="400" y="192"/>
      </p:cViewPr>
      <p:guideLst>
        <p:guide orient="horz" pos="1020"/>
        <p:guide orient="horz" pos="684"/>
        <p:guide pos="288"/>
        <p:guide orient="horz" pos="1308"/>
      </p:guideLst>
    </p:cSldViewPr>
  </p:slideViewPr>
  <p:notesTextViewPr>
    <p:cViewPr>
      <p:scale>
        <a:sx n="1" d="1"/>
        <a:sy n="1" d="1"/>
      </p:scale>
      <p:origin x="0" y="0"/>
    </p:cViewPr>
  </p:notesTextViewPr>
  <p:notesViewPr>
    <p:cSldViewPr snapToGrid="0" snapToObjects="1">
      <p:cViewPr varScale="1">
        <p:scale>
          <a:sx n="119" d="100"/>
          <a:sy n="119" d="100"/>
        </p:scale>
        <p:origin x="392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1516F1-F2B6-F341-8B4B-CED2FBF076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DBD1B4E-9153-E144-9723-5C890CACE0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C83556-B841-D04A-AA02-DE27A8AA066A}" type="datetimeFigureOut">
              <a:rPr lang="en-US" smtClean="0"/>
              <a:t>2/17/22</a:t>
            </a:fld>
            <a:endParaRPr lang="en-US"/>
          </a:p>
        </p:txBody>
      </p:sp>
      <p:sp>
        <p:nvSpPr>
          <p:cNvPr id="4" name="Footer Placeholder 3">
            <a:extLst>
              <a:ext uri="{FF2B5EF4-FFF2-40B4-BE49-F238E27FC236}">
                <a16:creationId xmlns:a16="http://schemas.microsoft.com/office/drawing/2014/main" id="{778C4AC9-49E0-7D46-90D6-5BA3867E28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59E3651-72A6-9D44-BC1F-C6BEF15EF1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3F381F-8B2F-0D44-B112-AD1BCCE26706}" type="slidenum">
              <a:rPr lang="en-US" smtClean="0"/>
              <a:t>‹#›</a:t>
            </a:fld>
            <a:endParaRPr lang="en-US"/>
          </a:p>
        </p:txBody>
      </p:sp>
    </p:spTree>
    <p:extLst>
      <p:ext uri="{BB962C8B-B14F-4D97-AF65-F5344CB8AC3E}">
        <p14:creationId xmlns:p14="http://schemas.microsoft.com/office/powerpoint/2010/main" val="24291007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learn.liferay.com/dxp/latest/en/process-automation/forms/data_provider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fbfe6b9cf_1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fbfe6b9cf_1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sz="1000" b="1" dirty="0">
                <a:solidFill>
                  <a:schemeClr val="dk1"/>
                </a:solidFill>
                <a:latin typeface="Source Sans Pro"/>
                <a:ea typeface="Source Sans Pro"/>
                <a:cs typeface="Source Sans Pro"/>
                <a:sym typeface="Source Sans Pro"/>
              </a:rPr>
            </a:br>
            <a:endParaRPr sz="1000" dirty="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800"/>
              </a:spcBef>
              <a:spcAft>
                <a:spcPts val="1500"/>
              </a:spcAft>
            </a:pPr>
            <a:r>
              <a:rPr lang="en-US" sz="1000" b="1" i="0" dirty="0">
                <a:solidFill>
                  <a:srgbClr val="0B5FFF"/>
                </a:solidFill>
                <a:latin typeface="Source Sans Pro" panose="020B0503030403020204" pitchFamily="34" charset="0"/>
                <a:ea typeface="Source Sans Pro" panose="020B0503030403020204" pitchFamily="34" charset="0"/>
                <a:cs typeface="Source Sans Pro"/>
                <a:sym typeface="Source Sans Pro"/>
              </a:rPr>
              <a:t>Note: </a:t>
            </a:r>
            <a:r>
              <a:rPr lang="en-US" sz="1000" b="0" i="0" dirty="0">
                <a:solidFill>
                  <a:srgbClr val="0B5FFF"/>
                </a:solidFill>
                <a:latin typeface="Source Sans Pro" panose="020B0503030403020204" pitchFamily="34" charset="0"/>
                <a:ea typeface="Source Sans Pro" panose="020B0503030403020204" pitchFamily="34" charset="0"/>
                <a:cs typeface="Source Sans Pro"/>
                <a:sym typeface="Source Sans Pro"/>
              </a:rPr>
              <a:t>While most of the field types are fairly self-explanatory, below is a brief description of each:</a:t>
            </a:r>
          </a:p>
          <a:p>
            <a:pPr marL="457200" indent="-298450">
              <a:buFont typeface="Courier New" panose="02070309020205020404" pitchFamily="49" charset="0"/>
              <a:buChar char="o"/>
            </a:pPr>
            <a:r>
              <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Paragraph</a:t>
            </a: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 – Static text with no user input. Useful for adding titles and descriptions to a form.</a:t>
            </a:r>
          </a:p>
          <a:p>
            <a:pPr marL="457200" indent="-298450">
              <a:buFont typeface="Courier New" panose="02070309020205020404" pitchFamily="49" charset="0"/>
              <a:buChar char="o"/>
            </a:pPr>
            <a:r>
              <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Text Field </a:t>
            </a: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 Single line or multiline area where users input text. Useful for open-ended prompts or fields like Name or Address. Defaults to single line but can be configured for longer responses.</a:t>
            </a:r>
          </a:p>
          <a:p>
            <a:pPr marL="457200" indent="-298450">
              <a:buFont typeface="Courier New" panose="02070309020205020404" pitchFamily="49" charset="0"/>
              <a:buChar char="o"/>
            </a:pPr>
            <a:r>
              <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Select from List </a:t>
            </a: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 Users select one (or more) options from a list of choices that can be entered manually or populated by a data provider.</a:t>
            </a:r>
          </a:p>
          <a:p>
            <a:pPr marL="457200" indent="-298450">
              <a:buFont typeface="Courier New" panose="02070309020205020404" pitchFamily="49" charset="0"/>
              <a:buChar char="o"/>
            </a:pPr>
            <a:r>
              <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Single Selection </a:t>
            </a: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 Users choose a single option from a list using a radio button. Useful for fields that include a short list of options that require a single answer, such as Yes or No questions.</a:t>
            </a:r>
          </a:p>
          <a:p>
            <a:pPr marL="457200" indent="-298450">
              <a:buFont typeface="Courier New" panose="02070309020205020404" pitchFamily="49" charset="0"/>
              <a:buChar char="o"/>
            </a:pPr>
            <a:r>
              <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Date </a:t>
            </a: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 Users select a date using a date picker. Useful for fields such as Date of Birth.</a:t>
            </a:r>
            <a:endPar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endParaRPr>
          </a:p>
          <a:p>
            <a:pPr marL="457200" indent="-298450">
              <a:buFont typeface="Courier New" panose="02070309020205020404" pitchFamily="49" charset="0"/>
              <a:buChar char="o"/>
            </a:pPr>
            <a:r>
              <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Multiple Selection </a:t>
            </a: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 Users select one or more options from check boxes (or toggles).</a:t>
            </a:r>
          </a:p>
          <a:p>
            <a:pPr marL="457200" indent="-298450">
              <a:buFont typeface="Courier New" panose="02070309020205020404" pitchFamily="49" charset="0"/>
              <a:buChar char="o"/>
            </a:pPr>
            <a:r>
              <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Grid </a:t>
            </a: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 Users select options from a matrix. Useful for surveys that require responses on a scale of 1 to x (or similar formats).</a:t>
            </a:r>
          </a:p>
          <a:p>
            <a:pPr marL="457200" indent="-298450">
              <a:buFont typeface="Courier New" panose="02070309020205020404" pitchFamily="49" charset="0"/>
              <a:buChar char="o"/>
            </a:pPr>
            <a:r>
              <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Numeric</a:t>
            </a: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 – Users input an integer or decimal.  Non-numeric responses are automatically invalidated.</a:t>
            </a:r>
          </a:p>
          <a:p>
            <a:pPr marL="457200" indent="-298450">
              <a:buFont typeface="Courier New" panose="02070309020205020404" pitchFamily="49" charset="0"/>
              <a:buChar char="o"/>
            </a:pPr>
            <a:r>
              <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Upload</a:t>
            </a: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 – Allows users to upload files via Documents or Media. Useful if a form requires complementary documentation (e.g., resume, insurance information, pictures).</a:t>
            </a:r>
          </a:p>
          <a:p>
            <a:pPr marL="457200" indent="-298450">
              <a:buFont typeface="Courier New" panose="02070309020205020404" pitchFamily="49" charset="0"/>
              <a:buChar char="o"/>
            </a:pPr>
            <a:r>
              <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Confirmation </a:t>
            </a: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 Requires users to re-input information from another field (i.e., confirming a password or email address)</a:t>
            </a:r>
          </a:p>
          <a:p>
            <a:pPr marL="457200" indent="-298450">
              <a:buFont typeface="Courier New" panose="02070309020205020404" pitchFamily="49" charset="0"/>
              <a:buChar char="o"/>
            </a:pPr>
            <a:r>
              <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Boolean </a:t>
            </a: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 Allows user to receive quick direct answer by limiting a question to two choices (e.g., true/false, yes/no)</a:t>
            </a:r>
          </a:p>
          <a:p>
            <a:pPr marL="457200" indent="-298450">
              <a:buFont typeface="Courier New" panose="02070309020205020404" pitchFamily="49" charset="0"/>
              <a:buChar char="o"/>
            </a:pPr>
            <a:r>
              <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Search Location</a:t>
            </a: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 – Allows users to select their location using Google Maps </a:t>
            </a:r>
            <a:endPar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endParaRPr>
          </a:p>
          <a:p>
            <a:pPr marL="158750" indent="0">
              <a:buFont typeface="Courier New" panose="02070309020205020404" pitchFamily="49" charset="0"/>
              <a:buNone/>
            </a:pPr>
            <a:endParaRPr lang="en-US" sz="1000" b="0" i="1"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endParaRPr>
          </a:p>
          <a:p>
            <a:pPr marL="158750" indent="0">
              <a:buFont typeface="Courier New" panose="02070309020205020404" pitchFamily="49" charset="0"/>
              <a:buNone/>
            </a:pPr>
            <a:r>
              <a:rPr lang="en-US" sz="1000" b="1"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Use Case: </a:t>
            </a:r>
          </a:p>
          <a:p>
            <a:pPr marL="457200" indent="-298450"/>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For example, Marvin Robotics can create a Customer Survey where the Text Field is used to collect names, the Single Selection to ask for a 1-5 satisfaction rating, and the Multiple Selection to ask what products were purchased. </a:t>
            </a:r>
          </a:p>
          <a:p>
            <a:pPr marL="0" lvl="0" indent="0" algn="l" rtl="0">
              <a:spcBef>
                <a:spcPts val="800"/>
              </a:spcBef>
              <a:spcAft>
                <a:spcPts val="1500"/>
              </a:spcAft>
              <a:buNone/>
            </a:pPr>
            <a:endParaRPr lang="en-US" sz="1000" b="1" i="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72444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1" i="0" dirty="0">
                <a:latin typeface="Source Sans Pro" panose="020B0503030403020204" pitchFamily="34" charset="0"/>
                <a:ea typeface="Source Sans Pro" panose="020B0503030403020204" pitchFamily="34" charset="0"/>
              </a:rPr>
              <a:t>Note: </a:t>
            </a:r>
            <a:r>
              <a:rPr lang="en-US" sz="1000" b="0" i="0" dirty="0">
                <a:latin typeface="Source Sans Pro" panose="020B0503030403020204" pitchFamily="34" charset="0"/>
                <a:ea typeface="Source Sans Pro" panose="020B0503030403020204" pitchFamily="34" charset="0"/>
              </a:rPr>
              <a:t>Form Rules are an extension point of Liferay DXP meaning that custom form rules can be created and implemented alongside those available out-of-the-box.</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b="0" i="0" dirty="0">
              <a:latin typeface="Source Sans Pro" panose="020B0503030403020204" pitchFamily="34" charset="0"/>
              <a:ea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Marvin Robotics has the option of enabling Form Rules to remove the need for those completing a form to fill out unnecessary and/or irrelevant fields.  This both saves time and lessens frustration while filling out the form, making it more likely that those filling out optional forms (such as Marvin Robotics’ customer satisfaction survey) will complete them.</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b="1" i="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6045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1" i="0" dirty="0">
                <a:latin typeface="Source Sans Pro" panose="020B0503030403020204" pitchFamily="34" charset="0"/>
                <a:ea typeface="Source Sans Pro" panose="020B0503030403020204" pitchFamily="34" charset="0"/>
              </a:rPr>
              <a:t>Note: </a:t>
            </a:r>
            <a:r>
              <a:rPr lang="en-US" sz="1000" b="0" i="0" dirty="0">
                <a:solidFill>
                  <a:srgbClr val="212529"/>
                </a:solidFill>
                <a:effectLst/>
                <a:latin typeface="Source Sans Pro" panose="020B0503030403020204" pitchFamily="34" charset="0"/>
              </a:rPr>
              <a:t>When building a rule, you must specify a field (for example, </a:t>
            </a:r>
            <a:r>
              <a:rPr lang="en-US" sz="1000" b="0" i="1" dirty="0">
                <a:solidFill>
                  <a:srgbClr val="212529"/>
                </a:solidFill>
                <a:effectLst/>
                <a:latin typeface="Source Sans Pro" panose="020B0503030403020204" pitchFamily="34" charset="0"/>
              </a:rPr>
              <a:t>Are you over 18?</a:t>
            </a:r>
            <a:r>
              <a:rPr lang="en-US" sz="1000" b="0" i="0" dirty="0">
                <a:solidFill>
                  <a:srgbClr val="212529"/>
                </a:solidFill>
                <a:effectLst/>
                <a:latin typeface="Source Sans Pro" panose="020B0503030403020204" pitchFamily="34" charset="0"/>
              </a:rPr>
              <a:t>), a condition (</a:t>
            </a:r>
            <a:r>
              <a:rPr lang="en-US" sz="1000" b="0" i="1" dirty="0">
                <a:solidFill>
                  <a:srgbClr val="212529"/>
                </a:solidFill>
                <a:effectLst/>
                <a:latin typeface="Source Sans Pro" panose="020B0503030403020204" pitchFamily="34" charset="0"/>
              </a:rPr>
              <a:t>Is equal to</a:t>
            </a:r>
            <a:r>
              <a:rPr lang="en-US" sz="1000" b="0" i="0" dirty="0">
                <a:solidFill>
                  <a:srgbClr val="212529"/>
                </a:solidFill>
                <a:effectLst/>
                <a:latin typeface="Source Sans Pro" panose="020B0503030403020204" pitchFamily="34" charset="0"/>
              </a:rPr>
              <a:t>), and the Value (</a:t>
            </a:r>
            <a:r>
              <a:rPr lang="en-US" sz="1000" b="0" i="1" dirty="0">
                <a:solidFill>
                  <a:srgbClr val="212529"/>
                </a:solidFill>
                <a:effectLst/>
                <a:latin typeface="Source Sans Pro" panose="020B0503030403020204" pitchFamily="34" charset="0"/>
              </a:rPr>
              <a:t>Yes/ No</a:t>
            </a:r>
            <a:r>
              <a:rPr lang="en-US" sz="1000" b="0" i="0" dirty="0">
                <a:solidFill>
                  <a:srgbClr val="212529"/>
                </a:solidFill>
                <a:effectLst/>
                <a:latin typeface="Source Sans Pro" panose="020B0503030403020204" pitchFamily="34" charset="0"/>
              </a:rPr>
              <a:t>) to be compared against. If the condition’s </a:t>
            </a:r>
            <a:r>
              <a:rPr lang="en-US" sz="1000" b="0" i="1" dirty="0">
                <a:solidFill>
                  <a:srgbClr val="212529"/>
                </a:solidFill>
                <a:effectLst/>
                <a:latin typeface="Source Sans Pro" panose="020B0503030403020204" pitchFamily="34" charset="0"/>
              </a:rPr>
              <a:t>if statement</a:t>
            </a:r>
            <a:r>
              <a:rPr lang="en-US" sz="1000" b="0" i="0" dirty="0">
                <a:solidFill>
                  <a:srgbClr val="212529"/>
                </a:solidFill>
                <a:effectLst/>
                <a:latin typeface="Source Sans Pro" panose="020B0503030403020204" pitchFamily="34" charset="0"/>
              </a:rPr>
              <a:t> is </a:t>
            </a:r>
            <a:r>
              <a:rPr lang="en-US" sz="1000" b="0" i="1" dirty="0">
                <a:solidFill>
                  <a:srgbClr val="212529"/>
                </a:solidFill>
                <a:effectLst/>
                <a:latin typeface="Source Sans Pro" panose="020B0503030403020204" pitchFamily="34" charset="0"/>
              </a:rPr>
              <a:t>true</a:t>
            </a:r>
            <a:r>
              <a:rPr lang="en-US" sz="1000" b="0" i="0" dirty="0">
                <a:solidFill>
                  <a:srgbClr val="212529"/>
                </a:solidFill>
                <a:effectLst/>
                <a:latin typeface="Source Sans Pro" panose="020B0503030403020204" pitchFamily="34" charset="0"/>
              </a:rPr>
              <a:t>, the action is triggered. If it is </a:t>
            </a:r>
            <a:r>
              <a:rPr lang="en-US" sz="1000" b="0" i="1" dirty="0">
                <a:solidFill>
                  <a:srgbClr val="212529"/>
                </a:solidFill>
                <a:effectLst/>
                <a:latin typeface="Source Sans Pro" panose="020B0503030403020204" pitchFamily="34" charset="0"/>
              </a:rPr>
              <a:t>false</a:t>
            </a:r>
            <a:r>
              <a:rPr lang="en-US" sz="1000" b="0" i="0" dirty="0">
                <a:solidFill>
                  <a:srgbClr val="212529"/>
                </a:solidFill>
                <a:effectLst/>
                <a:latin typeface="Source Sans Pro" panose="020B0503030403020204" pitchFamily="34" charset="0"/>
              </a:rPr>
              <a:t>, nothing happens.</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b="0" i="0" dirty="0">
              <a:solidFill>
                <a:srgbClr val="212529"/>
              </a:solidFill>
              <a:effectLst/>
              <a:latin typeface="Source Sans Pro" panose="020B0503030403020204" pitchFamily="34" charset="0"/>
              <a:ea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solidFill>
                  <a:srgbClr val="212529"/>
                </a:solidFill>
                <a:effectLst/>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Marvin Robotics can utilize conditions in their forms to enable several different actions which will be covered in the following slides. For example, in an RSVP form for a special event, they could use the </a:t>
            </a:r>
            <a:r>
              <a:rPr lang="en-US" sz="1000" b="0" i="1" dirty="0">
                <a:latin typeface="Source Sans Pro" panose="020B0503030403020204" pitchFamily="34" charset="0"/>
                <a:ea typeface="Source Sans Pro" panose="020B0503030403020204" pitchFamily="34" charset="0"/>
              </a:rPr>
              <a:t>Is equal to </a:t>
            </a:r>
            <a:r>
              <a:rPr lang="en-US" sz="1000" b="0" i="0" dirty="0">
                <a:latin typeface="Source Sans Pro" panose="020B0503030403020204" pitchFamily="34" charset="0"/>
                <a:ea typeface="Source Sans Pro" panose="020B0503030403020204" pitchFamily="34" charset="0"/>
              </a:rPr>
              <a:t>condition to enable fields that only appear if the respondent sets the </a:t>
            </a:r>
            <a:r>
              <a:rPr lang="en-US" sz="1000" b="0" i="1" dirty="0">
                <a:latin typeface="Source Sans Pro" panose="020B0503030403020204" pitchFamily="34" charset="0"/>
                <a:ea typeface="Source Sans Pro" panose="020B0503030403020204" pitchFamily="34" charset="0"/>
              </a:rPr>
              <a:t>Attending </a:t>
            </a:r>
            <a:r>
              <a:rPr lang="en-US" sz="1000" b="0" i="0" dirty="0">
                <a:latin typeface="Source Sans Pro" panose="020B0503030403020204" pitchFamily="34" charset="0"/>
                <a:ea typeface="Source Sans Pro" panose="020B0503030403020204" pitchFamily="34" charset="0"/>
              </a:rPr>
              <a:t>field to </a:t>
            </a:r>
            <a:r>
              <a:rPr lang="en-US" sz="1000" b="0" i="1" dirty="0">
                <a:latin typeface="Source Sans Pro" panose="020B0503030403020204" pitchFamily="34" charset="0"/>
                <a:ea typeface="Source Sans Pro" panose="020B0503030403020204" pitchFamily="34" charset="0"/>
              </a:rPr>
              <a:t>Yes</a:t>
            </a:r>
            <a:r>
              <a:rPr lang="en-US" sz="1000" b="0" i="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91078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solidFill>
                  <a:srgbClr val="212529"/>
                </a:solidFill>
                <a:effectLst/>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Marvin Robotics can utilize the Show and Hide action in an RSVP form for a special event to hide a field asking for food selection if the respondent answers </a:t>
            </a:r>
            <a:r>
              <a:rPr lang="en-US" sz="1000" b="0" i="1" dirty="0">
                <a:latin typeface="Source Sans Pro" panose="020B0503030403020204" pitchFamily="34" charset="0"/>
                <a:ea typeface="Source Sans Pro" panose="020B0503030403020204" pitchFamily="34" charset="0"/>
              </a:rPr>
              <a:t>No</a:t>
            </a:r>
            <a:r>
              <a:rPr lang="en-US" sz="1000" b="0" i="0" dirty="0">
                <a:latin typeface="Source Sans Pro" panose="020B0503030403020204" pitchFamily="34" charset="0"/>
                <a:ea typeface="Source Sans Pro" panose="020B0503030403020204" pitchFamily="34" charset="0"/>
              </a:rPr>
              <a:t> to the </a:t>
            </a:r>
            <a:r>
              <a:rPr lang="en-US" sz="1000" b="0" i="1" dirty="0">
                <a:latin typeface="Source Sans Pro" panose="020B0503030403020204" pitchFamily="34" charset="0"/>
                <a:ea typeface="Source Sans Pro" panose="020B0503030403020204" pitchFamily="34" charset="0"/>
              </a:rPr>
              <a:t>Attending</a:t>
            </a:r>
            <a:r>
              <a:rPr lang="en-US" sz="1000" b="0" i="0" dirty="0">
                <a:latin typeface="Source Sans Pro" panose="020B0503030403020204" pitchFamily="34" charset="0"/>
                <a:ea typeface="Source Sans Pro" panose="020B0503030403020204" pitchFamily="34" charset="0"/>
              </a:rPr>
              <a:t> field.</a:t>
            </a:r>
          </a:p>
          <a:p>
            <a:pPr marL="0" lvl="0" indent="0" algn="l" rtl="0">
              <a:spcBef>
                <a:spcPts val="800"/>
              </a:spcBef>
              <a:spcAft>
                <a:spcPts val="1500"/>
              </a:spcAft>
              <a:buNone/>
            </a:pPr>
            <a:endParaRPr lang="en-US" sz="1000" b="1" i="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988931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solidFill>
                  <a:srgbClr val="212529"/>
                </a:solidFill>
                <a:effectLst/>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Marvin Robotics can utilize the Require action in their Customer Satisfaction Survey to require certain Contact Information fields if the respondent selects </a:t>
            </a:r>
            <a:r>
              <a:rPr lang="en-US" sz="1000" b="0" i="1" dirty="0">
                <a:latin typeface="Source Sans Pro" panose="020B0503030403020204" pitchFamily="34" charset="0"/>
                <a:ea typeface="Source Sans Pro" panose="020B0503030403020204" pitchFamily="34" charset="0"/>
              </a:rPr>
              <a:t>Yes</a:t>
            </a:r>
            <a:r>
              <a:rPr lang="en-US" sz="1000" b="0" i="0" dirty="0">
                <a:latin typeface="Source Sans Pro" panose="020B0503030403020204" pitchFamily="34" charset="0"/>
                <a:ea typeface="Source Sans Pro" panose="020B0503030403020204" pitchFamily="34" charset="0"/>
              </a:rPr>
              <a:t> to a field asking if they would like to receive regular updates from Marvin Robotics about new offers and products. </a:t>
            </a:r>
          </a:p>
          <a:p>
            <a:pPr marL="0" lvl="0" indent="0" algn="l" rtl="0">
              <a:spcBef>
                <a:spcPts val="800"/>
              </a:spcBef>
              <a:spcAft>
                <a:spcPts val="1500"/>
              </a:spcAft>
              <a:buNone/>
            </a:pPr>
            <a:endParaRPr lang="en-US" sz="1000" b="1" i="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927547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solidFill>
                  <a:srgbClr val="212529"/>
                </a:solidFill>
                <a:effectLst/>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Marvin Robotics can utilize the Enable and Disable action in their annual Employee Satisfaction Survey to disable irrelevant fields for certain types of employees (e.g., fields related to the state of their manufacturing plant if the respondent works in their corporate office).</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000" b="1" i="0" dirty="0"/>
          </a:p>
        </p:txBody>
      </p:sp>
    </p:spTree>
    <p:extLst>
      <p:ext uri="{BB962C8B-B14F-4D97-AF65-F5344CB8AC3E}">
        <p14:creationId xmlns:p14="http://schemas.microsoft.com/office/powerpoint/2010/main" val="2763804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solidFill>
                  <a:srgbClr val="212529"/>
                </a:solidFill>
                <a:effectLst/>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Like the Enable and Disable action, Marvin Robotics will use the Jump to Page action to help respondents skip through unnecessary or irrelevant sections, though at a larger scale in terms of fields that are bypassed.  Utilizing this action within relevant forms will of course make respondents more likely to complete the forms since it removes the hassle of filtering through irrelevant sections.</a:t>
            </a:r>
            <a:endParaRPr lang="en-US" sz="1000" b="1" i="0" dirty="0"/>
          </a:p>
        </p:txBody>
      </p:sp>
    </p:spTree>
    <p:extLst>
      <p:ext uri="{BB962C8B-B14F-4D97-AF65-F5344CB8AC3E}">
        <p14:creationId xmlns:p14="http://schemas.microsoft.com/office/powerpoint/2010/main" val="905056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000" b="1" dirty="0">
                <a:solidFill>
                  <a:srgbClr val="0B5FFF"/>
                </a:solidFill>
                <a:latin typeface="Source Sans Pro"/>
                <a:ea typeface="Source Sans Pro"/>
                <a:cs typeface="Source Sans Pro"/>
                <a:sym typeface="Source Sans Pro"/>
              </a:rPr>
              <a:t>Note: </a:t>
            </a:r>
            <a:r>
              <a:rPr lang="en-US" sz="1000" b="0" dirty="0">
                <a:solidFill>
                  <a:srgbClr val="0B5FFF"/>
                </a:solidFill>
                <a:latin typeface="Source Sans Pro"/>
                <a:ea typeface="Source Sans Pro"/>
                <a:cs typeface="Source Sans Pro"/>
                <a:sym typeface="Source Sans Pro"/>
              </a:rPr>
              <a:t>For instructions on setting up a data provider in Liferay DXP, visit: </a:t>
            </a:r>
            <a:r>
              <a:rPr lang="x-none" sz="1000" dirty="0">
                <a:hlinkClick r:id="rId3"/>
              </a:rPr>
              <a:t>https://learn.liferay.com/dxp/latest/en/process-automation/forms/data_providers.html</a:t>
            </a: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000" b="1" dirty="0">
              <a:solidFill>
                <a:srgbClr val="0B5FFF"/>
              </a:solidFill>
              <a:latin typeface="Source Sans Pro"/>
              <a:ea typeface="Source Sans Pro"/>
              <a:cs typeface="Source Sans Pro"/>
              <a:sym typeface="Source Sans Pro"/>
            </a:endParaRP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solidFill>
                  <a:srgbClr val="212529"/>
                </a:solidFill>
                <a:effectLst/>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Marvin Robotics can utilize the Autofill action to recommend certain products based on the responses of individuals filling out a Product Interest Form that matches an industrial robot with a potential customer’s manufacturing needs and specifications.</a:t>
            </a: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sz="1000" b="1" dirty="0">
              <a:solidFill>
                <a:srgbClr val="0B5FFF"/>
              </a:solidFill>
              <a:latin typeface="Source Sans Pro"/>
              <a:ea typeface="Source Sans Pro"/>
              <a:cs typeface="Source Sans Pro"/>
              <a:sym typeface="Source Sans Pro"/>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000" b="1" i="0" dirty="0"/>
          </a:p>
        </p:txBody>
      </p:sp>
    </p:spTree>
    <p:extLst>
      <p:ext uri="{BB962C8B-B14F-4D97-AF65-F5344CB8AC3E}">
        <p14:creationId xmlns:p14="http://schemas.microsoft.com/office/powerpoint/2010/main" val="3061837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solidFill>
                  <a:srgbClr val="212529"/>
                </a:solidFill>
                <a:effectLst/>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Marvin Robotics will generally not use the Calculate action within its forms simply because the B2B tools within Commerce will perform any relevant calculations much more accurately and efficiently for their use case. That said they could potentially use this action within the Product Interest form to give prospective buyers an idea of the cost of their recommended product.</a:t>
            </a:r>
          </a:p>
          <a:p>
            <a:pPr marL="0" lvl="0" indent="0" algn="l" rtl="0">
              <a:spcBef>
                <a:spcPts val="800"/>
              </a:spcBef>
              <a:spcAft>
                <a:spcPts val="1500"/>
              </a:spcAft>
              <a:buNone/>
            </a:pPr>
            <a:endParaRPr lang="en-US" sz="1000" b="1" i="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645462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1" i="0" dirty="0">
                <a:solidFill>
                  <a:srgbClr val="212529"/>
                </a:solidFill>
                <a:effectLst/>
                <a:latin typeface="Source Sans Pro" panose="020B0503030403020204" pitchFamily="34" charset="0"/>
                <a:ea typeface="Source Sans Pro" panose="020B0503030403020204" pitchFamily="34" charset="0"/>
              </a:rPr>
              <a:t>Note: </a:t>
            </a:r>
            <a:r>
              <a:rPr lang="en-US" sz="1000" b="0" i="0" dirty="0">
                <a:solidFill>
                  <a:srgbClr val="212529"/>
                </a:solidFill>
                <a:effectLst/>
                <a:latin typeface="Source Sans Pro" panose="020B0503030403020204" pitchFamily="34" charset="0"/>
                <a:ea typeface="Source Sans Pro" panose="020B0503030403020204" pitchFamily="34" charset="0"/>
              </a:rPr>
              <a:t>Much like templates with Web Content, Pages, and Sites, element sets are most useful for quickly generating new forms. One advantage they have over other template types is that they can be combined with other fields and element sets to create more robust forms that go beyond the scope of the set itself.</a:t>
            </a:r>
            <a:endParaRPr lang="en-US" sz="1000" b="1" i="0" dirty="0">
              <a:solidFill>
                <a:srgbClr val="212529"/>
              </a:solidFill>
              <a:effectLst/>
              <a:latin typeface="Source Sans Pro" panose="020B0503030403020204" pitchFamily="34" charset="0"/>
              <a:ea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sz="1000" b="1" i="0" dirty="0">
              <a:solidFill>
                <a:srgbClr val="212529"/>
              </a:solidFill>
              <a:effectLst/>
              <a:latin typeface="Source Sans Pro" panose="020B0503030403020204" pitchFamily="34" charset="0"/>
              <a:ea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solidFill>
                  <a:srgbClr val="212529"/>
                </a:solidFill>
                <a:effectLst/>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Marvin Robotics can utilize element sets in the creation of several of their business-process related forms, such as an Item Description set that includes fields for item description, quantity, and price, which could be used for forms ranging from invoices to packing slips.</a:t>
            </a:r>
          </a:p>
          <a:p>
            <a:pPr marL="0" lvl="0" indent="0" algn="l" rtl="0">
              <a:spcBef>
                <a:spcPts val="800"/>
              </a:spcBef>
              <a:spcAft>
                <a:spcPts val="1500"/>
              </a:spcAft>
              <a:buNone/>
            </a:pPr>
            <a:endParaRPr lang="en-US" sz="1000" b="1" i="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220339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fbfe6b9cf_1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fbfe6b9cf_1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529418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1" dirty="0">
                <a:solidFill>
                  <a:srgbClr val="0B5FFF"/>
                </a:solidFill>
                <a:latin typeface="Source Sans Pro"/>
                <a:ea typeface="Source Sans Pro"/>
                <a:cs typeface="Source Sans Pro"/>
                <a:sym typeface="Source Sans Pro"/>
              </a:rPr>
              <a:t>Note: </a:t>
            </a:r>
            <a:r>
              <a:rPr lang="en-US" sz="1000" b="0" dirty="0">
                <a:solidFill>
                  <a:srgbClr val="0B5FFF"/>
                </a:solidFill>
                <a:latin typeface="Source Sans Pro"/>
                <a:ea typeface="Source Sans Pro"/>
                <a:cs typeface="Source Sans Pro"/>
                <a:sym typeface="Source Sans Pro"/>
              </a:rPr>
              <a:t>Some other useful features of forms include auto-save, autocompleting text in a text field, and duplicating forms and form fields. All of these features can be used to either expedite or improve the process of creating and filling forms.</a:t>
            </a:r>
            <a:endParaRPr lang="en-US" sz="1000" b="1" dirty="0">
              <a:solidFill>
                <a:srgbClr val="0B5FFF"/>
              </a:solidFill>
              <a:latin typeface="Source Sans Pro"/>
              <a:ea typeface="Source Sans Pro"/>
              <a:cs typeface="Source Sans Pro"/>
              <a:sym typeface="Source Sans Pro"/>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000" b="1" i="0" dirty="0"/>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solidFill>
                  <a:srgbClr val="212529"/>
                </a:solidFill>
                <a:effectLst/>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Since Marvin Robotics does some business in the EU, they will utilize the form translation feature to cater to their non-English speaking customers.</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000" b="1" i="0" dirty="0"/>
          </a:p>
        </p:txBody>
      </p:sp>
    </p:spTree>
    <p:extLst>
      <p:ext uri="{BB962C8B-B14F-4D97-AF65-F5344CB8AC3E}">
        <p14:creationId xmlns:p14="http://schemas.microsoft.com/office/powerpoint/2010/main" val="2678259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1" i="0" dirty="0">
                <a:latin typeface="Source Sans Pro" panose="020B0503030403020204" pitchFamily="34" charset="0"/>
                <a:ea typeface="Source Sans Pro" panose="020B0503030403020204" pitchFamily="34" charset="0"/>
              </a:rPr>
              <a:t>Note: </a:t>
            </a:r>
            <a:r>
              <a:rPr lang="en-US" sz="1000" b="0" i="0" dirty="0">
                <a:solidFill>
                  <a:srgbClr val="212529"/>
                </a:solidFill>
                <a:effectLst/>
                <a:latin typeface="Source Sans Pro" panose="020B0503030403020204" pitchFamily="34" charset="0"/>
              </a:rPr>
              <a:t>Dynamic data lists are flexible, meaning you don’t have to restrict dynamic data lists to simple input. You could create something as complex as an entire data entry system for real estate listings, or any other simple list-based application you can dream up. While creating data definitions and data lists doesn’t require any coding, additional formatting can be added with </a:t>
            </a:r>
            <a:r>
              <a:rPr lang="en-US" sz="1000" b="0" i="0" dirty="0" err="1">
                <a:solidFill>
                  <a:srgbClr val="212529"/>
                </a:solidFill>
                <a:effectLst/>
                <a:latin typeface="Source Sans Pro" panose="020B0503030403020204" pitchFamily="34" charset="0"/>
              </a:rPr>
              <a:t>FreeMarker</a:t>
            </a:r>
            <a:r>
              <a:rPr lang="en-US" sz="1000" b="0" i="0" dirty="0">
                <a:solidFill>
                  <a:srgbClr val="212529"/>
                </a:solidFill>
                <a:effectLst/>
                <a:latin typeface="Source Sans Pro" panose="020B0503030403020204" pitchFamily="34" charset="0"/>
              </a:rPr>
              <a:t> Templates.</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b="0" i="0" dirty="0">
              <a:solidFill>
                <a:srgbClr val="212529"/>
              </a:solidFill>
              <a:effectLst/>
              <a:latin typeface="Source Sans Pro" panose="020B0503030403020204" pitchFamily="34" charset="0"/>
              <a:ea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solidFill>
                  <a:srgbClr val="212529"/>
                </a:solidFill>
                <a:effectLst/>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Marvin Robotics can a Dynamic Data List for their Product Interest form, enabling potential customers to enter their manufacturing needs within the UI and receive a product recommendation.</a:t>
            </a: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sz="1000" b="1" i="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1865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sz="1000" b="1" i="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004926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941284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582072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fbfe6b9cf_1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fbfe6b9cf_1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1" dirty="0">
              <a:solidFill>
                <a:srgbClr val="0B5FFF"/>
              </a:solidFill>
              <a:latin typeface="Source Sans Pro"/>
              <a:ea typeface="Source Sans Pro"/>
              <a:cs typeface="Source Sans Pro"/>
              <a:sym typeface="Source Sans Pr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fbfe6b9cf_1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fbfe6b9cf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500"/>
              </a:spcAft>
              <a:buNone/>
            </a:pPr>
            <a:endParaRPr/>
          </a:p>
        </p:txBody>
      </p:sp>
    </p:spTree>
    <p:extLst>
      <p:ext uri="{BB962C8B-B14F-4D97-AF65-F5344CB8AC3E}">
        <p14:creationId xmlns:p14="http://schemas.microsoft.com/office/powerpoint/2010/main" val="4238911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331983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652952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sz="10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06698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000" i="0" dirty="0"/>
          </a:p>
        </p:txBody>
      </p:sp>
    </p:spTree>
    <p:extLst>
      <p:ext uri="{BB962C8B-B14F-4D97-AF65-F5344CB8AC3E}">
        <p14:creationId xmlns:p14="http://schemas.microsoft.com/office/powerpoint/2010/main" val="4116755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1" i="0" dirty="0">
                <a:solidFill>
                  <a:srgbClr val="212529"/>
                </a:solidFill>
                <a:effectLst/>
                <a:latin typeface="Source Sans Pro" panose="020B0503030403020204" pitchFamily="34" charset="0"/>
                <a:ea typeface="Source Sans Pro" panose="020B0503030403020204" pitchFamily="34" charset="0"/>
              </a:rPr>
              <a:t>Note: </a:t>
            </a:r>
            <a:r>
              <a:rPr lang="en-US" sz="1000" b="0" i="0" dirty="0">
                <a:solidFill>
                  <a:srgbClr val="212529"/>
                </a:solidFill>
                <a:effectLst/>
                <a:latin typeface="Source Sans Pro" panose="020B0503030403020204" pitchFamily="34" charset="0"/>
                <a:ea typeface="Source Sans Pro" panose="020B0503030403020204" pitchFamily="34" charset="0"/>
              </a:rPr>
              <a:t>To prevent tampering of entries, the ability to edit form entries is only available to Users with the proper permissions and generally should only be used to correct errors in submissions.</a:t>
            </a:r>
            <a:endParaRPr lang="en-US" sz="1000" b="1" i="0" dirty="0">
              <a:solidFill>
                <a:srgbClr val="212529"/>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68841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1" i="0" dirty="0">
                <a:solidFill>
                  <a:srgbClr val="212529"/>
                </a:solidFill>
                <a:effectLst/>
                <a:latin typeface="Source Sans Pro" panose="020B0503030403020204" pitchFamily="34" charset="0"/>
                <a:ea typeface="Source Sans Pro" panose="020B0503030403020204" pitchFamily="34" charset="0"/>
              </a:rPr>
              <a:t>Note: </a:t>
            </a:r>
            <a:r>
              <a:rPr lang="en-US" sz="1000" b="0" i="0" dirty="0">
                <a:solidFill>
                  <a:srgbClr val="212529"/>
                </a:solidFill>
                <a:effectLst/>
                <a:latin typeface="Source Sans Pro" panose="020B0503030403020204" pitchFamily="34" charset="0"/>
                <a:ea typeface="Source Sans Pro" panose="020B0503030403020204" pitchFamily="34" charset="0"/>
              </a:rPr>
              <a:t>To deter automated form submissions, CAPTCHA can be enabled for form submissions.</a:t>
            </a:r>
            <a:endParaRPr lang="en-US" sz="1000" b="1" i="0" dirty="0">
              <a:solidFill>
                <a:srgbClr val="212529"/>
              </a:solidFill>
              <a:effectLst/>
              <a:latin typeface="Source Sans Pro" panose="020B0503030403020204" pitchFamily="34" charset="0"/>
              <a:ea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sz="1000" b="1" i="0" dirty="0">
              <a:solidFill>
                <a:srgbClr val="212529"/>
              </a:solidFill>
              <a:effectLst/>
              <a:latin typeface="Source Sans Pro" panose="020B0503030403020204" pitchFamily="34" charset="0"/>
              <a:ea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solidFill>
                  <a:srgbClr val="212529"/>
                </a:solidFill>
                <a:effectLst/>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While they generally export form data for easier analysis, Marvin Robotics will view form entries within the Liferay DXP UI, particularly when referencing information for forms used within their Kaleo Forms process, which will be discussed in the next section.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000" b="1" i="0" dirty="0"/>
          </a:p>
        </p:txBody>
      </p:sp>
    </p:spTree>
    <p:extLst>
      <p:ext uri="{BB962C8B-B14F-4D97-AF65-F5344CB8AC3E}">
        <p14:creationId xmlns:p14="http://schemas.microsoft.com/office/powerpoint/2010/main" val="3113021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solidFill>
                  <a:srgbClr val="212529"/>
                </a:solidFill>
                <a:effectLst/>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After exporting their form entries as an XML, Marvin Robotics plans to wait 30 days before collectively deleting the entries within Liferay DXP.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000" b="1" i="0" dirty="0"/>
          </a:p>
        </p:txBody>
      </p:sp>
    </p:spTree>
    <p:extLst>
      <p:ext uri="{BB962C8B-B14F-4D97-AF65-F5344CB8AC3E}">
        <p14:creationId xmlns:p14="http://schemas.microsoft.com/office/powerpoint/2010/main" val="3271067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sz="1000" b="1" i="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0049268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4256396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150652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fbfe6b9cf_1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fbfe6b9cf_1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76632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fbfe6b9cf_1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fbfe6b9cf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500"/>
              </a:spcAft>
              <a:buNone/>
            </a:pPr>
            <a:endParaRPr/>
          </a:p>
        </p:txBody>
      </p:sp>
    </p:spTree>
    <p:extLst>
      <p:ext uri="{BB962C8B-B14F-4D97-AF65-F5344CB8AC3E}">
        <p14:creationId xmlns:p14="http://schemas.microsoft.com/office/powerpoint/2010/main" val="674178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6279152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65823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000" i="0" dirty="0"/>
          </a:p>
        </p:txBody>
      </p:sp>
    </p:spTree>
    <p:extLst>
      <p:ext uri="{BB962C8B-B14F-4D97-AF65-F5344CB8AC3E}">
        <p14:creationId xmlns:p14="http://schemas.microsoft.com/office/powerpoint/2010/main" val="8294577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sz="10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631535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1000" b="1" i="0" dirty="0">
                <a:latin typeface="Source Sans Pro" panose="020B0503030403020204" pitchFamily="34" charset="0"/>
                <a:ea typeface="Source Sans Pro" panose="020B0503030403020204" pitchFamily="34" charset="0"/>
              </a:rPr>
              <a:t>Notes: </a:t>
            </a:r>
          </a:p>
          <a:p>
            <a:pPr lvl="0" algn="l"/>
            <a:r>
              <a:rPr lang="en-US" sz="1000" b="0" i="0" dirty="0">
                <a:solidFill>
                  <a:srgbClr val="212529"/>
                </a:solidFill>
                <a:effectLst/>
                <a:latin typeface="Source Sans Pro" panose="020B0503030403020204" pitchFamily="34" charset="0"/>
              </a:rPr>
              <a:t>Follow these steps to initiate a Kaleo Forms process:</a:t>
            </a:r>
          </a:p>
          <a:p>
            <a:pPr lvl="1" algn="l">
              <a:buFont typeface="+mj-lt"/>
              <a:buAutoNum type="arabicPeriod"/>
            </a:pPr>
            <a:r>
              <a:rPr lang="en-US" sz="1000" b="0" i="0" dirty="0">
                <a:solidFill>
                  <a:srgbClr val="212529"/>
                </a:solidFill>
                <a:effectLst/>
                <a:latin typeface="Source Sans Pro" panose="020B0503030403020204" pitchFamily="34" charset="0"/>
              </a:rPr>
              <a:t>Open the </a:t>
            </a:r>
            <a:r>
              <a:rPr lang="en-US" sz="1000" b="0" i="1" dirty="0">
                <a:solidFill>
                  <a:srgbClr val="212529"/>
                </a:solidFill>
                <a:effectLst/>
                <a:latin typeface="Source Sans Pro" panose="020B0503030403020204" pitchFamily="34" charset="0"/>
              </a:rPr>
              <a:t>Site Menu</a:t>
            </a:r>
            <a:r>
              <a:rPr lang="en-US" sz="1000" b="0" i="0" dirty="0">
                <a:solidFill>
                  <a:srgbClr val="212529"/>
                </a:solidFill>
                <a:effectLst/>
                <a:latin typeface="Source Sans Pro" panose="020B0503030403020204" pitchFamily="34" charset="0"/>
              </a:rPr>
              <a:t>, and go to </a:t>
            </a:r>
            <a:r>
              <a:rPr lang="en-US" sz="1000" b="0" i="1" dirty="0">
                <a:solidFill>
                  <a:srgbClr val="212529"/>
                </a:solidFill>
                <a:effectLst/>
                <a:latin typeface="Source Sans Pro" panose="020B0503030403020204" pitchFamily="34" charset="0"/>
              </a:rPr>
              <a:t>Content &amp; Data</a:t>
            </a:r>
            <a:r>
              <a:rPr lang="en-US" sz="1000" b="0" i="0" dirty="0">
                <a:solidFill>
                  <a:srgbClr val="212529"/>
                </a:solidFill>
                <a:effectLst/>
                <a:latin typeface="Source Sans Pro" panose="020B0503030403020204" pitchFamily="34" charset="0"/>
              </a:rPr>
              <a:t> → </a:t>
            </a:r>
            <a:r>
              <a:rPr lang="en-US" sz="1000" b="0" i="1" dirty="0">
                <a:solidFill>
                  <a:srgbClr val="212529"/>
                </a:solidFill>
                <a:effectLst/>
                <a:latin typeface="Source Sans Pro" panose="020B0503030403020204" pitchFamily="34" charset="0"/>
              </a:rPr>
              <a:t>Kaleo Forms Admin</a:t>
            </a:r>
            <a:r>
              <a:rPr lang="en-US" sz="1000" b="0" i="0" dirty="0">
                <a:solidFill>
                  <a:srgbClr val="212529"/>
                </a:solidFill>
                <a:effectLst/>
                <a:latin typeface="Source Sans Pro" panose="020B0503030403020204" pitchFamily="34" charset="0"/>
              </a:rPr>
              <a:t>.</a:t>
            </a:r>
          </a:p>
          <a:p>
            <a:pPr lvl="1" algn="l">
              <a:buFont typeface="+mj-lt"/>
              <a:buAutoNum type="arabicPeriod"/>
            </a:pPr>
            <a:r>
              <a:rPr lang="en-US" sz="1000" b="0" i="0" dirty="0">
                <a:solidFill>
                  <a:srgbClr val="212529"/>
                </a:solidFill>
                <a:effectLst/>
                <a:latin typeface="Source Sans Pro" panose="020B0503030403020204" pitchFamily="34" charset="0"/>
              </a:rPr>
              <a:t>Click on the </a:t>
            </a:r>
            <a:r>
              <a:rPr lang="en-US" sz="1000" b="0" i="1" dirty="0">
                <a:solidFill>
                  <a:srgbClr val="212529"/>
                </a:solidFill>
                <a:effectLst/>
                <a:latin typeface="Source Sans Pro" panose="020B0503030403020204" pitchFamily="34" charset="0"/>
              </a:rPr>
              <a:t>Kaleo Forms process</a:t>
            </a:r>
            <a:r>
              <a:rPr lang="en-US" sz="1000" b="0" i="0" dirty="0">
                <a:solidFill>
                  <a:srgbClr val="212529"/>
                </a:solidFill>
                <a:effectLst/>
                <a:latin typeface="Source Sans Pro" panose="020B0503030403020204" pitchFamily="34" charset="0"/>
              </a:rPr>
              <a:t> you want to use, and then click on the </a:t>
            </a:r>
            <a:r>
              <a:rPr lang="en-US" sz="1000" b="0" i="1" dirty="0">
                <a:solidFill>
                  <a:srgbClr val="212529"/>
                </a:solidFill>
                <a:effectLst/>
                <a:latin typeface="Source Sans Pro" panose="020B0503030403020204" pitchFamily="34" charset="0"/>
              </a:rPr>
              <a:t>Add</a:t>
            </a:r>
            <a:r>
              <a:rPr lang="en-US" sz="1000" b="0" i="0" dirty="0">
                <a:solidFill>
                  <a:srgbClr val="212529"/>
                </a:solidFill>
                <a:effectLst/>
                <a:latin typeface="Source Sans Pro" panose="020B0503030403020204" pitchFamily="34" charset="0"/>
              </a:rPr>
              <a:t> button . This redirects you to the initial form for the selected process.</a:t>
            </a:r>
          </a:p>
          <a:p>
            <a:pPr lvl="1" algn="l">
              <a:buFont typeface="+mj-lt"/>
              <a:buAutoNum type="arabicPeriod"/>
            </a:pPr>
            <a:r>
              <a:rPr lang="en-US" sz="1000" b="0" i="0" dirty="0">
                <a:solidFill>
                  <a:srgbClr val="212529"/>
                </a:solidFill>
                <a:effectLst/>
                <a:latin typeface="Source Sans Pro" panose="020B0503030403020204" pitchFamily="34" charset="0"/>
              </a:rPr>
              <a:t>Fill out the initial form and click </a:t>
            </a:r>
            <a:r>
              <a:rPr lang="en-US" sz="1000" b="0" i="1" dirty="0">
                <a:solidFill>
                  <a:srgbClr val="212529"/>
                </a:solidFill>
                <a:effectLst/>
                <a:latin typeface="Source Sans Pro" panose="020B0503030403020204" pitchFamily="34" charset="0"/>
              </a:rPr>
              <a:t>Save</a:t>
            </a:r>
            <a:r>
              <a:rPr lang="en-US" sz="1000" b="0" i="0" dirty="0">
                <a:solidFill>
                  <a:srgbClr val="212529"/>
                </a:solidFill>
                <a:effectLst/>
                <a:latin typeface="Source Sans Pro" panose="020B0503030403020204" pitchFamily="34" charset="0"/>
              </a:rPr>
              <a:t> to complete the first workflow task.</a:t>
            </a:r>
          </a:p>
          <a:p>
            <a:pPr lvl="0" algn="l"/>
            <a:r>
              <a:rPr lang="en-US" sz="1000" b="0" i="0" dirty="0">
                <a:solidFill>
                  <a:srgbClr val="212529"/>
                </a:solidFill>
                <a:effectLst/>
                <a:latin typeface="Source Sans Pro" panose="020B0503030403020204" pitchFamily="34" charset="0"/>
              </a:rPr>
              <a:t>Once saved, the workflow engine implements the prescribed process, and users assigned to subsequent workflow tasks are notified. These tasks can be viewed under </a:t>
            </a:r>
            <a:r>
              <a:rPr lang="en-US" sz="1000" b="0" i="1" dirty="0">
                <a:solidFill>
                  <a:srgbClr val="212529"/>
                </a:solidFill>
                <a:effectLst/>
                <a:latin typeface="Source Sans Pro" panose="020B0503030403020204" pitchFamily="34" charset="0"/>
              </a:rPr>
              <a:t>My Workflow Tasks</a:t>
            </a:r>
            <a:r>
              <a:rPr lang="en-US" sz="1000" b="0" i="0" dirty="0">
                <a:solidFill>
                  <a:srgbClr val="212529"/>
                </a:solidFill>
                <a:effectLst/>
                <a:latin typeface="Source Sans Pro" panose="020B0503030403020204" pitchFamily="34" charset="0"/>
              </a:rPr>
              <a:t> in the </a:t>
            </a:r>
            <a:r>
              <a:rPr lang="en-US" sz="1000" b="0" i="1" dirty="0">
                <a:solidFill>
                  <a:srgbClr val="212529"/>
                </a:solidFill>
                <a:effectLst/>
                <a:latin typeface="Source Sans Pro" panose="020B0503030403020204" pitchFamily="34" charset="0"/>
              </a:rPr>
              <a:t>Personal Menu</a:t>
            </a:r>
            <a:r>
              <a:rPr lang="en-US" sz="1000" b="0" i="0" dirty="0">
                <a:solidFill>
                  <a:srgbClr val="212529"/>
                </a:solidFill>
                <a:effectLst/>
                <a:latin typeface="Source Sans Pro" panose="020B0503030403020204" pitchFamily="34" charset="0"/>
              </a:rPr>
              <a:t>.  From here, you can click on the process to complete your assigned task, editing, rejecting, or approving the designated task form to move the process forward to resolution. Available options and conditions are defined by the selected Kaleo Forms process.</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b="1" i="0" dirty="0">
              <a:latin typeface="Source Sans Pro" panose="020B0503030403020204" pitchFamily="34" charset="0"/>
              <a:ea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000" b="1" i="0" dirty="0">
                <a:latin typeface="Source Sans Pro" panose="020B0503030403020204" pitchFamily="34" charset="0"/>
                <a:ea typeface="Source Sans Pro" panose="020B0503030403020204" pitchFamily="34" charset="0"/>
              </a:rPr>
              <a:t>Use Case: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0" i="0" dirty="0">
                <a:latin typeface="Source Sans Pro" panose="020B0503030403020204" pitchFamily="34" charset="0"/>
                <a:ea typeface="Source Sans Pro" panose="020B0503030403020204" pitchFamily="34" charset="0"/>
              </a:rPr>
              <a:t>There are several B2B processes that Marvin Robotics can model using a Kaleo Forms Process, including work/service orders, order management (which will be used as an example on the following slides), and raw material orders.</a:t>
            </a:r>
            <a:endParaRPr lang="en-US" sz="1000" b="1" i="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72401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1" i="0" dirty="0">
                <a:latin typeface="Source Sans Pro" panose="020B0503030403020204" pitchFamily="34" charset="0"/>
                <a:ea typeface="Source Sans Pro" panose="020B0503030403020204" pitchFamily="34" charset="0"/>
              </a:rPr>
              <a:t>Note: </a:t>
            </a:r>
            <a:r>
              <a:rPr lang="en-US" sz="1000" b="0" i="0" dirty="0">
                <a:latin typeface="Source Sans Pro" panose="020B0503030403020204" pitchFamily="34" charset="0"/>
                <a:ea typeface="Source Sans Pro" panose="020B0503030403020204" pitchFamily="34" charset="0"/>
              </a:rPr>
              <a:t>Pictured above is a Kaleo Forms Process designed to reflect the process by which Marvin Robotics processes and manages orders. While Liferay Commerce does have a built-in order management system (and can be integrated with existing order management systems), the addition of a Kaleo Forms process allows Marvin Robotics employees to generate things like invoices, purchase orders, and packing slips throughout the process, notifying the proper Users at each stage.</a:t>
            </a:r>
          </a:p>
        </p:txBody>
      </p:sp>
    </p:spTree>
    <p:extLst>
      <p:ext uri="{BB962C8B-B14F-4D97-AF65-F5344CB8AC3E}">
        <p14:creationId xmlns:p14="http://schemas.microsoft.com/office/powerpoint/2010/main" val="17624647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1" i="0" dirty="0">
                <a:latin typeface="Source Sans Pro" panose="020B0503030403020204" pitchFamily="34" charset="0"/>
                <a:ea typeface="Source Sans Pro" panose="020B0503030403020204" pitchFamily="34" charset="0"/>
              </a:rPr>
              <a:t>Note: </a:t>
            </a:r>
            <a:r>
              <a:rPr lang="en-US" sz="1000" b="0" i="0" dirty="0">
                <a:latin typeface="Source Sans Pro" panose="020B0503030403020204" pitchFamily="34" charset="0"/>
                <a:ea typeface="Source Sans Pro" panose="020B0503030403020204" pitchFamily="34" charset="0"/>
              </a:rPr>
              <a:t>Pictured above is the form associated with the first task of the Kaleo Forms Process.  At this stage, the order has just been placed by a customer and the Account Manager for that customer creates a purchase order. The workflow now splits, with one branch headed towards Financial and the other towards the Manufacturing Floor.</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000" b="1" i="0" dirty="0"/>
          </a:p>
        </p:txBody>
      </p:sp>
    </p:spTree>
    <p:extLst>
      <p:ext uri="{BB962C8B-B14F-4D97-AF65-F5344CB8AC3E}">
        <p14:creationId xmlns:p14="http://schemas.microsoft.com/office/powerpoint/2010/main" val="662422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1" i="0" dirty="0">
                <a:latin typeface="Source Sans Pro" panose="020B0503030403020204" pitchFamily="34" charset="0"/>
                <a:ea typeface="Source Sans Pro" panose="020B0503030403020204" pitchFamily="34" charset="0"/>
              </a:rPr>
              <a:t>Note: </a:t>
            </a:r>
            <a:r>
              <a:rPr lang="en-US" sz="1000" b="0" i="0" dirty="0">
                <a:latin typeface="Source Sans Pro" panose="020B0503030403020204" pitchFamily="34" charset="0"/>
                <a:ea typeface="Source Sans Pro" panose="020B0503030403020204" pitchFamily="34" charset="0"/>
              </a:rPr>
              <a:t>Pictured above is the form associated with the task in the right branch of the Kaleo Forms Process.  At this stage, the order has been received by Marvin Robotics’ Financial Department and an invoice is being created to be sent to the customer.</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000" b="1" i="0" dirty="0"/>
          </a:p>
        </p:txBody>
      </p:sp>
    </p:spTree>
    <p:extLst>
      <p:ext uri="{BB962C8B-B14F-4D97-AF65-F5344CB8AC3E}">
        <p14:creationId xmlns:p14="http://schemas.microsoft.com/office/powerpoint/2010/main" val="1583744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b="1" i="0" dirty="0">
                <a:latin typeface="Source Sans Pro" panose="020B0503030403020204" pitchFamily="34" charset="0"/>
                <a:ea typeface="Source Sans Pro" panose="020B0503030403020204" pitchFamily="34" charset="0"/>
              </a:rPr>
              <a:t>Note: </a:t>
            </a:r>
            <a:r>
              <a:rPr lang="en-US" sz="1000" b="0" i="0" dirty="0">
                <a:latin typeface="Source Sans Pro" panose="020B0503030403020204" pitchFamily="34" charset="0"/>
                <a:ea typeface="Source Sans Pro" panose="020B0503030403020204" pitchFamily="34" charset="0"/>
              </a:rPr>
              <a:t>Pictured above is the form associated with the final task of the Kaleo Forms Process.  At this stage, the order has been fulfilled by Marvin Robotics and a packing slip is being created to be sent along with the shipment.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000" b="1" i="0" dirty="0"/>
          </a:p>
        </p:txBody>
      </p:sp>
    </p:spTree>
    <p:extLst>
      <p:ext uri="{BB962C8B-B14F-4D97-AF65-F5344CB8AC3E}">
        <p14:creationId xmlns:p14="http://schemas.microsoft.com/office/powerpoint/2010/main" val="20005487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7369287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1" dirty="0">
              <a:solidFill>
                <a:srgbClr val="FF0000"/>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0041154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fbfe6b9cf_1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fbfe6b9cf_1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304269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fbfe6b9cf_1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fbfe6b9cf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500"/>
              </a:spcAft>
              <a:buNone/>
            </a:pPr>
            <a:endParaRPr/>
          </a:p>
        </p:txBody>
      </p:sp>
    </p:spTree>
    <p:extLst>
      <p:ext uri="{BB962C8B-B14F-4D97-AF65-F5344CB8AC3E}">
        <p14:creationId xmlns:p14="http://schemas.microsoft.com/office/powerpoint/2010/main" val="305218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8154246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9862864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6316452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fbfe6b9cf_1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fbfe6b9cf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500"/>
              </a:spcAft>
              <a:buNone/>
            </a:pPr>
            <a:endParaRPr dirty="0"/>
          </a:p>
        </p:txBody>
      </p:sp>
    </p:spTree>
    <p:extLst>
      <p:ext uri="{BB962C8B-B14F-4D97-AF65-F5344CB8AC3E}">
        <p14:creationId xmlns:p14="http://schemas.microsoft.com/office/powerpoint/2010/main" val="6770768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fbfe6b9cf_1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fbfe6b9cf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500"/>
              </a:spcAft>
              <a:buNone/>
            </a:pPr>
            <a:endParaRPr dirty="0"/>
          </a:p>
        </p:txBody>
      </p:sp>
    </p:spTree>
    <p:extLst>
      <p:ext uri="{BB962C8B-B14F-4D97-AF65-F5344CB8AC3E}">
        <p14:creationId xmlns:p14="http://schemas.microsoft.com/office/powerpoint/2010/main" val="6776001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fbfe6b9cf_1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fbfe6b9c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000" b="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94626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1500"/>
              </a:spcAft>
              <a:buNone/>
            </a:pPr>
            <a:endParaRPr sz="1000" i="1"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977763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fbfe6b9cf_1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fbfe6b9cf_1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b="1" dirty="0">
              <a:solidFill>
                <a:srgbClr val="0B5FFF"/>
              </a:solidFill>
              <a:latin typeface="Source Sans Pro"/>
              <a:ea typeface="Source Sans Pro"/>
              <a:cs typeface="Source Sans Pro"/>
              <a:sym typeface="Source Sans Pr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sz="10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28247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bfe6b9cf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bfe6b9cf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800"/>
              </a:spcBef>
              <a:spcAft>
                <a:spcPts val="1500"/>
              </a:spcAft>
            </a:pPr>
            <a:r>
              <a:rPr lang="en-US" sz="1000" b="1" i="0" dirty="0">
                <a:solidFill>
                  <a:srgbClr val="0B5FFF"/>
                </a:solidFill>
                <a:latin typeface="Source Sans Pro" panose="020B0503030403020204" pitchFamily="34" charset="0"/>
                <a:ea typeface="Source Sans Pro" panose="020B0503030403020204" pitchFamily="34" charset="0"/>
                <a:cs typeface="Source Sans Pro"/>
                <a:sym typeface="Source Sans Pro"/>
              </a:rPr>
              <a:t>Note: </a:t>
            </a:r>
            <a:r>
              <a:rPr lang="en-US" sz="1000" b="0" i="0" dirty="0">
                <a:solidFill>
                  <a:srgbClr val="0B5FFF"/>
                </a:solidFill>
                <a:latin typeface="Source Sans Pro" panose="020B0503030403020204" pitchFamily="34" charset="0"/>
                <a:ea typeface="Source Sans Pro" panose="020B0503030403020204" pitchFamily="34" charset="0"/>
                <a:cs typeface="Source Sans Pro"/>
                <a:sym typeface="Source Sans Pro"/>
              </a:rPr>
              <a:t>The Forms application is quite versatile and can enable many actions within a form itself, including:</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Populate a Select or Radio field with a REST Data Provider</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Make a field appear based on the value of another field</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Add extra pages to the form</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Enable CAPTCHA for a form</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Store results in JSON</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Enable workflow for the form</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Redirect to a different URL after a successful form submission</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Send an email notification to administrators whenever a form is submitted</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Provide a default value (entered if left alone by the user) or a placeholder value (not entered if left alone by user) for each field</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Validate fields using a number of different criteria</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Redirect users to a success page after form submission</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Define Form Rules to create dynamic form behavior (for example, show or hide a field based on input in another field).</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Translate form text into any supported language.</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Create partial forms (with fields and other elements and specific configurations) and save them for reuse.</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Drag and drop fields onto the form layout.</a:t>
            </a:r>
          </a:p>
          <a:p>
            <a:pPr marL="457200" indent="-298450">
              <a:buSzPct val="100000"/>
              <a:buFont typeface="Courier New" panose="02070309020205020404" pitchFamily="49" charset="0"/>
              <a:buChar char="o"/>
            </a:pPr>
            <a:r>
              <a:rPr lang="en-US" sz="1000" b="0" i="0" u="none" strike="noStrike" cap="none" dirty="0">
                <a:solidFill>
                  <a:srgbClr val="000000"/>
                </a:solidFill>
                <a:effectLst/>
                <a:latin typeface="Source Sans Pro" panose="020B0503030403020204" pitchFamily="34" charset="0"/>
                <a:ea typeface="Source Sans Pro" panose="020B0503030403020204" pitchFamily="34" charset="0"/>
                <a:cs typeface="Arial"/>
                <a:sym typeface="Arial"/>
              </a:rPr>
              <a:t>Duplicate a form instead of starting a similar form from scratch.</a:t>
            </a:r>
          </a:p>
          <a:p>
            <a:pPr marL="0" lvl="0" indent="0" algn="l" rtl="0">
              <a:spcBef>
                <a:spcPts val="800"/>
              </a:spcBef>
              <a:spcAft>
                <a:spcPts val="1500"/>
              </a:spcAft>
              <a:buNone/>
            </a:pPr>
            <a:endParaRPr lang="en-US" sz="1000" b="1" i="0" dirty="0">
              <a:solidFill>
                <a:srgbClr val="0B5FFF"/>
              </a:solidFill>
              <a:latin typeface="Source Sans Pro" panose="020B0503030403020204" pitchFamily="34" charset="0"/>
              <a:ea typeface="Source Sans Pro" panose="020B0503030403020204" pitchFamily="34" charset="0"/>
              <a:cs typeface="Source Sans Pro"/>
              <a:sym typeface="Source Sans Pro"/>
            </a:endParaRPr>
          </a:p>
          <a:p>
            <a:pPr marL="0" lvl="0" indent="0" algn="l" rtl="0">
              <a:spcBef>
                <a:spcPts val="800"/>
              </a:spcBef>
              <a:spcAft>
                <a:spcPts val="1500"/>
              </a:spcAft>
              <a:buNone/>
            </a:pPr>
            <a:r>
              <a:rPr lang="en-US" sz="1000" b="1" i="0" dirty="0">
                <a:solidFill>
                  <a:srgbClr val="0B5FFF"/>
                </a:solidFill>
                <a:latin typeface="Source Sans Pro" panose="020B0503030403020204" pitchFamily="34" charset="0"/>
                <a:ea typeface="Source Sans Pro" panose="020B0503030403020204" pitchFamily="34" charset="0"/>
                <a:cs typeface="Source Sans Pro"/>
                <a:sym typeface="Source Sans Pro"/>
              </a:rPr>
              <a:t>Use Case:</a:t>
            </a:r>
          </a:p>
          <a:p>
            <a:pPr marL="171450" lvl="0" indent="-171450" algn="l" rtl="0">
              <a:spcBef>
                <a:spcPts val="800"/>
              </a:spcBef>
              <a:spcAft>
                <a:spcPts val="1500"/>
              </a:spcAft>
            </a:pPr>
            <a:r>
              <a:rPr lang="en-US" sz="1000" b="0" i="0" dirty="0">
                <a:solidFill>
                  <a:srgbClr val="0B5FFF"/>
                </a:solidFill>
                <a:latin typeface="Source Sans Pro" panose="020B0503030403020204" pitchFamily="34" charset="0"/>
                <a:ea typeface="Source Sans Pro" panose="020B0503030403020204" pitchFamily="34" charset="0"/>
                <a:cs typeface="Source Sans Pro"/>
                <a:sym typeface="Source Sans Pro"/>
              </a:rPr>
              <a:t>Like many businesses, Marvin Robotics has many ways in which they can utilize the Forms application both internally, with employee surveys and maintenance request forms, and externally, with customer satisfaction surveys and order cancellation forms.</a:t>
            </a:r>
            <a:endParaRPr lang="en-US" sz="1000" b="0" i="0" dirty="0">
              <a:solidFill>
                <a:srgbClr val="0B5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896949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1b Presentation Title - no wordmark">
  <p:cSld name="TITLE_1_1_3_1_1_1">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15100" y="1717850"/>
            <a:ext cx="5886000" cy="1713900"/>
          </a:xfrm>
          <a:prstGeom prst="rect">
            <a:avLst/>
          </a:prstGeom>
        </p:spPr>
        <p:txBody>
          <a:bodyPr spcFirstLastPara="1" wrap="square" lIns="91440" tIns="91425" rIns="91440" bIns="91425" anchor="t" anchorCtr="0">
            <a:noAutofit/>
          </a:bodyPr>
          <a:lstStyle>
            <a:lvl1pPr lvl="0" rtl="0">
              <a:spcBef>
                <a:spcPts val="0"/>
              </a:spcBef>
              <a:spcAft>
                <a:spcPts val="0"/>
              </a:spcAft>
              <a:buSzPts val="5200"/>
              <a:buFont typeface="Source Sans Pro"/>
              <a:buNone/>
              <a:defRPr sz="5200" b="1">
                <a:latin typeface="Source Sans Pro"/>
                <a:ea typeface="Source Sans Pro"/>
                <a:cs typeface="Source Sans Pro"/>
                <a:sym typeface="Source Sans Pro"/>
              </a:defRPr>
            </a:lvl1pPr>
            <a:lvl2pPr lvl="1"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2pPr>
            <a:lvl3pPr lvl="2"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3pPr>
            <a:lvl4pPr lvl="3"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4pPr>
            <a:lvl5pPr lvl="4"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5pPr>
            <a:lvl6pPr lvl="5"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6pPr>
            <a:lvl7pPr lvl="6"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7pPr>
            <a:lvl8pPr lvl="7"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8pPr>
            <a:lvl9pPr lvl="8" rtl="0">
              <a:spcBef>
                <a:spcPts val="0"/>
              </a:spcBef>
              <a:spcAft>
                <a:spcPts val="0"/>
              </a:spcAft>
              <a:buSzPts val="5200"/>
              <a:buFont typeface="Source Serif Pro Semibold"/>
              <a:buNone/>
              <a:defRPr sz="5200">
                <a:latin typeface="Source Serif Pro Semibold"/>
                <a:ea typeface="Source Serif Pro Semibold"/>
                <a:cs typeface="Source Serif Pro Semibold"/>
                <a:sym typeface="Source Serif Pro Semibold"/>
              </a:defRPr>
            </a:lvl9pPr>
          </a:lstStyle>
          <a:p>
            <a:endParaRPr dirty="0"/>
          </a:p>
        </p:txBody>
      </p:sp>
      <p:sp>
        <p:nvSpPr>
          <p:cNvPr id="11" name="Google Shape;11;p2"/>
          <p:cNvSpPr txBox="1">
            <a:spLocks noGrp="1"/>
          </p:cNvSpPr>
          <p:nvPr>
            <p:ph type="subTitle" idx="1"/>
          </p:nvPr>
        </p:nvSpPr>
        <p:spPr>
          <a:xfrm>
            <a:off x="2115101" y="3431700"/>
            <a:ext cx="5200200" cy="591900"/>
          </a:xfrm>
          <a:prstGeom prst="rect">
            <a:avLst/>
          </a:prstGeom>
        </p:spPr>
        <p:txBody>
          <a:bodyPr spcFirstLastPara="1" wrap="square" lIns="18275" tIns="91425" rIns="0" bIns="91425" anchor="t" anchorCtr="0">
            <a:noAutofit/>
          </a:bodyPr>
          <a:lstStyle>
            <a:lvl1pPr lvl="0" rtl="0">
              <a:spcBef>
                <a:spcPts val="0"/>
              </a:spcBef>
              <a:spcAft>
                <a:spcPts val="0"/>
              </a:spcAft>
              <a:buNone/>
              <a:defRPr sz="2400" b="1">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
        <p:nvSpPr>
          <p:cNvPr id="12" name="Google Shape;12;p2"/>
          <p:cNvSpPr txBox="1">
            <a:spLocks noGrp="1"/>
          </p:cNvSpPr>
          <p:nvPr>
            <p:ph type="subTitle" idx="2"/>
          </p:nvPr>
        </p:nvSpPr>
        <p:spPr>
          <a:xfrm>
            <a:off x="2115096" y="1442700"/>
            <a:ext cx="5200200" cy="275100"/>
          </a:xfrm>
          <a:prstGeom prst="rect">
            <a:avLst/>
          </a:prstGeom>
        </p:spPr>
        <p:txBody>
          <a:bodyPr spcFirstLastPara="1" wrap="square" lIns="36575" tIns="91425" rIns="0" bIns="91425" anchor="t" anchorCtr="0">
            <a:noAutofit/>
          </a:bodyPr>
          <a:lstStyle>
            <a:lvl1pPr lvl="0" rtl="0">
              <a:spcBef>
                <a:spcPts val="0"/>
              </a:spcBef>
              <a:spcAft>
                <a:spcPts val="0"/>
              </a:spcAft>
              <a:buNone/>
              <a:defRPr sz="1400">
                <a:solidFill>
                  <a:schemeClr val="accent2"/>
                </a:solidFill>
                <a:latin typeface="Source Sans Pro SemiBold"/>
                <a:ea typeface="Source Sans Pro SemiBold"/>
                <a:cs typeface="Source Sans Pro SemiBold"/>
                <a:sym typeface="Source Sans Pro SemiBold"/>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a:endParaRPr/>
          </a:p>
        </p:txBody>
      </p:sp>
      <p:sp>
        <p:nvSpPr>
          <p:cNvPr id="13" name="Google Shape;13;p2"/>
          <p:cNvSpPr txBox="1">
            <a:spLocks noGrp="1"/>
          </p:cNvSpPr>
          <p:nvPr>
            <p:ph type="subTitle" idx="3"/>
          </p:nvPr>
        </p:nvSpPr>
        <p:spPr>
          <a:xfrm>
            <a:off x="2115100" y="4090651"/>
            <a:ext cx="5200200" cy="591900"/>
          </a:xfrm>
          <a:prstGeom prst="rect">
            <a:avLst/>
          </a:prstGeom>
        </p:spPr>
        <p:txBody>
          <a:bodyPr spcFirstLastPara="1" wrap="square" lIns="36575" tIns="91425" rIns="0"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4" name="Google Shape;14;p2"/>
          <p:cNvSpPr/>
          <p:nvPr/>
        </p:nvSpPr>
        <p:spPr>
          <a:xfrm>
            <a:off x="0" y="0"/>
            <a:ext cx="1521600" cy="5143500"/>
          </a:xfrm>
          <a:prstGeom prst="rect">
            <a:avLst/>
          </a:prstGeom>
          <a:solidFill>
            <a:srgbClr val="F4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8287372" y="2373600"/>
            <a:ext cx="8730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dk1"/>
                </a:solidFill>
                <a:latin typeface="Source Sans Pro SemiBold"/>
                <a:ea typeface="Source Sans Pro SemiBold"/>
                <a:cs typeface="Source Sans Pro SemiBold"/>
                <a:sym typeface="Source Sans Pro SemiBold"/>
              </a:rPr>
              <a:t>L</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I</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F</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E</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R</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A</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Y</a:t>
            </a:r>
            <a:endParaRPr sz="900">
              <a:solidFill>
                <a:schemeClr val="dk1"/>
              </a:solidFill>
              <a:latin typeface="Source Sans Pro SemiBold"/>
              <a:ea typeface="Source Sans Pro SemiBold"/>
              <a:cs typeface="Source Sans Pro SemiBold"/>
              <a:sym typeface="Source Sans Pro SemiBold"/>
            </a:endParaRPr>
          </a:p>
        </p:txBody>
      </p:sp>
      <p:sp>
        <p:nvSpPr>
          <p:cNvPr id="16" name="Google Shape;16;p2"/>
          <p:cNvSpPr/>
          <p:nvPr/>
        </p:nvSpPr>
        <p:spPr>
          <a:xfrm>
            <a:off x="523529" y="2334479"/>
            <a:ext cx="474542" cy="474542"/>
          </a:xfrm>
          <a:custGeom>
            <a:avLst/>
            <a:gdLst/>
            <a:ahLst/>
            <a:cxnLst/>
            <a:rect l="l" t="t" r="r" b="b"/>
            <a:pathLst>
              <a:path w="110939" h="110939" extrusionOk="0">
                <a:moveTo>
                  <a:pt x="1" y="8218"/>
                </a:moveTo>
                <a:cubicBezTo>
                  <a:pt x="1" y="3616"/>
                  <a:pt x="3616" y="1"/>
                  <a:pt x="8218" y="1"/>
                </a:cubicBezTo>
                <a:lnTo>
                  <a:pt x="102721" y="1"/>
                </a:lnTo>
                <a:cubicBezTo>
                  <a:pt x="107159" y="1"/>
                  <a:pt x="110939" y="3616"/>
                  <a:pt x="110939" y="8218"/>
                </a:cubicBezTo>
                <a:lnTo>
                  <a:pt x="110939" y="102721"/>
                </a:lnTo>
                <a:cubicBezTo>
                  <a:pt x="110939" y="107159"/>
                  <a:pt x="107159" y="110939"/>
                  <a:pt x="102721" y="110939"/>
                </a:cubicBezTo>
                <a:lnTo>
                  <a:pt x="8218" y="110939"/>
                </a:lnTo>
                <a:cubicBezTo>
                  <a:pt x="3616" y="110939"/>
                  <a:pt x="1" y="107159"/>
                  <a:pt x="1" y="102721"/>
                </a:cubicBezTo>
                <a:close/>
                <a:moveTo>
                  <a:pt x="16436" y="18408"/>
                </a:moveTo>
                <a:cubicBezTo>
                  <a:pt x="16436" y="17258"/>
                  <a:pt x="17258" y="16436"/>
                  <a:pt x="18408" y="16436"/>
                </a:cubicBezTo>
                <a:lnTo>
                  <a:pt x="30735" y="16436"/>
                </a:lnTo>
                <a:cubicBezTo>
                  <a:pt x="31885" y="16436"/>
                  <a:pt x="32871" y="17258"/>
                  <a:pt x="32871" y="18408"/>
                </a:cubicBezTo>
                <a:lnTo>
                  <a:pt x="32871" y="30735"/>
                </a:lnTo>
                <a:cubicBezTo>
                  <a:pt x="32871" y="31885"/>
                  <a:pt x="31885" y="32871"/>
                  <a:pt x="30735" y="32871"/>
                </a:cubicBezTo>
                <a:lnTo>
                  <a:pt x="18408" y="32871"/>
                </a:lnTo>
                <a:cubicBezTo>
                  <a:pt x="17258" y="32871"/>
                  <a:pt x="16436" y="31885"/>
                  <a:pt x="16436" y="30735"/>
                </a:cubicBezTo>
                <a:close/>
                <a:moveTo>
                  <a:pt x="38952" y="16436"/>
                </a:moveTo>
                <a:cubicBezTo>
                  <a:pt x="37802" y="16436"/>
                  <a:pt x="36980" y="17258"/>
                  <a:pt x="36980" y="18408"/>
                </a:cubicBezTo>
                <a:lnTo>
                  <a:pt x="36980" y="30735"/>
                </a:lnTo>
                <a:cubicBezTo>
                  <a:pt x="36980" y="31885"/>
                  <a:pt x="37802" y="32871"/>
                  <a:pt x="38952" y="32871"/>
                </a:cubicBezTo>
                <a:lnTo>
                  <a:pt x="51279" y="32871"/>
                </a:lnTo>
                <a:cubicBezTo>
                  <a:pt x="52429" y="32871"/>
                  <a:pt x="53415" y="31885"/>
                  <a:pt x="53415" y="30735"/>
                </a:cubicBezTo>
                <a:lnTo>
                  <a:pt x="53415" y="18408"/>
                </a:lnTo>
                <a:cubicBezTo>
                  <a:pt x="53415" y="17258"/>
                  <a:pt x="52429" y="16436"/>
                  <a:pt x="51279" y="16436"/>
                </a:cubicBezTo>
                <a:close/>
                <a:moveTo>
                  <a:pt x="57524" y="18408"/>
                </a:moveTo>
                <a:cubicBezTo>
                  <a:pt x="57524" y="17258"/>
                  <a:pt x="58346" y="16436"/>
                  <a:pt x="59496" y="16436"/>
                </a:cubicBezTo>
                <a:lnTo>
                  <a:pt x="71823" y="16436"/>
                </a:lnTo>
                <a:cubicBezTo>
                  <a:pt x="72973" y="16436"/>
                  <a:pt x="73959" y="17258"/>
                  <a:pt x="73959" y="18408"/>
                </a:cubicBezTo>
                <a:lnTo>
                  <a:pt x="73959" y="30735"/>
                </a:lnTo>
                <a:cubicBezTo>
                  <a:pt x="73959" y="31885"/>
                  <a:pt x="72973" y="32871"/>
                  <a:pt x="71823" y="32871"/>
                </a:cubicBezTo>
                <a:lnTo>
                  <a:pt x="59496" y="32871"/>
                </a:lnTo>
                <a:cubicBezTo>
                  <a:pt x="58346" y="32871"/>
                  <a:pt x="57524" y="31885"/>
                  <a:pt x="57524" y="30735"/>
                </a:cubicBezTo>
                <a:close/>
                <a:moveTo>
                  <a:pt x="18408" y="36980"/>
                </a:moveTo>
                <a:cubicBezTo>
                  <a:pt x="17258" y="36980"/>
                  <a:pt x="16436" y="37802"/>
                  <a:pt x="16436" y="38952"/>
                </a:cubicBezTo>
                <a:lnTo>
                  <a:pt x="16436" y="51279"/>
                </a:lnTo>
                <a:cubicBezTo>
                  <a:pt x="16436" y="52429"/>
                  <a:pt x="17258" y="53415"/>
                  <a:pt x="18408" y="53415"/>
                </a:cubicBezTo>
                <a:lnTo>
                  <a:pt x="30735" y="53415"/>
                </a:lnTo>
                <a:cubicBezTo>
                  <a:pt x="31885" y="53415"/>
                  <a:pt x="32871" y="52429"/>
                  <a:pt x="32871" y="51279"/>
                </a:cubicBezTo>
                <a:lnTo>
                  <a:pt x="32871" y="38952"/>
                </a:lnTo>
                <a:cubicBezTo>
                  <a:pt x="32871" y="37802"/>
                  <a:pt x="31885" y="36980"/>
                  <a:pt x="30735" y="36980"/>
                </a:cubicBezTo>
                <a:close/>
                <a:moveTo>
                  <a:pt x="36980" y="38952"/>
                </a:moveTo>
                <a:cubicBezTo>
                  <a:pt x="36980" y="37802"/>
                  <a:pt x="37802" y="36980"/>
                  <a:pt x="38952" y="36980"/>
                </a:cubicBezTo>
                <a:lnTo>
                  <a:pt x="51279" y="36980"/>
                </a:lnTo>
                <a:cubicBezTo>
                  <a:pt x="52429" y="36980"/>
                  <a:pt x="53415" y="37802"/>
                  <a:pt x="53415" y="38952"/>
                </a:cubicBezTo>
                <a:lnTo>
                  <a:pt x="53415" y="51279"/>
                </a:lnTo>
                <a:cubicBezTo>
                  <a:pt x="53415" y="52429"/>
                  <a:pt x="52429" y="53415"/>
                  <a:pt x="51279" y="53415"/>
                </a:cubicBezTo>
                <a:lnTo>
                  <a:pt x="38952" y="53415"/>
                </a:lnTo>
                <a:cubicBezTo>
                  <a:pt x="37802" y="53415"/>
                  <a:pt x="36980" y="52429"/>
                  <a:pt x="36980" y="51279"/>
                </a:cubicBezTo>
                <a:close/>
                <a:moveTo>
                  <a:pt x="80041" y="36980"/>
                </a:moveTo>
                <a:cubicBezTo>
                  <a:pt x="78890" y="36980"/>
                  <a:pt x="78068" y="37802"/>
                  <a:pt x="78068" y="38952"/>
                </a:cubicBezTo>
                <a:lnTo>
                  <a:pt x="78068" y="51279"/>
                </a:lnTo>
                <a:cubicBezTo>
                  <a:pt x="78068" y="52429"/>
                  <a:pt x="78890" y="53415"/>
                  <a:pt x="80041" y="53415"/>
                </a:cubicBezTo>
                <a:lnTo>
                  <a:pt x="92367" y="53415"/>
                </a:lnTo>
                <a:cubicBezTo>
                  <a:pt x="93517" y="53415"/>
                  <a:pt x="94504" y="52429"/>
                  <a:pt x="94504" y="51279"/>
                </a:cubicBezTo>
                <a:lnTo>
                  <a:pt x="94504" y="38952"/>
                </a:lnTo>
                <a:cubicBezTo>
                  <a:pt x="94504" y="37802"/>
                  <a:pt x="93517" y="36980"/>
                  <a:pt x="92367" y="36980"/>
                </a:cubicBezTo>
                <a:close/>
                <a:moveTo>
                  <a:pt x="16436" y="59496"/>
                </a:moveTo>
                <a:cubicBezTo>
                  <a:pt x="16436" y="58346"/>
                  <a:pt x="17258" y="57524"/>
                  <a:pt x="18408" y="57524"/>
                </a:cubicBezTo>
                <a:lnTo>
                  <a:pt x="30735" y="57524"/>
                </a:lnTo>
                <a:cubicBezTo>
                  <a:pt x="31885" y="57524"/>
                  <a:pt x="32871" y="58346"/>
                  <a:pt x="32871" y="59496"/>
                </a:cubicBezTo>
                <a:lnTo>
                  <a:pt x="32871" y="71823"/>
                </a:lnTo>
                <a:cubicBezTo>
                  <a:pt x="32871" y="72973"/>
                  <a:pt x="31885" y="73959"/>
                  <a:pt x="30735" y="73959"/>
                </a:cubicBezTo>
                <a:lnTo>
                  <a:pt x="18408" y="73959"/>
                </a:lnTo>
                <a:cubicBezTo>
                  <a:pt x="17258" y="73959"/>
                  <a:pt x="16436" y="72973"/>
                  <a:pt x="16436" y="71823"/>
                </a:cubicBezTo>
                <a:close/>
                <a:moveTo>
                  <a:pt x="59496" y="57524"/>
                </a:moveTo>
                <a:cubicBezTo>
                  <a:pt x="58346" y="57524"/>
                  <a:pt x="57524" y="58346"/>
                  <a:pt x="57524" y="59496"/>
                </a:cubicBezTo>
                <a:lnTo>
                  <a:pt x="57524" y="71823"/>
                </a:lnTo>
                <a:cubicBezTo>
                  <a:pt x="57524" y="72973"/>
                  <a:pt x="58346" y="73959"/>
                  <a:pt x="59496" y="73959"/>
                </a:cubicBezTo>
                <a:lnTo>
                  <a:pt x="71823" y="73959"/>
                </a:lnTo>
                <a:cubicBezTo>
                  <a:pt x="72973" y="73959"/>
                  <a:pt x="73959" y="72973"/>
                  <a:pt x="73959" y="71823"/>
                </a:cubicBezTo>
                <a:lnTo>
                  <a:pt x="73959" y="59496"/>
                </a:lnTo>
                <a:cubicBezTo>
                  <a:pt x="73959" y="58346"/>
                  <a:pt x="72973" y="57524"/>
                  <a:pt x="71823" y="57524"/>
                </a:cubicBezTo>
                <a:close/>
                <a:moveTo>
                  <a:pt x="78068" y="59496"/>
                </a:moveTo>
                <a:cubicBezTo>
                  <a:pt x="78068" y="58346"/>
                  <a:pt x="78890" y="57524"/>
                  <a:pt x="80041" y="57524"/>
                </a:cubicBezTo>
                <a:lnTo>
                  <a:pt x="92367" y="57524"/>
                </a:lnTo>
                <a:cubicBezTo>
                  <a:pt x="93517" y="57524"/>
                  <a:pt x="94504" y="58346"/>
                  <a:pt x="94504" y="59496"/>
                </a:cubicBezTo>
                <a:lnTo>
                  <a:pt x="94504" y="71823"/>
                </a:lnTo>
                <a:cubicBezTo>
                  <a:pt x="94504" y="72973"/>
                  <a:pt x="93517" y="73959"/>
                  <a:pt x="92367" y="73959"/>
                </a:cubicBezTo>
                <a:lnTo>
                  <a:pt x="80041" y="73959"/>
                </a:lnTo>
                <a:cubicBezTo>
                  <a:pt x="78890" y="73959"/>
                  <a:pt x="78068" y="72973"/>
                  <a:pt x="78068" y="71823"/>
                </a:cubicBezTo>
                <a:close/>
                <a:moveTo>
                  <a:pt x="38952" y="78068"/>
                </a:moveTo>
                <a:cubicBezTo>
                  <a:pt x="37802" y="78068"/>
                  <a:pt x="36980" y="78890"/>
                  <a:pt x="36980" y="80041"/>
                </a:cubicBezTo>
                <a:lnTo>
                  <a:pt x="36980" y="92367"/>
                </a:lnTo>
                <a:cubicBezTo>
                  <a:pt x="36980" y="93517"/>
                  <a:pt x="37802" y="94504"/>
                  <a:pt x="38952" y="94504"/>
                </a:cubicBezTo>
                <a:lnTo>
                  <a:pt x="51279" y="94504"/>
                </a:lnTo>
                <a:cubicBezTo>
                  <a:pt x="52429" y="94504"/>
                  <a:pt x="53415" y="93517"/>
                  <a:pt x="53415" y="92367"/>
                </a:cubicBezTo>
                <a:lnTo>
                  <a:pt x="53415" y="80041"/>
                </a:lnTo>
                <a:cubicBezTo>
                  <a:pt x="53415" y="78890"/>
                  <a:pt x="52429" y="78068"/>
                  <a:pt x="51279" y="78068"/>
                </a:cubicBezTo>
                <a:close/>
                <a:moveTo>
                  <a:pt x="57524" y="80041"/>
                </a:moveTo>
                <a:cubicBezTo>
                  <a:pt x="57524" y="78890"/>
                  <a:pt x="58346" y="78068"/>
                  <a:pt x="59496" y="78068"/>
                </a:cubicBezTo>
                <a:lnTo>
                  <a:pt x="71823" y="78068"/>
                </a:lnTo>
                <a:cubicBezTo>
                  <a:pt x="72973" y="78068"/>
                  <a:pt x="73959" y="78890"/>
                  <a:pt x="73959" y="80041"/>
                </a:cubicBezTo>
                <a:lnTo>
                  <a:pt x="73959" y="92367"/>
                </a:lnTo>
                <a:cubicBezTo>
                  <a:pt x="73959" y="93517"/>
                  <a:pt x="72973" y="94504"/>
                  <a:pt x="71823" y="94504"/>
                </a:cubicBezTo>
                <a:lnTo>
                  <a:pt x="59496" y="94504"/>
                </a:lnTo>
                <a:cubicBezTo>
                  <a:pt x="58346" y="94504"/>
                  <a:pt x="57524" y="93517"/>
                  <a:pt x="57524" y="92367"/>
                </a:cubicBezTo>
                <a:close/>
                <a:moveTo>
                  <a:pt x="80041" y="78068"/>
                </a:moveTo>
                <a:cubicBezTo>
                  <a:pt x="78890" y="78068"/>
                  <a:pt x="78068" y="78890"/>
                  <a:pt x="78068" y="80041"/>
                </a:cubicBezTo>
                <a:lnTo>
                  <a:pt x="78068" y="92367"/>
                </a:lnTo>
                <a:cubicBezTo>
                  <a:pt x="78068" y="93517"/>
                  <a:pt x="78890" y="94504"/>
                  <a:pt x="80041" y="94504"/>
                </a:cubicBezTo>
                <a:lnTo>
                  <a:pt x="92367" y="94504"/>
                </a:lnTo>
                <a:cubicBezTo>
                  <a:pt x="93517" y="94504"/>
                  <a:pt x="94504" y="93517"/>
                  <a:pt x="94504" y="92367"/>
                </a:cubicBezTo>
                <a:lnTo>
                  <a:pt x="94504" y="80041"/>
                </a:lnTo>
                <a:cubicBezTo>
                  <a:pt x="94504" y="78890"/>
                  <a:pt x="93517" y="78068"/>
                  <a:pt x="92367" y="78068"/>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1332">
          <p15:clr>
            <a:schemeClr val="accent5"/>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2a Section Title - default">
  <p:cSld name="CUSTOM_1">
    <p:spTree>
      <p:nvGrpSpPr>
        <p:cNvPr id="1" name="Shape 24"/>
        <p:cNvGrpSpPr/>
        <p:nvPr/>
      </p:nvGrpSpPr>
      <p:grpSpPr>
        <a:xfrm>
          <a:off x="0" y="0"/>
          <a:ext cx="0" cy="0"/>
          <a:chOff x="0" y="0"/>
          <a:chExt cx="0" cy="0"/>
        </a:xfrm>
      </p:grpSpPr>
      <p:sp>
        <p:nvSpPr>
          <p:cNvPr id="25" name="Google Shape;25;p4"/>
          <p:cNvSpPr/>
          <p:nvPr/>
        </p:nvSpPr>
        <p:spPr>
          <a:xfrm>
            <a:off x="0" y="0"/>
            <a:ext cx="1521600" cy="5143500"/>
          </a:xfrm>
          <a:prstGeom prst="rect">
            <a:avLst/>
          </a:prstGeom>
          <a:solidFill>
            <a:srgbClr val="F4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p:nvPr/>
        </p:nvSpPr>
        <p:spPr>
          <a:xfrm rot="5400000">
            <a:off x="8287372" y="2373600"/>
            <a:ext cx="8730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dk1"/>
                </a:solidFill>
                <a:latin typeface="Source Sans Pro SemiBold"/>
                <a:ea typeface="Source Sans Pro SemiBold"/>
                <a:cs typeface="Source Sans Pro SemiBold"/>
                <a:sym typeface="Source Sans Pro SemiBold"/>
              </a:rPr>
              <a:t>L</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I</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F</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E</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R</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A</a:t>
            </a:r>
            <a:r>
              <a:rPr lang="en" sz="600">
                <a:solidFill>
                  <a:schemeClr val="dk1"/>
                </a:solidFill>
                <a:latin typeface="Source Sans Pro SemiBold"/>
                <a:ea typeface="Source Sans Pro SemiBold"/>
                <a:cs typeface="Source Sans Pro SemiBold"/>
                <a:sym typeface="Source Sans Pro SemiBold"/>
              </a:rPr>
              <a:t> </a:t>
            </a:r>
            <a:r>
              <a:rPr lang="en" sz="900">
                <a:solidFill>
                  <a:schemeClr val="dk1"/>
                </a:solidFill>
                <a:latin typeface="Source Sans Pro SemiBold"/>
                <a:ea typeface="Source Sans Pro SemiBold"/>
                <a:cs typeface="Source Sans Pro SemiBold"/>
                <a:sym typeface="Source Sans Pro SemiBold"/>
              </a:rPr>
              <a:t>Y</a:t>
            </a:r>
            <a:endParaRPr sz="900">
              <a:solidFill>
                <a:schemeClr val="dk1"/>
              </a:solidFill>
              <a:latin typeface="Source Sans Pro SemiBold"/>
              <a:ea typeface="Source Sans Pro SemiBold"/>
              <a:cs typeface="Source Sans Pro SemiBold"/>
              <a:sym typeface="Source Sans Pro SemiBold"/>
            </a:endParaRPr>
          </a:p>
        </p:txBody>
      </p:sp>
      <p:sp>
        <p:nvSpPr>
          <p:cNvPr id="27" name="Google Shape;27;p4"/>
          <p:cNvSpPr txBox="1">
            <a:spLocks noGrp="1"/>
          </p:cNvSpPr>
          <p:nvPr>
            <p:ph type="title"/>
          </p:nvPr>
        </p:nvSpPr>
        <p:spPr>
          <a:xfrm>
            <a:off x="2244150" y="1654250"/>
            <a:ext cx="5985300" cy="529200"/>
          </a:xfrm>
          <a:prstGeom prst="rect">
            <a:avLst/>
          </a:prstGeom>
        </p:spPr>
        <p:txBody>
          <a:bodyPr spcFirstLastPara="1" wrap="square" lIns="91440" tIns="91425" rIns="91440"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8" name="Google Shape;28;p4"/>
          <p:cNvSpPr txBox="1">
            <a:spLocks noGrp="1"/>
          </p:cNvSpPr>
          <p:nvPr>
            <p:ph type="subTitle" idx="1"/>
          </p:nvPr>
        </p:nvSpPr>
        <p:spPr>
          <a:xfrm>
            <a:off x="2244175" y="2183400"/>
            <a:ext cx="5528100" cy="2115600"/>
          </a:xfrm>
          <a:prstGeom prst="rect">
            <a:avLst/>
          </a:prstGeom>
        </p:spPr>
        <p:txBody>
          <a:bodyPr spcFirstLastPara="1" wrap="square" lIns="0" tIns="91440" rIns="0" bIns="91440" anchor="t" anchorCtr="0">
            <a:noAutofit/>
          </a:bodyPr>
          <a:lstStyle>
            <a:lvl1pPr lvl="0" rtl="0">
              <a:spcBef>
                <a:spcPts val="0"/>
              </a:spcBef>
              <a:spcAft>
                <a:spcPts val="0"/>
              </a:spcAft>
              <a:buNone/>
              <a:defRPr sz="2400"/>
            </a:lvl1pPr>
            <a:lvl2pPr lvl="1" rtl="0">
              <a:spcBef>
                <a:spcPts val="1600"/>
              </a:spcBef>
              <a:spcAft>
                <a:spcPts val="0"/>
              </a:spcAft>
              <a:buNone/>
              <a:defRPr sz="2400"/>
            </a:lvl2pPr>
            <a:lvl3pPr lvl="2" rtl="0">
              <a:spcBef>
                <a:spcPts val="1600"/>
              </a:spcBef>
              <a:spcAft>
                <a:spcPts val="0"/>
              </a:spcAft>
              <a:buNone/>
              <a:defRPr sz="2400"/>
            </a:lvl3pPr>
            <a:lvl4pPr lvl="3" rtl="0">
              <a:spcBef>
                <a:spcPts val="1600"/>
              </a:spcBef>
              <a:spcAft>
                <a:spcPts val="0"/>
              </a:spcAft>
              <a:buNone/>
              <a:defRPr sz="2400"/>
            </a:lvl4pPr>
            <a:lvl5pPr lvl="4" rtl="0">
              <a:spcBef>
                <a:spcPts val="1600"/>
              </a:spcBef>
              <a:spcAft>
                <a:spcPts val="0"/>
              </a:spcAft>
              <a:buNone/>
              <a:defRPr sz="2400"/>
            </a:lvl5pPr>
            <a:lvl6pPr lvl="5" rtl="0">
              <a:spcBef>
                <a:spcPts val="1600"/>
              </a:spcBef>
              <a:spcAft>
                <a:spcPts val="0"/>
              </a:spcAft>
              <a:buNone/>
              <a:defRPr sz="2400"/>
            </a:lvl6pPr>
            <a:lvl7pPr lvl="6" rtl="0">
              <a:spcBef>
                <a:spcPts val="1600"/>
              </a:spcBef>
              <a:spcAft>
                <a:spcPts val="0"/>
              </a:spcAft>
              <a:buNone/>
              <a:defRPr sz="2400"/>
            </a:lvl7pPr>
            <a:lvl8pPr lvl="7" rtl="0">
              <a:spcBef>
                <a:spcPts val="1600"/>
              </a:spcBef>
              <a:spcAft>
                <a:spcPts val="0"/>
              </a:spcAft>
              <a:buNone/>
              <a:defRPr sz="2400"/>
            </a:lvl8pPr>
            <a:lvl9pPr lvl="8" rtl="0">
              <a:spcBef>
                <a:spcPts val="1600"/>
              </a:spcBef>
              <a:spcAft>
                <a:spcPts val="1600"/>
              </a:spcAft>
              <a:buNone/>
              <a:defRPr sz="2400"/>
            </a:lvl9pPr>
          </a:lstStyle>
          <a:p>
            <a:endParaRPr dirty="0"/>
          </a:p>
        </p:txBody>
      </p:sp>
      <p:sp>
        <p:nvSpPr>
          <p:cNvPr id="29" name="Google Shape;29;p4"/>
          <p:cNvSpPr/>
          <p:nvPr/>
        </p:nvSpPr>
        <p:spPr>
          <a:xfrm>
            <a:off x="523529" y="2334479"/>
            <a:ext cx="474542" cy="474542"/>
          </a:xfrm>
          <a:custGeom>
            <a:avLst/>
            <a:gdLst/>
            <a:ahLst/>
            <a:cxnLst/>
            <a:rect l="l" t="t" r="r" b="b"/>
            <a:pathLst>
              <a:path w="110939" h="110939" extrusionOk="0">
                <a:moveTo>
                  <a:pt x="1" y="8218"/>
                </a:moveTo>
                <a:cubicBezTo>
                  <a:pt x="1" y="3616"/>
                  <a:pt x="3616" y="1"/>
                  <a:pt x="8218" y="1"/>
                </a:cubicBezTo>
                <a:lnTo>
                  <a:pt x="102721" y="1"/>
                </a:lnTo>
                <a:cubicBezTo>
                  <a:pt x="107159" y="1"/>
                  <a:pt x="110939" y="3616"/>
                  <a:pt x="110939" y="8218"/>
                </a:cubicBezTo>
                <a:lnTo>
                  <a:pt x="110939" y="102721"/>
                </a:lnTo>
                <a:cubicBezTo>
                  <a:pt x="110939" y="107159"/>
                  <a:pt x="107159" y="110939"/>
                  <a:pt x="102721" y="110939"/>
                </a:cubicBezTo>
                <a:lnTo>
                  <a:pt x="8218" y="110939"/>
                </a:lnTo>
                <a:cubicBezTo>
                  <a:pt x="3616" y="110939"/>
                  <a:pt x="1" y="107159"/>
                  <a:pt x="1" y="102721"/>
                </a:cubicBezTo>
                <a:close/>
                <a:moveTo>
                  <a:pt x="16436" y="18408"/>
                </a:moveTo>
                <a:cubicBezTo>
                  <a:pt x="16436" y="17258"/>
                  <a:pt x="17258" y="16436"/>
                  <a:pt x="18408" y="16436"/>
                </a:cubicBezTo>
                <a:lnTo>
                  <a:pt x="30735" y="16436"/>
                </a:lnTo>
                <a:cubicBezTo>
                  <a:pt x="31885" y="16436"/>
                  <a:pt x="32871" y="17258"/>
                  <a:pt x="32871" y="18408"/>
                </a:cubicBezTo>
                <a:lnTo>
                  <a:pt x="32871" y="30735"/>
                </a:lnTo>
                <a:cubicBezTo>
                  <a:pt x="32871" y="31885"/>
                  <a:pt x="31885" y="32871"/>
                  <a:pt x="30735" y="32871"/>
                </a:cubicBezTo>
                <a:lnTo>
                  <a:pt x="18408" y="32871"/>
                </a:lnTo>
                <a:cubicBezTo>
                  <a:pt x="17258" y="32871"/>
                  <a:pt x="16436" y="31885"/>
                  <a:pt x="16436" y="30735"/>
                </a:cubicBezTo>
                <a:close/>
                <a:moveTo>
                  <a:pt x="38952" y="16436"/>
                </a:moveTo>
                <a:cubicBezTo>
                  <a:pt x="37802" y="16436"/>
                  <a:pt x="36980" y="17258"/>
                  <a:pt x="36980" y="18408"/>
                </a:cubicBezTo>
                <a:lnTo>
                  <a:pt x="36980" y="30735"/>
                </a:lnTo>
                <a:cubicBezTo>
                  <a:pt x="36980" y="31885"/>
                  <a:pt x="37802" y="32871"/>
                  <a:pt x="38952" y="32871"/>
                </a:cubicBezTo>
                <a:lnTo>
                  <a:pt x="51279" y="32871"/>
                </a:lnTo>
                <a:cubicBezTo>
                  <a:pt x="52429" y="32871"/>
                  <a:pt x="53415" y="31885"/>
                  <a:pt x="53415" y="30735"/>
                </a:cubicBezTo>
                <a:lnTo>
                  <a:pt x="53415" y="18408"/>
                </a:lnTo>
                <a:cubicBezTo>
                  <a:pt x="53415" y="17258"/>
                  <a:pt x="52429" y="16436"/>
                  <a:pt x="51279" y="16436"/>
                </a:cubicBezTo>
                <a:close/>
                <a:moveTo>
                  <a:pt x="57524" y="18408"/>
                </a:moveTo>
                <a:cubicBezTo>
                  <a:pt x="57524" y="17258"/>
                  <a:pt x="58346" y="16436"/>
                  <a:pt x="59496" y="16436"/>
                </a:cubicBezTo>
                <a:lnTo>
                  <a:pt x="71823" y="16436"/>
                </a:lnTo>
                <a:cubicBezTo>
                  <a:pt x="72973" y="16436"/>
                  <a:pt x="73959" y="17258"/>
                  <a:pt x="73959" y="18408"/>
                </a:cubicBezTo>
                <a:lnTo>
                  <a:pt x="73959" y="30735"/>
                </a:lnTo>
                <a:cubicBezTo>
                  <a:pt x="73959" y="31885"/>
                  <a:pt x="72973" y="32871"/>
                  <a:pt x="71823" y="32871"/>
                </a:cubicBezTo>
                <a:lnTo>
                  <a:pt x="59496" y="32871"/>
                </a:lnTo>
                <a:cubicBezTo>
                  <a:pt x="58346" y="32871"/>
                  <a:pt x="57524" y="31885"/>
                  <a:pt x="57524" y="30735"/>
                </a:cubicBezTo>
                <a:close/>
                <a:moveTo>
                  <a:pt x="18408" y="36980"/>
                </a:moveTo>
                <a:cubicBezTo>
                  <a:pt x="17258" y="36980"/>
                  <a:pt x="16436" y="37802"/>
                  <a:pt x="16436" y="38952"/>
                </a:cubicBezTo>
                <a:lnTo>
                  <a:pt x="16436" y="51279"/>
                </a:lnTo>
                <a:cubicBezTo>
                  <a:pt x="16436" y="52429"/>
                  <a:pt x="17258" y="53415"/>
                  <a:pt x="18408" y="53415"/>
                </a:cubicBezTo>
                <a:lnTo>
                  <a:pt x="30735" y="53415"/>
                </a:lnTo>
                <a:cubicBezTo>
                  <a:pt x="31885" y="53415"/>
                  <a:pt x="32871" y="52429"/>
                  <a:pt x="32871" y="51279"/>
                </a:cubicBezTo>
                <a:lnTo>
                  <a:pt x="32871" y="38952"/>
                </a:lnTo>
                <a:cubicBezTo>
                  <a:pt x="32871" y="37802"/>
                  <a:pt x="31885" y="36980"/>
                  <a:pt x="30735" y="36980"/>
                </a:cubicBezTo>
                <a:close/>
                <a:moveTo>
                  <a:pt x="36980" y="38952"/>
                </a:moveTo>
                <a:cubicBezTo>
                  <a:pt x="36980" y="37802"/>
                  <a:pt x="37802" y="36980"/>
                  <a:pt x="38952" y="36980"/>
                </a:cubicBezTo>
                <a:lnTo>
                  <a:pt x="51279" y="36980"/>
                </a:lnTo>
                <a:cubicBezTo>
                  <a:pt x="52429" y="36980"/>
                  <a:pt x="53415" y="37802"/>
                  <a:pt x="53415" y="38952"/>
                </a:cubicBezTo>
                <a:lnTo>
                  <a:pt x="53415" y="51279"/>
                </a:lnTo>
                <a:cubicBezTo>
                  <a:pt x="53415" y="52429"/>
                  <a:pt x="52429" y="53415"/>
                  <a:pt x="51279" y="53415"/>
                </a:cubicBezTo>
                <a:lnTo>
                  <a:pt x="38952" y="53415"/>
                </a:lnTo>
                <a:cubicBezTo>
                  <a:pt x="37802" y="53415"/>
                  <a:pt x="36980" y="52429"/>
                  <a:pt x="36980" y="51279"/>
                </a:cubicBezTo>
                <a:close/>
                <a:moveTo>
                  <a:pt x="80041" y="36980"/>
                </a:moveTo>
                <a:cubicBezTo>
                  <a:pt x="78890" y="36980"/>
                  <a:pt x="78068" y="37802"/>
                  <a:pt x="78068" y="38952"/>
                </a:cubicBezTo>
                <a:lnTo>
                  <a:pt x="78068" y="51279"/>
                </a:lnTo>
                <a:cubicBezTo>
                  <a:pt x="78068" y="52429"/>
                  <a:pt x="78890" y="53415"/>
                  <a:pt x="80041" y="53415"/>
                </a:cubicBezTo>
                <a:lnTo>
                  <a:pt x="92367" y="53415"/>
                </a:lnTo>
                <a:cubicBezTo>
                  <a:pt x="93517" y="53415"/>
                  <a:pt x="94504" y="52429"/>
                  <a:pt x="94504" y="51279"/>
                </a:cubicBezTo>
                <a:lnTo>
                  <a:pt x="94504" y="38952"/>
                </a:lnTo>
                <a:cubicBezTo>
                  <a:pt x="94504" y="37802"/>
                  <a:pt x="93517" y="36980"/>
                  <a:pt x="92367" y="36980"/>
                </a:cubicBezTo>
                <a:close/>
                <a:moveTo>
                  <a:pt x="16436" y="59496"/>
                </a:moveTo>
                <a:cubicBezTo>
                  <a:pt x="16436" y="58346"/>
                  <a:pt x="17258" y="57524"/>
                  <a:pt x="18408" y="57524"/>
                </a:cubicBezTo>
                <a:lnTo>
                  <a:pt x="30735" y="57524"/>
                </a:lnTo>
                <a:cubicBezTo>
                  <a:pt x="31885" y="57524"/>
                  <a:pt x="32871" y="58346"/>
                  <a:pt x="32871" y="59496"/>
                </a:cubicBezTo>
                <a:lnTo>
                  <a:pt x="32871" y="71823"/>
                </a:lnTo>
                <a:cubicBezTo>
                  <a:pt x="32871" y="72973"/>
                  <a:pt x="31885" y="73959"/>
                  <a:pt x="30735" y="73959"/>
                </a:cubicBezTo>
                <a:lnTo>
                  <a:pt x="18408" y="73959"/>
                </a:lnTo>
                <a:cubicBezTo>
                  <a:pt x="17258" y="73959"/>
                  <a:pt x="16436" y="72973"/>
                  <a:pt x="16436" y="71823"/>
                </a:cubicBezTo>
                <a:close/>
                <a:moveTo>
                  <a:pt x="59496" y="57524"/>
                </a:moveTo>
                <a:cubicBezTo>
                  <a:pt x="58346" y="57524"/>
                  <a:pt x="57524" y="58346"/>
                  <a:pt x="57524" y="59496"/>
                </a:cubicBezTo>
                <a:lnTo>
                  <a:pt x="57524" y="71823"/>
                </a:lnTo>
                <a:cubicBezTo>
                  <a:pt x="57524" y="72973"/>
                  <a:pt x="58346" y="73959"/>
                  <a:pt x="59496" y="73959"/>
                </a:cubicBezTo>
                <a:lnTo>
                  <a:pt x="71823" y="73959"/>
                </a:lnTo>
                <a:cubicBezTo>
                  <a:pt x="72973" y="73959"/>
                  <a:pt x="73959" y="72973"/>
                  <a:pt x="73959" y="71823"/>
                </a:cubicBezTo>
                <a:lnTo>
                  <a:pt x="73959" y="59496"/>
                </a:lnTo>
                <a:cubicBezTo>
                  <a:pt x="73959" y="58346"/>
                  <a:pt x="72973" y="57524"/>
                  <a:pt x="71823" y="57524"/>
                </a:cubicBezTo>
                <a:close/>
                <a:moveTo>
                  <a:pt x="78068" y="59496"/>
                </a:moveTo>
                <a:cubicBezTo>
                  <a:pt x="78068" y="58346"/>
                  <a:pt x="78890" y="57524"/>
                  <a:pt x="80041" y="57524"/>
                </a:cubicBezTo>
                <a:lnTo>
                  <a:pt x="92367" y="57524"/>
                </a:lnTo>
                <a:cubicBezTo>
                  <a:pt x="93517" y="57524"/>
                  <a:pt x="94504" y="58346"/>
                  <a:pt x="94504" y="59496"/>
                </a:cubicBezTo>
                <a:lnTo>
                  <a:pt x="94504" y="71823"/>
                </a:lnTo>
                <a:cubicBezTo>
                  <a:pt x="94504" y="72973"/>
                  <a:pt x="93517" y="73959"/>
                  <a:pt x="92367" y="73959"/>
                </a:cubicBezTo>
                <a:lnTo>
                  <a:pt x="80041" y="73959"/>
                </a:lnTo>
                <a:cubicBezTo>
                  <a:pt x="78890" y="73959"/>
                  <a:pt x="78068" y="72973"/>
                  <a:pt x="78068" y="71823"/>
                </a:cubicBezTo>
                <a:close/>
                <a:moveTo>
                  <a:pt x="38952" y="78068"/>
                </a:moveTo>
                <a:cubicBezTo>
                  <a:pt x="37802" y="78068"/>
                  <a:pt x="36980" y="78890"/>
                  <a:pt x="36980" y="80041"/>
                </a:cubicBezTo>
                <a:lnTo>
                  <a:pt x="36980" y="92367"/>
                </a:lnTo>
                <a:cubicBezTo>
                  <a:pt x="36980" y="93517"/>
                  <a:pt x="37802" y="94504"/>
                  <a:pt x="38952" y="94504"/>
                </a:cubicBezTo>
                <a:lnTo>
                  <a:pt x="51279" y="94504"/>
                </a:lnTo>
                <a:cubicBezTo>
                  <a:pt x="52429" y="94504"/>
                  <a:pt x="53415" y="93517"/>
                  <a:pt x="53415" y="92367"/>
                </a:cubicBezTo>
                <a:lnTo>
                  <a:pt x="53415" y="80041"/>
                </a:lnTo>
                <a:cubicBezTo>
                  <a:pt x="53415" y="78890"/>
                  <a:pt x="52429" y="78068"/>
                  <a:pt x="51279" y="78068"/>
                </a:cubicBezTo>
                <a:close/>
                <a:moveTo>
                  <a:pt x="57524" y="80041"/>
                </a:moveTo>
                <a:cubicBezTo>
                  <a:pt x="57524" y="78890"/>
                  <a:pt x="58346" y="78068"/>
                  <a:pt x="59496" y="78068"/>
                </a:cubicBezTo>
                <a:lnTo>
                  <a:pt x="71823" y="78068"/>
                </a:lnTo>
                <a:cubicBezTo>
                  <a:pt x="72973" y="78068"/>
                  <a:pt x="73959" y="78890"/>
                  <a:pt x="73959" y="80041"/>
                </a:cubicBezTo>
                <a:lnTo>
                  <a:pt x="73959" y="92367"/>
                </a:lnTo>
                <a:cubicBezTo>
                  <a:pt x="73959" y="93517"/>
                  <a:pt x="72973" y="94504"/>
                  <a:pt x="71823" y="94504"/>
                </a:cubicBezTo>
                <a:lnTo>
                  <a:pt x="59496" y="94504"/>
                </a:lnTo>
                <a:cubicBezTo>
                  <a:pt x="58346" y="94504"/>
                  <a:pt x="57524" y="93517"/>
                  <a:pt x="57524" y="92367"/>
                </a:cubicBezTo>
                <a:close/>
                <a:moveTo>
                  <a:pt x="80041" y="78068"/>
                </a:moveTo>
                <a:cubicBezTo>
                  <a:pt x="78890" y="78068"/>
                  <a:pt x="78068" y="78890"/>
                  <a:pt x="78068" y="80041"/>
                </a:cubicBezTo>
                <a:lnTo>
                  <a:pt x="78068" y="92367"/>
                </a:lnTo>
                <a:cubicBezTo>
                  <a:pt x="78068" y="93517"/>
                  <a:pt x="78890" y="94504"/>
                  <a:pt x="80041" y="94504"/>
                </a:cubicBezTo>
                <a:lnTo>
                  <a:pt x="92367" y="94504"/>
                </a:lnTo>
                <a:cubicBezTo>
                  <a:pt x="93517" y="94504"/>
                  <a:pt x="94504" y="93517"/>
                  <a:pt x="94504" y="92367"/>
                </a:cubicBezTo>
                <a:lnTo>
                  <a:pt x="94504" y="80041"/>
                </a:lnTo>
                <a:cubicBezTo>
                  <a:pt x="94504" y="78890"/>
                  <a:pt x="93517" y="78068"/>
                  <a:pt x="92367" y="78068"/>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1414">
          <p15:clr>
            <a:schemeClr val="accent5"/>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2b Section Title - dark">
  <p:cSld name="CUSTOM_1_1">
    <p:bg>
      <p:bgPr>
        <a:solidFill>
          <a:srgbClr val="134194"/>
        </a:solidFill>
        <a:effectLst/>
      </p:bgPr>
    </p:bg>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507325" y="2285400"/>
            <a:ext cx="6265200" cy="572700"/>
          </a:xfrm>
          <a:prstGeom prst="rect">
            <a:avLst/>
          </a:prstGeom>
        </p:spPr>
        <p:txBody>
          <a:bodyPr spcFirstLastPara="1" wrap="square" lIns="91440" tIns="91440" rIns="91440" bIns="91440" anchor="ctr"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32" name="Google Shape;32;p5"/>
          <p:cNvSpPr txBox="1"/>
          <p:nvPr/>
        </p:nvSpPr>
        <p:spPr>
          <a:xfrm rot="5400000">
            <a:off x="8287372" y="2373600"/>
            <a:ext cx="8730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lt1"/>
                </a:solidFill>
                <a:latin typeface="Source Sans Pro SemiBold"/>
                <a:ea typeface="Source Sans Pro SemiBold"/>
                <a:cs typeface="Source Sans Pro SemiBold"/>
                <a:sym typeface="Source Sans Pro SemiBold"/>
              </a:rPr>
              <a:t>L</a:t>
            </a:r>
            <a:r>
              <a:rPr lang="en" sz="600">
                <a:solidFill>
                  <a:schemeClr val="lt1"/>
                </a:solidFill>
                <a:latin typeface="Source Sans Pro SemiBold"/>
                <a:ea typeface="Source Sans Pro SemiBold"/>
                <a:cs typeface="Source Sans Pro SemiBold"/>
                <a:sym typeface="Source Sans Pro SemiBold"/>
              </a:rPr>
              <a:t> </a:t>
            </a:r>
            <a:r>
              <a:rPr lang="en" sz="900">
                <a:solidFill>
                  <a:schemeClr val="lt1"/>
                </a:solidFill>
                <a:latin typeface="Source Sans Pro SemiBold"/>
                <a:ea typeface="Source Sans Pro SemiBold"/>
                <a:cs typeface="Source Sans Pro SemiBold"/>
                <a:sym typeface="Source Sans Pro SemiBold"/>
              </a:rPr>
              <a:t>I</a:t>
            </a:r>
            <a:r>
              <a:rPr lang="en" sz="600">
                <a:solidFill>
                  <a:schemeClr val="lt1"/>
                </a:solidFill>
                <a:latin typeface="Source Sans Pro SemiBold"/>
                <a:ea typeface="Source Sans Pro SemiBold"/>
                <a:cs typeface="Source Sans Pro SemiBold"/>
                <a:sym typeface="Source Sans Pro SemiBold"/>
              </a:rPr>
              <a:t> </a:t>
            </a:r>
            <a:r>
              <a:rPr lang="en" sz="900">
                <a:solidFill>
                  <a:schemeClr val="lt1"/>
                </a:solidFill>
                <a:latin typeface="Source Sans Pro SemiBold"/>
                <a:ea typeface="Source Sans Pro SemiBold"/>
                <a:cs typeface="Source Sans Pro SemiBold"/>
                <a:sym typeface="Source Sans Pro SemiBold"/>
              </a:rPr>
              <a:t>F</a:t>
            </a:r>
            <a:r>
              <a:rPr lang="en" sz="600">
                <a:solidFill>
                  <a:schemeClr val="lt1"/>
                </a:solidFill>
                <a:latin typeface="Source Sans Pro SemiBold"/>
                <a:ea typeface="Source Sans Pro SemiBold"/>
                <a:cs typeface="Source Sans Pro SemiBold"/>
                <a:sym typeface="Source Sans Pro SemiBold"/>
              </a:rPr>
              <a:t> </a:t>
            </a:r>
            <a:r>
              <a:rPr lang="en" sz="900">
                <a:solidFill>
                  <a:schemeClr val="lt1"/>
                </a:solidFill>
                <a:latin typeface="Source Sans Pro SemiBold"/>
                <a:ea typeface="Source Sans Pro SemiBold"/>
                <a:cs typeface="Source Sans Pro SemiBold"/>
                <a:sym typeface="Source Sans Pro SemiBold"/>
              </a:rPr>
              <a:t>E</a:t>
            </a:r>
            <a:r>
              <a:rPr lang="en" sz="600">
                <a:solidFill>
                  <a:schemeClr val="lt1"/>
                </a:solidFill>
                <a:latin typeface="Source Sans Pro SemiBold"/>
                <a:ea typeface="Source Sans Pro SemiBold"/>
                <a:cs typeface="Source Sans Pro SemiBold"/>
                <a:sym typeface="Source Sans Pro SemiBold"/>
              </a:rPr>
              <a:t> </a:t>
            </a:r>
            <a:r>
              <a:rPr lang="en" sz="900">
                <a:solidFill>
                  <a:schemeClr val="lt1"/>
                </a:solidFill>
                <a:latin typeface="Source Sans Pro SemiBold"/>
                <a:ea typeface="Source Sans Pro SemiBold"/>
                <a:cs typeface="Source Sans Pro SemiBold"/>
                <a:sym typeface="Source Sans Pro SemiBold"/>
              </a:rPr>
              <a:t>R</a:t>
            </a:r>
            <a:r>
              <a:rPr lang="en" sz="600">
                <a:solidFill>
                  <a:schemeClr val="lt1"/>
                </a:solidFill>
                <a:latin typeface="Source Sans Pro SemiBold"/>
                <a:ea typeface="Source Sans Pro SemiBold"/>
                <a:cs typeface="Source Sans Pro SemiBold"/>
                <a:sym typeface="Source Sans Pro SemiBold"/>
              </a:rPr>
              <a:t> </a:t>
            </a:r>
            <a:r>
              <a:rPr lang="en" sz="900">
                <a:solidFill>
                  <a:schemeClr val="lt1"/>
                </a:solidFill>
                <a:latin typeface="Source Sans Pro SemiBold"/>
                <a:ea typeface="Source Sans Pro SemiBold"/>
                <a:cs typeface="Source Sans Pro SemiBold"/>
                <a:sym typeface="Source Sans Pro SemiBold"/>
              </a:rPr>
              <a:t>A</a:t>
            </a:r>
            <a:r>
              <a:rPr lang="en" sz="600">
                <a:solidFill>
                  <a:schemeClr val="lt1"/>
                </a:solidFill>
                <a:latin typeface="Source Sans Pro SemiBold"/>
                <a:ea typeface="Source Sans Pro SemiBold"/>
                <a:cs typeface="Source Sans Pro SemiBold"/>
                <a:sym typeface="Source Sans Pro SemiBold"/>
              </a:rPr>
              <a:t> </a:t>
            </a:r>
            <a:r>
              <a:rPr lang="en" sz="900">
                <a:solidFill>
                  <a:schemeClr val="lt1"/>
                </a:solidFill>
                <a:latin typeface="Source Sans Pro SemiBold"/>
                <a:ea typeface="Source Sans Pro SemiBold"/>
                <a:cs typeface="Source Sans Pro SemiBold"/>
                <a:sym typeface="Source Sans Pro SemiBold"/>
              </a:rPr>
              <a:t>Y</a:t>
            </a:r>
            <a:endParaRPr sz="900">
              <a:solidFill>
                <a:schemeClr val="lt1"/>
              </a:solidFill>
              <a:latin typeface="Source Sans Pro SemiBold"/>
              <a:ea typeface="Source Sans Pro SemiBold"/>
              <a:cs typeface="Source Sans Pro SemiBold"/>
              <a:sym typeface="Source Sans Pro SemiBold"/>
            </a:endParaRPr>
          </a:p>
        </p:txBody>
      </p:sp>
      <p:sp>
        <p:nvSpPr>
          <p:cNvPr id="33" name="Google Shape;33;p5"/>
          <p:cNvSpPr/>
          <p:nvPr/>
        </p:nvSpPr>
        <p:spPr>
          <a:xfrm>
            <a:off x="523532" y="2336252"/>
            <a:ext cx="474542" cy="474542"/>
          </a:xfrm>
          <a:custGeom>
            <a:avLst/>
            <a:gdLst/>
            <a:ahLst/>
            <a:cxnLst/>
            <a:rect l="l" t="t" r="r" b="b"/>
            <a:pathLst>
              <a:path w="110939" h="110939" extrusionOk="0">
                <a:moveTo>
                  <a:pt x="1" y="8218"/>
                </a:moveTo>
                <a:cubicBezTo>
                  <a:pt x="1" y="3616"/>
                  <a:pt x="3616" y="1"/>
                  <a:pt x="8218" y="1"/>
                </a:cubicBezTo>
                <a:lnTo>
                  <a:pt x="102721" y="1"/>
                </a:lnTo>
                <a:cubicBezTo>
                  <a:pt x="107159" y="1"/>
                  <a:pt x="110939" y="3616"/>
                  <a:pt x="110939" y="8218"/>
                </a:cubicBezTo>
                <a:lnTo>
                  <a:pt x="110939" y="102721"/>
                </a:lnTo>
                <a:cubicBezTo>
                  <a:pt x="110939" y="107159"/>
                  <a:pt x="107159" y="110939"/>
                  <a:pt x="102721" y="110939"/>
                </a:cubicBezTo>
                <a:lnTo>
                  <a:pt x="8218" y="110939"/>
                </a:lnTo>
                <a:cubicBezTo>
                  <a:pt x="3616" y="110939"/>
                  <a:pt x="1" y="107159"/>
                  <a:pt x="1" y="102721"/>
                </a:cubicBezTo>
                <a:close/>
                <a:moveTo>
                  <a:pt x="16436" y="18408"/>
                </a:moveTo>
                <a:cubicBezTo>
                  <a:pt x="16436" y="17258"/>
                  <a:pt x="17258" y="16436"/>
                  <a:pt x="18408" y="16436"/>
                </a:cubicBezTo>
                <a:lnTo>
                  <a:pt x="30735" y="16436"/>
                </a:lnTo>
                <a:cubicBezTo>
                  <a:pt x="31885" y="16436"/>
                  <a:pt x="32871" y="17258"/>
                  <a:pt x="32871" y="18408"/>
                </a:cubicBezTo>
                <a:lnTo>
                  <a:pt x="32871" y="30735"/>
                </a:lnTo>
                <a:cubicBezTo>
                  <a:pt x="32871" y="31885"/>
                  <a:pt x="31885" y="32871"/>
                  <a:pt x="30735" y="32871"/>
                </a:cubicBezTo>
                <a:lnTo>
                  <a:pt x="18408" y="32871"/>
                </a:lnTo>
                <a:cubicBezTo>
                  <a:pt x="17258" y="32871"/>
                  <a:pt x="16436" y="31885"/>
                  <a:pt x="16436" y="30735"/>
                </a:cubicBezTo>
                <a:close/>
                <a:moveTo>
                  <a:pt x="38952" y="16436"/>
                </a:moveTo>
                <a:cubicBezTo>
                  <a:pt x="37802" y="16436"/>
                  <a:pt x="36980" y="17258"/>
                  <a:pt x="36980" y="18408"/>
                </a:cubicBezTo>
                <a:lnTo>
                  <a:pt x="36980" y="30735"/>
                </a:lnTo>
                <a:cubicBezTo>
                  <a:pt x="36980" y="31885"/>
                  <a:pt x="37802" y="32871"/>
                  <a:pt x="38952" y="32871"/>
                </a:cubicBezTo>
                <a:lnTo>
                  <a:pt x="51279" y="32871"/>
                </a:lnTo>
                <a:cubicBezTo>
                  <a:pt x="52429" y="32871"/>
                  <a:pt x="53415" y="31885"/>
                  <a:pt x="53415" y="30735"/>
                </a:cubicBezTo>
                <a:lnTo>
                  <a:pt x="53415" y="18408"/>
                </a:lnTo>
                <a:cubicBezTo>
                  <a:pt x="53415" y="17258"/>
                  <a:pt x="52429" y="16436"/>
                  <a:pt x="51279" y="16436"/>
                </a:cubicBezTo>
                <a:close/>
                <a:moveTo>
                  <a:pt x="57524" y="18408"/>
                </a:moveTo>
                <a:cubicBezTo>
                  <a:pt x="57524" y="17258"/>
                  <a:pt x="58346" y="16436"/>
                  <a:pt x="59496" y="16436"/>
                </a:cubicBezTo>
                <a:lnTo>
                  <a:pt x="71823" y="16436"/>
                </a:lnTo>
                <a:cubicBezTo>
                  <a:pt x="72973" y="16436"/>
                  <a:pt x="73959" y="17258"/>
                  <a:pt x="73959" y="18408"/>
                </a:cubicBezTo>
                <a:lnTo>
                  <a:pt x="73959" y="30735"/>
                </a:lnTo>
                <a:cubicBezTo>
                  <a:pt x="73959" y="31885"/>
                  <a:pt x="72973" y="32871"/>
                  <a:pt x="71823" y="32871"/>
                </a:cubicBezTo>
                <a:lnTo>
                  <a:pt x="59496" y="32871"/>
                </a:lnTo>
                <a:cubicBezTo>
                  <a:pt x="58346" y="32871"/>
                  <a:pt x="57524" y="31885"/>
                  <a:pt x="57524" y="30735"/>
                </a:cubicBezTo>
                <a:close/>
                <a:moveTo>
                  <a:pt x="18408" y="36980"/>
                </a:moveTo>
                <a:cubicBezTo>
                  <a:pt x="17258" y="36980"/>
                  <a:pt x="16436" y="37802"/>
                  <a:pt x="16436" y="38952"/>
                </a:cubicBezTo>
                <a:lnTo>
                  <a:pt x="16436" y="51279"/>
                </a:lnTo>
                <a:cubicBezTo>
                  <a:pt x="16436" y="52429"/>
                  <a:pt x="17258" y="53415"/>
                  <a:pt x="18408" y="53415"/>
                </a:cubicBezTo>
                <a:lnTo>
                  <a:pt x="30735" y="53415"/>
                </a:lnTo>
                <a:cubicBezTo>
                  <a:pt x="31885" y="53415"/>
                  <a:pt x="32871" y="52429"/>
                  <a:pt x="32871" y="51279"/>
                </a:cubicBezTo>
                <a:lnTo>
                  <a:pt x="32871" y="38952"/>
                </a:lnTo>
                <a:cubicBezTo>
                  <a:pt x="32871" y="37802"/>
                  <a:pt x="31885" y="36980"/>
                  <a:pt x="30735" y="36980"/>
                </a:cubicBezTo>
                <a:close/>
                <a:moveTo>
                  <a:pt x="36980" y="38952"/>
                </a:moveTo>
                <a:cubicBezTo>
                  <a:pt x="36980" y="37802"/>
                  <a:pt x="37802" y="36980"/>
                  <a:pt x="38952" y="36980"/>
                </a:cubicBezTo>
                <a:lnTo>
                  <a:pt x="51279" y="36980"/>
                </a:lnTo>
                <a:cubicBezTo>
                  <a:pt x="52429" y="36980"/>
                  <a:pt x="53415" y="37802"/>
                  <a:pt x="53415" y="38952"/>
                </a:cubicBezTo>
                <a:lnTo>
                  <a:pt x="53415" y="51279"/>
                </a:lnTo>
                <a:cubicBezTo>
                  <a:pt x="53415" y="52429"/>
                  <a:pt x="52429" y="53415"/>
                  <a:pt x="51279" y="53415"/>
                </a:cubicBezTo>
                <a:lnTo>
                  <a:pt x="38952" y="53415"/>
                </a:lnTo>
                <a:cubicBezTo>
                  <a:pt x="37802" y="53415"/>
                  <a:pt x="36980" y="52429"/>
                  <a:pt x="36980" y="51279"/>
                </a:cubicBezTo>
                <a:close/>
                <a:moveTo>
                  <a:pt x="80041" y="36980"/>
                </a:moveTo>
                <a:cubicBezTo>
                  <a:pt x="78890" y="36980"/>
                  <a:pt x="78068" y="37802"/>
                  <a:pt x="78068" y="38952"/>
                </a:cubicBezTo>
                <a:lnTo>
                  <a:pt x="78068" y="51279"/>
                </a:lnTo>
                <a:cubicBezTo>
                  <a:pt x="78068" y="52429"/>
                  <a:pt x="78890" y="53415"/>
                  <a:pt x="80041" y="53415"/>
                </a:cubicBezTo>
                <a:lnTo>
                  <a:pt x="92367" y="53415"/>
                </a:lnTo>
                <a:cubicBezTo>
                  <a:pt x="93517" y="53415"/>
                  <a:pt x="94504" y="52429"/>
                  <a:pt x="94504" y="51279"/>
                </a:cubicBezTo>
                <a:lnTo>
                  <a:pt x="94504" y="38952"/>
                </a:lnTo>
                <a:cubicBezTo>
                  <a:pt x="94504" y="37802"/>
                  <a:pt x="93517" y="36980"/>
                  <a:pt x="92367" y="36980"/>
                </a:cubicBezTo>
                <a:close/>
                <a:moveTo>
                  <a:pt x="16436" y="59496"/>
                </a:moveTo>
                <a:cubicBezTo>
                  <a:pt x="16436" y="58346"/>
                  <a:pt x="17258" y="57524"/>
                  <a:pt x="18408" y="57524"/>
                </a:cubicBezTo>
                <a:lnTo>
                  <a:pt x="30735" y="57524"/>
                </a:lnTo>
                <a:cubicBezTo>
                  <a:pt x="31885" y="57524"/>
                  <a:pt x="32871" y="58346"/>
                  <a:pt x="32871" y="59496"/>
                </a:cubicBezTo>
                <a:lnTo>
                  <a:pt x="32871" y="71823"/>
                </a:lnTo>
                <a:cubicBezTo>
                  <a:pt x="32871" y="72973"/>
                  <a:pt x="31885" y="73959"/>
                  <a:pt x="30735" y="73959"/>
                </a:cubicBezTo>
                <a:lnTo>
                  <a:pt x="18408" y="73959"/>
                </a:lnTo>
                <a:cubicBezTo>
                  <a:pt x="17258" y="73959"/>
                  <a:pt x="16436" y="72973"/>
                  <a:pt x="16436" y="71823"/>
                </a:cubicBezTo>
                <a:close/>
                <a:moveTo>
                  <a:pt x="59496" y="57524"/>
                </a:moveTo>
                <a:cubicBezTo>
                  <a:pt x="58346" y="57524"/>
                  <a:pt x="57524" y="58346"/>
                  <a:pt x="57524" y="59496"/>
                </a:cubicBezTo>
                <a:lnTo>
                  <a:pt x="57524" y="71823"/>
                </a:lnTo>
                <a:cubicBezTo>
                  <a:pt x="57524" y="72973"/>
                  <a:pt x="58346" y="73959"/>
                  <a:pt x="59496" y="73959"/>
                </a:cubicBezTo>
                <a:lnTo>
                  <a:pt x="71823" y="73959"/>
                </a:lnTo>
                <a:cubicBezTo>
                  <a:pt x="72973" y="73959"/>
                  <a:pt x="73959" y="72973"/>
                  <a:pt x="73959" y="71823"/>
                </a:cubicBezTo>
                <a:lnTo>
                  <a:pt x="73959" y="59496"/>
                </a:lnTo>
                <a:cubicBezTo>
                  <a:pt x="73959" y="58346"/>
                  <a:pt x="72973" y="57524"/>
                  <a:pt x="71823" y="57524"/>
                </a:cubicBezTo>
                <a:close/>
                <a:moveTo>
                  <a:pt x="78068" y="59496"/>
                </a:moveTo>
                <a:cubicBezTo>
                  <a:pt x="78068" y="58346"/>
                  <a:pt x="78890" y="57524"/>
                  <a:pt x="80041" y="57524"/>
                </a:cubicBezTo>
                <a:lnTo>
                  <a:pt x="92367" y="57524"/>
                </a:lnTo>
                <a:cubicBezTo>
                  <a:pt x="93517" y="57524"/>
                  <a:pt x="94504" y="58346"/>
                  <a:pt x="94504" y="59496"/>
                </a:cubicBezTo>
                <a:lnTo>
                  <a:pt x="94504" y="71823"/>
                </a:lnTo>
                <a:cubicBezTo>
                  <a:pt x="94504" y="72973"/>
                  <a:pt x="93517" y="73959"/>
                  <a:pt x="92367" y="73959"/>
                </a:cubicBezTo>
                <a:lnTo>
                  <a:pt x="80041" y="73959"/>
                </a:lnTo>
                <a:cubicBezTo>
                  <a:pt x="78890" y="73959"/>
                  <a:pt x="78068" y="72973"/>
                  <a:pt x="78068" y="71823"/>
                </a:cubicBezTo>
                <a:close/>
                <a:moveTo>
                  <a:pt x="38952" y="78068"/>
                </a:moveTo>
                <a:cubicBezTo>
                  <a:pt x="37802" y="78068"/>
                  <a:pt x="36980" y="78890"/>
                  <a:pt x="36980" y="80041"/>
                </a:cubicBezTo>
                <a:lnTo>
                  <a:pt x="36980" y="92367"/>
                </a:lnTo>
                <a:cubicBezTo>
                  <a:pt x="36980" y="93517"/>
                  <a:pt x="37802" y="94504"/>
                  <a:pt x="38952" y="94504"/>
                </a:cubicBezTo>
                <a:lnTo>
                  <a:pt x="51279" y="94504"/>
                </a:lnTo>
                <a:cubicBezTo>
                  <a:pt x="52429" y="94504"/>
                  <a:pt x="53415" y="93517"/>
                  <a:pt x="53415" y="92367"/>
                </a:cubicBezTo>
                <a:lnTo>
                  <a:pt x="53415" y="80041"/>
                </a:lnTo>
                <a:cubicBezTo>
                  <a:pt x="53415" y="78890"/>
                  <a:pt x="52429" y="78068"/>
                  <a:pt x="51279" y="78068"/>
                </a:cubicBezTo>
                <a:close/>
                <a:moveTo>
                  <a:pt x="57524" y="80041"/>
                </a:moveTo>
                <a:cubicBezTo>
                  <a:pt x="57524" y="78890"/>
                  <a:pt x="58346" y="78068"/>
                  <a:pt x="59496" y="78068"/>
                </a:cubicBezTo>
                <a:lnTo>
                  <a:pt x="71823" y="78068"/>
                </a:lnTo>
                <a:cubicBezTo>
                  <a:pt x="72973" y="78068"/>
                  <a:pt x="73959" y="78890"/>
                  <a:pt x="73959" y="80041"/>
                </a:cubicBezTo>
                <a:lnTo>
                  <a:pt x="73959" y="92367"/>
                </a:lnTo>
                <a:cubicBezTo>
                  <a:pt x="73959" y="93517"/>
                  <a:pt x="72973" y="94504"/>
                  <a:pt x="71823" y="94504"/>
                </a:cubicBezTo>
                <a:lnTo>
                  <a:pt x="59496" y="94504"/>
                </a:lnTo>
                <a:cubicBezTo>
                  <a:pt x="58346" y="94504"/>
                  <a:pt x="57524" y="93517"/>
                  <a:pt x="57524" y="92367"/>
                </a:cubicBezTo>
                <a:close/>
                <a:moveTo>
                  <a:pt x="80041" y="78068"/>
                </a:moveTo>
                <a:cubicBezTo>
                  <a:pt x="78890" y="78068"/>
                  <a:pt x="78068" y="78890"/>
                  <a:pt x="78068" y="80041"/>
                </a:cubicBezTo>
                <a:lnTo>
                  <a:pt x="78068" y="92367"/>
                </a:lnTo>
                <a:cubicBezTo>
                  <a:pt x="78068" y="93517"/>
                  <a:pt x="78890" y="94504"/>
                  <a:pt x="80041" y="94504"/>
                </a:cubicBezTo>
                <a:lnTo>
                  <a:pt x="92367" y="94504"/>
                </a:lnTo>
                <a:cubicBezTo>
                  <a:pt x="93517" y="94504"/>
                  <a:pt x="94504" y="93517"/>
                  <a:pt x="94504" y="92367"/>
                </a:cubicBezTo>
                <a:lnTo>
                  <a:pt x="94504" y="80041"/>
                </a:lnTo>
                <a:cubicBezTo>
                  <a:pt x="94504" y="78890"/>
                  <a:pt x="93517" y="78068"/>
                  <a:pt x="92367" y="78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949">
          <p15:clr>
            <a:schemeClr val="accent5"/>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3a Content - default">
  <p:cSld name="CUSTOM_2">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479962" y="846125"/>
            <a:ext cx="6292500" cy="626400"/>
          </a:xfrm>
          <a:prstGeom prst="rect">
            <a:avLst/>
          </a:prstGeom>
        </p:spPr>
        <p:txBody>
          <a:bodyPr spcFirstLastPara="1" wrap="square" lIns="91440" tIns="91425" rIns="91440"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dirty="0"/>
          </a:p>
        </p:txBody>
      </p:sp>
      <p:cxnSp>
        <p:nvCxnSpPr>
          <p:cNvPr id="37" name="Google Shape;37;p6"/>
          <p:cNvCxnSpPr>
            <a:cxnSpLocks/>
          </p:cNvCxnSpPr>
          <p:nvPr/>
        </p:nvCxnSpPr>
        <p:spPr>
          <a:xfrm>
            <a:off x="312612" y="4600932"/>
            <a:ext cx="8340300" cy="3300"/>
          </a:xfrm>
          <a:prstGeom prst="straightConnector1">
            <a:avLst/>
          </a:prstGeom>
          <a:noFill/>
          <a:ln w="9525" cap="flat" cmpd="sng">
            <a:solidFill>
              <a:srgbClr val="EBEEF2"/>
            </a:solidFill>
            <a:prstDash val="solid"/>
            <a:round/>
            <a:headEnd type="none" w="med" len="med"/>
            <a:tailEnd type="none" w="med" len="med"/>
          </a:ln>
        </p:spPr>
      </p:cxnSp>
      <p:cxnSp>
        <p:nvCxnSpPr>
          <p:cNvPr id="38" name="Google Shape;38;p6"/>
          <p:cNvCxnSpPr>
            <a:cxnSpLocks/>
          </p:cNvCxnSpPr>
          <p:nvPr/>
        </p:nvCxnSpPr>
        <p:spPr>
          <a:xfrm flipH="1">
            <a:off x="8652912" y="4602432"/>
            <a:ext cx="200700" cy="1800"/>
          </a:xfrm>
          <a:prstGeom prst="straightConnector1">
            <a:avLst/>
          </a:prstGeom>
          <a:noFill/>
          <a:ln w="9525" cap="flat" cmpd="sng">
            <a:solidFill>
              <a:schemeClr val="dk1"/>
            </a:solidFill>
            <a:prstDash val="solid"/>
            <a:round/>
            <a:headEnd type="none" w="med" len="med"/>
            <a:tailEnd type="none" w="med" len="med"/>
          </a:ln>
        </p:spPr>
      </p:cxnSp>
      <p:sp>
        <p:nvSpPr>
          <p:cNvPr id="39" name="Google Shape;39;p6"/>
          <p:cNvSpPr txBox="1">
            <a:spLocks noGrp="1"/>
          </p:cNvSpPr>
          <p:nvPr>
            <p:ph type="body" idx="1"/>
          </p:nvPr>
        </p:nvSpPr>
        <p:spPr>
          <a:xfrm>
            <a:off x="1479952" y="1472650"/>
            <a:ext cx="6292500" cy="2115600"/>
          </a:xfrm>
          <a:prstGeom prst="rect">
            <a:avLst/>
          </a:prstGeom>
        </p:spPr>
        <p:txBody>
          <a:bodyPr spcFirstLastPara="1" wrap="square" lIns="0" tIns="91425" rIns="0" bIns="91425" anchor="t" anchorCtr="0">
            <a:noAutofit/>
          </a:bodyPr>
          <a:lstStyle>
            <a:lvl1pPr marL="457200" lvl="0" indent="-330200" rtl="0">
              <a:spcBef>
                <a:spcPts val="0"/>
              </a:spcBef>
              <a:spcAft>
                <a:spcPts val="0"/>
              </a:spcAft>
              <a:buSzPts val="16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dirty="0"/>
          </a:p>
        </p:txBody>
      </p:sp>
      <p:sp>
        <p:nvSpPr>
          <p:cNvPr id="40" name="Google Shape;40;p6"/>
          <p:cNvSpPr txBox="1">
            <a:spLocks noGrp="1"/>
          </p:cNvSpPr>
          <p:nvPr>
            <p:ph type="subTitle" idx="2"/>
          </p:nvPr>
        </p:nvSpPr>
        <p:spPr>
          <a:xfrm>
            <a:off x="1479962" y="668550"/>
            <a:ext cx="6292500" cy="1776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None/>
              <a:defRPr sz="1000">
                <a:solidFill>
                  <a:schemeClr val="accent2"/>
                </a:solidFill>
                <a:latin typeface="Source Sans Pro SemiBold"/>
                <a:ea typeface="Source Sans Pro SemiBold"/>
                <a:cs typeface="Source Sans Pro SemiBold"/>
                <a:sym typeface="Source Sans Pro SemiBold"/>
              </a:defRPr>
            </a:lvl1pPr>
            <a:lvl2pPr lvl="1" rtl="0">
              <a:spcBef>
                <a:spcPts val="0"/>
              </a:spcBef>
              <a:spcAft>
                <a:spcPts val="0"/>
              </a:spcAft>
              <a:buNone/>
              <a:defRPr sz="1000">
                <a:solidFill>
                  <a:schemeClr val="accent2"/>
                </a:solidFill>
              </a:defRPr>
            </a:lvl2pPr>
            <a:lvl3pPr lvl="2" rtl="0">
              <a:spcBef>
                <a:spcPts val="1600"/>
              </a:spcBef>
              <a:spcAft>
                <a:spcPts val="0"/>
              </a:spcAft>
              <a:buNone/>
              <a:defRPr sz="1000">
                <a:solidFill>
                  <a:schemeClr val="accent2"/>
                </a:solidFill>
              </a:defRPr>
            </a:lvl3pPr>
            <a:lvl4pPr lvl="3" rtl="0">
              <a:spcBef>
                <a:spcPts val="1600"/>
              </a:spcBef>
              <a:spcAft>
                <a:spcPts val="0"/>
              </a:spcAft>
              <a:buNone/>
              <a:defRPr sz="1000">
                <a:solidFill>
                  <a:schemeClr val="accent2"/>
                </a:solidFill>
              </a:defRPr>
            </a:lvl4pPr>
            <a:lvl5pPr lvl="4" rtl="0">
              <a:spcBef>
                <a:spcPts val="1600"/>
              </a:spcBef>
              <a:spcAft>
                <a:spcPts val="0"/>
              </a:spcAft>
              <a:buNone/>
              <a:defRPr sz="1000">
                <a:solidFill>
                  <a:schemeClr val="accent2"/>
                </a:solidFill>
              </a:defRPr>
            </a:lvl5pPr>
            <a:lvl6pPr lvl="5" rtl="0">
              <a:spcBef>
                <a:spcPts val="1600"/>
              </a:spcBef>
              <a:spcAft>
                <a:spcPts val="0"/>
              </a:spcAft>
              <a:buNone/>
              <a:defRPr sz="1000">
                <a:solidFill>
                  <a:schemeClr val="accent2"/>
                </a:solidFill>
              </a:defRPr>
            </a:lvl6pPr>
            <a:lvl7pPr lvl="6" rtl="0">
              <a:spcBef>
                <a:spcPts val="1600"/>
              </a:spcBef>
              <a:spcAft>
                <a:spcPts val="0"/>
              </a:spcAft>
              <a:buNone/>
              <a:defRPr sz="1000">
                <a:solidFill>
                  <a:schemeClr val="accent2"/>
                </a:solidFill>
              </a:defRPr>
            </a:lvl7pPr>
            <a:lvl8pPr lvl="7" rtl="0">
              <a:spcBef>
                <a:spcPts val="1600"/>
              </a:spcBef>
              <a:spcAft>
                <a:spcPts val="0"/>
              </a:spcAft>
              <a:buNone/>
              <a:defRPr sz="1000">
                <a:solidFill>
                  <a:schemeClr val="accent2"/>
                </a:solidFill>
              </a:defRPr>
            </a:lvl8pPr>
            <a:lvl9pPr lvl="8" rtl="0">
              <a:spcBef>
                <a:spcPts val="1600"/>
              </a:spcBef>
              <a:spcAft>
                <a:spcPts val="1600"/>
              </a:spcAft>
              <a:buNone/>
              <a:defRPr sz="1000">
                <a:solidFill>
                  <a:schemeClr val="accent2"/>
                </a:solidFill>
              </a:defRPr>
            </a:lvl9pPr>
          </a:lstStyle>
          <a:p>
            <a:endParaRPr dirty="0"/>
          </a:p>
        </p:txBody>
      </p:sp>
      <p:grpSp>
        <p:nvGrpSpPr>
          <p:cNvPr id="41" name="Google Shape;41;p6"/>
          <p:cNvGrpSpPr/>
          <p:nvPr/>
        </p:nvGrpSpPr>
        <p:grpSpPr>
          <a:xfrm>
            <a:off x="311657" y="4719126"/>
            <a:ext cx="626141" cy="183261"/>
            <a:chOff x="621050" y="1967150"/>
            <a:chExt cx="6280250" cy="1838125"/>
          </a:xfrm>
        </p:grpSpPr>
        <p:sp>
          <p:nvSpPr>
            <p:cNvPr id="42" name="Google Shape;42;p6"/>
            <p:cNvSpPr/>
            <p:nvPr/>
          </p:nvSpPr>
          <p:spPr>
            <a:xfrm>
              <a:off x="621050" y="2110750"/>
              <a:ext cx="1292450" cy="1292425"/>
            </a:xfrm>
            <a:custGeom>
              <a:avLst/>
              <a:gdLst/>
              <a:ahLst/>
              <a:cxnLst/>
              <a:rect l="l" t="t" r="r" b="b"/>
              <a:pathLst>
                <a:path w="51698" h="51697" extrusionOk="0">
                  <a:moveTo>
                    <a:pt x="1" y="3830"/>
                  </a:moveTo>
                  <a:cubicBezTo>
                    <a:pt x="1" y="1685"/>
                    <a:pt x="1686" y="0"/>
                    <a:pt x="3830" y="0"/>
                  </a:cubicBezTo>
                  <a:lnTo>
                    <a:pt x="47868" y="0"/>
                  </a:lnTo>
                  <a:cubicBezTo>
                    <a:pt x="50013" y="0"/>
                    <a:pt x="51698" y="1685"/>
                    <a:pt x="51698" y="3830"/>
                  </a:cubicBezTo>
                  <a:lnTo>
                    <a:pt x="51698" y="47868"/>
                  </a:lnTo>
                  <a:cubicBezTo>
                    <a:pt x="51698" y="50012"/>
                    <a:pt x="50013" y="51697"/>
                    <a:pt x="47868" y="51697"/>
                  </a:cubicBezTo>
                  <a:lnTo>
                    <a:pt x="3830" y="51697"/>
                  </a:lnTo>
                  <a:cubicBezTo>
                    <a:pt x="1686" y="51697"/>
                    <a:pt x="1" y="50012"/>
                    <a:pt x="1" y="47868"/>
                  </a:cubicBezTo>
                  <a:close/>
                  <a:moveTo>
                    <a:pt x="7659" y="8655"/>
                  </a:moveTo>
                  <a:cubicBezTo>
                    <a:pt x="7659" y="8119"/>
                    <a:pt x="8119" y="7659"/>
                    <a:pt x="8655" y="7659"/>
                  </a:cubicBezTo>
                  <a:lnTo>
                    <a:pt x="14399" y="7659"/>
                  </a:lnTo>
                  <a:cubicBezTo>
                    <a:pt x="14859" y="7659"/>
                    <a:pt x="15318" y="8119"/>
                    <a:pt x="15318" y="8655"/>
                  </a:cubicBezTo>
                  <a:lnTo>
                    <a:pt x="15318" y="14399"/>
                  </a:lnTo>
                  <a:cubicBezTo>
                    <a:pt x="15318" y="14858"/>
                    <a:pt x="14859" y="15318"/>
                    <a:pt x="14399" y="15318"/>
                  </a:cubicBezTo>
                  <a:lnTo>
                    <a:pt x="8655" y="15318"/>
                  </a:lnTo>
                  <a:cubicBezTo>
                    <a:pt x="8119" y="15318"/>
                    <a:pt x="7659" y="14858"/>
                    <a:pt x="7659" y="14399"/>
                  </a:cubicBezTo>
                  <a:close/>
                  <a:moveTo>
                    <a:pt x="18229" y="7659"/>
                  </a:moveTo>
                  <a:cubicBezTo>
                    <a:pt x="17692" y="7659"/>
                    <a:pt x="17233" y="8119"/>
                    <a:pt x="17233" y="8655"/>
                  </a:cubicBezTo>
                  <a:lnTo>
                    <a:pt x="17233" y="14399"/>
                  </a:lnTo>
                  <a:cubicBezTo>
                    <a:pt x="17233" y="14858"/>
                    <a:pt x="17692" y="15318"/>
                    <a:pt x="18229" y="15318"/>
                  </a:cubicBezTo>
                  <a:lnTo>
                    <a:pt x="23973" y="15318"/>
                  </a:lnTo>
                  <a:cubicBezTo>
                    <a:pt x="24432" y="15318"/>
                    <a:pt x="24892" y="14858"/>
                    <a:pt x="24892" y="14399"/>
                  </a:cubicBezTo>
                  <a:lnTo>
                    <a:pt x="24892" y="8655"/>
                  </a:lnTo>
                  <a:cubicBezTo>
                    <a:pt x="24892" y="8119"/>
                    <a:pt x="24432" y="7659"/>
                    <a:pt x="23973" y="7659"/>
                  </a:cubicBezTo>
                  <a:close/>
                  <a:moveTo>
                    <a:pt x="26806" y="8655"/>
                  </a:moveTo>
                  <a:cubicBezTo>
                    <a:pt x="26806" y="8119"/>
                    <a:pt x="27266" y="7659"/>
                    <a:pt x="27802" y="7659"/>
                  </a:cubicBezTo>
                  <a:lnTo>
                    <a:pt x="33546" y="7659"/>
                  </a:lnTo>
                  <a:cubicBezTo>
                    <a:pt x="34006" y="7659"/>
                    <a:pt x="34465" y="8119"/>
                    <a:pt x="34465" y="8655"/>
                  </a:cubicBezTo>
                  <a:lnTo>
                    <a:pt x="34465" y="14399"/>
                  </a:lnTo>
                  <a:cubicBezTo>
                    <a:pt x="34465" y="14858"/>
                    <a:pt x="34006" y="15318"/>
                    <a:pt x="33546" y="15318"/>
                  </a:cubicBezTo>
                  <a:lnTo>
                    <a:pt x="27802" y="15318"/>
                  </a:lnTo>
                  <a:cubicBezTo>
                    <a:pt x="27266" y="15318"/>
                    <a:pt x="26806" y="14858"/>
                    <a:pt x="26806" y="14399"/>
                  </a:cubicBezTo>
                  <a:close/>
                  <a:moveTo>
                    <a:pt x="8655" y="17233"/>
                  </a:moveTo>
                  <a:cubicBezTo>
                    <a:pt x="8119" y="17233"/>
                    <a:pt x="7659" y="17692"/>
                    <a:pt x="7659" y="18228"/>
                  </a:cubicBezTo>
                  <a:lnTo>
                    <a:pt x="7659" y="23972"/>
                  </a:lnTo>
                  <a:cubicBezTo>
                    <a:pt x="7659" y="24432"/>
                    <a:pt x="8119" y="24891"/>
                    <a:pt x="8655" y="24891"/>
                  </a:cubicBezTo>
                  <a:lnTo>
                    <a:pt x="14399" y="24891"/>
                  </a:lnTo>
                  <a:cubicBezTo>
                    <a:pt x="14859" y="24891"/>
                    <a:pt x="15318" y="24432"/>
                    <a:pt x="15318" y="23972"/>
                  </a:cubicBezTo>
                  <a:lnTo>
                    <a:pt x="15318" y="18228"/>
                  </a:lnTo>
                  <a:cubicBezTo>
                    <a:pt x="15318" y="17692"/>
                    <a:pt x="14859" y="17233"/>
                    <a:pt x="14399" y="17233"/>
                  </a:cubicBezTo>
                  <a:close/>
                  <a:moveTo>
                    <a:pt x="17233" y="18228"/>
                  </a:moveTo>
                  <a:cubicBezTo>
                    <a:pt x="17233" y="17692"/>
                    <a:pt x="17692" y="17233"/>
                    <a:pt x="18229" y="17233"/>
                  </a:cubicBezTo>
                  <a:lnTo>
                    <a:pt x="23973" y="17233"/>
                  </a:lnTo>
                  <a:cubicBezTo>
                    <a:pt x="24432" y="17233"/>
                    <a:pt x="24892" y="17692"/>
                    <a:pt x="24892" y="18228"/>
                  </a:cubicBezTo>
                  <a:lnTo>
                    <a:pt x="24892" y="23972"/>
                  </a:lnTo>
                  <a:cubicBezTo>
                    <a:pt x="24892" y="24432"/>
                    <a:pt x="24432" y="24891"/>
                    <a:pt x="23973" y="24891"/>
                  </a:cubicBezTo>
                  <a:lnTo>
                    <a:pt x="18229" y="24891"/>
                  </a:lnTo>
                  <a:cubicBezTo>
                    <a:pt x="17692" y="24891"/>
                    <a:pt x="17233" y="24432"/>
                    <a:pt x="17233" y="23972"/>
                  </a:cubicBezTo>
                  <a:close/>
                  <a:moveTo>
                    <a:pt x="37376" y="17233"/>
                  </a:moveTo>
                  <a:cubicBezTo>
                    <a:pt x="36839" y="17233"/>
                    <a:pt x="36380" y="17692"/>
                    <a:pt x="36380" y="18228"/>
                  </a:cubicBezTo>
                  <a:lnTo>
                    <a:pt x="36380" y="23972"/>
                  </a:lnTo>
                  <a:cubicBezTo>
                    <a:pt x="36380" y="24432"/>
                    <a:pt x="36839" y="24891"/>
                    <a:pt x="37376" y="24891"/>
                  </a:cubicBezTo>
                  <a:lnTo>
                    <a:pt x="43120" y="24891"/>
                  </a:lnTo>
                  <a:cubicBezTo>
                    <a:pt x="43579" y="24891"/>
                    <a:pt x="44039" y="24432"/>
                    <a:pt x="44039" y="23972"/>
                  </a:cubicBezTo>
                  <a:lnTo>
                    <a:pt x="44039" y="18228"/>
                  </a:lnTo>
                  <a:cubicBezTo>
                    <a:pt x="44039" y="17692"/>
                    <a:pt x="43579" y="17233"/>
                    <a:pt x="43120" y="17233"/>
                  </a:cubicBezTo>
                  <a:close/>
                  <a:moveTo>
                    <a:pt x="7659" y="27802"/>
                  </a:moveTo>
                  <a:cubicBezTo>
                    <a:pt x="7659" y="27266"/>
                    <a:pt x="8119" y="26806"/>
                    <a:pt x="8655" y="26806"/>
                  </a:cubicBezTo>
                  <a:lnTo>
                    <a:pt x="14399" y="26806"/>
                  </a:lnTo>
                  <a:cubicBezTo>
                    <a:pt x="14859" y="26806"/>
                    <a:pt x="15318" y="27266"/>
                    <a:pt x="15318" y="27802"/>
                  </a:cubicBezTo>
                  <a:lnTo>
                    <a:pt x="15318" y="33546"/>
                  </a:lnTo>
                  <a:cubicBezTo>
                    <a:pt x="15318" y="34005"/>
                    <a:pt x="14859" y="34465"/>
                    <a:pt x="14399" y="34465"/>
                  </a:cubicBezTo>
                  <a:lnTo>
                    <a:pt x="8655" y="34465"/>
                  </a:lnTo>
                  <a:cubicBezTo>
                    <a:pt x="8119" y="34465"/>
                    <a:pt x="7659" y="34005"/>
                    <a:pt x="7659" y="33546"/>
                  </a:cubicBezTo>
                  <a:close/>
                  <a:moveTo>
                    <a:pt x="27802" y="26806"/>
                  </a:moveTo>
                  <a:cubicBezTo>
                    <a:pt x="27266" y="26806"/>
                    <a:pt x="26806" y="27266"/>
                    <a:pt x="26806" y="27802"/>
                  </a:cubicBezTo>
                  <a:lnTo>
                    <a:pt x="26806" y="33546"/>
                  </a:lnTo>
                  <a:cubicBezTo>
                    <a:pt x="26806" y="34005"/>
                    <a:pt x="27266" y="34465"/>
                    <a:pt x="27802" y="34465"/>
                  </a:cubicBezTo>
                  <a:lnTo>
                    <a:pt x="33546" y="34465"/>
                  </a:lnTo>
                  <a:cubicBezTo>
                    <a:pt x="34006" y="34465"/>
                    <a:pt x="34465" y="34005"/>
                    <a:pt x="34465" y="33546"/>
                  </a:cubicBezTo>
                  <a:lnTo>
                    <a:pt x="34465" y="27802"/>
                  </a:lnTo>
                  <a:cubicBezTo>
                    <a:pt x="34465" y="27266"/>
                    <a:pt x="34006" y="26806"/>
                    <a:pt x="33546" y="26806"/>
                  </a:cubicBezTo>
                  <a:close/>
                  <a:moveTo>
                    <a:pt x="36380" y="27802"/>
                  </a:moveTo>
                  <a:cubicBezTo>
                    <a:pt x="36380" y="27266"/>
                    <a:pt x="36839" y="26806"/>
                    <a:pt x="37376" y="26806"/>
                  </a:cubicBezTo>
                  <a:lnTo>
                    <a:pt x="43120" y="26806"/>
                  </a:lnTo>
                  <a:cubicBezTo>
                    <a:pt x="43579" y="26806"/>
                    <a:pt x="44039" y="27266"/>
                    <a:pt x="44039" y="27802"/>
                  </a:cubicBezTo>
                  <a:lnTo>
                    <a:pt x="44039" y="33546"/>
                  </a:lnTo>
                  <a:cubicBezTo>
                    <a:pt x="44039" y="34005"/>
                    <a:pt x="43579" y="34465"/>
                    <a:pt x="43120" y="34465"/>
                  </a:cubicBezTo>
                  <a:lnTo>
                    <a:pt x="37376" y="34465"/>
                  </a:lnTo>
                  <a:cubicBezTo>
                    <a:pt x="36839" y="34465"/>
                    <a:pt x="36380" y="34005"/>
                    <a:pt x="36380" y="33546"/>
                  </a:cubicBezTo>
                  <a:close/>
                  <a:moveTo>
                    <a:pt x="18229" y="36379"/>
                  </a:moveTo>
                  <a:cubicBezTo>
                    <a:pt x="17692" y="36379"/>
                    <a:pt x="17233" y="36839"/>
                    <a:pt x="17233" y="37375"/>
                  </a:cubicBezTo>
                  <a:lnTo>
                    <a:pt x="17233" y="43119"/>
                  </a:lnTo>
                  <a:cubicBezTo>
                    <a:pt x="17233" y="43579"/>
                    <a:pt x="17692" y="44038"/>
                    <a:pt x="18229" y="44038"/>
                  </a:cubicBezTo>
                  <a:lnTo>
                    <a:pt x="23973" y="44038"/>
                  </a:lnTo>
                  <a:cubicBezTo>
                    <a:pt x="24432" y="44038"/>
                    <a:pt x="24892" y="43579"/>
                    <a:pt x="24892" y="43119"/>
                  </a:cubicBezTo>
                  <a:lnTo>
                    <a:pt x="24892" y="37375"/>
                  </a:lnTo>
                  <a:cubicBezTo>
                    <a:pt x="24892" y="36839"/>
                    <a:pt x="24432" y="36379"/>
                    <a:pt x="23973" y="36379"/>
                  </a:cubicBezTo>
                  <a:close/>
                  <a:moveTo>
                    <a:pt x="26806" y="37375"/>
                  </a:moveTo>
                  <a:cubicBezTo>
                    <a:pt x="26806" y="36839"/>
                    <a:pt x="27266" y="36379"/>
                    <a:pt x="27802" y="36379"/>
                  </a:cubicBezTo>
                  <a:lnTo>
                    <a:pt x="33546" y="36379"/>
                  </a:lnTo>
                  <a:cubicBezTo>
                    <a:pt x="34006" y="36379"/>
                    <a:pt x="34465" y="36839"/>
                    <a:pt x="34465" y="37375"/>
                  </a:cubicBezTo>
                  <a:lnTo>
                    <a:pt x="34465" y="43119"/>
                  </a:lnTo>
                  <a:cubicBezTo>
                    <a:pt x="34465" y="43579"/>
                    <a:pt x="34006" y="44038"/>
                    <a:pt x="33546" y="44038"/>
                  </a:cubicBezTo>
                  <a:lnTo>
                    <a:pt x="27802" y="44038"/>
                  </a:lnTo>
                  <a:cubicBezTo>
                    <a:pt x="27266" y="44038"/>
                    <a:pt x="26806" y="43579"/>
                    <a:pt x="26806" y="43119"/>
                  </a:cubicBezTo>
                  <a:close/>
                  <a:moveTo>
                    <a:pt x="37376" y="36379"/>
                  </a:moveTo>
                  <a:cubicBezTo>
                    <a:pt x="36839" y="36379"/>
                    <a:pt x="36380" y="36839"/>
                    <a:pt x="36380" y="37375"/>
                  </a:cubicBezTo>
                  <a:lnTo>
                    <a:pt x="36380" y="43119"/>
                  </a:lnTo>
                  <a:cubicBezTo>
                    <a:pt x="36380" y="43579"/>
                    <a:pt x="36839" y="44038"/>
                    <a:pt x="37376" y="44038"/>
                  </a:cubicBezTo>
                  <a:lnTo>
                    <a:pt x="43120" y="44038"/>
                  </a:lnTo>
                  <a:cubicBezTo>
                    <a:pt x="43579" y="44038"/>
                    <a:pt x="44039" y="43579"/>
                    <a:pt x="44039" y="43119"/>
                  </a:cubicBezTo>
                  <a:lnTo>
                    <a:pt x="44039" y="37375"/>
                  </a:lnTo>
                  <a:cubicBezTo>
                    <a:pt x="44039" y="36839"/>
                    <a:pt x="43579" y="36379"/>
                    <a:pt x="43120" y="36379"/>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2296425" y="1967150"/>
              <a:ext cx="4604875" cy="1838125"/>
            </a:xfrm>
            <a:custGeom>
              <a:avLst/>
              <a:gdLst/>
              <a:ahLst/>
              <a:cxnLst/>
              <a:rect l="l" t="t" r="r" b="b"/>
              <a:pathLst>
                <a:path w="184195" h="73525" extrusionOk="0">
                  <a:moveTo>
                    <a:pt x="33316" y="5362"/>
                  </a:moveTo>
                  <a:cubicBezTo>
                    <a:pt x="32780" y="5362"/>
                    <a:pt x="32244" y="5821"/>
                    <a:pt x="32244" y="6434"/>
                  </a:cubicBezTo>
                  <a:lnTo>
                    <a:pt x="32244" y="9880"/>
                  </a:lnTo>
                  <a:cubicBezTo>
                    <a:pt x="32244" y="10416"/>
                    <a:pt x="32780" y="10952"/>
                    <a:pt x="33316" y="10952"/>
                  </a:cubicBezTo>
                  <a:lnTo>
                    <a:pt x="36762" y="10952"/>
                  </a:lnTo>
                  <a:cubicBezTo>
                    <a:pt x="37375" y="10952"/>
                    <a:pt x="37835" y="10416"/>
                    <a:pt x="37835" y="9880"/>
                  </a:cubicBezTo>
                  <a:lnTo>
                    <a:pt x="37835" y="6434"/>
                  </a:lnTo>
                  <a:cubicBezTo>
                    <a:pt x="37835" y="5821"/>
                    <a:pt x="37375" y="5362"/>
                    <a:pt x="36762" y="5362"/>
                  </a:cubicBezTo>
                  <a:close/>
                  <a:moveTo>
                    <a:pt x="78197" y="22134"/>
                  </a:moveTo>
                  <a:cubicBezTo>
                    <a:pt x="84860" y="22134"/>
                    <a:pt x="88459" y="26806"/>
                    <a:pt x="88536" y="35231"/>
                  </a:cubicBezTo>
                  <a:lnTo>
                    <a:pt x="66172" y="35231"/>
                  </a:lnTo>
                  <a:cubicBezTo>
                    <a:pt x="67015" y="27495"/>
                    <a:pt x="71916" y="22134"/>
                    <a:pt x="78197" y="22134"/>
                  </a:cubicBezTo>
                  <a:close/>
                  <a:moveTo>
                    <a:pt x="133340" y="22134"/>
                  </a:moveTo>
                  <a:cubicBezTo>
                    <a:pt x="137016" y="22211"/>
                    <a:pt x="140080" y="23589"/>
                    <a:pt x="143603" y="26729"/>
                  </a:cubicBezTo>
                  <a:lnTo>
                    <a:pt x="143603" y="48097"/>
                  </a:lnTo>
                  <a:cubicBezTo>
                    <a:pt x="139697" y="52080"/>
                    <a:pt x="136250" y="53841"/>
                    <a:pt x="132574" y="53841"/>
                  </a:cubicBezTo>
                  <a:cubicBezTo>
                    <a:pt x="125298" y="53841"/>
                    <a:pt x="120933" y="47867"/>
                    <a:pt x="120933" y="37988"/>
                  </a:cubicBezTo>
                  <a:cubicBezTo>
                    <a:pt x="120933" y="29104"/>
                    <a:pt x="126370" y="22134"/>
                    <a:pt x="133340" y="22134"/>
                  </a:cubicBezTo>
                  <a:close/>
                  <a:moveTo>
                    <a:pt x="460" y="5515"/>
                  </a:moveTo>
                  <a:cubicBezTo>
                    <a:pt x="230" y="5515"/>
                    <a:pt x="0" y="5744"/>
                    <a:pt x="0" y="6051"/>
                  </a:cubicBezTo>
                  <a:lnTo>
                    <a:pt x="0" y="56369"/>
                  </a:lnTo>
                  <a:cubicBezTo>
                    <a:pt x="0" y="56675"/>
                    <a:pt x="230" y="56905"/>
                    <a:pt x="460" y="56905"/>
                  </a:cubicBezTo>
                  <a:lnTo>
                    <a:pt x="27189" y="56905"/>
                  </a:lnTo>
                  <a:cubicBezTo>
                    <a:pt x="27495" y="56905"/>
                    <a:pt x="27648" y="56675"/>
                    <a:pt x="27648" y="56369"/>
                  </a:cubicBezTo>
                  <a:lnTo>
                    <a:pt x="27648" y="53305"/>
                  </a:lnTo>
                  <a:cubicBezTo>
                    <a:pt x="27648" y="53152"/>
                    <a:pt x="27495" y="52922"/>
                    <a:pt x="27189" y="52922"/>
                  </a:cubicBezTo>
                  <a:lnTo>
                    <a:pt x="4519" y="52922"/>
                  </a:lnTo>
                  <a:lnTo>
                    <a:pt x="4519" y="6051"/>
                  </a:lnTo>
                  <a:cubicBezTo>
                    <a:pt x="4519" y="5744"/>
                    <a:pt x="4289" y="5515"/>
                    <a:pt x="4059" y="5515"/>
                  </a:cubicBezTo>
                  <a:close/>
                  <a:moveTo>
                    <a:pt x="58054" y="0"/>
                  </a:moveTo>
                  <a:cubicBezTo>
                    <a:pt x="51850" y="0"/>
                    <a:pt x="48480" y="4136"/>
                    <a:pt x="48480" y="11489"/>
                  </a:cubicBezTo>
                  <a:lnTo>
                    <a:pt x="48480" y="19224"/>
                  </a:lnTo>
                  <a:lnTo>
                    <a:pt x="43809" y="19530"/>
                  </a:lnTo>
                  <a:cubicBezTo>
                    <a:pt x="43579" y="19530"/>
                    <a:pt x="43349" y="19760"/>
                    <a:pt x="43349" y="19990"/>
                  </a:cubicBezTo>
                  <a:lnTo>
                    <a:pt x="43349" y="22594"/>
                  </a:lnTo>
                  <a:cubicBezTo>
                    <a:pt x="43349" y="22900"/>
                    <a:pt x="43579" y="23053"/>
                    <a:pt x="43809" y="23053"/>
                  </a:cubicBezTo>
                  <a:lnTo>
                    <a:pt x="48480" y="23053"/>
                  </a:lnTo>
                  <a:lnTo>
                    <a:pt x="48480" y="56369"/>
                  </a:lnTo>
                  <a:cubicBezTo>
                    <a:pt x="48480" y="56675"/>
                    <a:pt x="48634" y="56905"/>
                    <a:pt x="48940" y="56905"/>
                  </a:cubicBezTo>
                  <a:lnTo>
                    <a:pt x="52310" y="56905"/>
                  </a:lnTo>
                  <a:cubicBezTo>
                    <a:pt x="52540" y="56905"/>
                    <a:pt x="52769" y="56675"/>
                    <a:pt x="52769" y="56369"/>
                  </a:cubicBezTo>
                  <a:lnTo>
                    <a:pt x="52769" y="23053"/>
                  </a:lnTo>
                  <a:lnTo>
                    <a:pt x="60811" y="23053"/>
                  </a:lnTo>
                  <a:cubicBezTo>
                    <a:pt x="61117" y="23053"/>
                    <a:pt x="61271" y="22900"/>
                    <a:pt x="61271" y="22594"/>
                  </a:cubicBezTo>
                  <a:lnTo>
                    <a:pt x="61271" y="19607"/>
                  </a:lnTo>
                  <a:cubicBezTo>
                    <a:pt x="61271" y="19454"/>
                    <a:pt x="61117" y="19224"/>
                    <a:pt x="60811" y="19224"/>
                  </a:cubicBezTo>
                  <a:lnTo>
                    <a:pt x="52769" y="19224"/>
                  </a:lnTo>
                  <a:lnTo>
                    <a:pt x="52769" y="11795"/>
                  </a:lnTo>
                  <a:cubicBezTo>
                    <a:pt x="52769" y="6510"/>
                    <a:pt x="54454" y="3906"/>
                    <a:pt x="58054" y="3906"/>
                  </a:cubicBezTo>
                  <a:cubicBezTo>
                    <a:pt x="59432" y="3906"/>
                    <a:pt x="60888" y="4289"/>
                    <a:pt x="62266" y="4902"/>
                  </a:cubicBezTo>
                  <a:cubicBezTo>
                    <a:pt x="62305" y="4940"/>
                    <a:pt x="62362" y="4959"/>
                    <a:pt x="62429" y="4959"/>
                  </a:cubicBezTo>
                  <a:cubicBezTo>
                    <a:pt x="62496" y="4959"/>
                    <a:pt x="62573" y="4940"/>
                    <a:pt x="62649" y="4902"/>
                  </a:cubicBezTo>
                  <a:lnTo>
                    <a:pt x="62879" y="4596"/>
                  </a:lnTo>
                  <a:lnTo>
                    <a:pt x="63875" y="1839"/>
                  </a:lnTo>
                  <a:cubicBezTo>
                    <a:pt x="63951" y="1609"/>
                    <a:pt x="63875" y="1379"/>
                    <a:pt x="63568" y="1226"/>
                  </a:cubicBezTo>
                  <a:cubicBezTo>
                    <a:pt x="61730" y="460"/>
                    <a:pt x="59739" y="0"/>
                    <a:pt x="58054" y="0"/>
                  </a:cubicBezTo>
                  <a:close/>
                  <a:moveTo>
                    <a:pt x="33316" y="19224"/>
                  </a:moveTo>
                  <a:cubicBezTo>
                    <a:pt x="33010" y="19224"/>
                    <a:pt x="32856" y="19454"/>
                    <a:pt x="32856" y="19760"/>
                  </a:cubicBezTo>
                  <a:lnTo>
                    <a:pt x="32856" y="56522"/>
                  </a:lnTo>
                  <a:cubicBezTo>
                    <a:pt x="32856" y="56752"/>
                    <a:pt x="33010" y="56981"/>
                    <a:pt x="33316" y="56981"/>
                  </a:cubicBezTo>
                  <a:lnTo>
                    <a:pt x="36686" y="56981"/>
                  </a:lnTo>
                  <a:cubicBezTo>
                    <a:pt x="36992" y="56981"/>
                    <a:pt x="37145" y="56752"/>
                    <a:pt x="37145" y="56522"/>
                  </a:cubicBezTo>
                  <a:lnTo>
                    <a:pt x="37145" y="19760"/>
                  </a:lnTo>
                  <a:cubicBezTo>
                    <a:pt x="37145" y="19454"/>
                    <a:pt x="36992" y="19224"/>
                    <a:pt x="36686" y="19224"/>
                  </a:cubicBezTo>
                  <a:close/>
                  <a:moveTo>
                    <a:pt x="113350" y="18381"/>
                  </a:moveTo>
                  <a:cubicBezTo>
                    <a:pt x="109521" y="18381"/>
                    <a:pt x="105921" y="20756"/>
                    <a:pt x="103088" y="25274"/>
                  </a:cubicBezTo>
                  <a:lnTo>
                    <a:pt x="102858" y="19760"/>
                  </a:lnTo>
                  <a:cubicBezTo>
                    <a:pt x="102858" y="19454"/>
                    <a:pt x="102628" y="19224"/>
                    <a:pt x="102322" y="19224"/>
                  </a:cubicBezTo>
                  <a:lnTo>
                    <a:pt x="99488" y="19224"/>
                  </a:lnTo>
                  <a:cubicBezTo>
                    <a:pt x="99182" y="19224"/>
                    <a:pt x="99029" y="19454"/>
                    <a:pt x="99029" y="19760"/>
                  </a:cubicBezTo>
                  <a:lnTo>
                    <a:pt x="99029" y="56522"/>
                  </a:lnTo>
                  <a:cubicBezTo>
                    <a:pt x="99029" y="56752"/>
                    <a:pt x="99182" y="56981"/>
                    <a:pt x="99488" y="56981"/>
                  </a:cubicBezTo>
                  <a:lnTo>
                    <a:pt x="102858" y="56981"/>
                  </a:lnTo>
                  <a:cubicBezTo>
                    <a:pt x="103088" y="56981"/>
                    <a:pt x="103317" y="56752"/>
                    <a:pt x="103317" y="56522"/>
                  </a:cubicBezTo>
                  <a:lnTo>
                    <a:pt x="103317" y="31631"/>
                  </a:lnTo>
                  <a:cubicBezTo>
                    <a:pt x="105615" y="25887"/>
                    <a:pt x="109138" y="22517"/>
                    <a:pt x="112891" y="22517"/>
                  </a:cubicBezTo>
                  <a:cubicBezTo>
                    <a:pt x="114193" y="22517"/>
                    <a:pt x="114806" y="22670"/>
                    <a:pt x="116031" y="23053"/>
                  </a:cubicBezTo>
                  <a:lnTo>
                    <a:pt x="116414" y="23053"/>
                  </a:lnTo>
                  <a:cubicBezTo>
                    <a:pt x="116491" y="22977"/>
                    <a:pt x="116644" y="22900"/>
                    <a:pt x="116644" y="22823"/>
                  </a:cubicBezTo>
                  <a:lnTo>
                    <a:pt x="117410" y="19760"/>
                  </a:lnTo>
                  <a:cubicBezTo>
                    <a:pt x="117486" y="19454"/>
                    <a:pt x="117410" y="19224"/>
                    <a:pt x="117180" y="19147"/>
                  </a:cubicBezTo>
                  <a:cubicBezTo>
                    <a:pt x="116031" y="18611"/>
                    <a:pt x="114882" y="18381"/>
                    <a:pt x="113350" y="18381"/>
                  </a:cubicBezTo>
                  <a:close/>
                  <a:moveTo>
                    <a:pt x="78197" y="18305"/>
                  </a:moveTo>
                  <a:cubicBezTo>
                    <a:pt x="70231" y="18305"/>
                    <a:pt x="61730" y="25274"/>
                    <a:pt x="61730" y="38141"/>
                  </a:cubicBezTo>
                  <a:cubicBezTo>
                    <a:pt x="61730" y="49706"/>
                    <a:pt x="68929" y="57824"/>
                    <a:pt x="79192" y="57824"/>
                  </a:cubicBezTo>
                  <a:cubicBezTo>
                    <a:pt x="84630" y="57824"/>
                    <a:pt x="88000" y="55986"/>
                    <a:pt x="91063" y="54224"/>
                  </a:cubicBezTo>
                  <a:cubicBezTo>
                    <a:pt x="91217" y="54071"/>
                    <a:pt x="91370" y="53841"/>
                    <a:pt x="91217" y="53535"/>
                  </a:cubicBezTo>
                  <a:lnTo>
                    <a:pt x="89838" y="50931"/>
                  </a:lnTo>
                  <a:cubicBezTo>
                    <a:pt x="89685" y="50854"/>
                    <a:pt x="89608" y="50778"/>
                    <a:pt x="89532" y="50778"/>
                  </a:cubicBezTo>
                  <a:cubicBezTo>
                    <a:pt x="89378" y="50778"/>
                    <a:pt x="89225" y="50778"/>
                    <a:pt x="89149" y="50854"/>
                  </a:cubicBezTo>
                  <a:cubicBezTo>
                    <a:pt x="86085" y="53075"/>
                    <a:pt x="83022" y="53994"/>
                    <a:pt x="79575" y="53994"/>
                  </a:cubicBezTo>
                  <a:cubicBezTo>
                    <a:pt x="71763" y="53994"/>
                    <a:pt x="66555" y="47944"/>
                    <a:pt x="66249" y="39060"/>
                  </a:cubicBezTo>
                  <a:lnTo>
                    <a:pt x="92212" y="39060"/>
                  </a:lnTo>
                  <a:cubicBezTo>
                    <a:pt x="92365" y="39060"/>
                    <a:pt x="92595" y="38907"/>
                    <a:pt x="92672" y="38677"/>
                  </a:cubicBezTo>
                  <a:cubicBezTo>
                    <a:pt x="92825" y="37758"/>
                    <a:pt x="92825" y="36686"/>
                    <a:pt x="92825" y="35843"/>
                  </a:cubicBezTo>
                  <a:cubicBezTo>
                    <a:pt x="92672" y="24815"/>
                    <a:pt x="87311" y="18305"/>
                    <a:pt x="78197" y="18305"/>
                  </a:cubicBezTo>
                  <a:close/>
                  <a:moveTo>
                    <a:pt x="133187" y="18381"/>
                  </a:moveTo>
                  <a:cubicBezTo>
                    <a:pt x="123383" y="18381"/>
                    <a:pt x="116414" y="26729"/>
                    <a:pt x="116414" y="38217"/>
                  </a:cubicBezTo>
                  <a:cubicBezTo>
                    <a:pt x="116414" y="50548"/>
                    <a:pt x="122235" y="57900"/>
                    <a:pt x="132115" y="57900"/>
                  </a:cubicBezTo>
                  <a:cubicBezTo>
                    <a:pt x="136174" y="57900"/>
                    <a:pt x="140156" y="56062"/>
                    <a:pt x="143909" y="52692"/>
                  </a:cubicBezTo>
                  <a:lnTo>
                    <a:pt x="144215" y="56598"/>
                  </a:lnTo>
                  <a:cubicBezTo>
                    <a:pt x="144215" y="56828"/>
                    <a:pt x="144369" y="57058"/>
                    <a:pt x="144675" y="57058"/>
                  </a:cubicBezTo>
                  <a:lnTo>
                    <a:pt x="147509" y="57058"/>
                  </a:lnTo>
                  <a:cubicBezTo>
                    <a:pt x="147815" y="57058"/>
                    <a:pt x="148045" y="56828"/>
                    <a:pt x="148045" y="56598"/>
                  </a:cubicBezTo>
                  <a:lnTo>
                    <a:pt x="148045" y="19760"/>
                  </a:lnTo>
                  <a:cubicBezTo>
                    <a:pt x="147892" y="19454"/>
                    <a:pt x="147738" y="19224"/>
                    <a:pt x="147432" y="19224"/>
                  </a:cubicBezTo>
                  <a:lnTo>
                    <a:pt x="144445" y="19224"/>
                  </a:lnTo>
                  <a:cubicBezTo>
                    <a:pt x="144215" y="19224"/>
                    <a:pt x="143986" y="19454"/>
                    <a:pt x="143986" y="19760"/>
                  </a:cubicBezTo>
                  <a:lnTo>
                    <a:pt x="143833" y="22517"/>
                  </a:lnTo>
                  <a:cubicBezTo>
                    <a:pt x="140616" y="19990"/>
                    <a:pt x="137552" y="18381"/>
                    <a:pt x="133187" y="18381"/>
                  </a:cubicBezTo>
                  <a:close/>
                  <a:moveTo>
                    <a:pt x="152257" y="19147"/>
                  </a:moveTo>
                  <a:cubicBezTo>
                    <a:pt x="152027" y="19147"/>
                    <a:pt x="151951" y="19224"/>
                    <a:pt x="151874" y="19377"/>
                  </a:cubicBezTo>
                  <a:cubicBezTo>
                    <a:pt x="151721" y="19454"/>
                    <a:pt x="151721" y="19607"/>
                    <a:pt x="151874" y="19837"/>
                  </a:cubicBezTo>
                  <a:lnTo>
                    <a:pt x="166886" y="57058"/>
                  </a:lnTo>
                  <a:lnTo>
                    <a:pt x="165890" y="60121"/>
                  </a:lnTo>
                  <a:cubicBezTo>
                    <a:pt x="164511" y="64410"/>
                    <a:pt x="161831" y="69542"/>
                    <a:pt x="156929" y="69542"/>
                  </a:cubicBezTo>
                  <a:cubicBezTo>
                    <a:pt x="155933" y="69542"/>
                    <a:pt x="154785" y="69235"/>
                    <a:pt x="154019" y="68929"/>
                  </a:cubicBezTo>
                  <a:lnTo>
                    <a:pt x="153636" y="68929"/>
                  </a:lnTo>
                  <a:lnTo>
                    <a:pt x="153406" y="69235"/>
                  </a:lnTo>
                  <a:lnTo>
                    <a:pt x="152564" y="72222"/>
                  </a:lnTo>
                  <a:cubicBezTo>
                    <a:pt x="152487" y="72375"/>
                    <a:pt x="152717" y="72682"/>
                    <a:pt x="152870" y="72758"/>
                  </a:cubicBezTo>
                  <a:cubicBezTo>
                    <a:pt x="153942" y="73218"/>
                    <a:pt x="155474" y="73524"/>
                    <a:pt x="156852" y="73524"/>
                  </a:cubicBezTo>
                  <a:cubicBezTo>
                    <a:pt x="162443" y="73524"/>
                    <a:pt x="166886" y="69235"/>
                    <a:pt x="169643" y="61040"/>
                  </a:cubicBezTo>
                  <a:lnTo>
                    <a:pt x="184118" y="19683"/>
                  </a:lnTo>
                  <a:cubicBezTo>
                    <a:pt x="184194" y="19683"/>
                    <a:pt x="184118" y="19530"/>
                    <a:pt x="184041" y="19454"/>
                  </a:cubicBezTo>
                  <a:cubicBezTo>
                    <a:pt x="183888" y="19377"/>
                    <a:pt x="183811" y="19224"/>
                    <a:pt x="183658" y="19224"/>
                  </a:cubicBezTo>
                  <a:lnTo>
                    <a:pt x="180212" y="19224"/>
                  </a:lnTo>
                  <a:cubicBezTo>
                    <a:pt x="179982" y="19224"/>
                    <a:pt x="179829" y="19377"/>
                    <a:pt x="179676" y="19530"/>
                  </a:cubicBezTo>
                  <a:lnTo>
                    <a:pt x="171864" y="42583"/>
                  </a:lnTo>
                  <a:cubicBezTo>
                    <a:pt x="171481" y="43885"/>
                    <a:pt x="171021" y="45187"/>
                    <a:pt x="170638" y="46565"/>
                  </a:cubicBezTo>
                  <a:cubicBezTo>
                    <a:pt x="170026" y="48480"/>
                    <a:pt x="169336" y="50395"/>
                    <a:pt x="168800" y="52080"/>
                  </a:cubicBezTo>
                  <a:cubicBezTo>
                    <a:pt x="168034" y="50165"/>
                    <a:pt x="167268" y="48097"/>
                    <a:pt x="166503" y="46029"/>
                  </a:cubicBezTo>
                  <a:cubicBezTo>
                    <a:pt x="166043" y="44804"/>
                    <a:pt x="165507" y="43655"/>
                    <a:pt x="165124" y="42506"/>
                  </a:cubicBezTo>
                  <a:lnTo>
                    <a:pt x="156316" y="19454"/>
                  </a:lnTo>
                  <a:cubicBezTo>
                    <a:pt x="156240" y="19224"/>
                    <a:pt x="156087" y="19147"/>
                    <a:pt x="155857" y="19147"/>
                  </a:cubicBezTo>
                  <a:close/>
                </a:path>
              </a:pathLst>
            </a:custGeom>
            <a:solidFill>
              <a:srgbClr val="101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8FD6779D-0A02-2D49-9F11-6433B64BCB4B}"/>
              </a:ext>
            </a:extLst>
          </p:cNvPr>
          <p:cNvSpPr txBox="1"/>
          <p:nvPr userDrawn="1"/>
        </p:nvSpPr>
        <p:spPr>
          <a:xfrm>
            <a:off x="8591198" y="4692230"/>
            <a:ext cx="324128" cy="246221"/>
          </a:xfrm>
          <a:prstGeom prst="rect">
            <a:avLst/>
          </a:prstGeom>
          <a:noFill/>
        </p:spPr>
        <p:txBody>
          <a:bodyPr wrap="square" rtlCol="0">
            <a:spAutoFit/>
          </a:bodyPr>
          <a:lstStyle/>
          <a:p>
            <a:pPr algn="ctr"/>
            <a:fld id="{A2274171-4058-084B-B538-5F10F70A544F}" type="slidenum">
              <a:rPr lang="en-US" sz="1000" b="0" i="0" smtClean="0">
                <a:latin typeface="Source Sans Pro Light" panose="020B0403030403020204" pitchFamily="34" charset="0"/>
              </a:rPr>
              <a:pPr algn="ctr"/>
              <a:t>‹#›</a:t>
            </a:fld>
            <a:endParaRPr lang="en-US" sz="1000" b="0" i="0" dirty="0">
              <a:latin typeface="Source Sans Pro Light" panose="020B0403030403020204" pitchFamily="34" charset="0"/>
            </a:endParaRPr>
          </a:p>
        </p:txBody>
      </p:sp>
    </p:spTree>
  </p:cSld>
  <p:clrMapOvr>
    <a:masterClrMapping/>
  </p:clrMapOvr>
  <p:extLst>
    <p:ext uri="{DCECCB84-F9BA-43D5-87BE-67443E8EF086}">
      <p15:sldGuideLst xmlns:p15="http://schemas.microsoft.com/office/powerpoint/2012/main">
        <p15:guide id="1" pos="934">
          <p15:clr>
            <a:schemeClr val="accent5"/>
          </p15:clr>
        </p15:guide>
        <p15:guide id="2" pos="196">
          <p15:clr>
            <a:schemeClr val="accent4"/>
          </p15:clr>
        </p15:guide>
        <p15:guide id="3" pos="5577">
          <p15:clr>
            <a:schemeClr val="accent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3b Content - image right floating">
  <p:cSld name="CUSTOM_2_1">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277675" y="1654250"/>
            <a:ext cx="5208600" cy="572700"/>
          </a:xfrm>
          <a:prstGeom prst="rect">
            <a:avLst/>
          </a:prstGeom>
        </p:spPr>
        <p:txBody>
          <a:bodyPr spcFirstLastPara="1" wrap="square" lIns="91440" tIns="91425" rIns="91440"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dirty="0"/>
          </a:p>
        </p:txBody>
      </p:sp>
      <p:cxnSp>
        <p:nvCxnSpPr>
          <p:cNvPr id="47" name="Google Shape;47;p7"/>
          <p:cNvCxnSpPr>
            <a:cxnSpLocks/>
          </p:cNvCxnSpPr>
          <p:nvPr/>
        </p:nvCxnSpPr>
        <p:spPr>
          <a:xfrm>
            <a:off x="312612" y="4600932"/>
            <a:ext cx="8340300" cy="3300"/>
          </a:xfrm>
          <a:prstGeom prst="straightConnector1">
            <a:avLst/>
          </a:prstGeom>
          <a:noFill/>
          <a:ln w="9525" cap="flat" cmpd="sng">
            <a:solidFill>
              <a:srgbClr val="EBEEF2"/>
            </a:solidFill>
            <a:prstDash val="solid"/>
            <a:round/>
            <a:headEnd type="none" w="med" len="med"/>
            <a:tailEnd type="none" w="med" len="med"/>
          </a:ln>
        </p:spPr>
      </p:cxnSp>
      <p:cxnSp>
        <p:nvCxnSpPr>
          <p:cNvPr id="48" name="Google Shape;48;p7"/>
          <p:cNvCxnSpPr/>
          <p:nvPr/>
        </p:nvCxnSpPr>
        <p:spPr>
          <a:xfrm flipH="1">
            <a:off x="8652912" y="4602432"/>
            <a:ext cx="200700" cy="1800"/>
          </a:xfrm>
          <a:prstGeom prst="straightConnector1">
            <a:avLst/>
          </a:prstGeom>
          <a:noFill/>
          <a:ln w="9525" cap="flat" cmpd="sng">
            <a:solidFill>
              <a:schemeClr val="dk1"/>
            </a:solidFill>
            <a:prstDash val="solid"/>
            <a:round/>
            <a:headEnd type="none" w="med" len="med"/>
            <a:tailEnd type="none" w="med" len="med"/>
          </a:ln>
        </p:spPr>
      </p:cxnSp>
      <p:sp>
        <p:nvSpPr>
          <p:cNvPr id="49" name="Google Shape;49;p7"/>
          <p:cNvSpPr txBox="1">
            <a:spLocks noGrp="1"/>
          </p:cNvSpPr>
          <p:nvPr>
            <p:ph type="body" idx="1"/>
          </p:nvPr>
        </p:nvSpPr>
        <p:spPr>
          <a:xfrm>
            <a:off x="277675" y="2226950"/>
            <a:ext cx="5208600" cy="2115600"/>
          </a:xfrm>
          <a:prstGeom prst="rect">
            <a:avLst/>
          </a:prstGeom>
        </p:spPr>
        <p:txBody>
          <a:bodyPr spcFirstLastPara="1" wrap="square" lIns="0" tIns="91425" rIns="0" bIns="91425" anchor="t" anchorCtr="0">
            <a:noAutofit/>
          </a:bodyPr>
          <a:lstStyle>
            <a:lvl1pPr marL="457200" lvl="0" indent="-330200" rtl="0">
              <a:spcBef>
                <a:spcPts val="0"/>
              </a:spcBef>
              <a:spcAft>
                <a:spcPts val="0"/>
              </a:spcAft>
              <a:buSzPts val="16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dirty="0"/>
          </a:p>
        </p:txBody>
      </p:sp>
      <p:sp>
        <p:nvSpPr>
          <p:cNvPr id="50" name="Google Shape;50;p7"/>
          <p:cNvSpPr txBox="1">
            <a:spLocks noGrp="1"/>
          </p:cNvSpPr>
          <p:nvPr>
            <p:ph type="subTitle" idx="2"/>
          </p:nvPr>
        </p:nvSpPr>
        <p:spPr>
          <a:xfrm>
            <a:off x="277675" y="1476675"/>
            <a:ext cx="4751400" cy="1776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None/>
              <a:defRPr sz="1000">
                <a:solidFill>
                  <a:schemeClr val="accent2"/>
                </a:solidFill>
                <a:latin typeface="Source Sans Pro SemiBold"/>
                <a:ea typeface="Source Sans Pro SemiBold"/>
                <a:cs typeface="Source Sans Pro SemiBold"/>
                <a:sym typeface="Source Sans Pro SemiBold"/>
              </a:defRPr>
            </a:lvl1pPr>
            <a:lvl2pPr lvl="1" rtl="0">
              <a:spcBef>
                <a:spcPts val="0"/>
              </a:spcBef>
              <a:spcAft>
                <a:spcPts val="0"/>
              </a:spcAft>
              <a:buNone/>
              <a:defRPr sz="1000">
                <a:solidFill>
                  <a:schemeClr val="accent2"/>
                </a:solidFill>
              </a:defRPr>
            </a:lvl2pPr>
            <a:lvl3pPr lvl="2" rtl="0">
              <a:spcBef>
                <a:spcPts val="1600"/>
              </a:spcBef>
              <a:spcAft>
                <a:spcPts val="0"/>
              </a:spcAft>
              <a:buNone/>
              <a:defRPr sz="1000">
                <a:solidFill>
                  <a:schemeClr val="accent2"/>
                </a:solidFill>
              </a:defRPr>
            </a:lvl3pPr>
            <a:lvl4pPr lvl="3" rtl="0">
              <a:spcBef>
                <a:spcPts val="1600"/>
              </a:spcBef>
              <a:spcAft>
                <a:spcPts val="0"/>
              </a:spcAft>
              <a:buNone/>
              <a:defRPr sz="1000">
                <a:solidFill>
                  <a:schemeClr val="accent2"/>
                </a:solidFill>
              </a:defRPr>
            </a:lvl4pPr>
            <a:lvl5pPr lvl="4" rtl="0">
              <a:spcBef>
                <a:spcPts val="1600"/>
              </a:spcBef>
              <a:spcAft>
                <a:spcPts val="0"/>
              </a:spcAft>
              <a:buNone/>
              <a:defRPr sz="1000">
                <a:solidFill>
                  <a:schemeClr val="accent2"/>
                </a:solidFill>
              </a:defRPr>
            </a:lvl5pPr>
            <a:lvl6pPr lvl="5" rtl="0">
              <a:spcBef>
                <a:spcPts val="1600"/>
              </a:spcBef>
              <a:spcAft>
                <a:spcPts val="0"/>
              </a:spcAft>
              <a:buNone/>
              <a:defRPr sz="1000">
                <a:solidFill>
                  <a:schemeClr val="accent2"/>
                </a:solidFill>
              </a:defRPr>
            </a:lvl6pPr>
            <a:lvl7pPr lvl="6" rtl="0">
              <a:spcBef>
                <a:spcPts val="1600"/>
              </a:spcBef>
              <a:spcAft>
                <a:spcPts val="0"/>
              </a:spcAft>
              <a:buNone/>
              <a:defRPr sz="1000">
                <a:solidFill>
                  <a:schemeClr val="accent2"/>
                </a:solidFill>
              </a:defRPr>
            </a:lvl7pPr>
            <a:lvl8pPr lvl="7" rtl="0">
              <a:spcBef>
                <a:spcPts val="1600"/>
              </a:spcBef>
              <a:spcAft>
                <a:spcPts val="0"/>
              </a:spcAft>
              <a:buNone/>
              <a:defRPr sz="1000">
                <a:solidFill>
                  <a:schemeClr val="accent2"/>
                </a:solidFill>
              </a:defRPr>
            </a:lvl8pPr>
            <a:lvl9pPr lvl="8" rtl="0">
              <a:spcBef>
                <a:spcPts val="1600"/>
              </a:spcBef>
              <a:spcAft>
                <a:spcPts val="1600"/>
              </a:spcAft>
              <a:buNone/>
              <a:defRPr sz="1000">
                <a:solidFill>
                  <a:schemeClr val="accent2"/>
                </a:solidFill>
              </a:defRPr>
            </a:lvl9pPr>
          </a:lstStyle>
          <a:p>
            <a:endParaRPr/>
          </a:p>
        </p:txBody>
      </p:sp>
      <p:grpSp>
        <p:nvGrpSpPr>
          <p:cNvPr id="51" name="Google Shape;51;p7"/>
          <p:cNvGrpSpPr/>
          <p:nvPr/>
        </p:nvGrpSpPr>
        <p:grpSpPr>
          <a:xfrm>
            <a:off x="311657" y="4719126"/>
            <a:ext cx="626141" cy="183261"/>
            <a:chOff x="621050" y="1967150"/>
            <a:chExt cx="6280250" cy="1838125"/>
          </a:xfrm>
        </p:grpSpPr>
        <p:sp>
          <p:nvSpPr>
            <p:cNvPr id="52" name="Google Shape;52;p7"/>
            <p:cNvSpPr/>
            <p:nvPr/>
          </p:nvSpPr>
          <p:spPr>
            <a:xfrm>
              <a:off x="621050" y="2110750"/>
              <a:ext cx="1292450" cy="1292425"/>
            </a:xfrm>
            <a:custGeom>
              <a:avLst/>
              <a:gdLst/>
              <a:ahLst/>
              <a:cxnLst/>
              <a:rect l="l" t="t" r="r" b="b"/>
              <a:pathLst>
                <a:path w="51698" h="51697" extrusionOk="0">
                  <a:moveTo>
                    <a:pt x="1" y="3830"/>
                  </a:moveTo>
                  <a:cubicBezTo>
                    <a:pt x="1" y="1685"/>
                    <a:pt x="1686" y="0"/>
                    <a:pt x="3830" y="0"/>
                  </a:cubicBezTo>
                  <a:lnTo>
                    <a:pt x="47868" y="0"/>
                  </a:lnTo>
                  <a:cubicBezTo>
                    <a:pt x="50013" y="0"/>
                    <a:pt x="51698" y="1685"/>
                    <a:pt x="51698" y="3830"/>
                  </a:cubicBezTo>
                  <a:lnTo>
                    <a:pt x="51698" y="47868"/>
                  </a:lnTo>
                  <a:cubicBezTo>
                    <a:pt x="51698" y="50012"/>
                    <a:pt x="50013" y="51697"/>
                    <a:pt x="47868" y="51697"/>
                  </a:cubicBezTo>
                  <a:lnTo>
                    <a:pt x="3830" y="51697"/>
                  </a:lnTo>
                  <a:cubicBezTo>
                    <a:pt x="1686" y="51697"/>
                    <a:pt x="1" y="50012"/>
                    <a:pt x="1" y="47868"/>
                  </a:cubicBezTo>
                  <a:close/>
                  <a:moveTo>
                    <a:pt x="7659" y="8655"/>
                  </a:moveTo>
                  <a:cubicBezTo>
                    <a:pt x="7659" y="8119"/>
                    <a:pt x="8119" y="7659"/>
                    <a:pt x="8655" y="7659"/>
                  </a:cubicBezTo>
                  <a:lnTo>
                    <a:pt x="14399" y="7659"/>
                  </a:lnTo>
                  <a:cubicBezTo>
                    <a:pt x="14859" y="7659"/>
                    <a:pt x="15318" y="8119"/>
                    <a:pt x="15318" y="8655"/>
                  </a:cubicBezTo>
                  <a:lnTo>
                    <a:pt x="15318" y="14399"/>
                  </a:lnTo>
                  <a:cubicBezTo>
                    <a:pt x="15318" y="14858"/>
                    <a:pt x="14859" y="15318"/>
                    <a:pt x="14399" y="15318"/>
                  </a:cubicBezTo>
                  <a:lnTo>
                    <a:pt x="8655" y="15318"/>
                  </a:lnTo>
                  <a:cubicBezTo>
                    <a:pt x="8119" y="15318"/>
                    <a:pt x="7659" y="14858"/>
                    <a:pt x="7659" y="14399"/>
                  </a:cubicBezTo>
                  <a:close/>
                  <a:moveTo>
                    <a:pt x="18229" y="7659"/>
                  </a:moveTo>
                  <a:cubicBezTo>
                    <a:pt x="17692" y="7659"/>
                    <a:pt x="17233" y="8119"/>
                    <a:pt x="17233" y="8655"/>
                  </a:cubicBezTo>
                  <a:lnTo>
                    <a:pt x="17233" y="14399"/>
                  </a:lnTo>
                  <a:cubicBezTo>
                    <a:pt x="17233" y="14858"/>
                    <a:pt x="17692" y="15318"/>
                    <a:pt x="18229" y="15318"/>
                  </a:cubicBezTo>
                  <a:lnTo>
                    <a:pt x="23973" y="15318"/>
                  </a:lnTo>
                  <a:cubicBezTo>
                    <a:pt x="24432" y="15318"/>
                    <a:pt x="24892" y="14858"/>
                    <a:pt x="24892" y="14399"/>
                  </a:cubicBezTo>
                  <a:lnTo>
                    <a:pt x="24892" y="8655"/>
                  </a:lnTo>
                  <a:cubicBezTo>
                    <a:pt x="24892" y="8119"/>
                    <a:pt x="24432" y="7659"/>
                    <a:pt x="23973" y="7659"/>
                  </a:cubicBezTo>
                  <a:close/>
                  <a:moveTo>
                    <a:pt x="26806" y="8655"/>
                  </a:moveTo>
                  <a:cubicBezTo>
                    <a:pt x="26806" y="8119"/>
                    <a:pt x="27266" y="7659"/>
                    <a:pt x="27802" y="7659"/>
                  </a:cubicBezTo>
                  <a:lnTo>
                    <a:pt x="33546" y="7659"/>
                  </a:lnTo>
                  <a:cubicBezTo>
                    <a:pt x="34006" y="7659"/>
                    <a:pt x="34465" y="8119"/>
                    <a:pt x="34465" y="8655"/>
                  </a:cubicBezTo>
                  <a:lnTo>
                    <a:pt x="34465" y="14399"/>
                  </a:lnTo>
                  <a:cubicBezTo>
                    <a:pt x="34465" y="14858"/>
                    <a:pt x="34006" y="15318"/>
                    <a:pt x="33546" y="15318"/>
                  </a:cubicBezTo>
                  <a:lnTo>
                    <a:pt x="27802" y="15318"/>
                  </a:lnTo>
                  <a:cubicBezTo>
                    <a:pt x="27266" y="15318"/>
                    <a:pt x="26806" y="14858"/>
                    <a:pt x="26806" y="14399"/>
                  </a:cubicBezTo>
                  <a:close/>
                  <a:moveTo>
                    <a:pt x="8655" y="17233"/>
                  </a:moveTo>
                  <a:cubicBezTo>
                    <a:pt x="8119" y="17233"/>
                    <a:pt x="7659" y="17692"/>
                    <a:pt x="7659" y="18228"/>
                  </a:cubicBezTo>
                  <a:lnTo>
                    <a:pt x="7659" y="23972"/>
                  </a:lnTo>
                  <a:cubicBezTo>
                    <a:pt x="7659" y="24432"/>
                    <a:pt x="8119" y="24891"/>
                    <a:pt x="8655" y="24891"/>
                  </a:cubicBezTo>
                  <a:lnTo>
                    <a:pt x="14399" y="24891"/>
                  </a:lnTo>
                  <a:cubicBezTo>
                    <a:pt x="14859" y="24891"/>
                    <a:pt x="15318" y="24432"/>
                    <a:pt x="15318" y="23972"/>
                  </a:cubicBezTo>
                  <a:lnTo>
                    <a:pt x="15318" y="18228"/>
                  </a:lnTo>
                  <a:cubicBezTo>
                    <a:pt x="15318" y="17692"/>
                    <a:pt x="14859" y="17233"/>
                    <a:pt x="14399" y="17233"/>
                  </a:cubicBezTo>
                  <a:close/>
                  <a:moveTo>
                    <a:pt x="17233" y="18228"/>
                  </a:moveTo>
                  <a:cubicBezTo>
                    <a:pt x="17233" y="17692"/>
                    <a:pt x="17692" y="17233"/>
                    <a:pt x="18229" y="17233"/>
                  </a:cubicBezTo>
                  <a:lnTo>
                    <a:pt x="23973" y="17233"/>
                  </a:lnTo>
                  <a:cubicBezTo>
                    <a:pt x="24432" y="17233"/>
                    <a:pt x="24892" y="17692"/>
                    <a:pt x="24892" y="18228"/>
                  </a:cubicBezTo>
                  <a:lnTo>
                    <a:pt x="24892" y="23972"/>
                  </a:lnTo>
                  <a:cubicBezTo>
                    <a:pt x="24892" y="24432"/>
                    <a:pt x="24432" y="24891"/>
                    <a:pt x="23973" y="24891"/>
                  </a:cubicBezTo>
                  <a:lnTo>
                    <a:pt x="18229" y="24891"/>
                  </a:lnTo>
                  <a:cubicBezTo>
                    <a:pt x="17692" y="24891"/>
                    <a:pt x="17233" y="24432"/>
                    <a:pt x="17233" y="23972"/>
                  </a:cubicBezTo>
                  <a:close/>
                  <a:moveTo>
                    <a:pt x="37376" y="17233"/>
                  </a:moveTo>
                  <a:cubicBezTo>
                    <a:pt x="36839" y="17233"/>
                    <a:pt x="36380" y="17692"/>
                    <a:pt x="36380" y="18228"/>
                  </a:cubicBezTo>
                  <a:lnTo>
                    <a:pt x="36380" y="23972"/>
                  </a:lnTo>
                  <a:cubicBezTo>
                    <a:pt x="36380" y="24432"/>
                    <a:pt x="36839" y="24891"/>
                    <a:pt x="37376" y="24891"/>
                  </a:cubicBezTo>
                  <a:lnTo>
                    <a:pt x="43120" y="24891"/>
                  </a:lnTo>
                  <a:cubicBezTo>
                    <a:pt x="43579" y="24891"/>
                    <a:pt x="44039" y="24432"/>
                    <a:pt x="44039" y="23972"/>
                  </a:cubicBezTo>
                  <a:lnTo>
                    <a:pt x="44039" y="18228"/>
                  </a:lnTo>
                  <a:cubicBezTo>
                    <a:pt x="44039" y="17692"/>
                    <a:pt x="43579" y="17233"/>
                    <a:pt x="43120" y="17233"/>
                  </a:cubicBezTo>
                  <a:close/>
                  <a:moveTo>
                    <a:pt x="7659" y="27802"/>
                  </a:moveTo>
                  <a:cubicBezTo>
                    <a:pt x="7659" y="27266"/>
                    <a:pt x="8119" y="26806"/>
                    <a:pt x="8655" y="26806"/>
                  </a:cubicBezTo>
                  <a:lnTo>
                    <a:pt x="14399" y="26806"/>
                  </a:lnTo>
                  <a:cubicBezTo>
                    <a:pt x="14859" y="26806"/>
                    <a:pt x="15318" y="27266"/>
                    <a:pt x="15318" y="27802"/>
                  </a:cubicBezTo>
                  <a:lnTo>
                    <a:pt x="15318" y="33546"/>
                  </a:lnTo>
                  <a:cubicBezTo>
                    <a:pt x="15318" y="34005"/>
                    <a:pt x="14859" y="34465"/>
                    <a:pt x="14399" y="34465"/>
                  </a:cubicBezTo>
                  <a:lnTo>
                    <a:pt x="8655" y="34465"/>
                  </a:lnTo>
                  <a:cubicBezTo>
                    <a:pt x="8119" y="34465"/>
                    <a:pt x="7659" y="34005"/>
                    <a:pt x="7659" y="33546"/>
                  </a:cubicBezTo>
                  <a:close/>
                  <a:moveTo>
                    <a:pt x="27802" y="26806"/>
                  </a:moveTo>
                  <a:cubicBezTo>
                    <a:pt x="27266" y="26806"/>
                    <a:pt x="26806" y="27266"/>
                    <a:pt x="26806" y="27802"/>
                  </a:cubicBezTo>
                  <a:lnTo>
                    <a:pt x="26806" y="33546"/>
                  </a:lnTo>
                  <a:cubicBezTo>
                    <a:pt x="26806" y="34005"/>
                    <a:pt x="27266" y="34465"/>
                    <a:pt x="27802" y="34465"/>
                  </a:cubicBezTo>
                  <a:lnTo>
                    <a:pt x="33546" y="34465"/>
                  </a:lnTo>
                  <a:cubicBezTo>
                    <a:pt x="34006" y="34465"/>
                    <a:pt x="34465" y="34005"/>
                    <a:pt x="34465" y="33546"/>
                  </a:cubicBezTo>
                  <a:lnTo>
                    <a:pt x="34465" y="27802"/>
                  </a:lnTo>
                  <a:cubicBezTo>
                    <a:pt x="34465" y="27266"/>
                    <a:pt x="34006" y="26806"/>
                    <a:pt x="33546" y="26806"/>
                  </a:cubicBezTo>
                  <a:close/>
                  <a:moveTo>
                    <a:pt x="36380" y="27802"/>
                  </a:moveTo>
                  <a:cubicBezTo>
                    <a:pt x="36380" y="27266"/>
                    <a:pt x="36839" y="26806"/>
                    <a:pt x="37376" y="26806"/>
                  </a:cubicBezTo>
                  <a:lnTo>
                    <a:pt x="43120" y="26806"/>
                  </a:lnTo>
                  <a:cubicBezTo>
                    <a:pt x="43579" y="26806"/>
                    <a:pt x="44039" y="27266"/>
                    <a:pt x="44039" y="27802"/>
                  </a:cubicBezTo>
                  <a:lnTo>
                    <a:pt x="44039" y="33546"/>
                  </a:lnTo>
                  <a:cubicBezTo>
                    <a:pt x="44039" y="34005"/>
                    <a:pt x="43579" y="34465"/>
                    <a:pt x="43120" y="34465"/>
                  </a:cubicBezTo>
                  <a:lnTo>
                    <a:pt x="37376" y="34465"/>
                  </a:lnTo>
                  <a:cubicBezTo>
                    <a:pt x="36839" y="34465"/>
                    <a:pt x="36380" y="34005"/>
                    <a:pt x="36380" y="33546"/>
                  </a:cubicBezTo>
                  <a:close/>
                  <a:moveTo>
                    <a:pt x="18229" y="36379"/>
                  </a:moveTo>
                  <a:cubicBezTo>
                    <a:pt x="17692" y="36379"/>
                    <a:pt x="17233" y="36839"/>
                    <a:pt x="17233" y="37375"/>
                  </a:cubicBezTo>
                  <a:lnTo>
                    <a:pt x="17233" y="43119"/>
                  </a:lnTo>
                  <a:cubicBezTo>
                    <a:pt x="17233" y="43579"/>
                    <a:pt x="17692" y="44038"/>
                    <a:pt x="18229" y="44038"/>
                  </a:cubicBezTo>
                  <a:lnTo>
                    <a:pt x="23973" y="44038"/>
                  </a:lnTo>
                  <a:cubicBezTo>
                    <a:pt x="24432" y="44038"/>
                    <a:pt x="24892" y="43579"/>
                    <a:pt x="24892" y="43119"/>
                  </a:cubicBezTo>
                  <a:lnTo>
                    <a:pt x="24892" y="37375"/>
                  </a:lnTo>
                  <a:cubicBezTo>
                    <a:pt x="24892" y="36839"/>
                    <a:pt x="24432" y="36379"/>
                    <a:pt x="23973" y="36379"/>
                  </a:cubicBezTo>
                  <a:close/>
                  <a:moveTo>
                    <a:pt x="26806" y="37375"/>
                  </a:moveTo>
                  <a:cubicBezTo>
                    <a:pt x="26806" y="36839"/>
                    <a:pt x="27266" y="36379"/>
                    <a:pt x="27802" y="36379"/>
                  </a:cubicBezTo>
                  <a:lnTo>
                    <a:pt x="33546" y="36379"/>
                  </a:lnTo>
                  <a:cubicBezTo>
                    <a:pt x="34006" y="36379"/>
                    <a:pt x="34465" y="36839"/>
                    <a:pt x="34465" y="37375"/>
                  </a:cubicBezTo>
                  <a:lnTo>
                    <a:pt x="34465" y="43119"/>
                  </a:lnTo>
                  <a:cubicBezTo>
                    <a:pt x="34465" y="43579"/>
                    <a:pt x="34006" y="44038"/>
                    <a:pt x="33546" y="44038"/>
                  </a:cubicBezTo>
                  <a:lnTo>
                    <a:pt x="27802" y="44038"/>
                  </a:lnTo>
                  <a:cubicBezTo>
                    <a:pt x="27266" y="44038"/>
                    <a:pt x="26806" y="43579"/>
                    <a:pt x="26806" y="43119"/>
                  </a:cubicBezTo>
                  <a:close/>
                  <a:moveTo>
                    <a:pt x="37376" y="36379"/>
                  </a:moveTo>
                  <a:cubicBezTo>
                    <a:pt x="36839" y="36379"/>
                    <a:pt x="36380" y="36839"/>
                    <a:pt x="36380" y="37375"/>
                  </a:cubicBezTo>
                  <a:lnTo>
                    <a:pt x="36380" y="43119"/>
                  </a:lnTo>
                  <a:cubicBezTo>
                    <a:pt x="36380" y="43579"/>
                    <a:pt x="36839" y="44038"/>
                    <a:pt x="37376" y="44038"/>
                  </a:cubicBezTo>
                  <a:lnTo>
                    <a:pt x="43120" y="44038"/>
                  </a:lnTo>
                  <a:cubicBezTo>
                    <a:pt x="43579" y="44038"/>
                    <a:pt x="44039" y="43579"/>
                    <a:pt x="44039" y="43119"/>
                  </a:cubicBezTo>
                  <a:lnTo>
                    <a:pt x="44039" y="37375"/>
                  </a:lnTo>
                  <a:cubicBezTo>
                    <a:pt x="44039" y="36839"/>
                    <a:pt x="43579" y="36379"/>
                    <a:pt x="43120" y="36379"/>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2296425" y="1967150"/>
              <a:ext cx="4604875" cy="1838125"/>
            </a:xfrm>
            <a:custGeom>
              <a:avLst/>
              <a:gdLst/>
              <a:ahLst/>
              <a:cxnLst/>
              <a:rect l="l" t="t" r="r" b="b"/>
              <a:pathLst>
                <a:path w="184195" h="73525" extrusionOk="0">
                  <a:moveTo>
                    <a:pt x="33316" y="5362"/>
                  </a:moveTo>
                  <a:cubicBezTo>
                    <a:pt x="32780" y="5362"/>
                    <a:pt x="32244" y="5821"/>
                    <a:pt x="32244" y="6434"/>
                  </a:cubicBezTo>
                  <a:lnTo>
                    <a:pt x="32244" y="9880"/>
                  </a:lnTo>
                  <a:cubicBezTo>
                    <a:pt x="32244" y="10416"/>
                    <a:pt x="32780" y="10952"/>
                    <a:pt x="33316" y="10952"/>
                  </a:cubicBezTo>
                  <a:lnTo>
                    <a:pt x="36762" y="10952"/>
                  </a:lnTo>
                  <a:cubicBezTo>
                    <a:pt x="37375" y="10952"/>
                    <a:pt x="37835" y="10416"/>
                    <a:pt x="37835" y="9880"/>
                  </a:cubicBezTo>
                  <a:lnTo>
                    <a:pt x="37835" y="6434"/>
                  </a:lnTo>
                  <a:cubicBezTo>
                    <a:pt x="37835" y="5821"/>
                    <a:pt x="37375" y="5362"/>
                    <a:pt x="36762" y="5362"/>
                  </a:cubicBezTo>
                  <a:close/>
                  <a:moveTo>
                    <a:pt x="78197" y="22134"/>
                  </a:moveTo>
                  <a:cubicBezTo>
                    <a:pt x="84860" y="22134"/>
                    <a:pt x="88459" y="26806"/>
                    <a:pt x="88536" y="35231"/>
                  </a:cubicBezTo>
                  <a:lnTo>
                    <a:pt x="66172" y="35231"/>
                  </a:lnTo>
                  <a:cubicBezTo>
                    <a:pt x="67015" y="27495"/>
                    <a:pt x="71916" y="22134"/>
                    <a:pt x="78197" y="22134"/>
                  </a:cubicBezTo>
                  <a:close/>
                  <a:moveTo>
                    <a:pt x="133340" y="22134"/>
                  </a:moveTo>
                  <a:cubicBezTo>
                    <a:pt x="137016" y="22211"/>
                    <a:pt x="140080" y="23589"/>
                    <a:pt x="143603" y="26729"/>
                  </a:cubicBezTo>
                  <a:lnTo>
                    <a:pt x="143603" y="48097"/>
                  </a:lnTo>
                  <a:cubicBezTo>
                    <a:pt x="139697" y="52080"/>
                    <a:pt x="136250" y="53841"/>
                    <a:pt x="132574" y="53841"/>
                  </a:cubicBezTo>
                  <a:cubicBezTo>
                    <a:pt x="125298" y="53841"/>
                    <a:pt x="120933" y="47867"/>
                    <a:pt x="120933" y="37988"/>
                  </a:cubicBezTo>
                  <a:cubicBezTo>
                    <a:pt x="120933" y="29104"/>
                    <a:pt x="126370" y="22134"/>
                    <a:pt x="133340" y="22134"/>
                  </a:cubicBezTo>
                  <a:close/>
                  <a:moveTo>
                    <a:pt x="460" y="5515"/>
                  </a:moveTo>
                  <a:cubicBezTo>
                    <a:pt x="230" y="5515"/>
                    <a:pt x="0" y="5744"/>
                    <a:pt x="0" y="6051"/>
                  </a:cubicBezTo>
                  <a:lnTo>
                    <a:pt x="0" y="56369"/>
                  </a:lnTo>
                  <a:cubicBezTo>
                    <a:pt x="0" y="56675"/>
                    <a:pt x="230" y="56905"/>
                    <a:pt x="460" y="56905"/>
                  </a:cubicBezTo>
                  <a:lnTo>
                    <a:pt x="27189" y="56905"/>
                  </a:lnTo>
                  <a:cubicBezTo>
                    <a:pt x="27495" y="56905"/>
                    <a:pt x="27648" y="56675"/>
                    <a:pt x="27648" y="56369"/>
                  </a:cubicBezTo>
                  <a:lnTo>
                    <a:pt x="27648" y="53305"/>
                  </a:lnTo>
                  <a:cubicBezTo>
                    <a:pt x="27648" y="53152"/>
                    <a:pt x="27495" y="52922"/>
                    <a:pt x="27189" y="52922"/>
                  </a:cubicBezTo>
                  <a:lnTo>
                    <a:pt x="4519" y="52922"/>
                  </a:lnTo>
                  <a:lnTo>
                    <a:pt x="4519" y="6051"/>
                  </a:lnTo>
                  <a:cubicBezTo>
                    <a:pt x="4519" y="5744"/>
                    <a:pt x="4289" y="5515"/>
                    <a:pt x="4059" y="5515"/>
                  </a:cubicBezTo>
                  <a:close/>
                  <a:moveTo>
                    <a:pt x="58054" y="0"/>
                  </a:moveTo>
                  <a:cubicBezTo>
                    <a:pt x="51850" y="0"/>
                    <a:pt x="48480" y="4136"/>
                    <a:pt x="48480" y="11489"/>
                  </a:cubicBezTo>
                  <a:lnTo>
                    <a:pt x="48480" y="19224"/>
                  </a:lnTo>
                  <a:lnTo>
                    <a:pt x="43809" y="19530"/>
                  </a:lnTo>
                  <a:cubicBezTo>
                    <a:pt x="43579" y="19530"/>
                    <a:pt x="43349" y="19760"/>
                    <a:pt x="43349" y="19990"/>
                  </a:cubicBezTo>
                  <a:lnTo>
                    <a:pt x="43349" y="22594"/>
                  </a:lnTo>
                  <a:cubicBezTo>
                    <a:pt x="43349" y="22900"/>
                    <a:pt x="43579" y="23053"/>
                    <a:pt x="43809" y="23053"/>
                  </a:cubicBezTo>
                  <a:lnTo>
                    <a:pt x="48480" y="23053"/>
                  </a:lnTo>
                  <a:lnTo>
                    <a:pt x="48480" y="56369"/>
                  </a:lnTo>
                  <a:cubicBezTo>
                    <a:pt x="48480" y="56675"/>
                    <a:pt x="48634" y="56905"/>
                    <a:pt x="48940" y="56905"/>
                  </a:cubicBezTo>
                  <a:lnTo>
                    <a:pt x="52310" y="56905"/>
                  </a:lnTo>
                  <a:cubicBezTo>
                    <a:pt x="52540" y="56905"/>
                    <a:pt x="52769" y="56675"/>
                    <a:pt x="52769" y="56369"/>
                  </a:cubicBezTo>
                  <a:lnTo>
                    <a:pt x="52769" y="23053"/>
                  </a:lnTo>
                  <a:lnTo>
                    <a:pt x="60811" y="23053"/>
                  </a:lnTo>
                  <a:cubicBezTo>
                    <a:pt x="61117" y="23053"/>
                    <a:pt x="61271" y="22900"/>
                    <a:pt x="61271" y="22594"/>
                  </a:cubicBezTo>
                  <a:lnTo>
                    <a:pt x="61271" y="19607"/>
                  </a:lnTo>
                  <a:cubicBezTo>
                    <a:pt x="61271" y="19454"/>
                    <a:pt x="61117" y="19224"/>
                    <a:pt x="60811" y="19224"/>
                  </a:cubicBezTo>
                  <a:lnTo>
                    <a:pt x="52769" y="19224"/>
                  </a:lnTo>
                  <a:lnTo>
                    <a:pt x="52769" y="11795"/>
                  </a:lnTo>
                  <a:cubicBezTo>
                    <a:pt x="52769" y="6510"/>
                    <a:pt x="54454" y="3906"/>
                    <a:pt x="58054" y="3906"/>
                  </a:cubicBezTo>
                  <a:cubicBezTo>
                    <a:pt x="59432" y="3906"/>
                    <a:pt x="60888" y="4289"/>
                    <a:pt x="62266" y="4902"/>
                  </a:cubicBezTo>
                  <a:cubicBezTo>
                    <a:pt x="62305" y="4940"/>
                    <a:pt x="62362" y="4959"/>
                    <a:pt x="62429" y="4959"/>
                  </a:cubicBezTo>
                  <a:cubicBezTo>
                    <a:pt x="62496" y="4959"/>
                    <a:pt x="62573" y="4940"/>
                    <a:pt x="62649" y="4902"/>
                  </a:cubicBezTo>
                  <a:lnTo>
                    <a:pt x="62879" y="4596"/>
                  </a:lnTo>
                  <a:lnTo>
                    <a:pt x="63875" y="1839"/>
                  </a:lnTo>
                  <a:cubicBezTo>
                    <a:pt x="63951" y="1609"/>
                    <a:pt x="63875" y="1379"/>
                    <a:pt x="63568" y="1226"/>
                  </a:cubicBezTo>
                  <a:cubicBezTo>
                    <a:pt x="61730" y="460"/>
                    <a:pt x="59739" y="0"/>
                    <a:pt x="58054" y="0"/>
                  </a:cubicBezTo>
                  <a:close/>
                  <a:moveTo>
                    <a:pt x="33316" y="19224"/>
                  </a:moveTo>
                  <a:cubicBezTo>
                    <a:pt x="33010" y="19224"/>
                    <a:pt x="32856" y="19454"/>
                    <a:pt x="32856" y="19760"/>
                  </a:cubicBezTo>
                  <a:lnTo>
                    <a:pt x="32856" y="56522"/>
                  </a:lnTo>
                  <a:cubicBezTo>
                    <a:pt x="32856" y="56752"/>
                    <a:pt x="33010" y="56981"/>
                    <a:pt x="33316" y="56981"/>
                  </a:cubicBezTo>
                  <a:lnTo>
                    <a:pt x="36686" y="56981"/>
                  </a:lnTo>
                  <a:cubicBezTo>
                    <a:pt x="36992" y="56981"/>
                    <a:pt x="37145" y="56752"/>
                    <a:pt x="37145" y="56522"/>
                  </a:cubicBezTo>
                  <a:lnTo>
                    <a:pt x="37145" y="19760"/>
                  </a:lnTo>
                  <a:cubicBezTo>
                    <a:pt x="37145" y="19454"/>
                    <a:pt x="36992" y="19224"/>
                    <a:pt x="36686" y="19224"/>
                  </a:cubicBezTo>
                  <a:close/>
                  <a:moveTo>
                    <a:pt x="113350" y="18381"/>
                  </a:moveTo>
                  <a:cubicBezTo>
                    <a:pt x="109521" y="18381"/>
                    <a:pt x="105921" y="20756"/>
                    <a:pt x="103088" y="25274"/>
                  </a:cubicBezTo>
                  <a:lnTo>
                    <a:pt x="102858" y="19760"/>
                  </a:lnTo>
                  <a:cubicBezTo>
                    <a:pt x="102858" y="19454"/>
                    <a:pt x="102628" y="19224"/>
                    <a:pt x="102322" y="19224"/>
                  </a:cubicBezTo>
                  <a:lnTo>
                    <a:pt x="99488" y="19224"/>
                  </a:lnTo>
                  <a:cubicBezTo>
                    <a:pt x="99182" y="19224"/>
                    <a:pt x="99029" y="19454"/>
                    <a:pt x="99029" y="19760"/>
                  </a:cubicBezTo>
                  <a:lnTo>
                    <a:pt x="99029" y="56522"/>
                  </a:lnTo>
                  <a:cubicBezTo>
                    <a:pt x="99029" y="56752"/>
                    <a:pt x="99182" y="56981"/>
                    <a:pt x="99488" y="56981"/>
                  </a:cubicBezTo>
                  <a:lnTo>
                    <a:pt x="102858" y="56981"/>
                  </a:lnTo>
                  <a:cubicBezTo>
                    <a:pt x="103088" y="56981"/>
                    <a:pt x="103317" y="56752"/>
                    <a:pt x="103317" y="56522"/>
                  </a:cubicBezTo>
                  <a:lnTo>
                    <a:pt x="103317" y="31631"/>
                  </a:lnTo>
                  <a:cubicBezTo>
                    <a:pt x="105615" y="25887"/>
                    <a:pt x="109138" y="22517"/>
                    <a:pt x="112891" y="22517"/>
                  </a:cubicBezTo>
                  <a:cubicBezTo>
                    <a:pt x="114193" y="22517"/>
                    <a:pt x="114806" y="22670"/>
                    <a:pt x="116031" y="23053"/>
                  </a:cubicBezTo>
                  <a:lnTo>
                    <a:pt x="116414" y="23053"/>
                  </a:lnTo>
                  <a:cubicBezTo>
                    <a:pt x="116491" y="22977"/>
                    <a:pt x="116644" y="22900"/>
                    <a:pt x="116644" y="22823"/>
                  </a:cubicBezTo>
                  <a:lnTo>
                    <a:pt x="117410" y="19760"/>
                  </a:lnTo>
                  <a:cubicBezTo>
                    <a:pt x="117486" y="19454"/>
                    <a:pt x="117410" y="19224"/>
                    <a:pt x="117180" y="19147"/>
                  </a:cubicBezTo>
                  <a:cubicBezTo>
                    <a:pt x="116031" y="18611"/>
                    <a:pt x="114882" y="18381"/>
                    <a:pt x="113350" y="18381"/>
                  </a:cubicBezTo>
                  <a:close/>
                  <a:moveTo>
                    <a:pt x="78197" y="18305"/>
                  </a:moveTo>
                  <a:cubicBezTo>
                    <a:pt x="70231" y="18305"/>
                    <a:pt x="61730" y="25274"/>
                    <a:pt x="61730" y="38141"/>
                  </a:cubicBezTo>
                  <a:cubicBezTo>
                    <a:pt x="61730" y="49706"/>
                    <a:pt x="68929" y="57824"/>
                    <a:pt x="79192" y="57824"/>
                  </a:cubicBezTo>
                  <a:cubicBezTo>
                    <a:pt x="84630" y="57824"/>
                    <a:pt x="88000" y="55986"/>
                    <a:pt x="91063" y="54224"/>
                  </a:cubicBezTo>
                  <a:cubicBezTo>
                    <a:pt x="91217" y="54071"/>
                    <a:pt x="91370" y="53841"/>
                    <a:pt x="91217" y="53535"/>
                  </a:cubicBezTo>
                  <a:lnTo>
                    <a:pt x="89838" y="50931"/>
                  </a:lnTo>
                  <a:cubicBezTo>
                    <a:pt x="89685" y="50854"/>
                    <a:pt x="89608" y="50778"/>
                    <a:pt x="89532" y="50778"/>
                  </a:cubicBezTo>
                  <a:cubicBezTo>
                    <a:pt x="89378" y="50778"/>
                    <a:pt x="89225" y="50778"/>
                    <a:pt x="89149" y="50854"/>
                  </a:cubicBezTo>
                  <a:cubicBezTo>
                    <a:pt x="86085" y="53075"/>
                    <a:pt x="83022" y="53994"/>
                    <a:pt x="79575" y="53994"/>
                  </a:cubicBezTo>
                  <a:cubicBezTo>
                    <a:pt x="71763" y="53994"/>
                    <a:pt x="66555" y="47944"/>
                    <a:pt x="66249" y="39060"/>
                  </a:cubicBezTo>
                  <a:lnTo>
                    <a:pt x="92212" y="39060"/>
                  </a:lnTo>
                  <a:cubicBezTo>
                    <a:pt x="92365" y="39060"/>
                    <a:pt x="92595" y="38907"/>
                    <a:pt x="92672" y="38677"/>
                  </a:cubicBezTo>
                  <a:cubicBezTo>
                    <a:pt x="92825" y="37758"/>
                    <a:pt x="92825" y="36686"/>
                    <a:pt x="92825" y="35843"/>
                  </a:cubicBezTo>
                  <a:cubicBezTo>
                    <a:pt x="92672" y="24815"/>
                    <a:pt x="87311" y="18305"/>
                    <a:pt x="78197" y="18305"/>
                  </a:cubicBezTo>
                  <a:close/>
                  <a:moveTo>
                    <a:pt x="133187" y="18381"/>
                  </a:moveTo>
                  <a:cubicBezTo>
                    <a:pt x="123383" y="18381"/>
                    <a:pt x="116414" y="26729"/>
                    <a:pt x="116414" y="38217"/>
                  </a:cubicBezTo>
                  <a:cubicBezTo>
                    <a:pt x="116414" y="50548"/>
                    <a:pt x="122235" y="57900"/>
                    <a:pt x="132115" y="57900"/>
                  </a:cubicBezTo>
                  <a:cubicBezTo>
                    <a:pt x="136174" y="57900"/>
                    <a:pt x="140156" y="56062"/>
                    <a:pt x="143909" y="52692"/>
                  </a:cubicBezTo>
                  <a:lnTo>
                    <a:pt x="144215" y="56598"/>
                  </a:lnTo>
                  <a:cubicBezTo>
                    <a:pt x="144215" y="56828"/>
                    <a:pt x="144369" y="57058"/>
                    <a:pt x="144675" y="57058"/>
                  </a:cubicBezTo>
                  <a:lnTo>
                    <a:pt x="147509" y="57058"/>
                  </a:lnTo>
                  <a:cubicBezTo>
                    <a:pt x="147815" y="57058"/>
                    <a:pt x="148045" y="56828"/>
                    <a:pt x="148045" y="56598"/>
                  </a:cubicBezTo>
                  <a:lnTo>
                    <a:pt x="148045" y="19760"/>
                  </a:lnTo>
                  <a:cubicBezTo>
                    <a:pt x="147892" y="19454"/>
                    <a:pt x="147738" y="19224"/>
                    <a:pt x="147432" y="19224"/>
                  </a:cubicBezTo>
                  <a:lnTo>
                    <a:pt x="144445" y="19224"/>
                  </a:lnTo>
                  <a:cubicBezTo>
                    <a:pt x="144215" y="19224"/>
                    <a:pt x="143986" y="19454"/>
                    <a:pt x="143986" y="19760"/>
                  </a:cubicBezTo>
                  <a:lnTo>
                    <a:pt x="143833" y="22517"/>
                  </a:lnTo>
                  <a:cubicBezTo>
                    <a:pt x="140616" y="19990"/>
                    <a:pt x="137552" y="18381"/>
                    <a:pt x="133187" y="18381"/>
                  </a:cubicBezTo>
                  <a:close/>
                  <a:moveTo>
                    <a:pt x="152257" y="19147"/>
                  </a:moveTo>
                  <a:cubicBezTo>
                    <a:pt x="152027" y="19147"/>
                    <a:pt x="151951" y="19224"/>
                    <a:pt x="151874" y="19377"/>
                  </a:cubicBezTo>
                  <a:cubicBezTo>
                    <a:pt x="151721" y="19454"/>
                    <a:pt x="151721" y="19607"/>
                    <a:pt x="151874" y="19837"/>
                  </a:cubicBezTo>
                  <a:lnTo>
                    <a:pt x="166886" y="57058"/>
                  </a:lnTo>
                  <a:lnTo>
                    <a:pt x="165890" y="60121"/>
                  </a:lnTo>
                  <a:cubicBezTo>
                    <a:pt x="164511" y="64410"/>
                    <a:pt x="161831" y="69542"/>
                    <a:pt x="156929" y="69542"/>
                  </a:cubicBezTo>
                  <a:cubicBezTo>
                    <a:pt x="155933" y="69542"/>
                    <a:pt x="154785" y="69235"/>
                    <a:pt x="154019" y="68929"/>
                  </a:cubicBezTo>
                  <a:lnTo>
                    <a:pt x="153636" y="68929"/>
                  </a:lnTo>
                  <a:lnTo>
                    <a:pt x="153406" y="69235"/>
                  </a:lnTo>
                  <a:lnTo>
                    <a:pt x="152564" y="72222"/>
                  </a:lnTo>
                  <a:cubicBezTo>
                    <a:pt x="152487" y="72375"/>
                    <a:pt x="152717" y="72682"/>
                    <a:pt x="152870" y="72758"/>
                  </a:cubicBezTo>
                  <a:cubicBezTo>
                    <a:pt x="153942" y="73218"/>
                    <a:pt x="155474" y="73524"/>
                    <a:pt x="156852" y="73524"/>
                  </a:cubicBezTo>
                  <a:cubicBezTo>
                    <a:pt x="162443" y="73524"/>
                    <a:pt x="166886" y="69235"/>
                    <a:pt x="169643" y="61040"/>
                  </a:cubicBezTo>
                  <a:lnTo>
                    <a:pt x="184118" y="19683"/>
                  </a:lnTo>
                  <a:cubicBezTo>
                    <a:pt x="184194" y="19683"/>
                    <a:pt x="184118" y="19530"/>
                    <a:pt x="184041" y="19454"/>
                  </a:cubicBezTo>
                  <a:cubicBezTo>
                    <a:pt x="183888" y="19377"/>
                    <a:pt x="183811" y="19224"/>
                    <a:pt x="183658" y="19224"/>
                  </a:cubicBezTo>
                  <a:lnTo>
                    <a:pt x="180212" y="19224"/>
                  </a:lnTo>
                  <a:cubicBezTo>
                    <a:pt x="179982" y="19224"/>
                    <a:pt x="179829" y="19377"/>
                    <a:pt x="179676" y="19530"/>
                  </a:cubicBezTo>
                  <a:lnTo>
                    <a:pt x="171864" y="42583"/>
                  </a:lnTo>
                  <a:cubicBezTo>
                    <a:pt x="171481" y="43885"/>
                    <a:pt x="171021" y="45187"/>
                    <a:pt x="170638" y="46565"/>
                  </a:cubicBezTo>
                  <a:cubicBezTo>
                    <a:pt x="170026" y="48480"/>
                    <a:pt x="169336" y="50395"/>
                    <a:pt x="168800" y="52080"/>
                  </a:cubicBezTo>
                  <a:cubicBezTo>
                    <a:pt x="168034" y="50165"/>
                    <a:pt x="167268" y="48097"/>
                    <a:pt x="166503" y="46029"/>
                  </a:cubicBezTo>
                  <a:cubicBezTo>
                    <a:pt x="166043" y="44804"/>
                    <a:pt x="165507" y="43655"/>
                    <a:pt x="165124" y="42506"/>
                  </a:cubicBezTo>
                  <a:lnTo>
                    <a:pt x="156316" y="19454"/>
                  </a:lnTo>
                  <a:cubicBezTo>
                    <a:pt x="156240" y="19224"/>
                    <a:pt x="156087" y="19147"/>
                    <a:pt x="155857" y="19147"/>
                  </a:cubicBezTo>
                  <a:close/>
                </a:path>
              </a:pathLst>
            </a:custGeom>
            <a:solidFill>
              <a:srgbClr val="101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CD45FA98-31AD-3548-8798-FF0BDD59DFF2}"/>
              </a:ext>
            </a:extLst>
          </p:cNvPr>
          <p:cNvSpPr txBox="1"/>
          <p:nvPr userDrawn="1"/>
        </p:nvSpPr>
        <p:spPr>
          <a:xfrm>
            <a:off x="8591198" y="4692230"/>
            <a:ext cx="324128" cy="246221"/>
          </a:xfrm>
          <a:prstGeom prst="rect">
            <a:avLst/>
          </a:prstGeom>
          <a:noFill/>
        </p:spPr>
        <p:txBody>
          <a:bodyPr wrap="square" rtlCol="0">
            <a:spAutoFit/>
          </a:bodyPr>
          <a:lstStyle/>
          <a:p>
            <a:pPr algn="ctr"/>
            <a:fld id="{A2274171-4058-084B-B538-5F10F70A544F}" type="slidenum">
              <a:rPr lang="en-US" sz="1000" b="0" i="0" smtClean="0">
                <a:latin typeface="Source Sans Pro Light" panose="020B0403030403020204" pitchFamily="34" charset="0"/>
              </a:rPr>
              <a:pPr algn="ctr"/>
              <a:t>‹#›</a:t>
            </a:fld>
            <a:endParaRPr lang="en-US" sz="1000" b="0" i="0" dirty="0">
              <a:latin typeface="Source Sans Pro Light" panose="020B0403030403020204" pitchFamily="34" charset="0"/>
            </a:endParaRPr>
          </a:p>
        </p:txBody>
      </p:sp>
    </p:spTree>
  </p:cSld>
  <p:clrMapOvr>
    <a:masterClrMapping/>
  </p:clrMapOvr>
  <p:extLst>
    <p:ext uri="{DCECCB84-F9BA-43D5-87BE-67443E8EF086}">
      <p15:sldGuideLst xmlns:p15="http://schemas.microsoft.com/office/powerpoint/2012/main">
        <p15:guide id="1" pos="196">
          <p15:clr>
            <a:schemeClr val="accent4"/>
          </p15:clr>
        </p15:guide>
        <p15:guide id="2" pos="5577">
          <p15:clr>
            <a:schemeClr val="accent4"/>
          </p15:clr>
        </p15:guide>
        <p15:guide id="3" pos="175">
          <p15:clr>
            <a:schemeClr val="accent5"/>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99b Blank Slide - blue">
  <p:cSld name="TITLE_1_1_1_1">
    <p:bg>
      <p:bgPr>
        <a:solidFill>
          <a:srgbClr val="0B63CE"/>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99b Blank Slide - blue" preserve="1">
  <p:cSld name="1_99b Blank Slide - blue">
    <p:bg>
      <p:bgPr>
        <a:solidFill>
          <a:srgbClr val="0B63CE"/>
        </a:solidFill>
        <a:effectLst/>
      </p:bgPr>
    </p:bg>
    <p:spTree>
      <p:nvGrpSpPr>
        <p:cNvPr id="1" name="Shape 71"/>
        <p:cNvGrpSpPr/>
        <p:nvPr/>
      </p:nvGrpSpPr>
      <p:grpSpPr>
        <a:xfrm>
          <a:off x="0" y="0"/>
          <a:ext cx="0" cy="0"/>
          <a:chOff x="0" y="0"/>
          <a:chExt cx="0" cy="0"/>
        </a:xfrm>
      </p:grpSpPr>
      <p:cxnSp>
        <p:nvCxnSpPr>
          <p:cNvPr id="2" name="Google Shape;47;p7">
            <a:extLst>
              <a:ext uri="{FF2B5EF4-FFF2-40B4-BE49-F238E27FC236}">
                <a16:creationId xmlns:a16="http://schemas.microsoft.com/office/drawing/2014/main" id="{C7BEE12E-C3F8-6E4A-9955-F4E1E3871066}"/>
              </a:ext>
            </a:extLst>
          </p:cNvPr>
          <p:cNvCxnSpPr>
            <a:cxnSpLocks/>
          </p:cNvCxnSpPr>
          <p:nvPr userDrawn="1"/>
        </p:nvCxnSpPr>
        <p:spPr>
          <a:xfrm>
            <a:off x="312612" y="4600932"/>
            <a:ext cx="8541000" cy="0"/>
          </a:xfrm>
          <a:prstGeom prst="straightConnector1">
            <a:avLst/>
          </a:prstGeom>
          <a:noFill/>
          <a:ln w="9525" cap="flat" cmpd="sng">
            <a:solidFill>
              <a:schemeClr val="bg1">
                <a:lumMod val="95000"/>
              </a:schemeClr>
            </a:solidFill>
            <a:prstDash val="solid"/>
            <a:round/>
            <a:headEnd type="none" w="med" len="med"/>
            <a:tailEnd type="none" w="med" len="med"/>
          </a:ln>
        </p:spPr>
      </p:cxnSp>
      <p:grpSp>
        <p:nvGrpSpPr>
          <p:cNvPr id="22" name="Google Shape;154;p23">
            <a:extLst>
              <a:ext uri="{FF2B5EF4-FFF2-40B4-BE49-F238E27FC236}">
                <a16:creationId xmlns:a16="http://schemas.microsoft.com/office/drawing/2014/main" id="{E6F578A1-248B-454E-9F79-4FE4452DA68F}"/>
              </a:ext>
            </a:extLst>
          </p:cNvPr>
          <p:cNvGrpSpPr/>
          <p:nvPr userDrawn="1"/>
        </p:nvGrpSpPr>
        <p:grpSpPr>
          <a:xfrm>
            <a:off x="311657" y="4719125"/>
            <a:ext cx="626541" cy="183261"/>
            <a:chOff x="621050" y="1967150"/>
            <a:chExt cx="6280250" cy="1838125"/>
          </a:xfrm>
        </p:grpSpPr>
        <p:sp>
          <p:nvSpPr>
            <p:cNvPr id="23" name="Google Shape;155;p23">
              <a:extLst>
                <a:ext uri="{FF2B5EF4-FFF2-40B4-BE49-F238E27FC236}">
                  <a16:creationId xmlns:a16="http://schemas.microsoft.com/office/drawing/2014/main" id="{B0A76353-D634-2447-9FB3-56E15F1AEDA4}"/>
                </a:ext>
              </a:extLst>
            </p:cNvPr>
            <p:cNvSpPr/>
            <p:nvPr/>
          </p:nvSpPr>
          <p:spPr>
            <a:xfrm>
              <a:off x="621050" y="2110750"/>
              <a:ext cx="1292450" cy="1292425"/>
            </a:xfrm>
            <a:custGeom>
              <a:avLst/>
              <a:gdLst/>
              <a:ahLst/>
              <a:cxnLst/>
              <a:rect l="l" t="t" r="r" b="b"/>
              <a:pathLst>
                <a:path w="51698" h="51697" extrusionOk="0">
                  <a:moveTo>
                    <a:pt x="1" y="3830"/>
                  </a:moveTo>
                  <a:cubicBezTo>
                    <a:pt x="1" y="1685"/>
                    <a:pt x="1686" y="0"/>
                    <a:pt x="3830" y="0"/>
                  </a:cubicBezTo>
                  <a:lnTo>
                    <a:pt x="47868" y="0"/>
                  </a:lnTo>
                  <a:cubicBezTo>
                    <a:pt x="50013" y="0"/>
                    <a:pt x="51698" y="1685"/>
                    <a:pt x="51698" y="3830"/>
                  </a:cubicBezTo>
                  <a:lnTo>
                    <a:pt x="51698" y="47868"/>
                  </a:lnTo>
                  <a:cubicBezTo>
                    <a:pt x="51698" y="50012"/>
                    <a:pt x="50013" y="51697"/>
                    <a:pt x="47868" y="51697"/>
                  </a:cubicBezTo>
                  <a:lnTo>
                    <a:pt x="3830" y="51697"/>
                  </a:lnTo>
                  <a:cubicBezTo>
                    <a:pt x="1686" y="51697"/>
                    <a:pt x="1" y="50012"/>
                    <a:pt x="1" y="47868"/>
                  </a:cubicBezTo>
                  <a:close/>
                  <a:moveTo>
                    <a:pt x="7659" y="8655"/>
                  </a:moveTo>
                  <a:cubicBezTo>
                    <a:pt x="7659" y="8119"/>
                    <a:pt x="8119" y="7659"/>
                    <a:pt x="8655" y="7659"/>
                  </a:cubicBezTo>
                  <a:lnTo>
                    <a:pt x="14399" y="7659"/>
                  </a:lnTo>
                  <a:cubicBezTo>
                    <a:pt x="14859" y="7659"/>
                    <a:pt x="15318" y="8119"/>
                    <a:pt x="15318" y="8655"/>
                  </a:cubicBezTo>
                  <a:lnTo>
                    <a:pt x="15318" y="14399"/>
                  </a:lnTo>
                  <a:cubicBezTo>
                    <a:pt x="15318" y="14858"/>
                    <a:pt x="14859" y="15318"/>
                    <a:pt x="14399" y="15318"/>
                  </a:cubicBezTo>
                  <a:lnTo>
                    <a:pt x="8655" y="15318"/>
                  </a:lnTo>
                  <a:cubicBezTo>
                    <a:pt x="8119" y="15318"/>
                    <a:pt x="7659" y="14858"/>
                    <a:pt x="7659" y="14399"/>
                  </a:cubicBezTo>
                  <a:close/>
                  <a:moveTo>
                    <a:pt x="18229" y="7659"/>
                  </a:moveTo>
                  <a:cubicBezTo>
                    <a:pt x="17692" y="7659"/>
                    <a:pt x="17233" y="8119"/>
                    <a:pt x="17233" y="8655"/>
                  </a:cubicBezTo>
                  <a:lnTo>
                    <a:pt x="17233" y="14399"/>
                  </a:lnTo>
                  <a:cubicBezTo>
                    <a:pt x="17233" y="14858"/>
                    <a:pt x="17692" y="15318"/>
                    <a:pt x="18229" y="15318"/>
                  </a:cubicBezTo>
                  <a:lnTo>
                    <a:pt x="23973" y="15318"/>
                  </a:lnTo>
                  <a:cubicBezTo>
                    <a:pt x="24432" y="15318"/>
                    <a:pt x="24892" y="14858"/>
                    <a:pt x="24892" y="14399"/>
                  </a:cubicBezTo>
                  <a:lnTo>
                    <a:pt x="24892" y="8655"/>
                  </a:lnTo>
                  <a:cubicBezTo>
                    <a:pt x="24892" y="8119"/>
                    <a:pt x="24432" y="7659"/>
                    <a:pt x="23973" y="7659"/>
                  </a:cubicBezTo>
                  <a:close/>
                  <a:moveTo>
                    <a:pt x="26806" y="8655"/>
                  </a:moveTo>
                  <a:cubicBezTo>
                    <a:pt x="26806" y="8119"/>
                    <a:pt x="27266" y="7659"/>
                    <a:pt x="27802" y="7659"/>
                  </a:cubicBezTo>
                  <a:lnTo>
                    <a:pt x="33546" y="7659"/>
                  </a:lnTo>
                  <a:cubicBezTo>
                    <a:pt x="34006" y="7659"/>
                    <a:pt x="34465" y="8119"/>
                    <a:pt x="34465" y="8655"/>
                  </a:cubicBezTo>
                  <a:lnTo>
                    <a:pt x="34465" y="14399"/>
                  </a:lnTo>
                  <a:cubicBezTo>
                    <a:pt x="34465" y="14858"/>
                    <a:pt x="34006" y="15318"/>
                    <a:pt x="33546" y="15318"/>
                  </a:cubicBezTo>
                  <a:lnTo>
                    <a:pt x="27802" y="15318"/>
                  </a:lnTo>
                  <a:cubicBezTo>
                    <a:pt x="27266" y="15318"/>
                    <a:pt x="26806" y="14858"/>
                    <a:pt x="26806" y="14399"/>
                  </a:cubicBezTo>
                  <a:close/>
                  <a:moveTo>
                    <a:pt x="8655" y="17233"/>
                  </a:moveTo>
                  <a:cubicBezTo>
                    <a:pt x="8119" y="17233"/>
                    <a:pt x="7659" y="17692"/>
                    <a:pt x="7659" y="18228"/>
                  </a:cubicBezTo>
                  <a:lnTo>
                    <a:pt x="7659" y="23972"/>
                  </a:lnTo>
                  <a:cubicBezTo>
                    <a:pt x="7659" y="24432"/>
                    <a:pt x="8119" y="24891"/>
                    <a:pt x="8655" y="24891"/>
                  </a:cubicBezTo>
                  <a:lnTo>
                    <a:pt x="14399" y="24891"/>
                  </a:lnTo>
                  <a:cubicBezTo>
                    <a:pt x="14859" y="24891"/>
                    <a:pt x="15318" y="24432"/>
                    <a:pt x="15318" y="23972"/>
                  </a:cubicBezTo>
                  <a:lnTo>
                    <a:pt x="15318" y="18228"/>
                  </a:lnTo>
                  <a:cubicBezTo>
                    <a:pt x="15318" y="17692"/>
                    <a:pt x="14859" y="17233"/>
                    <a:pt x="14399" y="17233"/>
                  </a:cubicBezTo>
                  <a:close/>
                  <a:moveTo>
                    <a:pt x="17233" y="18228"/>
                  </a:moveTo>
                  <a:cubicBezTo>
                    <a:pt x="17233" y="17692"/>
                    <a:pt x="17692" y="17233"/>
                    <a:pt x="18229" y="17233"/>
                  </a:cubicBezTo>
                  <a:lnTo>
                    <a:pt x="23973" y="17233"/>
                  </a:lnTo>
                  <a:cubicBezTo>
                    <a:pt x="24432" y="17233"/>
                    <a:pt x="24892" y="17692"/>
                    <a:pt x="24892" y="18228"/>
                  </a:cubicBezTo>
                  <a:lnTo>
                    <a:pt x="24892" y="23972"/>
                  </a:lnTo>
                  <a:cubicBezTo>
                    <a:pt x="24892" y="24432"/>
                    <a:pt x="24432" y="24891"/>
                    <a:pt x="23973" y="24891"/>
                  </a:cubicBezTo>
                  <a:lnTo>
                    <a:pt x="18229" y="24891"/>
                  </a:lnTo>
                  <a:cubicBezTo>
                    <a:pt x="17692" y="24891"/>
                    <a:pt x="17233" y="24432"/>
                    <a:pt x="17233" y="23972"/>
                  </a:cubicBezTo>
                  <a:close/>
                  <a:moveTo>
                    <a:pt x="37376" y="17233"/>
                  </a:moveTo>
                  <a:cubicBezTo>
                    <a:pt x="36839" y="17233"/>
                    <a:pt x="36380" y="17692"/>
                    <a:pt x="36380" y="18228"/>
                  </a:cubicBezTo>
                  <a:lnTo>
                    <a:pt x="36380" y="23972"/>
                  </a:lnTo>
                  <a:cubicBezTo>
                    <a:pt x="36380" y="24432"/>
                    <a:pt x="36839" y="24891"/>
                    <a:pt x="37376" y="24891"/>
                  </a:cubicBezTo>
                  <a:lnTo>
                    <a:pt x="43120" y="24891"/>
                  </a:lnTo>
                  <a:cubicBezTo>
                    <a:pt x="43579" y="24891"/>
                    <a:pt x="44039" y="24432"/>
                    <a:pt x="44039" y="23972"/>
                  </a:cubicBezTo>
                  <a:lnTo>
                    <a:pt x="44039" y="18228"/>
                  </a:lnTo>
                  <a:cubicBezTo>
                    <a:pt x="44039" y="17692"/>
                    <a:pt x="43579" y="17233"/>
                    <a:pt x="43120" y="17233"/>
                  </a:cubicBezTo>
                  <a:close/>
                  <a:moveTo>
                    <a:pt x="7659" y="27802"/>
                  </a:moveTo>
                  <a:cubicBezTo>
                    <a:pt x="7659" y="27266"/>
                    <a:pt x="8119" y="26806"/>
                    <a:pt x="8655" y="26806"/>
                  </a:cubicBezTo>
                  <a:lnTo>
                    <a:pt x="14399" y="26806"/>
                  </a:lnTo>
                  <a:cubicBezTo>
                    <a:pt x="14859" y="26806"/>
                    <a:pt x="15318" y="27266"/>
                    <a:pt x="15318" y="27802"/>
                  </a:cubicBezTo>
                  <a:lnTo>
                    <a:pt x="15318" y="33546"/>
                  </a:lnTo>
                  <a:cubicBezTo>
                    <a:pt x="15318" y="34005"/>
                    <a:pt x="14859" y="34465"/>
                    <a:pt x="14399" y="34465"/>
                  </a:cubicBezTo>
                  <a:lnTo>
                    <a:pt x="8655" y="34465"/>
                  </a:lnTo>
                  <a:cubicBezTo>
                    <a:pt x="8119" y="34465"/>
                    <a:pt x="7659" y="34005"/>
                    <a:pt x="7659" y="33546"/>
                  </a:cubicBezTo>
                  <a:close/>
                  <a:moveTo>
                    <a:pt x="27802" y="26806"/>
                  </a:moveTo>
                  <a:cubicBezTo>
                    <a:pt x="27266" y="26806"/>
                    <a:pt x="26806" y="27266"/>
                    <a:pt x="26806" y="27802"/>
                  </a:cubicBezTo>
                  <a:lnTo>
                    <a:pt x="26806" y="33546"/>
                  </a:lnTo>
                  <a:cubicBezTo>
                    <a:pt x="26806" y="34005"/>
                    <a:pt x="27266" y="34465"/>
                    <a:pt x="27802" y="34465"/>
                  </a:cubicBezTo>
                  <a:lnTo>
                    <a:pt x="33546" y="34465"/>
                  </a:lnTo>
                  <a:cubicBezTo>
                    <a:pt x="34006" y="34465"/>
                    <a:pt x="34465" y="34005"/>
                    <a:pt x="34465" y="33546"/>
                  </a:cubicBezTo>
                  <a:lnTo>
                    <a:pt x="34465" y="27802"/>
                  </a:lnTo>
                  <a:cubicBezTo>
                    <a:pt x="34465" y="27266"/>
                    <a:pt x="34006" y="26806"/>
                    <a:pt x="33546" y="26806"/>
                  </a:cubicBezTo>
                  <a:close/>
                  <a:moveTo>
                    <a:pt x="36380" y="27802"/>
                  </a:moveTo>
                  <a:cubicBezTo>
                    <a:pt x="36380" y="27266"/>
                    <a:pt x="36839" y="26806"/>
                    <a:pt x="37376" y="26806"/>
                  </a:cubicBezTo>
                  <a:lnTo>
                    <a:pt x="43120" y="26806"/>
                  </a:lnTo>
                  <a:cubicBezTo>
                    <a:pt x="43579" y="26806"/>
                    <a:pt x="44039" y="27266"/>
                    <a:pt x="44039" y="27802"/>
                  </a:cubicBezTo>
                  <a:lnTo>
                    <a:pt x="44039" y="33546"/>
                  </a:lnTo>
                  <a:cubicBezTo>
                    <a:pt x="44039" y="34005"/>
                    <a:pt x="43579" y="34465"/>
                    <a:pt x="43120" y="34465"/>
                  </a:cubicBezTo>
                  <a:lnTo>
                    <a:pt x="37376" y="34465"/>
                  </a:lnTo>
                  <a:cubicBezTo>
                    <a:pt x="36839" y="34465"/>
                    <a:pt x="36380" y="34005"/>
                    <a:pt x="36380" y="33546"/>
                  </a:cubicBezTo>
                  <a:close/>
                  <a:moveTo>
                    <a:pt x="18229" y="36379"/>
                  </a:moveTo>
                  <a:cubicBezTo>
                    <a:pt x="17692" y="36379"/>
                    <a:pt x="17233" y="36839"/>
                    <a:pt x="17233" y="37375"/>
                  </a:cubicBezTo>
                  <a:lnTo>
                    <a:pt x="17233" y="43119"/>
                  </a:lnTo>
                  <a:cubicBezTo>
                    <a:pt x="17233" y="43579"/>
                    <a:pt x="17692" y="44038"/>
                    <a:pt x="18229" y="44038"/>
                  </a:cubicBezTo>
                  <a:lnTo>
                    <a:pt x="23973" y="44038"/>
                  </a:lnTo>
                  <a:cubicBezTo>
                    <a:pt x="24432" y="44038"/>
                    <a:pt x="24892" y="43579"/>
                    <a:pt x="24892" y="43119"/>
                  </a:cubicBezTo>
                  <a:lnTo>
                    <a:pt x="24892" y="37375"/>
                  </a:lnTo>
                  <a:cubicBezTo>
                    <a:pt x="24892" y="36839"/>
                    <a:pt x="24432" y="36379"/>
                    <a:pt x="23973" y="36379"/>
                  </a:cubicBezTo>
                  <a:close/>
                  <a:moveTo>
                    <a:pt x="26806" y="37375"/>
                  </a:moveTo>
                  <a:cubicBezTo>
                    <a:pt x="26806" y="36839"/>
                    <a:pt x="27266" y="36379"/>
                    <a:pt x="27802" y="36379"/>
                  </a:cubicBezTo>
                  <a:lnTo>
                    <a:pt x="33546" y="36379"/>
                  </a:lnTo>
                  <a:cubicBezTo>
                    <a:pt x="34006" y="36379"/>
                    <a:pt x="34465" y="36839"/>
                    <a:pt x="34465" y="37375"/>
                  </a:cubicBezTo>
                  <a:lnTo>
                    <a:pt x="34465" y="43119"/>
                  </a:lnTo>
                  <a:cubicBezTo>
                    <a:pt x="34465" y="43579"/>
                    <a:pt x="34006" y="44038"/>
                    <a:pt x="33546" y="44038"/>
                  </a:cubicBezTo>
                  <a:lnTo>
                    <a:pt x="27802" y="44038"/>
                  </a:lnTo>
                  <a:cubicBezTo>
                    <a:pt x="27266" y="44038"/>
                    <a:pt x="26806" y="43579"/>
                    <a:pt x="26806" y="43119"/>
                  </a:cubicBezTo>
                  <a:close/>
                  <a:moveTo>
                    <a:pt x="37376" y="36379"/>
                  </a:moveTo>
                  <a:cubicBezTo>
                    <a:pt x="36839" y="36379"/>
                    <a:pt x="36380" y="36839"/>
                    <a:pt x="36380" y="37375"/>
                  </a:cubicBezTo>
                  <a:lnTo>
                    <a:pt x="36380" y="43119"/>
                  </a:lnTo>
                  <a:cubicBezTo>
                    <a:pt x="36380" y="43579"/>
                    <a:pt x="36839" y="44038"/>
                    <a:pt x="37376" y="44038"/>
                  </a:cubicBezTo>
                  <a:lnTo>
                    <a:pt x="43120" y="44038"/>
                  </a:lnTo>
                  <a:cubicBezTo>
                    <a:pt x="43579" y="44038"/>
                    <a:pt x="44039" y="43579"/>
                    <a:pt x="44039" y="43119"/>
                  </a:cubicBezTo>
                  <a:lnTo>
                    <a:pt x="44039" y="37375"/>
                  </a:lnTo>
                  <a:cubicBezTo>
                    <a:pt x="44039" y="36839"/>
                    <a:pt x="43579" y="36379"/>
                    <a:pt x="43120" y="363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6;p23">
              <a:extLst>
                <a:ext uri="{FF2B5EF4-FFF2-40B4-BE49-F238E27FC236}">
                  <a16:creationId xmlns:a16="http://schemas.microsoft.com/office/drawing/2014/main" id="{0C197D74-E24C-6F49-B54D-3DF4057BB838}"/>
                </a:ext>
              </a:extLst>
            </p:cNvPr>
            <p:cNvSpPr/>
            <p:nvPr/>
          </p:nvSpPr>
          <p:spPr>
            <a:xfrm>
              <a:off x="2296425" y="2105000"/>
              <a:ext cx="691225" cy="1284775"/>
            </a:xfrm>
            <a:custGeom>
              <a:avLst/>
              <a:gdLst/>
              <a:ahLst/>
              <a:cxnLst/>
              <a:rect l="l" t="t" r="r" b="b"/>
              <a:pathLst>
                <a:path w="27649" h="51391" extrusionOk="0">
                  <a:moveTo>
                    <a:pt x="460" y="1"/>
                  </a:moveTo>
                  <a:cubicBezTo>
                    <a:pt x="230" y="1"/>
                    <a:pt x="0" y="230"/>
                    <a:pt x="0" y="537"/>
                  </a:cubicBezTo>
                  <a:lnTo>
                    <a:pt x="0" y="50855"/>
                  </a:lnTo>
                  <a:cubicBezTo>
                    <a:pt x="0" y="51161"/>
                    <a:pt x="230" y="51391"/>
                    <a:pt x="460" y="51391"/>
                  </a:cubicBezTo>
                  <a:lnTo>
                    <a:pt x="27189" y="51391"/>
                  </a:lnTo>
                  <a:cubicBezTo>
                    <a:pt x="27495" y="51391"/>
                    <a:pt x="27648" y="51161"/>
                    <a:pt x="27648" y="50855"/>
                  </a:cubicBezTo>
                  <a:lnTo>
                    <a:pt x="27648" y="47791"/>
                  </a:lnTo>
                  <a:cubicBezTo>
                    <a:pt x="27648" y="47638"/>
                    <a:pt x="27495" y="47408"/>
                    <a:pt x="27189" y="47408"/>
                  </a:cubicBezTo>
                  <a:lnTo>
                    <a:pt x="4519" y="47408"/>
                  </a:lnTo>
                  <a:lnTo>
                    <a:pt x="4519" y="537"/>
                  </a:lnTo>
                  <a:cubicBezTo>
                    <a:pt x="4519" y="230"/>
                    <a:pt x="4289" y="1"/>
                    <a:pt x="4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7;p23">
              <a:extLst>
                <a:ext uri="{FF2B5EF4-FFF2-40B4-BE49-F238E27FC236}">
                  <a16:creationId xmlns:a16="http://schemas.microsoft.com/office/drawing/2014/main" id="{304578EA-4A4A-8944-A1D3-8DB939414855}"/>
                </a:ext>
              </a:extLst>
            </p:cNvPr>
            <p:cNvSpPr/>
            <p:nvPr/>
          </p:nvSpPr>
          <p:spPr>
            <a:xfrm>
              <a:off x="3380125" y="1967150"/>
              <a:ext cx="515100" cy="1422625"/>
            </a:xfrm>
            <a:custGeom>
              <a:avLst/>
              <a:gdLst/>
              <a:ahLst/>
              <a:cxnLst/>
              <a:rect l="l" t="t" r="r" b="b"/>
              <a:pathLst>
                <a:path w="20604" h="56905" extrusionOk="0">
                  <a:moveTo>
                    <a:pt x="14706" y="0"/>
                  </a:moveTo>
                  <a:cubicBezTo>
                    <a:pt x="8502" y="0"/>
                    <a:pt x="5132" y="4136"/>
                    <a:pt x="5132" y="11489"/>
                  </a:cubicBezTo>
                  <a:lnTo>
                    <a:pt x="5132" y="19224"/>
                  </a:lnTo>
                  <a:lnTo>
                    <a:pt x="461" y="19530"/>
                  </a:lnTo>
                  <a:cubicBezTo>
                    <a:pt x="231" y="19530"/>
                    <a:pt x="1" y="19760"/>
                    <a:pt x="1" y="19990"/>
                  </a:cubicBezTo>
                  <a:lnTo>
                    <a:pt x="1" y="22594"/>
                  </a:lnTo>
                  <a:cubicBezTo>
                    <a:pt x="1" y="22900"/>
                    <a:pt x="231" y="23053"/>
                    <a:pt x="461" y="23053"/>
                  </a:cubicBezTo>
                  <a:lnTo>
                    <a:pt x="5132" y="23053"/>
                  </a:lnTo>
                  <a:lnTo>
                    <a:pt x="5132" y="56369"/>
                  </a:lnTo>
                  <a:cubicBezTo>
                    <a:pt x="5132" y="56675"/>
                    <a:pt x="5286" y="56905"/>
                    <a:pt x="5592" y="56905"/>
                  </a:cubicBezTo>
                  <a:lnTo>
                    <a:pt x="8962" y="56905"/>
                  </a:lnTo>
                  <a:cubicBezTo>
                    <a:pt x="9192" y="56905"/>
                    <a:pt x="9421" y="56675"/>
                    <a:pt x="9421" y="56369"/>
                  </a:cubicBezTo>
                  <a:lnTo>
                    <a:pt x="9421" y="23053"/>
                  </a:lnTo>
                  <a:lnTo>
                    <a:pt x="17463" y="23053"/>
                  </a:lnTo>
                  <a:cubicBezTo>
                    <a:pt x="17769" y="23053"/>
                    <a:pt x="17923" y="22900"/>
                    <a:pt x="17923" y="22594"/>
                  </a:cubicBezTo>
                  <a:lnTo>
                    <a:pt x="17923" y="19607"/>
                  </a:lnTo>
                  <a:cubicBezTo>
                    <a:pt x="17923" y="19454"/>
                    <a:pt x="17769" y="19224"/>
                    <a:pt x="17463" y="19224"/>
                  </a:cubicBezTo>
                  <a:lnTo>
                    <a:pt x="9421" y="19224"/>
                  </a:lnTo>
                  <a:lnTo>
                    <a:pt x="9421" y="11795"/>
                  </a:lnTo>
                  <a:cubicBezTo>
                    <a:pt x="9421" y="6510"/>
                    <a:pt x="11106" y="3906"/>
                    <a:pt x="14706" y="3906"/>
                  </a:cubicBezTo>
                  <a:cubicBezTo>
                    <a:pt x="16084" y="3906"/>
                    <a:pt x="17540" y="4289"/>
                    <a:pt x="18918" y="4902"/>
                  </a:cubicBezTo>
                  <a:cubicBezTo>
                    <a:pt x="18957" y="4940"/>
                    <a:pt x="19014" y="4959"/>
                    <a:pt x="19081" y="4959"/>
                  </a:cubicBezTo>
                  <a:cubicBezTo>
                    <a:pt x="19148" y="4959"/>
                    <a:pt x="19225" y="4940"/>
                    <a:pt x="19301" y="4902"/>
                  </a:cubicBezTo>
                  <a:lnTo>
                    <a:pt x="19531" y="4596"/>
                  </a:lnTo>
                  <a:lnTo>
                    <a:pt x="20527" y="1839"/>
                  </a:lnTo>
                  <a:cubicBezTo>
                    <a:pt x="20603" y="1609"/>
                    <a:pt x="20527" y="1379"/>
                    <a:pt x="20220" y="1226"/>
                  </a:cubicBezTo>
                  <a:cubicBezTo>
                    <a:pt x="18382" y="460"/>
                    <a:pt x="16391" y="0"/>
                    <a:pt x="14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8;p23">
              <a:extLst>
                <a:ext uri="{FF2B5EF4-FFF2-40B4-BE49-F238E27FC236}">
                  <a16:creationId xmlns:a16="http://schemas.microsoft.com/office/drawing/2014/main" id="{5810A7FD-3AAA-2E42-BC00-2EED74B3206A}"/>
                </a:ext>
              </a:extLst>
            </p:cNvPr>
            <p:cNvSpPr/>
            <p:nvPr/>
          </p:nvSpPr>
          <p:spPr>
            <a:xfrm>
              <a:off x="3839675" y="2424750"/>
              <a:ext cx="777375" cy="988000"/>
            </a:xfrm>
            <a:custGeom>
              <a:avLst/>
              <a:gdLst/>
              <a:ahLst/>
              <a:cxnLst/>
              <a:rect l="l" t="t" r="r" b="b"/>
              <a:pathLst>
                <a:path w="31095" h="39520" extrusionOk="0">
                  <a:moveTo>
                    <a:pt x="16467" y="3830"/>
                  </a:moveTo>
                  <a:cubicBezTo>
                    <a:pt x="23130" y="3830"/>
                    <a:pt x="26729" y="8502"/>
                    <a:pt x="26806" y="16927"/>
                  </a:cubicBezTo>
                  <a:lnTo>
                    <a:pt x="4442" y="16927"/>
                  </a:lnTo>
                  <a:cubicBezTo>
                    <a:pt x="5285" y="9191"/>
                    <a:pt x="10186" y="3830"/>
                    <a:pt x="16467" y="3830"/>
                  </a:cubicBezTo>
                  <a:close/>
                  <a:moveTo>
                    <a:pt x="16467" y="1"/>
                  </a:moveTo>
                  <a:cubicBezTo>
                    <a:pt x="8501" y="1"/>
                    <a:pt x="0" y="6970"/>
                    <a:pt x="0" y="19837"/>
                  </a:cubicBezTo>
                  <a:cubicBezTo>
                    <a:pt x="0" y="31402"/>
                    <a:pt x="7199" y="39520"/>
                    <a:pt x="17462" y="39520"/>
                  </a:cubicBezTo>
                  <a:cubicBezTo>
                    <a:pt x="22900" y="39520"/>
                    <a:pt x="26270" y="37682"/>
                    <a:pt x="29333" y="35920"/>
                  </a:cubicBezTo>
                  <a:cubicBezTo>
                    <a:pt x="29487" y="35767"/>
                    <a:pt x="29640" y="35537"/>
                    <a:pt x="29487" y="35231"/>
                  </a:cubicBezTo>
                  <a:lnTo>
                    <a:pt x="28108" y="32627"/>
                  </a:lnTo>
                  <a:cubicBezTo>
                    <a:pt x="27955" y="32550"/>
                    <a:pt x="27878" y="32474"/>
                    <a:pt x="27802" y="32474"/>
                  </a:cubicBezTo>
                  <a:cubicBezTo>
                    <a:pt x="27648" y="32474"/>
                    <a:pt x="27495" y="32474"/>
                    <a:pt x="27419" y="32550"/>
                  </a:cubicBezTo>
                  <a:cubicBezTo>
                    <a:pt x="24355" y="34771"/>
                    <a:pt x="21292" y="35690"/>
                    <a:pt x="17845" y="35690"/>
                  </a:cubicBezTo>
                  <a:cubicBezTo>
                    <a:pt x="10033" y="35690"/>
                    <a:pt x="4825" y="29640"/>
                    <a:pt x="4519" y="20756"/>
                  </a:cubicBezTo>
                  <a:lnTo>
                    <a:pt x="30482" y="20756"/>
                  </a:lnTo>
                  <a:cubicBezTo>
                    <a:pt x="30635" y="20756"/>
                    <a:pt x="30865" y="20603"/>
                    <a:pt x="30942" y="20373"/>
                  </a:cubicBezTo>
                  <a:cubicBezTo>
                    <a:pt x="31095" y="19454"/>
                    <a:pt x="31095" y="18382"/>
                    <a:pt x="31095" y="17539"/>
                  </a:cubicBezTo>
                  <a:cubicBezTo>
                    <a:pt x="30942" y="6511"/>
                    <a:pt x="25581" y="1"/>
                    <a:pt x="16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9;p23">
              <a:extLst>
                <a:ext uri="{FF2B5EF4-FFF2-40B4-BE49-F238E27FC236}">
                  <a16:creationId xmlns:a16="http://schemas.microsoft.com/office/drawing/2014/main" id="{EC358D0C-C153-9449-A3F3-A1A94CDEB4DB}"/>
                </a:ext>
              </a:extLst>
            </p:cNvPr>
            <p:cNvSpPr/>
            <p:nvPr/>
          </p:nvSpPr>
          <p:spPr>
            <a:xfrm>
              <a:off x="4772125" y="2426675"/>
              <a:ext cx="461475" cy="965025"/>
            </a:xfrm>
            <a:custGeom>
              <a:avLst/>
              <a:gdLst/>
              <a:ahLst/>
              <a:cxnLst/>
              <a:rect l="l" t="t" r="r" b="b"/>
              <a:pathLst>
                <a:path w="18459" h="38601" extrusionOk="0">
                  <a:moveTo>
                    <a:pt x="14322" y="0"/>
                  </a:moveTo>
                  <a:cubicBezTo>
                    <a:pt x="10493" y="0"/>
                    <a:pt x="6893" y="2375"/>
                    <a:pt x="4060" y="6893"/>
                  </a:cubicBezTo>
                  <a:lnTo>
                    <a:pt x="3830" y="1379"/>
                  </a:lnTo>
                  <a:cubicBezTo>
                    <a:pt x="3830" y="1073"/>
                    <a:pt x="3600" y="843"/>
                    <a:pt x="3294" y="843"/>
                  </a:cubicBezTo>
                  <a:lnTo>
                    <a:pt x="460" y="843"/>
                  </a:lnTo>
                  <a:cubicBezTo>
                    <a:pt x="154" y="843"/>
                    <a:pt x="1" y="1073"/>
                    <a:pt x="1" y="1379"/>
                  </a:cubicBezTo>
                  <a:lnTo>
                    <a:pt x="1" y="38141"/>
                  </a:lnTo>
                  <a:cubicBezTo>
                    <a:pt x="1" y="38371"/>
                    <a:pt x="154" y="38600"/>
                    <a:pt x="460" y="38600"/>
                  </a:cubicBezTo>
                  <a:lnTo>
                    <a:pt x="3830" y="38600"/>
                  </a:lnTo>
                  <a:cubicBezTo>
                    <a:pt x="4060" y="38600"/>
                    <a:pt x="4289" y="38371"/>
                    <a:pt x="4289" y="38141"/>
                  </a:cubicBezTo>
                  <a:lnTo>
                    <a:pt x="4289" y="13250"/>
                  </a:lnTo>
                  <a:cubicBezTo>
                    <a:pt x="6587" y="7506"/>
                    <a:pt x="10110" y="4136"/>
                    <a:pt x="13863" y="4136"/>
                  </a:cubicBezTo>
                  <a:cubicBezTo>
                    <a:pt x="15165" y="4136"/>
                    <a:pt x="15778" y="4289"/>
                    <a:pt x="17003" y="4672"/>
                  </a:cubicBezTo>
                  <a:lnTo>
                    <a:pt x="17386" y="4672"/>
                  </a:lnTo>
                  <a:cubicBezTo>
                    <a:pt x="17463" y="4596"/>
                    <a:pt x="17616" y="4519"/>
                    <a:pt x="17616" y="4442"/>
                  </a:cubicBezTo>
                  <a:lnTo>
                    <a:pt x="18382" y="1379"/>
                  </a:lnTo>
                  <a:cubicBezTo>
                    <a:pt x="18458" y="1073"/>
                    <a:pt x="18382" y="843"/>
                    <a:pt x="18152" y="766"/>
                  </a:cubicBezTo>
                  <a:cubicBezTo>
                    <a:pt x="17003" y="230"/>
                    <a:pt x="15854" y="0"/>
                    <a:pt x="14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0;p23">
              <a:extLst>
                <a:ext uri="{FF2B5EF4-FFF2-40B4-BE49-F238E27FC236}">
                  <a16:creationId xmlns:a16="http://schemas.microsoft.com/office/drawing/2014/main" id="{3FAEFBAB-E350-E846-90F5-A81269B8F8F5}"/>
                </a:ext>
              </a:extLst>
            </p:cNvPr>
            <p:cNvSpPr/>
            <p:nvPr/>
          </p:nvSpPr>
          <p:spPr>
            <a:xfrm>
              <a:off x="5206750" y="2426675"/>
              <a:ext cx="790800" cy="988000"/>
            </a:xfrm>
            <a:custGeom>
              <a:avLst/>
              <a:gdLst/>
              <a:ahLst/>
              <a:cxnLst/>
              <a:rect l="l" t="t" r="r" b="b"/>
              <a:pathLst>
                <a:path w="31632" h="39520" extrusionOk="0">
                  <a:moveTo>
                    <a:pt x="16927" y="3753"/>
                  </a:moveTo>
                  <a:cubicBezTo>
                    <a:pt x="20603" y="3830"/>
                    <a:pt x="23667" y="5208"/>
                    <a:pt x="27190" y="8348"/>
                  </a:cubicBezTo>
                  <a:lnTo>
                    <a:pt x="27190" y="29716"/>
                  </a:lnTo>
                  <a:cubicBezTo>
                    <a:pt x="23284" y="33699"/>
                    <a:pt x="19837" y="35460"/>
                    <a:pt x="16161" y="35460"/>
                  </a:cubicBezTo>
                  <a:cubicBezTo>
                    <a:pt x="8885" y="35460"/>
                    <a:pt x="4520" y="29486"/>
                    <a:pt x="4520" y="19607"/>
                  </a:cubicBezTo>
                  <a:cubicBezTo>
                    <a:pt x="4520" y="10723"/>
                    <a:pt x="9957" y="3753"/>
                    <a:pt x="16927" y="3753"/>
                  </a:cubicBezTo>
                  <a:close/>
                  <a:moveTo>
                    <a:pt x="16774" y="0"/>
                  </a:moveTo>
                  <a:cubicBezTo>
                    <a:pt x="6970" y="0"/>
                    <a:pt x="1" y="8348"/>
                    <a:pt x="1" y="19836"/>
                  </a:cubicBezTo>
                  <a:cubicBezTo>
                    <a:pt x="1" y="32167"/>
                    <a:pt x="5822" y="39519"/>
                    <a:pt x="15702" y="39519"/>
                  </a:cubicBezTo>
                  <a:cubicBezTo>
                    <a:pt x="19761" y="39519"/>
                    <a:pt x="23743" y="37681"/>
                    <a:pt x="27496" y="34311"/>
                  </a:cubicBezTo>
                  <a:lnTo>
                    <a:pt x="27802" y="38217"/>
                  </a:lnTo>
                  <a:cubicBezTo>
                    <a:pt x="27802" y="38447"/>
                    <a:pt x="27956" y="38677"/>
                    <a:pt x="28262" y="38677"/>
                  </a:cubicBezTo>
                  <a:lnTo>
                    <a:pt x="31096" y="38677"/>
                  </a:lnTo>
                  <a:cubicBezTo>
                    <a:pt x="31402" y="38677"/>
                    <a:pt x="31632" y="38447"/>
                    <a:pt x="31632" y="38217"/>
                  </a:cubicBezTo>
                  <a:lnTo>
                    <a:pt x="31632" y="1379"/>
                  </a:lnTo>
                  <a:cubicBezTo>
                    <a:pt x="31479" y="1073"/>
                    <a:pt x="31325" y="843"/>
                    <a:pt x="31019" y="843"/>
                  </a:cubicBezTo>
                  <a:lnTo>
                    <a:pt x="28032" y="843"/>
                  </a:lnTo>
                  <a:cubicBezTo>
                    <a:pt x="27802" y="843"/>
                    <a:pt x="27573" y="1073"/>
                    <a:pt x="27573" y="1379"/>
                  </a:cubicBezTo>
                  <a:lnTo>
                    <a:pt x="27420" y="4136"/>
                  </a:lnTo>
                  <a:cubicBezTo>
                    <a:pt x="24203" y="1609"/>
                    <a:pt x="21139" y="0"/>
                    <a:pt x="167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1;p23">
              <a:extLst>
                <a:ext uri="{FF2B5EF4-FFF2-40B4-BE49-F238E27FC236}">
                  <a16:creationId xmlns:a16="http://schemas.microsoft.com/office/drawing/2014/main" id="{0175ACFE-B62F-B440-9CEC-C1154DD8A49D}"/>
                </a:ext>
              </a:extLst>
            </p:cNvPr>
            <p:cNvSpPr/>
            <p:nvPr/>
          </p:nvSpPr>
          <p:spPr>
            <a:xfrm>
              <a:off x="6089450" y="2445825"/>
              <a:ext cx="811850" cy="1359450"/>
            </a:xfrm>
            <a:custGeom>
              <a:avLst/>
              <a:gdLst/>
              <a:ahLst/>
              <a:cxnLst/>
              <a:rect l="l" t="t" r="r" b="b"/>
              <a:pathLst>
                <a:path w="32474" h="54378" extrusionOk="0">
                  <a:moveTo>
                    <a:pt x="536" y="0"/>
                  </a:moveTo>
                  <a:cubicBezTo>
                    <a:pt x="306" y="0"/>
                    <a:pt x="230" y="77"/>
                    <a:pt x="153" y="230"/>
                  </a:cubicBezTo>
                  <a:cubicBezTo>
                    <a:pt x="0" y="307"/>
                    <a:pt x="0" y="460"/>
                    <a:pt x="153" y="690"/>
                  </a:cubicBezTo>
                  <a:lnTo>
                    <a:pt x="15165" y="37911"/>
                  </a:lnTo>
                  <a:lnTo>
                    <a:pt x="14169" y="40974"/>
                  </a:lnTo>
                  <a:cubicBezTo>
                    <a:pt x="12790" y="45263"/>
                    <a:pt x="10110" y="50395"/>
                    <a:pt x="5208" y="50395"/>
                  </a:cubicBezTo>
                  <a:cubicBezTo>
                    <a:pt x="4212" y="50395"/>
                    <a:pt x="3064" y="50088"/>
                    <a:pt x="2298" y="49782"/>
                  </a:cubicBezTo>
                  <a:lnTo>
                    <a:pt x="1915" y="49782"/>
                  </a:lnTo>
                  <a:lnTo>
                    <a:pt x="1685" y="50088"/>
                  </a:lnTo>
                  <a:lnTo>
                    <a:pt x="843" y="53075"/>
                  </a:lnTo>
                  <a:cubicBezTo>
                    <a:pt x="766" y="53228"/>
                    <a:pt x="996" y="53535"/>
                    <a:pt x="1149" y="53611"/>
                  </a:cubicBezTo>
                  <a:cubicBezTo>
                    <a:pt x="2221" y="54071"/>
                    <a:pt x="3753" y="54377"/>
                    <a:pt x="5131" y="54377"/>
                  </a:cubicBezTo>
                  <a:cubicBezTo>
                    <a:pt x="10722" y="54377"/>
                    <a:pt x="15165" y="50088"/>
                    <a:pt x="17922" y="41893"/>
                  </a:cubicBezTo>
                  <a:lnTo>
                    <a:pt x="32397" y="536"/>
                  </a:lnTo>
                  <a:cubicBezTo>
                    <a:pt x="32473" y="536"/>
                    <a:pt x="32397" y="383"/>
                    <a:pt x="32320" y="307"/>
                  </a:cubicBezTo>
                  <a:cubicBezTo>
                    <a:pt x="32167" y="230"/>
                    <a:pt x="32090" y="77"/>
                    <a:pt x="31937" y="77"/>
                  </a:cubicBezTo>
                  <a:lnTo>
                    <a:pt x="28491" y="77"/>
                  </a:lnTo>
                  <a:cubicBezTo>
                    <a:pt x="28261" y="77"/>
                    <a:pt x="28108" y="230"/>
                    <a:pt x="27955" y="383"/>
                  </a:cubicBezTo>
                  <a:lnTo>
                    <a:pt x="20143" y="23436"/>
                  </a:lnTo>
                  <a:cubicBezTo>
                    <a:pt x="19760" y="24738"/>
                    <a:pt x="19300" y="26040"/>
                    <a:pt x="18917" y="27418"/>
                  </a:cubicBezTo>
                  <a:cubicBezTo>
                    <a:pt x="18305" y="29333"/>
                    <a:pt x="17615" y="31248"/>
                    <a:pt x="17079" y="32933"/>
                  </a:cubicBezTo>
                  <a:cubicBezTo>
                    <a:pt x="16313" y="31018"/>
                    <a:pt x="15547" y="28950"/>
                    <a:pt x="14782" y="26882"/>
                  </a:cubicBezTo>
                  <a:cubicBezTo>
                    <a:pt x="14322" y="25657"/>
                    <a:pt x="13786" y="24508"/>
                    <a:pt x="13403" y="23359"/>
                  </a:cubicBezTo>
                  <a:lnTo>
                    <a:pt x="4595" y="307"/>
                  </a:lnTo>
                  <a:cubicBezTo>
                    <a:pt x="4519" y="77"/>
                    <a:pt x="4366" y="0"/>
                    <a:pt x="4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2;p23">
              <a:extLst>
                <a:ext uri="{FF2B5EF4-FFF2-40B4-BE49-F238E27FC236}">
                  <a16:creationId xmlns:a16="http://schemas.microsoft.com/office/drawing/2014/main" id="{3BB9425F-54C9-984D-82B5-AE358690473C}"/>
                </a:ext>
              </a:extLst>
            </p:cNvPr>
            <p:cNvSpPr/>
            <p:nvPr/>
          </p:nvSpPr>
          <p:spPr>
            <a:xfrm>
              <a:off x="3102500" y="2101175"/>
              <a:ext cx="139800" cy="1290525"/>
            </a:xfrm>
            <a:custGeom>
              <a:avLst/>
              <a:gdLst/>
              <a:ahLst/>
              <a:cxnLst/>
              <a:rect l="l" t="t" r="r" b="b"/>
              <a:pathLst>
                <a:path w="5592" h="51621" extrusionOk="0">
                  <a:moveTo>
                    <a:pt x="1073" y="1"/>
                  </a:moveTo>
                  <a:cubicBezTo>
                    <a:pt x="537" y="1"/>
                    <a:pt x="1" y="460"/>
                    <a:pt x="1" y="1073"/>
                  </a:cubicBezTo>
                  <a:lnTo>
                    <a:pt x="1" y="4519"/>
                  </a:lnTo>
                  <a:cubicBezTo>
                    <a:pt x="1" y="5055"/>
                    <a:pt x="537" y="5591"/>
                    <a:pt x="1073" y="5591"/>
                  </a:cubicBezTo>
                  <a:lnTo>
                    <a:pt x="4519" y="5591"/>
                  </a:lnTo>
                  <a:cubicBezTo>
                    <a:pt x="5132" y="5591"/>
                    <a:pt x="5592" y="5055"/>
                    <a:pt x="5592" y="4519"/>
                  </a:cubicBezTo>
                  <a:lnTo>
                    <a:pt x="5592" y="1073"/>
                  </a:lnTo>
                  <a:cubicBezTo>
                    <a:pt x="5592" y="460"/>
                    <a:pt x="5132" y="1"/>
                    <a:pt x="4519" y="1"/>
                  </a:cubicBezTo>
                  <a:close/>
                  <a:moveTo>
                    <a:pt x="1073" y="13863"/>
                  </a:moveTo>
                  <a:cubicBezTo>
                    <a:pt x="767" y="13863"/>
                    <a:pt x="613" y="14093"/>
                    <a:pt x="613" y="14399"/>
                  </a:cubicBezTo>
                  <a:lnTo>
                    <a:pt x="613" y="51161"/>
                  </a:lnTo>
                  <a:cubicBezTo>
                    <a:pt x="613" y="51391"/>
                    <a:pt x="767" y="51620"/>
                    <a:pt x="1073" y="51620"/>
                  </a:cubicBezTo>
                  <a:lnTo>
                    <a:pt x="4443" y="51620"/>
                  </a:lnTo>
                  <a:cubicBezTo>
                    <a:pt x="4749" y="51620"/>
                    <a:pt x="4902" y="51391"/>
                    <a:pt x="4902" y="51161"/>
                  </a:cubicBezTo>
                  <a:lnTo>
                    <a:pt x="4902" y="14399"/>
                  </a:lnTo>
                  <a:cubicBezTo>
                    <a:pt x="4902" y="14093"/>
                    <a:pt x="4749" y="13863"/>
                    <a:pt x="4443" y="138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066F03F8-A13B-9D42-967D-E325E85C209B}"/>
              </a:ext>
            </a:extLst>
          </p:cNvPr>
          <p:cNvSpPr txBox="1"/>
          <p:nvPr userDrawn="1"/>
        </p:nvSpPr>
        <p:spPr>
          <a:xfrm>
            <a:off x="8591198" y="4692230"/>
            <a:ext cx="324128" cy="246221"/>
          </a:xfrm>
          <a:prstGeom prst="rect">
            <a:avLst/>
          </a:prstGeom>
          <a:noFill/>
        </p:spPr>
        <p:txBody>
          <a:bodyPr wrap="square" rtlCol="0">
            <a:spAutoFit/>
          </a:bodyPr>
          <a:lstStyle/>
          <a:p>
            <a:pPr algn="ctr"/>
            <a:fld id="{A2274171-4058-084B-B538-5F10F70A544F}" type="slidenum">
              <a:rPr lang="en-US" sz="1000" b="0" i="0" smtClean="0">
                <a:solidFill>
                  <a:schemeClr val="bg1"/>
                </a:solidFill>
                <a:latin typeface="Source Sans Pro Light" panose="020B0403030403020204" pitchFamily="34" charset="0"/>
              </a:rPr>
              <a:pPr algn="ctr"/>
              <a:t>‹#›</a:t>
            </a:fld>
            <a:endParaRPr lang="en-US" sz="1000" b="0" i="0" dirty="0">
              <a:solidFill>
                <a:schemeClr val="bg1"/>
              </a:solidFill>
              <a:latin typeface="Source Sans Pro Light" panose="020B0403030403020204" pitchFamily="34" charset="0"/>
            </a:endParaRPr>
          </a:p>
        </p:txBody>
      </p:sp>
    </p:spTree>
    <p:extLst>
      <p:ext uri="{BB962C8B-B14F-4D97-AF65-F5344CB8AC3E}">
        <p14:creationId xmlns:p14="http://schemas.microsoft.com/office/powerpoint/2010/main" val="106623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99a Blank Slide - white">
  <p:cSld name="TITLE_1">
    <p:spTree>
      <p:nvGrpSpPr>
        <p:cNvPr id="1" name="Shape 7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99a Blank Slide - white" preserve="1">
  <p:cSld name="1_99a Blank Slide - white">
    <p:spTree>
      <p:nvGrpSpPr>
        <p:cNvPr id="1" name="Shape 72"/>
        <p:cNvGrpSpPr/>
        <p:nvPr/>
      </p:nvGrpSpPr>
      <p:grpSpPr>
        <a:xfrm>
          <a:off x="0" y="0"/>
          <a:ext cx="0" cy="0"/>
          <a:chOff x="0" y="0"/>
          <a:chExt cx="0" cy="0"/>
        </a:xfrm>
      </p:grpSpPr>
      <p:cxnSp>
        <p:nvCxnSpPr>
          <p:cNvPr id="2" name="Google Shape;47;p7">
            <a:extLst>
              <a:ext uri="{FF2B5EF4-FFF2-40B4-BE49-F238E27FC236}">
                <a16:creationId xmlns:a16="http://schemas.microsoft.com/office/drawing/2014/main" id="{8ACDE7F2-D0BD-F744-9760-252337772905}"/>
              </a:ext>
            </a:extLst>
          </p:cNvPr>
          <p:cNvCxnSpPr>
            <a:cxnSpLocks/>
          </p:cNvCxnSpPr>
          <p:nvPr userDrawn="1"/>
        </p:nvCxnSpPr>
        <p:spPr>
          <a:xfrm>
            <a:off x="312612" y="4600932"/>
            <a:ext cx="8340300" cy="3300"/>
          </a:xfrm>
          <a:prstGeom prst="straightConnector1">
            <a:avLst/>
          </a:prstGeom>
          <a:noFill/>
          <a:ln w="9525" cap="flat" cmpd="sng">
            <a:solidFill>
              <a:srgbClr val="EBEEF2"/>
            </a:solidFill>
            <a:prstDash val="solid"/>
            <a:round/>
            <a:headEnd type="none" w="med" len="med"/>
            <a:tailEnd type="none" w="med" len="med"/>
          </a:ln>
        </p:spPr>
      </p:cxnSp>
      <p:cxnSp>
        <p:nvCxnSpPr>
          <p:cNvPr id="3" name="Google Shape;48;p7">
            <a:extLst>
              <a:ext uri="{FF2B5EF4-FFF2-40B4-BE49-F238E27FC236}">
                <a16:creationId xmlns:a16="http://schemas.microsoft.com/office/drawing/2014/main" id="{E7567656-AFFA-F443-B14D-AED7D372D2A8}"/>
              </a:ext>
            </a:extLst>
          </p:cNvPr>
          <p:cNvCxnSpPr/>
          <p:nvPr userDrawn="1"/>
        </p:nvCxnSpPr>
        <p:spPr>
          <a:xfrm flipH="1">
            <a:off x="8652912" y="4602432"/>
            <a:ext cx="200700" cy="1800"/>
          </a:xfrm>
          <a:prstGeom prst="straightConnector1">
            <a:avLst/>
          </a:prstGeom>
          <a:noFill/>
          <a:ln w="9525" cap="flat" cmpd="sng">
            <a:solidFill>
              <a:schemeClr val="dk1"/>
            </a:solidFill>
            <a:prstDash val="solid"/>
            <a:round/>
            <a:headEnd type="none" w="med" len="med"/>
            <a:tailEnd type="none" w="med" len="med"/>
          </a:ln>
        </p:spPr>
      </p:cxnSp>
      <p:grpSp>
        <p:nvGrpSpPr>
          <p:cNvPr id="4" name="Google Shape;51;p7">
            <a:extLst>
              <a:ext uri="{FF2B5EF4-FFF2-40B4-BE49-F238E27FC236}">
                <a16:creationId xmlns:a16="http://schemas.microsoft.com/office/drawing/2014/main" id="{5B08EDF2-9AD5-4D46-89B7-CA4315D91B8B}"/>
              </a:ext>
            </a:extLst>
          </p:cNvPr>
          <p:cNvGrpSpPr/>
          <p:nvPr userDrawn="1"/>
        </p:nvGrpSpPr>
        <p:grpSpPr>
          <a:xfrm>
            <a:off x="311657" y="4719126"/>
            <a:ext cx="626141" cy="183261"/>
            <a:chOff x="621050" y="1967150"/>
            <a:chExt cx="6280250" cy="1838125"/>
          </a:xfrm>
        </p:grpSpPr>
        <p:sp>
          <p:nvSpPr>
            <p:cNvPr id="5" name="Google Shape;52;p7">
              <a:extLst>
                <a:ext uri="{FF2B5EF4-FFF2-40B4-BE49-F238E27FC236}">
                  <a16:creationId xmlns:a16="http://schemas.microsoft.com/office/drawing/2014/main" id="{5C188DBE-9C19-814F-823B-41124FF38602}"/>
                </a:ext>
              </a:extLst>
            </p:cNvPr>
            <p:cNvSpPr/>
            <p:nvPr/>
          </p:nvSpPr>
          <p:spPr>
            <a:xfrm>
              <a:off x="621050" y="2110750"/>
              <a:ext cx="1292450" cy="1292425"/>
            </a:xfrm>
            <a:custGeom>
              <a:avLst/>
              <a:gdLst/>
              <a:ahLst/>
              <a:cxnLst/>
              <a:rect l="l" t="t" r="r" b="b"/>
              <a:pathLst>
                <a:path w="51698" h="51697" extrusionOk="0">
                  <a:moveTo>
                    <a:pt x="1" y="3830"/>
                  </a:moveTo>
                  <a:cubicBezTo>
                    <a:pt x="1" y="1685"/>
                    <a:pt x="1686" y="0"/>
                    <a:pt x="3830" y="0"/>
                  </a:cubicBezTo>
                  <a:lnTo>
                    <a:pt x="47868" y="0"/>
                  </a:lnTo>
                  <a:cubicBezTo>
                    <a:pt x="50013" y="0"/>
                    <a:pt x="51698" y="1685"/>
                    <a:pt x="51698" y="3830"/>
                  </a:cubicBezTo>
                  <a:lnTo>
                    <a:pt x="51698" y="47868"/>
                  </a:lnTo>
                  <a:cubicBezTo>
                    <a:pt x="51698" y="50012"/>
                    <a:pt x="50013" y="51697"/>
                    <a:pt x="47868" y="51697"/>
                  </a:cubicBezTo>
                  <a:lnTo>
                    <a:pt x="3830" y="51697"/>
                  </a:lnTo>
                  <a:cubicBezTo>
                    <a:pt x="1686" y="51697"/>
                    <a:pt x="1" y="50012"/>
                    <a:pt x="1" y="47868"/>
                  </a:cubicBezTo>
                  <a:close/>
                  <a:moveTo>
                    <a:pt x="7659" y="8655"/>
                  </a:moveTo>
                  <a:cubicBezTo>
                    <a:pt x="7659" y="8119"/>
                    <a:pt x="8119" y="7659"/>
                    <a:pt x="8655" y="7659"/>
                  </a:cubicBezTo>
                  <a:lnTo>
                    <a:pt x="14399" y="7659"/>
                  </a:lnTo>
                  <a:cubicBezTo>
                    <a:pt x="14859" y="7659"/>
                    <a:pt x="15318" y="8119"/>
                    <a:pt x="15318" y="8655"/>
                  </a:cubicBezTo>
                  <a:lnTo>
                    <a:pt x="15318" y="14399"/>
                  </a:lnTo>
                  <a:cubicBezTo>
                    <a:pt x="15318" y="14858"/>
                    <a:pt x="14859" y="15318"/>
                    <a:pt x="14399" y="15318"/>
                  </a:cubicBezTo>
                  <a:lnTo>
                    <a:pt x="8655" y="15318"/>
                  </a:lnTo>
                  <a:cubicBezTo>
                    <a:pt x="8119" y="15318"/>
                    <a:pt x="7659" y="14858"/>
                    <a:pt x="7659" y="14399"/>
                  </a:cubicBezTo>
                  <a:close/>
                  <a:moveTo>
                    <a:pt x="18229" y="7659"/>
                  </a:moveTo>
                  <a:cubicBezTo>
                    <a:pt x="17692" y="7659"/>
                    <a:pt x="17233" y="8119"/>
                    <a:pt x="17233" y="8655"/>
                  </a:cubicBezTo>
                  <a:lnTo>
                    <a:pt x="17233" y="14399"/>
                  </a:lnTo>
                  <a:cubicBezTo>
                    <a:pt x="17233" y="14858"/>
                    <a:pt x="17692" y="15318"/>
                    <a:pt x="18229" y="15318"/>
                  </a:cubicBezTo>
                  <a:lnTo>
                    <a:pt x="23973" y="15318"/>
                  </a:lnTo>
                  <a:cubicBezTo>
                    <a:pt x="24432" y="15318"/>
                    <a:pt x="24892" y="14858"/>
                    <a:pt x="24892" y="14399"/>
                  </a:cubicBezTo>
                  <a:lnTo>
                    <a:pt x="24892" y="8655"/>
                  </a:lnTo>
                  <a:cubicBezTo>
                    <a:pt x="24892" y="8119"/>
                    <a:pt x="24432" y="7659"/>
                    <a:pt x="23973" y="7659"/>
                  </a:cubicBezTo>
                  <a:close/>
                  <a:moveTo>
                    <a:pt x="26806" y="8655"/>
                  </a:moveTo>
                  <a:cubicBezTo>
                    <a:pt x="26806" y="8119"/>
                    <a:pt x="27266" y="7659"/>
                    <a:pt x="27802" y="7659"/>
                  </a:cubicBezTo>
                  <a:lnTo>
                    <a:pt x="33546" y="7659"/>
                  </a:lnTo>
                  <a:cubicBezTo>
                    <a:pt x="34006" y="7659"/>
                    <a:pt x="34465" y="8119"/>
                    <a:pt x="34465" y="8655"/>
                  </a:cubicBezTo>
                  <a:lnTo>
                    <a:pt x="34465" y="14399"/>
                  </a:lnTo>
                  <a:cubicBezTo>
                    <a:pt x="34465" y="14858"/>
                    <a:pt x="34006" y="15318"/>
                    <a:pt x="33546" y="15318"/>
                  </a:cubicBezTo>
                  <a:lnTo>
                    <a:pt x="27802" y="15318"/>
                  </a:lnTo>
                  <a:cubicBezTo>
                    <a:pt x="27266" y="15318"/>
                    <a:pt x="26806" y="14858"/>
                    <a:pt x="26806" y="14399"/>
                  </a:cubicBezTo>
                  <a:close/>
                  <a:moveTo>
                    <a:pt x="8655" y="17233"/>
                  </a:moveTo>
                  <a:cubicBezTo>
                    <a:pt x="8119" y="17233"/>
                    <a:pt x="7659" y="17692"/>
                    <a:pt x="7659" y="18228"/>
                  </a:cubicBezTo>
                  <a:lnTo>
                    <a:pt x="7659" y="23972"/>
                  </a:lnTo>
                  <a:cubicBezTo>
                    <a:pt x="7659" y="24432"/>
                    <a:pt x="8119" y="24891"/>
                    <a:pt x="8655" y="24891"/>
                  </a:cubicBezTo>
                  <a:lnTo>
                    <a:pt x="14399" y="24891"/>
                  </a:lnTo>
                  <a:cubicBezTo>
                    <a:pt x="14859" y="24891"/>
                    <a:pt x="15318" y="24432"/>
                    <a:pt x="15318" y="23972"/>
                  </a:cubicBezTo>
                  <a:lnTo>
                    <a:pt x="15318" y="18228"/>
                  </a:lnTo>
                  <a:cubicBezTo>
                    <a:pt x="15318" y="17692"/>
                    <a:pt x="14859" y="17233"/>
                    <a:pt x="14399" y="17233"/>
                  </a:cubicBezTo>
                  <a:close/>
                  <a:moveTo>
                    <a:pt x="17233" y="18228"/>
                  </a:moveTo>
                  <a:cubicBezTo>
                    <a:pt x="17233" y="17692"/>
                    <a:pt x="17692" y="17233"/>
                    <a:pt x="18229" y="17233"/>
                  </a:cubicBezTo>
                  <a:lnTo>
                    <a:pt x="23973" y="17233"/>
                  </a:lnTo>
                  <a:cubicBezTo>
                    <a:pt x="24432" y="17233"/>
                    <a:pt x="24892" y="17692"/>
                    <a:pt x="24892" y="18228"/>
                  </a:cubicBezTo>
                  <a:lnTo>
                    <a:pt x="24892" y="23972"/>
                  </a:lnTo>
                  <a:cubicBezTo>
                    <a:pt x="24892" y="24432"/>
                    <a:pt x="24432" y="24891"/>
                    <a:pt x="23973" y="24891"/>
                  </a:cubicBezTo>
                  <a:lnTo>
                    <a:pt x="18229" y="24891"/>
                  </a:lnTo>
                  <a:cubicBezTo>
                    <a:pt x="17692" y="24891"/>
                    <a:pt x="17233" y="24432"/>
                    <a:pt x="17233" y="23972"/>
                  </a:cubicBezTo>
                  <a:close/>
                  <a:moveTo>
                    <a:pt x="37376" y="17233"/>
                  </a:moveTo>
                  <a:cubicBezTo>
                    <a:pt x="36839" y="17233"/>
                    <a:pt x="36380" y="17692"/>
                    <a:pt x="36380" y="18228"/>
                  </a:cubicBezTo>
                  <a:lnTo>
                    <a:pt x="36380" y="23972"/>
                  </a:lnTo>
                  <a:cubicBezTo>
                    <a:pt x="36380" y="24432"/>
                    <a:pt x="36839" y="24891"/>
                    <a:pt x="37376" y="24891"/>
                  </a:cubicBezTo>
                  <a:lnTo>
                    <a:pt x="43120" y="24891"/>
                  </a:lnTo>
                  <a:cubicBezTo>
                    <a:pt x="43579" y="24891"/>
                    <a:pt x="44039" y="24432"/>
                    <a:pt x="44039" y="23972"/>
                  </a:cubicBezTo>
                  <a:lnTo>
                    <a:pt x="44039" y="18228"/>
                  </a:lnTo>
                  <a:cubicBezTo>
                    <a:pt x="44039" y="17692"/>
                    <a:pt x="43579" y="17233"/>
                    <a:pt x="43120" y="17233"/>
                  </a:cubicBezTo>
                  <a:close/>
                  <a:moveTo>
                    <a:pt x="7659" y="27802"/>
                  </a:moveTo>
                  <a:cubicBezTo>
                    <a:pt x="7659" y="27266"/>
                    <a:pt x="8119" y="26806"/>
                    <a:pt x="8655" y="26806"/>
                  </a:cubicBezTo>
                  <a:lnTo>
                    <a:pt x="14399" y="26806"/>
                  </a:lnTo>
                  <a:cubicBezTo>
                    <a:pt x="14859" y="26806"/>
                    <a:pt x="15318" y="27266"/>
                    <a:pt x="15318" y="27802"/>
                  </a:cubicBezTo>
                  <a:lnTo>
                    <a:pt x="15318" y="33546"/>
                  </a:lnTo>
                  <a:cubicBezTo>
                    <a:pt x="15318" y="34005"/>
                    <a:pt x="14859" y="34465"/>
                    <a:pt x="14399" y="34465"/>
                  </a:cubicBezTo>
                  <a:lnTo>
                    <a:pt x="8655" y="34465"/>
                  </a:lnTo>
                  <a:cubicBezTo>
                    <a:pt x="8119" y="34465"/>
                    <a:pt x="7659" y="34005"/>
                    <a:pt x="7659" y="33546"/>
                  </a:cubicBezTo>
                  <a:close/>
                  <a:moveTo>
                    <a:pt x="27802" y="26806"/>
                  </a:moveTo>
                  <a:cubicBezTo>
                    <a:pt x="27266" y="26806"/>
                    <a:pt x="26806" y="27266"/>
                    <a:pt x="26806" y="27802"/>
                  </a:cubicBezTo>
                  <a:lnTo>
                    <a:pt x="26806" y="33546"/>
                  </a:lnTo>
                  <a:cubicBezTo>
                    <a:pt x="26806" y="34005"/>
                    <a:pt x="27266" y="34465"/>
                    <a:pt x="27802" y="34465"/>
                  </a:cubicBezTo>
                  <a:lnTo>
                    <a:pt x="33546" y="34465"/>
                  </a:lnTo>
                  <a:cubicBezTo>
                    <a:pt x="34006" y="34465"/>
                    <a:pt x="34465" y="34005"/>
                    <a:pt x="34465" y="33546"/>
                  </a:cubicBezTo>
                  <a:lnTo>
                    <a:pt x="34465" y="27802"/>
                  </a:lnTo>
                  <a:cubicBezTo>
                    <a:pt x="34465" y="27266"/>
                    <a:pt x="34006" y="26806"/>
                    <a:pt x="33546" y="26806"/>
                  </a:cubicBezTo>
                  <a:close/>
                  <a:moveTo>
                    <a:pt x="36380" y="27802"/>
                  </a:moveTo>
                  <a:cubicBezTo>
                    <a:pt x="36380" y="27266"/>
                    <a:pt x="36839" y="26806"/>
                    <a:pt x="37376" y="26806"/>
                  </a:cubicBezTo>
                  <a:lnTo>
                    <a:pt x="43120" y="26806"/>
                  </a:lnTo>
                  <a:cubicBezTo>
                    <a:pt x="43579" y="26806"/>
                    <a:pt x="44039" y="27266"/>
                    <a:pt x="44039" y="27802"/>
                  </a:cubicBezTo>
                  <a:lnTo>
                    <a:pt x="44039" y="33546"/>
                  </a:lnTo>
                  <a:cubicBezTo>
                    <a:pt x="44039" y="34005"/>
                    <a:pt x="43579" y="34465"/>
                    <a:pt x="43120" y="34465"/>
                  </a:cubicBezTo>
                  <a:lnTo>
                    <a:pt x="37376" y="34465"/>
                  </a:lnTo>
                  <a:cubicBezTo>
                    <a:pt x="36839" y="34465"/>
                    <a:pt x="36380" y="34005"/>
                    <a:pt x="36380" y="33546"/>
                  </a:cubicBezTo>
                  <a:close/>
                  <a:moveTo>
                    <a:pt x="18229" y="36379"/>
                  </a:moveTo>
                  <a:cubicBezTo>
                    <a:pt x="17692" y="36379"/>
                    <a:pt x="17233" y="36839"/>
                    <a:pt x="17233" y="37375"/>
                  </a:cubicBezTo>
                  <a:lnTo>
                    <a:pt x="17233" y="43119"/>
                  </a:lnTo>
                  <a:cubicBezTo>
                    <a:pt x="17233" y="43579"/>
                    <a:pt x="17692" y="44038"/>
                    <a:pt x="18229" y="44038"/>
                  </a:cubicBezTo>
                  <a:lnTo>
                    <a:pt x="23973" y="44038"/>
                  </a:lnTo>
                  <a:cubicBezTo>
                    <a:pt x="24432" y="44038"/>
                    <a:pt x="24892" y="43579"/>
                    <a:pt x="24892" y="43119"/>
                  </a:cubicBezTo>
                  <a:lnTo>
                    <a:pt x="24892" y="37375"/>
                  </a:lnTo>
                  <a:cubicBezTo>
                    <a:pt x="24892" y="36839"/>
                    <a:pt x="24432" y="36379"/>
                    <a:pt x="23973" y="36379"/>
                  </a:cubicBezTo>
                  <a:close/>
                  <a:moveTo>
                    <a:pt x="26806" y="37375"/>
                  </a:moveTo>
                  <a:cubicBezTo>
                    <a:pt x="26806" y="36839"/>
                    <a:pt x="27266" y="36379"/>
                    <a:pt x="27802" y="36379"/>
                  </a:cubicBezTo>
                  <a:lnTo>
                    <a:pt x="33546" y="36379"/>
                  </a:lnTo>
                  <a:cubicBezTo>
                    <a:pt x="34006" y="36379"/>
                    <a:pt x="34465" y="36839"/>
                    <a:pt x="34465" y="37375"/>
                  </a:cubicBezTo>
                  <a:lnTo>
                    <a:pt x="34465" y="43119"/>
                  </a:lnTo>
                  <a:cubicBezTo>
                    <a:pt x="34465" y="43579"/>
                    <a:pt x="34006" y="44038"/>
                    <a:pt x="33546" y="44038"/>
                  </a:cubicBezTo>
                  <a:lnTo>
                    <a:pt x="27802" y="44038"/>
                  </a:lnTo>
                  <a:cubicBezTo>
                    <a:pt x="27266" y="44038"/>
                    <a:pt x="26806" y="43579"/>
                    <a:pt x="26806" y="43119"/>
                  </a:cubicBezTo>
                  <a:close/>
                  <a:moveTo>
                    <a:pt x="37376" y="36379"/>
                  </a:moveTo>
                  <a:cubicBezTo>
                    <a:pt x="36839" y="36379"/>
                    <a:pt x="36380" y="36839"/>
                    <a:pt x="36380" y="37375"/>
                  </a:cubicBezTo>
                  <a:lnTo>
                    <a:pt x="36380" y="43119"/>
                  </a:lnTo>
                  <a:cubicBezTo>
                    <a:pt x="36380" y="43579"/>
                    <a:pt x="36839" y="44038"/>
                    <a:pt x="37376" y="44038"/>
                  </a:cubicBezTo>
                  <a:lnTo>
                    <a:pt x="43120" y="44038"/>
                  </a:lnTo>
                  <a:cubicBezTo>
                    <a:pt x="43579" y="44038"/>
                    <a:pt x="44039" y="43579"/>
                    <a:pt x="44039" y="43119"/>
                  </a:cubicBezTo>
                  <a:lnTo>
                    <a:pt x="44039" y="37375"/>
                  </a:lnTo>
                  <a:cubicBezTo>
                    <a:pt x="44039" y="36839"/>
                    <a:pt x="43579" y="36379"/>
                    <a:pt x="43120" y="36379"/>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3;p7">
              <a:extLst>
                <a:ext uri="{FF2B5EF4-FFF2-40B4-BE49-F238E27FC236}">
                  <a16:creationId xmlns:a16="http://schemas.microsoft.com/office/drawing/2014/main" id="{53DDF39B-2493-114D-9803-AE4B92D0D4AC}"/>
                </a:ext>
              </a:extLst>
            </p:cNvPr>
            <p:cNvSpPr/>
            <p:nvPr/>
          </p:nvSpPr>
          <p:spPr>
            <a:xfrm>
              <a:off x="2296425" y="1967150"/>
              <a:ext cx="4604875" cy="1838125"/>
            </a:xfrm>
            <a:custGeom>
              <a:avLst/>
              <a:gdLst/>
              <a:ahLst/>
              <a:cxnLst/>
              <a:rect l="l" t="t" r="r" b="b"/>
              <a:pathLst>
                <a:path w="184195" h="73525" extrusionOk="0">
                  <a:moveTo>
                    <a:pt x="33316" y="5362"/>
                  </a:moveTo>
                  <a:cubicBezTo>
                    <a:pt x="32780" y="5362"/>
                    <a:pt x="32244" y="5821"/>
                    <a:pt x="32244" y="6434"/>
                  </a:cubicBezTo>
                  <a:lnTo>
                    <a:pt x="32244" y="9880"/>
                  </a:lnTo>
                  <a:cubicBezTo>
                    <a:pt x="32244" y="10416"/>
                    <a:pt x="32780" y="10952"/>
                    <a:pt x="33316" y="10952"/>
                  </a:cubicBezTo>
                  <a:lnTo>
                    <a:pt x="36762" y="10952"/>
                  </a:lnTo>
                  <a:cubicBezTo>
                    <a:pt x="37375" y="10952"/>
                    <a:pt x="37835" y="10416"/>
                    <a:pt x="37835" y="9880"/>
                  </a:cubicBezTo>
                  <a:lnTo>
                    <a:pt x="37835" y="6434"/>
                  </a:lnTo>
                  <a:cubicBezTo>
                    <a:pt x="37835" y="5821"/>
                    <a:pt x="37375" y="5362"/>
                    <a:pt x="36762" y="5362"/>
                  </a:cubicBezTo>
                  <a:close/>
                  <a:moveTo>
                    <a:pt x="78197" y="22134"/>
                  </a:moveTo>
                  <a:cubicBezTo>
                    <a:pt x="84860" y="22134"/>
                    <a:pt x="88459" y="26806"/>
                    <a:pt x="88536" y="35231"/>
                  </a:cubicBezTo>
                  <a:lnTo>
                    <a:pt x="66172" y="35231"/>
                  </a:lnTo>
                  <a:cubicBezTo>
                    <a:pt x="67015" y="27495"/>
                    <a:pt x="71916" y="22134"/>
                    <a:pt x="78197" y="22134"/>
                  </a:cubicBezTo>
                  <a:close/>
                  <a:moveTo>
                    <a:pt x="133340" y="22134"/>
                  </a:moveTo>
                  <a:cubicBezTo>
                    <a:pt x="137016" y="22211"/>
                    <a:pt x="140080" y="23589"/>
                    <a:pt x="143603" y="26729"/>
                  </a:cubicBezTo>
                  <a:lnTo>
                    <a:pt x="143603" y="48097"/>
                  </a:lnTo>
                  <a:cubicBezTo>
                    <a:pt x="139697" y="52080"/>
                    <a:pt x="136250" y="53841"/>
                    <a:pt x="132574" y="53841"/>
                  </a:cubicBezTo>
                  <a:cubicBezTo>
                    <a:pt x="125298" y="53841"/>
                    <a:pt x="120933" y="47867"/>
                    <a:pt x="120933" y="37988"/>
                  </a:cubicBezTo>
                  <a:cubicBezTo>
                    <a:pt x="120933" y="29104"/>
                    <a:pt x="126370" y="22134"/>
                    <a:pt x="133340" y="22134"/>
                  </a:cubicBezTo>
                  <a:close/>
                  <a:moveTo>
                    <a:pt x="460" y="5515"/>
                  </a:moveTo>
                  <a:cubicBezTo>
                    <a:pt x="230" y="5515"/>
                    <a:pt x="0" y="5744"/>
                    <a:pt x="0" y="6051"/>
                  </a:cubicBezTo>
                  <a:lnTo>
                    <a:pt x="0" y="56369"/>
                  </a:lnTo>
                  <a:cubicBezTo>
                    <a:pt x="0" y="56675"/>
                    <a:pt x="230" y="56905"/>
                    <a:pt x="460" y="56905"/>
                  </a:cubicBezTo>
                  <a:lnTo>
                    <a:pt x="27189" y="56905"/>
                  </a:lnTo>
                  <a:cubicBezTo>
                    <a:pt x="27495" y="56905"/>
                    <a:pt x="27648" y="56675"/>
                    <a:pt x="27648" y="56369"/>
                  </a:cubicBezTo>
                  <a:lnTo>
                    <a:pt x="27648" y="53305"/>
                  </a:lnTo>
                  <a:cubicBezTo>
                    <a:pt x="27648" y="53152"/>
                    <a:pt x="27495" y="52922"/>
                    <a:pt x="27189" y="52922"/>
                  </a:cubicBezTo>
                  <a:lnTo>
                    <a:pt x="4519" y="52922"/>
                  </a:lnTo>
                  <a:lnTo>
                    <a:pt x="4519" y="6051"/>
                  </a:lnTo>
                  <a:cubicBezTo>
                    <a:pt x="4519" y="5744"/>
                    <a:pt x="4289" y="5515"/>
                    <a:pt x="4059" y="5515"/>
                  </a:cubicBezTo>
                  <a:close/>
                  <a:moveTo>
                    <a:pt x="58054" y="0"/>
                  </a:moveTo>
                  <a:cubicBezTo>
                    <a:pt x="51850" y="0"/>
                    <a:pt x="48480" y="4136"/>
                    <a:pt x="48480" y="11489"/>
                  </a:cubicBezTo>
                  <a:lnTo>
                    <a:pt x="48480" y="19224"/>
                  </a:lnTo>
                  <a:lnTo>
                    <a:pt x="43809" y="19530"/>
                  </a:lnTo>
                  <a:cubicBezTo>
                    <a:pt x="43579" y="19530"/>
                    <a:pt x="43349" y="19760"/>
                    <a:pt x="43349" y="19990"/>
                  </a:cubicBezTo>
                  <a:lnTo>
                    <a:pt x="43349" y="22594"/>
                  </a:lnTo>
                  <a:cubicBezTo>
                    <a:pt x="43349" y="22900"/>
                    <a:pt x="43579" y="23053"/>
                    <a:pt x="43809" y="23053"/>
                  </a:cubicBezTo>
                  <a:lnTo>
                    <a:pt x="48480" y="23053"/>
                  </a:lnTo>
                  <a:lnTo>
                    <a:pt x="48480" y="56369"/>
                  </a:lnTo>
                  <a:cubicBezTo>
                    <a:pt x="48480" y="56675"/>
                    <a:pt x="48634" y="56905"/>
                    <a:pt x="48940" y="56905"/>
                  </a:cubicBezTo>
                  <a:lnTo>
                    <a:pt x="52310" y="56905"/>
                  </a:lnTo>
                  <a:cubicBezTo>
                    <a:pt x="52540" y="56905"/>
                    <a:pt x="52769" y="56675"/>
                    <a:pt x="52769" y="56369"/>
                  </a:cubicBezTo>
                  <a:lnTo>
                    <a:pt x="52769" y="23053"/>
                  </a:lnTo>
                  <a:lnTo>
                    <a:pt x="60811" y="23053"/>
                  </a:lnTo>
                  <a:cubicBezTo>
                    <a:pt x="61117" y="23053"/>
                    <a:pt x="61271" y="22900"/>
                    <a:pt x="61271" y="22594"/>
                  </a:cubicBezTo>
                  <a:lnTo>
                    <a:pt x="61271" y="19607"/>
                  </a:lnTo>
                  <a:cubicBezTo>
                    <a:pt x="61271" y="19454"/>
                    <a:pt x="61117" y="19224"/>
                    <a:pt x="60811" y="19224"/>
                  </a:cubicBezTo>
                  <a:lnTo>
                    <a:pt x="52769" y="19224"/>
                  </a:lnTo>
                  <a:lnTo>
                    <a:pt x="52769" y="11795"/>
                  </a:lnTo>
                  <a:cubicBezTo>
                    <a:pt x="52769" y="6510"/>
                    <a:pt x="54454" y="3906"/>
                    <a:pt x="58054" y="3906"/>
                  </a:cubicBezTo>
                  <a:cubicBezTo>
                    <a:pt x="59432" y="3906"/>
                    <a:pt x="60888" y="4289"/>
                    <a:pt x="62266" y="4902"/>
                  </a:cubicBezTo>
                  <a:cubicBezTo>
                    <a:pt x="62305" y="4940"/>
                    <a:pt x="62362" y="4959"/>
                    <a:pt x="62429" y="4959"/>
                  </a:cubicBezTo>
                  <a:cubicBezTo>
                    <a:pt x="62496" y="4959"/>
                    <a:pt x="62573" y="4940"/>
                    <a:pt x="62649" y="4902"/>
                  </a:cubicBezTo>
                  <a:lnTo>
                    <a:pt x="62879" y="4596"/>
                  </a:lnTo>
                  <a:lnTo>
                    <a:pt x="63875" y="1839"/>
                  </a:lnTo>
                  <a:cubicBezTo>
                    <a:pt x="63951" y="1609"/>
                    <a:pt x="63875" y="1379"/>
                    <a:pt x="63568" y="1226"/>
                  </a:cubicBezTo>
                  <a:cubicBezTo>
                    <a:pt x="61730" y="460"/>
                    <a:pt x="59739" y="0"/>
                    <a:pt x="58054" y="0"/>
                  </a:cubicBezTo>
                  <a:close/>
                  <a:moveTo>
                    <a:pt x="33316" y="19224"/>
                  </a:moveTo>
                  <a:cubicBezTo>
                    <a:pt x="33010" y="19224"/>
                    <a:pt x="32856" y="19454"/>
                    <a:pt x="32856" y="19760"/>
                  </a:cubicBezTo>
                  <a:lnTo>
                    <a:pt x="32856" y="56522"/>
                  </a:lnTo>
                  <a:cubicBezTo>
                    <a:pt x="32856" y="56752"/>
                    <a:pt x="33010" y="56981"/>
                    <a:pt x="33316" y="56981"/>
                  </a:cubicBezTo>
                  <a:lnTo>
                    <a:pt x="36686" y="56981"/>
                  </a:lnTo>
                  <a:cubicBezTo>
                    <a:pt x="36992" y="56981"/>
                    <a:pt x="37145" y="56752"/>
                    <a:pt x="37145" y="56522"/>
                  </a:cubicBezTo>
                  <a:lnTo>
                    <a:pt x="37145" y="19760"/>
                  </a:lnTo>
                  <a:cubicBezTo>
                    <a:pt x="37145" y="19454"/>
                    <a:pt x="36992" y="19224"/>
                    <a:pt x="36686" y="19224"/>
                  </a:cubicBezTo>
                  <a:close/>
                  <a:moveTo>
                    <a:pt x="113350" y="18381"/>
                  </a:moveTo>
                  <a:cubicBezTo>
                    <a:pt x="109521" y="18381"/>
                    <a:pt x="105921" y="20756"/>
                    <a:pt x="103088" y="25274"/>
                  </a:cubicBezTo>
                  <a:lnTo>
                    <a:pt x="102858" y="19760"/>
                  </a:lnTo>
                  <a:cubicBezTo>
                    <a:pt x="102858" y="19454"/>
                    <a:pt x="102628" y="19224"/>
                    <a:pt x="102322" y="19224"/>
                  </a:cubicBezTo>
                  <a:lnTo>
                    <a:pt x="99488" y="19224"/>
                  </a:lnTo>
                  <a:cubicBezTo>
                    <a:pt x="99182" y="19224"/>
                    <a:pt x="99029" y="19454"/>
                    <a:pt x="99029" y="19760"/>
                  </a:cubicBezTo>
                  <a:lnTo>
                    <a:pt x="99029" y="56522"/>
                  </a:lnTo>
                  <a:cubicBezTo>
                    <a:pt x="99029" y="56752"/>
                    <a:pt x="99182" y="56981"/>
                    <a:pt x="99488" y="56981"/>
                  </a:cubicBezTo>
                  <a:lnTo>
                    <a:pt x="102858" y="56981"/>
                  </a:lnTo>
                  <a:cubicBezTo>
                    <a:pt x="103088" y="56981"/>
                    <a:pt x="103317" y="56752"/>
                    <a:pt x="103317" y="56522"/>
                  </a:cubicBezTo>
                  <a:lnTo>
                    <a:pt x="103317" y="31631"/>
                  </a:lnTo>
                  <a:cubicBezTo>
                    <a:pt x="105615" y="25887"/>
                    <a:pt x="109138" y="22517"/>
                    <a:pt x="112891" y="22517"/>
                  </a:cubicBezTo>
                  <a:cubicBezTo>
                    <a:pt x="114193" y="22517"/>
                    <a:pt x="114806" y="22670"/>
                    <a:pt x="116031" y="23053"/>
                  </a:cubicBezTo>
                  <a:lnTo>
                    <a:pt x="116414" y="23053"/>
                  </a:lnTo>
                  <a:cubicBezTo>
                    <a:pt x="116491" y="22977"/>
                    <a:pt x="116644" y="22900"/>
                    <a:pt x="116644" y="22823"/>
                  </a:cubicBezTo>
                  <a:lnTo>
                    <a:pt x="117410" y="19760"/>
                  </a:lnTo>
                  <a:cubicBezTo>
                    <a:pt x="117486" y="19454"/>
                    <a:pt x="117410" y="19224"/>
                    <a:pt x="117180" y="19147"/>
                  </a:cubicBezTo>
                  <a:cubicBezTo>
                    <a:pt x="116031" y="18611"/>
                    <a:pt x="114882" y="18381"/>
                    <a:pt x="113350" y="18381"/>
                  </a:cubicBezTo>
                  <a:close/>
                  <a:moveTo>
                    <a:pt x="78197" y="18305"/>
                  </a:moveTo>
                  <a:cubicBezTo>
                    <a:pt x="70231" y="18305"/>
                    <a:pt x="61730" y="25274"/>
                    <a:pt x="61730" y="38141"/>
                  </a:cubicBezTo>
                  <a:cubicBezTo>
                    <a:pt x="61730" y="49706"/>
                    <a:pt x="68929" y="57824"/>
                    <a:pt x="79192" y="57824"/>
                  </a:cubicBezTo>
                  <a:cubicBezTo>
                    <a:pt x="84630" y="57824"/>
                    <a:pt x="88000" y="55986"/>
                    <a:pt x="91063" y="54224"/>
                  </a:cubicBezTo>
                  <a:cubicBezTo>
                    <a:pt x="91217" y="54071"/>
                    <a:pt x="91370" y="53841"/>
                    <a:pt x="91217" y="53535"/>
                  </a:cubicBezTo>
                  <a:lnTo>
                    <a:pt x="89838" y="50931"/>
                  </a:lnTo>
                  <a:cubicBezTo>
                    <a:pt x="89685" y="50854"/>
                    <a:pt x="89608" y="50778"/>
                    <a:pt x="89532" y="50778"/>
                  </a:cubicBezTo>
                  <a:cubicBezTo>
                    <a:pt x="89378" y="50778"/>
                    <a:pt x="89225" y="50778"/>
                    <a:pt x="89149" y="50854"/>
                  </a:cubicBezTo>
                  <a:cubicBezTo>
                    <a:pt x="86085" y="53075"/>
                    <a:pt x="83022" y="53994"/>
                    <a:pt x="79575" y="53994"/>
                  </a:cubicBezTo>
                  <a:cubicBezTo>
                    <a:pt x="71763" y="53994"/>
                    <a:pt x="66555" y="47944"/>
                    <a:pt x="66249" y="39060"/>
                  </a:cubicBezTo>
                  <a:lnTo>
                    <a:pt x="92212" y="39060"/>
                  </a:lnTo>
                  <a:cubicBezTo>
                    <a:pt x="92365" y="39060"/>
                    <a:pt x="92595" y="38907"/>
                    <a:pt x="92672" y="38677"/>
                  </a:cubicBezTo>
                  <a:cubicBezTo>
                    <a:pt x="92825" y="37758"/>
                    <a:pt x="92825" y="36686"/>
                    <a:pt x="92825" y="35843"/>
                  </a:cubicBezTo>
                  <a:cubicBezTo>
                    <a:pt x="92672" y="24815"/>
                    <a:pt x="87311" y="18305"/>
                    <a:pt x="78197" y="18305"/>
                  </a:cubicBezTo>
                  <a:close/>
                  <a:moveTo>
                    <a:pt x="133187" y="18381"/>
                  </a:moveTo>
                  <a:cubicBezTo>
                    <a:pt x="123383" y="18381"/>
                    <a:pt x="116414" y="26729"/>
                    <a:pt x="116414" y="38217"/>
                  </a:cubicBezTo>
                  <a:cubicBezTo>
                    <a:pt x="116414" y="50548"/>
                    <a:pt x="122235" y="57900"/>
                    <a:pt x="132115" y="57900"/>
                  </a:cubicBezTo>
                  <a:cubicBezTo>
                    <a:pt x="136174" y="57900"/>
                    <a:pt x="140156" y="56062"/>
                    <a:pt x="143909" y="52692"/>
                  </a:cubicBezTo>
                  <a:lnTo>
                    <a:pt x="144215" y="56598"/>
                  </a:lnTo>
                  <a:cubicBezTo>
                    <a:pt x="144215" y="56828"/>
                    <a:pt x="144369" y="57058"/>
                    <a:pt x="144675" y="57058"/>
                  </a:cubicBezTo>
                  <a:lnTo>
                    <a:pt x="147509" y="57058"/>
                  </a:lnTo>
                  <a:cubicBezTo>
                    <a:pt x="147815" y="57058"/>
                    <a:pt x="148045" y="56828"/>
                    <a:pt x="148045" y="56598"/>
                  </a:cubicBezTo>
                  <a:lnTo>
                    <a:pt x="148045" y="19760"/>
                  </a:lnTo>
                  <a:cubicBezTo>
                    <a:pt x="147892" y="19454"/>
                    <a:pt x="147738" y="19224"/>
                    <a:pt x="147432" y="19224"/>
                  </a:cubicBezTo>
                  <a:lnTo>
                    <a:pt x="144445" y="19224"/>
                  </a:lnTo>
                  <a:cubicBezTo>
                    <a:pt x="144215" y="19224"/>
                    <a:pt x="143986" y="19454"/>
                    <a:pt x="143986" y="19760"/>
                  </a:cubicBezTo>
                  <a:lnTo>
                    <a:pt x="143833" y="22517"/>
                  </a:lnTo>
                  <a:cubicBezTo>
                    <a:pt x="140616" y="19990"/>
                    <a:pt x="137552" y="18381"/>
                    <a:pt x="133187" y="18381"/>
                  </a:cubicBezTo>
                  <a:close/>
                  <a:moveTo>
                    <a:pt x="152257" y="19147"/>
                  </a:moveTo>
                  <a:cubicBezTo>
                    <a:pt x="152027" y="19147"/>
                    <a:pt x="151951" y="19224"/>
                    <a:pt x="151874" y="19377"/>
                  </a:cubicBezTo>
                  <a:cubicBezTo>
                    <a:pt x="151721" y="19454"/>
                    <a:pt x="151721" y="19607"/>
                    <a:pt x="151874" y="19837"/>
                  </a:cubicBezTo>
                  <a:lnTo>
                    <a:pt x="166886" y="57058"/>
                  </a:lnTo>
                  <a:lnTo>
                    <a:pt x="165890" y="60121"/>
                  </a:lnTo>
                  <a:cubicBezTo>
                    <a:pt x="164511" y="64410"/>
                    <a:pt x="161831" y="69542"/>
                    <a:pt x="156929" y="69542"/>
                  </a:cubicBezTo>
                  <a:cubicBezTo>
                    <a:pt x="155933" y="69542"/>
                    <a:pt x="154785" y="69235"/>
                    <a:pt x="154019" y="68929"/>
                  </a:cubicBezTo>
                  <a:lnTo>
                    <a:pt x="153636" y="68929"/>
                  </a:lnTo>
                  <a:lnTo>
                    <a:pt x="153406" y="69235"/>
                  </a:lnTo>
                  <a:lnTo>
                    <a:pt x="152564" y="72222"/>
                  </a:lnTo>
                  <a:cubicBezTo>
                    <a:pt x="152487" y="72375"/>
                    <a:pt x="152717" y="72682"/>
                    <a:pt x="152870" y="72758"/>
                  </a:cubicBezTo>
                  <a:cubicBezTo>
                    <a:pt x="153942" y="73218"/>
                    <a:pt x="155474" y="73524"/>
                    <a:pt x="156852" y="73524"/>
                  </a:cubicBezTo>
                  <a:cubicBezTo>
                    <a:pt x="162443" y="73524"/>
                    <a:pt x="166886" y="69235"/>
                    <a:pt x="169643" y="61040"/>
                  </a:cubicBezTo>
                  <a:lnTo>
                    <a:pt x="184118" y="19683"/>
                  </a:lnTo>
                  <a:cubicBezTo>
                    <a:pt x="184194" y="19683"/>
                    <a:pt x="184118" y="19530"/>
                    <a:pt x="184041" y="19454"/>
                  </a:cubicBezTo>
                  <a:cubicBezTo>
                    <a:pt x="183888" y="19377"/>
                    <a:pt x="183811" y="19224"/>
                    <a:pt x="183658" y="19224"/>
                  </a:cubicBezTo>
                  <a:lnTo>
                    <a:pt x="180212" y="19224"/>
                  </a:lnTo>
                  <a:cubicBezTo>
                    <a:pt x="179982" y="19224"/>
                    <a:pt x="179829" y="19377"/>
                    <a:pt x="179676" y="19530"/>
                  </a:cubicBezTo>
                  <a:lnTo>
                    <a:pt x="171864" y="42583"/>
                  </a:lnTo>
                  <a:cubicBezTo>
                    <a:pt x="171481" y="43885"/>
                    <a:pt x="171021" y="45187"/>
                    <a:pt x="170638" y="46565"/>
                  </a:cubicBezTo>
                  <a:cubicBezTo>
                    <a:pt x="170026" y="48480"/>
                    <a:pt x="169336" y="50395"/>
                    <a:pt x="168800" y="52080"/>
                  </a:cubicBezTo>
                  <a:cubicBezTo>
                    <a:pt x="168034" y="50165"/>
                    <a:pt x="167268" y="48097"/>
                    <a:pt x="166503" y="46029"/>
                  </a:cubicBezTo>
                  <a:cubicBezTo>
                    <a:pt x="166043" y="44804"/>
                    <a:pt x="165507" y="43655"/>
                    <a:pt x="165124" y="42506"/>
                  </a:cubicBezTo>
                  <a:lnTo>
                    <a:pt x="156316" y="19454"/>
                  </a:lnTo>
                  <a:cubicBezTo>
                    <a:pt x="156240" y="19224"/>
                    <a:pt x="156087" y="19147"/>
                    <a:pt x="155857" y="19147"/>
                  </a:cubicBezTo>
                  <a:close/>
                </a:path>
              </a:pathLst>
            </a:custGeom>
            <a:solidFill>
              <a:srgbClr val="101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DC10A94-7361-1048-9B08-703CFB8D1B7F}"/>
              </a:ext>
            </a:extLst>
          </p:cNvPr>
          <p:cNvSpPr txBox="1"/>
          <p:nvPr userDrawn="1"/>
        </p:nvSpPr>
        <p:spPr>
          <a:xfrm>
            <a:off x="8591198" y="4692230"/>
            <a:ext cx="324128" cy="246221"/>
          </a:xfrm>
          <a:prstGeom prst="rect">
            <a:avLst/>
          </a:prstGeom>
          <a:noFill/>
        </p:spPr>
        <p:txBody>
          <a:bodyPr wrap="square" rtlCol="0">
            <a:spAutoFit/>
          </a:bodyPr>
          <a:lstStyle/>
          <a:p>
            <a:pPr algn="ctr"/>
            <a:fld id="{A2274171-4058-084B-B538-5F10F70A544F}" type="slidenum">
              <a:rPr lang="en-US" sz="1000" b="0" i="0" smtClean="0">
                <a:latin typeface="Source Sans Pro Light" panose="020B0403030403020204" pitchFamily="34" charset="0"/>
              </a:rPr>
              <a:pPr algn="ctr"/>
              <a:t>‹#›</a:t>
            </a:fld>
            <a:endParaRPr lang="en-US" sz="1000" b="0" i="0" dirty="0">
              <a:latin typeface="Source Sans Pro Light" panose="020B0403030403020204" pitchFamily="34" charset="0"/>
            </a:endParaRPr>
          </a:p>
        </p:txBody>
      </p:sp>
    </p:spTree>
    <p:extLst>
      <p:ext uri="{BB962C8B-B14F-4D97-AF65-F5344CB8AC3E}">
        <p14:creationId xmlns:p14="http://schemas.microsoft.com/office/powerpoint/2010/main" val="74544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Source Sans Pro"/>
              <a:buNone/>
              <a:defRPr sz="2800" b="1">
                <a:solidFill>
                  <a:schemeClr val="dk1"/>
                </a:solidFill>
                <a:latin typeface="Source Sans Pro"/>
                <a:ea typeface="Source Sans Pro"/>
                <a:cs typeface="Source Sans Pro"/>
                <a:sym typeface="Source Sans Pro"/>
              </a:defRPr>
            </a:lvl1pPr>
            <a:lvl2pPr lvl="1"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2pPr>
            <a:lvl3pPr lvl="2"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3pPr>
            <a:lvl4pPr lvl="3"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4pPr>
            <a:lvl5pPr lvl="4"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5pPr>
            <a:lvl6pPr lvl="5"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6pPr>
            <a:lvl7pPr lvl="6"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7pPr>
            <a:lvl8pPr lvl="7"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8pPr>
            <a:lvl9pPr lvl="8" rt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1pPr>
            <a:lvl2pPr marL="914400" lvl="1"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marL="1371600" lvl="2"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marL="1828800" lvl="3"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marL="2286000" lvl="4"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marL="2743200" lvl="5"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marL="3200400" lvl="6"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marL="3657600" lvl="7" indent="-317500" rtl="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marL="4114800" lvl="8" indent="-317500" rtl="0">
              <a:lnSpc>
                <a:spcPct val="115000"/>
              </a:lnSpc>
              <a:spcBef>
                <a:spcPts val="1600"/>
              </a:spcBef>
              <a:spcAft>
                <a:spcPts val="160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ct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7" r:id="rId6"/>
    <p:sldLayoutId id="2147483662" r:id="rId7"/>
    <p:sldLayoutId id="2147483658" r:id="rId8"/>
    <p:sldLayoutId id="214748366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ct val="150000"/>
        <a:buFont typeface="Arial" panose="020B0604020202020204" pitchFamily="34" charset="0"/>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chemeClr val="accent1"/>
          </p15:clr>
        </p15:guide>
        <p15:guide id="2" orient="horz" pos="1620">
          <p15:clr>
            <a:schemeClr val="accent1"/>
          </p15:clr>
        </p15:guide>
        <p15:guide id="3" orient="horz" pos="202">
          <p15:clr>
            <a:schemeClr val="accent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mailto:test@marvinrobotics.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hyperlink" Target="mailto:majennings@marvinrobotics.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learn.liferay.com/dxp/latest/en/process-automation/forms.html"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hyperlink" Target="https://learn.liferay.com/index.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3"/>
          <p:cNvSpPr txBox="1">
            <a:spLocks noGrp="1"/>
          </p:cNvSpPr>
          <p:nvPr>
            <p:ph type="ctrTitle"/>
          </p:nvPr>
        </p:nvSpPr>
        <p:spPr>
          <a:xfrm>
            <a:off x="2115100" y="1717850"/>
            <a:ext cx="6368038" cy="8539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Gather and Analyze Data with Liferay DXP</a:t>
            </a:r>
            <a:endParaRPr dirty="0"/>
          </a:p>
        </p:txBody>
      </p:sp>
      <p:sp>
        <p:nvSpPr>
          <p:cNvPr id="78" name="Google Shape;78;p13"/>
          <p:cNvSpPr txBox="1">
            <a:spLocks noGrp="1"/>
          </p:cNvSpPr>
          <p:nvPr>
            <p:ph type="subTitle" idx="1"/>
          </p:nvPr>
        </p:nvSpPr>
        <p:spPr>
          <a:xfrm>
            <a:off x="2115101" y="3431700"/>
            <a:ext cx="5200200" cy="591900"/>
          </a:xfrm>
          <a:prstGeom prst="rect">
            <a:avLst/>
          </a:prstGeom>
        </p:spPr>
        <p:txBody>
          <a:bodyPr spcFirstLastPara="1" wrap="square" lIns="18275" tIns="91425" rIns="0" bIns="91425" anchor="t" anchorCtr="0">
            <a:noAutofit/>
          </a:bodyPr>
          <a:lstStyle/>
          <a:p>
            <a:pPr marL="0" lvl="0" indent="0" algn="l" rtl="0">
              <a:spcBef>
                <a:spcPts val="0"/>
              </a:spcBef>
              <a:spcAft>
                <a:spcPts val="1600"/>
              </a:spcAft>
              <a:buNone/>
            </a:pPr>
            <a:r>
              <a:rPr lang="en-US" dirty="0"/>
              <a:t>Business</a:t>
            </a:r>
            <a:endParaRPr dirty="0"/>
          </a:p>
        </p:txBody>
      </p:sp>
      <p:sp>
        <p:nvSpPr>
          <p:cNvPr id="79" name="Google Shape;79;p13"/>
          <p:cNvSpPr txBox="1">
            <a:spLocks noGrp="1"/>
          </p:cNvSpPr>
          <p:nvPr>
            <p:ph type="subTitle" idx="2"/>
          </p:nvPr>
        </p:nvSpPr>
        <p:spPr>
          <a:xfrm>
            <a:off x="2115096" y="1442700"/>
            <a:ext cx="5200200" cy="275100"/>
          </a:xfrm>
          <a:prstGeom prst="rect">
            <a:avLst/>
          </a:prstGeom>
        </p:spPr>
        <p:txBody>
          <a:bodyPr spcFirstLastPara="1" wrap="square" lIns="36575" tIns="91425" rIns="0" bIns="91425" anchor="t" anchorCtr="0">
            <a:noAutofit/>
          </a:bodyPr>
          <a:lstStyle/>
          <a:p>
            <a:pPr marL="0" lvl="0" indent="0" algn="l" rtl="0">
              <a:spcBef>
                <a:spcPts val="0"/>
              </a:spcBef>
              <a:spcAft>
                <a:spcPts val="1600"/>
              </a:spcAft>
              <a:buNone/>
            </a:pPr>
            <a:r>
              <a:rPr lang="en-US" dirty="0"/>
              <a:t>Liferay DXP Basics</a:t>
            </a:r>
            <a:endParaRPr dirty="0"/>
          </a:p>
        </p:txBody>
      </p:sp>
      <p:sp>
        <p:nvSpPr>
          <p:cNvPr id="80" name="Google Shape;80;p13"/>
          <p:cNvSpPr txBox="1">
            <a:spLocks noGrp="1"/>
          </p:cNvSpPr>
          <p:nvPr>
            <p:ph type="subTitle" idx="3"/>
          </p:nvPr>
        </p:nvSpPr>
        <p:spPr>
          <a:xfrm>
            <a:off x="2115100" y="4090651"/>
            <a:ext cx="5200200" cy="591900"/>
          </a:xfrm>
          <a:prstGeom prst="rect">
            <a:avLst/>
          </a:prstGeom>
        </p:spPr>
        <p:txBody>
          <a:bodyPr spcFirstLastPara="1" wrap="square" lIns="36575" tIns="91425" rIns="0" bIns="91425" anchor="t" anchorCtr="0">
            <a:noAutofit/>
          </a:bodyPr>
          <a:lstStyle/>
          <a:p>
            <a:pPr marL="0" lvl="0" indent="0" algn="l" rtl="0">
              <a:spcBef>
                <a:spcPts val="0"/>
              </a:spcBef>
              <a:spcAft>
                <a:spcPts val="1600"/>
              </a:spcAft>
              <a:buNone/>
            </a:pPr>
            <a:r>
              <a:rPr lang="en-US" i="1" dirty="0"/>
              <a:t>Liferay DXP 7.4</a:t>
            </a:r>
            <a:endParaRP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1" y="1369100"/>
            <a:ext cx="4602483"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Forms are made up of a combination of fields</a:t>
            </a:r>
          </a:p>
          <a:p>
            <a:pPr marL="285750" indent="-285750">
              <a:spcBef>
                <a:spcPts val="600"/>
              </a:spcBef>
              <a:buSzPct val="150000"/>
              <a:buFont typeface="Arial" panose="020B0604020202020204" pitchFamily="34" charset="0"/>
              <a:buChar char="•"/>
            </a:pPr>
            <a:r>
              <a:rPr lang="en-US" dirty="0"/>
              <a:t>In Liferay DXP, the out-of-the box field types are:</a:t>
            </a:r>
            <a:endParaRPr lang="en-US" sz="1600" dirty="0"/>
          </a:p>
          <a:p>
            <a:pPr marL="285750" indent="-285750">
              <a:spcBef>
                <a:spcPts val="600"/>
              </a:spcBef>
              <a:buSzPct val="150000"/>
              <a:buFont typeface="Arial" panose="020B0604020202020204" pitchFamily="34" charset="0"/>
              <a:buChar char="•"/>
            </a:pPr>
            <a:endParaRPr lang="en-US" dirty="0"/>
          </a:p>
          <a:p>
            <a:pPr marL="285750" indent="-285750">
              <a:spcBef>
                <a:spcPts val="600"/>
              </a:spcBef>
              <a:buSzPct val="150000"/>
              <a:buFont typeface="Arial" panose="020B0604020202020204" pitchFamily="34" charset="0"/>
              <a:buChar char="•"/>
            </a:pPr>
            <a:endParaRPr lang="en-US" dirty="0"/>
          </a:p>
          <a:p>
            <a:pPr marL="285750" indent="-285750">
              <a:spcBef>
                <a:spcPts val="600"/>
              </a:spcBef>
              <a:buSzPct val="150000"/>
              <a:buFont typeface="Arial" panose="020B0604020202020204" pitchFamily="34" charset="0"/>
              <a:buChar char="•"/>
            </a:pPr>
            <a:endParaRPr lang="en-US"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Form Field Types</a:t>
            </a:r>
            <a:endParaRPr dirty="0"/>
          </a:p>
        </p:txBody>
      </p:sp>
      <p:pic>
        <p:nvPicPr>
          <p:cNvPr id="7" name="Google Shape;115;p18">
            <a:extLst>
              <a:ext uri="{FF2B5EF4-FFF2-40B4-BE49-F238E27FC236}">
                <a16:creationId xmlns:a16="http://schemas.microsoft.com/office/drawing/2014/main" id="{4761A30B-24ED-454B-BBD1-365039D683D3}"/>
              </a:ext>
            </a:extLst>
          </p:cNvPr>
          <p:cNvPicPr preferRelativeResize="0">
            <a:picLocks noChangeAspect="1"/>
          </p:cNvPicPr>
          <p:nvPr/>
        </p:nvPicPr>
        <p:blipFill>
          <a:blip r:embed="rId3"/>
          <a:srcRect/>
          <a:stretch/>
        </p:blipFill>
        <p:spPr>
          <a:xfrm>
            <a:off x="6302327" y="590932"/>
            <a:ext cx="2043524" cy="3961635"/>
          </a:xfrm>
          <a:prstGeom prst="rect">
            <a:avLst/>
          </a:prstGeom>
          <a:noFill/>
          <a:ln>
            <a:noFill/>
          </a:ln>
          <a:effectLst>
            <a:outerShdw blurRad="508000" dist="190500" dir="5400000" algn="ctr" rotWithShape="0">
              <a:srgbClr val="000000">
                <a:alpha val="20000"/>
              </a:srgbClr>
            </a:outerShdw>
          </a:effectLst>
        </p:spPr>
      </p:pic>
      <p:sp>
        <p:nvSpPr>
          <p:cNvPr id="2" name="TextBox 1">
            <a:extLst>
              <a:ext uri="{FF2B5EF4-FFF2-40B4-BE49-F238E27FC236}">
                <a16:creationId xmlns:a16="http://schemas.microsoft.com/office/drawing/2014/main" id="{3AA7AF4D-550E-7044-973A-98DAC74EB481}"/>
              </a:ext>
            </a:extLst>
          </p:cNvPr>
          <p:cNvSpPr txBox="1"/>
          <p:nvPr/>
        </p:nvSpPr>
        <p:spPr>
          <a:xfrm>
            <a:off x="336450" y="2264898"/>
            <a:ext cx="4797083" cy="2158668"/>
          </a:xfrm>
          <a:prstGeom prst="rect">
            <a:avLst/>
          </a:prstGeom>
          <a:noFill/>
        </p:spPr>
        <p:txBody>
          <a:bodyPr wrap="square" numCol="2" rtlCol="0">
            <a:spAutoFit/>
          </a:bodyPr>
          <a:lstStyle/>
          <a:p>
            <a:pPr marL="742950" lvl="1" indent="-285750">
              <a:lnSpc>
                <a:spcPct val="115000"/>
              </a:lnSpc>
              <a:spcBef>
                <a:spcPts val="600"/>
              </a:spcBef>
              <a:buClr>
                <a:schemeClr val="dk1"/>
              </a:buClr>
              <a:buSzPct val="88000"/>
              <a:buFont typeface="Courier New" panose="02070309020205020404" pitchFamily="49" charset="0"/>
              <a:buChar char="o"/>
            </a:pPr>
            <a:r>
              <a:rPr lang="en-US" sz="1600" dirty="0">
                <a:solidFill>
                  <a:schemeClr val="dk1"/>
                </a:solidFill>
                <a:latin typeface="Source Sans Pro"/>
                <a:ea typeface="Source Sans Pro"/>
                <a:sym typeface="Source Sans Pro"/>
              </a:rPr>
              <a:t>Paragraph</a:t>
            </a:r>
          </a:p>
          <a:p>
            <a:pPr marL="742950" lvl="1" indent="-285750">
              <a:lnSpc>
                <a:spcPct val="115000"/>
              </a:lnSpc>
              <a:spcBef>
                <a:spcPts val="600"/>
              </a:spcBef>
              <a:buClr>
                <a:schemeClr val="dk1"/>
              </a:buClr>
              <a:buSzPct val="88000"/>
              <a:buFont typeface="Courier New" panose="02070309020205020404" pitchFamily="49" charset="0"/>
              <a:buChar char="o"/>
            </a:pPr>
            <a:r>
              <a:rPr lang="en-US" sz="1600" dirty="0">
                <a:solidFill>
                  <a:schemeClr val="dk1"/>
                </a:solidFill>
                <a:latin typeface="Source Sans Pro"/>
                <a:ea typeface="Source Sans Pro"/>
                <a:sym typeface="Source Sans Pro"/>
              </a:rPr>
              <a:t>Text Field</a:t>
            </a:r>
          </a:p>
          <a:p>
            <a:pPr marL="742950" lvl="1" indent="-285750">
              <a:lnSpc>
                <a:spcPct val="115000"/>
              </a:lnSpc>
              <a:spcBef>
                <a:spcPts val="600"/>
              </a:spcBef>
              <a:buClr>
                <a:schemeClr val="dk1"/>
              </a:buClr>
              <a:buSzPct val="88000"/>
              <a:buFont typeface="Courier New" panose="02070309020205020404" pitchFamily="49" charset="0"/>
              <a:buChar char="o"/>
            </a:pPr>
            <a:r>
              <a:rPr lang="en-US" sz="1600" dirty="0">
                <a:solidFill>
                  <a:schemeClr val="dk1"/>
                </a:solidFill>
                <a:latin typeface="Source Sans Pro"/>
                <a:ea typeface="Source Sans Pro"/>
                <a:sym typeface="Source Sans Pro"/>
              </a:rPr>
              <a:t>Select from List</a:t>
            </a:r>
          </a:p>
          <a:p>
            <a:pPr marL="742950" lvl="1" indent="-285750">
              <a:lnSpc>
                <a:spcPct val="115000"/>
              </a:lnSpc>
              <a:spcBef>
                <a:spcPts val="600"/>
              </a:spcBef>
              <a:buClr>
                <a:schemeClr val="dk1"/>
              </a:buClr>
              <a:buSzPct val="88000"/>
              <a:buFont typeface="Courier New" panose="02070309020205020404" pitchFamily="49" charset="0"/>
              <a:buChar char="o"/>
            </a:pPr>
            <a:r>
              <a:rPr lang="en-US" sz="1600" dirty="0">
                <a:solidFill>
                  <a:schemeClr val="dk1"/>
                </a:solidFill>
                <a:latin typeface="Source Sans Pro"/>
                <a:ea typeface="Source Sans Pro"/>
                <a:sym typeface="Source Sans Pro"/>
              </a:rPr>
              <a:t>Single Selection</a:t>
            </a:r>
          </a:p>
          <a:p>
            <a:pPr marL="742950" lvl="1" indent="-285750">
              <a:lnSpc>
                <a:spcPct val="115000"/>
              </a:lnSpc>
              <a:spcBef>
                <a:spcPts val="600"/>
              </a:spcBef>
              <a:buClr>
                <a:schemeClr val="dk1"/>
              </a:buClr>
              <a:buSzPct val="88000"/>
              <a:buFont typeface="Courier New" panose="02070309020205020404" pitchFamily="49" charset="0"/>
              <a:buChar char="o"/>
            </a:pPr>
            <a:r>
              <a:rPr lang="en-US" sz="1600" dirty="0">
                <a:solidFill>
                  <a:schemeClr val="dk1"/>
                </a:solidFill>
                <a:latin typeface="Source Sans Pro"/>
                <a:ea typeface="Source Sans Pro"/>
                <a:sym typeface="Source Sans Pro"/>
              </a:rPr>
              <a:t>Date</a:t>
            </a:r>
          </a:p>
          <a:p>
            <a:pPr marL="742950" lvl="1" indent="-285750">
              <a:lnSpc>
                <a:spcPct val="115000"/>
              </a:lnSpc>
              <a:spcBef>
                <a:spcPts val="600"/>
              </a:spcBef>
              <a:buClr>
                <a:schemeClr val="dk1"/>
              </a:buClr>
              <a:buSzPct val="88000"/>
              <a:buFont typeface="Courier New" panose="02070309020205020404" pitchFamily="49" charset="0"/>
              <a:buChar char="o"/>
            </a:pPr>
            <a:r>
              <a:rPr lang="en-US" sz="1600" dirty="0">
                <a:solidFill>
                  <a:schemeClr val="dk1"/>
                </a:solidFill>
                <a:latin typeface="Source Sans Pro"/>
                <a:ea typeface="Source Sans Pro"/>
                <a:sym typeface="Source Sans Pro"/>
              </a:rPr>
              <a:t>Multiple Selection</a:t>
            </a:r>
          </a:p>
          <a:p>
            <a:pPr marL="742950" lvl="1" indent="-285750">
              <a:lnSpc>
                <a:spcPct val="115000"/>
              </a:lnSpc>
              <a:spcBef>
                <a:spcPts val="600"/>
              </a:spcBef>
              <a:buClr>
                <a:schemeClr val="dk1"/>
              </a:buClr>
              <a:buSzPct val="88000"/>
              <a:buFont typeface="Courier New" panose="02070309020205020404" pitchFamily="49" charset="0"/>
              <a:buChar char="o"/>
            </a:pPr>
            <a:r>
              <a:rPr lang="en-US" sz="1600" dirty="0">
                <a:solidFill>
                  <a:schemeClr val="dk1"/>
                </a:solidFill>
                <a:latin typeface="Source Sans Pro"/>
                <a:ea typeface="Source Sans Pro"/>
                <a:sym typeface="Source Sans Pro"/>
              </a:rPr>
              <a:t>Grid</a:t>
            </a:r>
          </a:p>
          <a:p>
            <a:pPr marL="742950" lvl="1" indent="-285750">
              <a:lnSpc>
                <a:spcPct val="115000"/>
              </a:lnSpc>
              <a:spcBef>
                <a:spcPts val="600"/>
              </a:spcBef>
              <a:buClr>
                <a:schemeClr val="dk1"/>
              </a:buClr>
              <a:buSzPct val="88000"/>
              <a:buFont typeface="Courier New" panose="02070309020205020404" pitchFamily="49" charset="0"/>
              <a:buChar char="o"/>
            </a:pPr>
            <a:r>
              <a:rPr lang="en-US" sz="1600" dirty="0">
                <a:solidFill>
                  <a:schemeClr val="dk1"/>
                </a:solidFill>
                <a:latin typeface="Source Sans Pro"/>
                <a:ea typeface="Source Sans Pro"/>
                <a:sym typeface="Source Sans Pro"/>
              </a:rPr>
              <a:t>Numeric</a:t>
            </a:r>
          </a:p>
          <a:p>
            <a:pPr marL="742950" lvl="1" indent="-285750">
              <a:lnSpc>
                <a:spcPct val="115000"/>
              </a:lnSpc>
              <a:spcBef>
                <a:spcPts val="600"/>
              </a:spcBef>
              <a:buClr>
                <a:schemeClr val="dk1"/>
              </a:buClr>
              <a:buSzPct val="88000"/>
              <a:buFont typeface="Courier New" panose="02070309020205020404" pitchFamily="49" charset="0"/>
              <a:buChar char="o"/>
            </a:pPr>
            <a:r>
              <a:rPr lang="en-US" sz="1600" dirty="0">
                <a:solidFill>
                  <a:schemeClr val="dk1"/>
                </a:solidFill>
                <a:latin typeface="Source Sans Pro"/>
                <a:ea typeface="Source Sans Pro"/>
                <a:sym typeface="Source Sans Pro"/>
              </a:rPr>
              <a:t>Upload</a:t>
            </a:r>
          </a:p>
          <a:p>
            <a:pPr marL="742950" lvl="1" indent="-285750">
              <a:lnSpc>
                <a:spcPct val="115000"/>
              </a:lnSpc>
              <a:spcBef>
                <a:spcPts val="600"/>
              </a:spcBef>
              <a:buClr>
                <a:schemeClr val="dk1"/>
              </a:buClr>
              <a:buSzPct val="88000"/>
              <a:buFont typeface="Courier New" panose="02070309020205020404" pitchFamily="49" charset="0"/>
              <a:buChar char="o"/>
            </a:pPr>
            <a:r>
              <a:rPr lang="en-US" sz="1600" dirty="0">
                <a:solidFill>
                  <a:schemeClr val="dk1"/>
                </a:solidFill>
                <a:latin typeface="Source Sans Pro"/>
                <a:ea typeface="Source Sans Pro"/>
                <a:sym typeface="Source Sans Pro"/>
              </a:rPr>
              <a:t>Confirmation</a:t>
            </a:r>
          </a:p>
          <a:p>
            <a:pPr marL="742950" lvl="1" indent="-285750">
              <a:lnSpc>
                <a:spcPct val="115000"/>
              </a:lnSpc>
              <a:spcBef>
                <a:spcPts val="600"/>
              </a:spcBef>
              <a:buClr>
                <a:schemeClr val="dk1"/>
              </a:buClr>
              <a:buSzPct val="88000"/>
              <a:buFont typeface="Courier New" panose="02070309020205020404" pitchFamily="49" charset="0"/>
              <a:buChar char="o"/>
            </a:pPr>
            <a:r>
              <a:rPr lang="en-US" sz="1600" dirty="0">
                <a:solidFill>
                  <a:schemeClr val="dk1"/>
                </a:solidFill>
                <a:latin typeface="Source Sans Pro"/>
                <a:ea typeface="Source Sans Pro"/>
                <a:sym typeface="Source Sans Pro"/>
              </a:rPr>
              <a:t>Boolean</a:t>
            </a:r>
          </a:p>
          <a:p>
            <a:pPr marL="742950" lvl="1" indent="-285750">
              <a:lnSpc>
                <a:spcPct val="115000"/>
              </a:lnSpc>
              <a:spcBef>
                <a:spcPts val="600"/>
              </a:spcBef>
              <a:buClr>
                <a:schemeClr val="dk1"/>
              </a:buClr>
              <a:buSzPct val="88000"/>
              <a:buFont typeface="Courier New" panose="02070309020205020404" pitchFamily="49" charset="0"/>
              <a:buChar char="o"/>
            </a:pPr>
            <a:r>
              <a:rPr lang="en-US" sz="1600" dirty="0">
                <a:solidFill>
                  <a:schemeClr val="dk1"/>
                </a:solidFill>
                <a:latin typeface="Source Sans Pro"/>
                <a:ea typeface="Source Sans Pro"/>
                <a:sym typeface="Source Sans Pro"/>
              </a:rPr>
              <a:t>Search Location</a:t>
            </a:r>
          </a:p>
        </p:txBody>
      </p:sp>
    </p:spTree>
    <p:extLst>
      <p:ext uri="{BB962C8B-B14F-4D97-AF65-F5344CB8AC3E}">
        <p14:creationId xmlns:p14="http://schemas.microsoft.com/office/powerpoint/2010/main" val="2388935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Form Rules</a:t>
            </a:r>
            <a:endParaRPr dirty="0"/>
          </a:p>
        </p:txBody>
      </p:sp>
      <p:sp>
        <p:nvSpPr>
          <p:cNvPr id="105" name="Google Shape;105;p17"/>
          <p:cNvSpPr txBox="1">
            <a:spLocks noGrp="1"/>
          </p:cNvSpPr>
          <p:nvPr>
            <p:ph type="body" idx="1"/>
          </p:nvPr>
        </p:nvSpPr>
        <p:spPr>
          <a:xfrm>
            <a:off x="890953" y="1366714"/>
            <a:ext cx="7362093" cy="2988972"/>
          </a:xfrm>
          <a:prstGeom prst="rect">
            <a:avLst/>
          </a:prstGeom>
        </p:spPr>
        <p:txBody>
          <a:bodyPr spcFirstLastPara="1" wrap="square" lIns="0" tIns="91425" rIns="0" bIns="91425" anchor="t" anchorCtr="0">
            <a:noAutofit/>
          </a:bodyPr>
          <a:lstStyle/>
          <a:p>
            <a:pPr marL="283464" indent="-285750">
              <a:spcBef>
                <a:spcPts val="600"/>
              </a:spcBef>
              <a:buSzPct val="150000"/>
              <a:buFont typeface="Arial" panose="020B0604020202020204" pitchFamily="34" charset="0"/>
              <a:buChar char="•"/>
            </a:pPr>
            <a:r>
              <a:rPr lang="en-US" dirty="0"/>
              <a:t>Form Rules enable form fields to be trained to perform specific actions</a:t>
            </a:r>
          </a:p>
          <a:p>
            <a:pPr marL="742950" lvl="1" indent="-285750">
              <a:spcBef>
                <a:spcPts val="600"/>
              </a:spcBef>
              <a:buSzPct val="88000"/>
              <a:buFont typeface="Courier New" panose="02070309020205020404" pitchFamily="49" charset="0"/>
              <a:buChar char="o"/>
            </a:pPr>
            <a:r>
              <a:rPr lang="en-US" sz="1600" dirty="0">
                <a:cs typeface="Arial"/>
                <a:sym typeface="Arial"/>
              </a:rPr>
              <a:t>Consist of one or more conditions and actions</a:t>
            </a:r>
          </a:p>
          <a:p>
            <a:pPr marL="1200150" lvl="2" indent="-285750">
              <a:spcBef>
                <a:spcPts val="600"/>
              </a:spcBef>
              <a:buSzPct val="88000"/>
              <a:buFont typeface="Wingdings" panose="05000000000000000000" pitchFamily="2" charset="2"/>
              <a:buChar char="§"/>
            </a:pPr>
            <a:r>
              <a:rPr lang="en-US" sz="1600" i="1" dirty="0"/>
              <a:t>Conditions </a:t>
            </a:r>
            <a:r>
              <a:rPr lang="en-US" sz="1600" dirty="0"/>
              <a:t>determine whether any actions are executed</a:t>
            </a:r>
          </a:p>
          <a:p>
            <a:pPr marL="1200150" lvl="2" indent="-285750">
              <a:spcBef>
                <a:spcPts val="600"/>
              </a:spcBef>
              <a:buSzPct val="88000"/>
              <a:buFont typeface="Wingdings" panose="05000000000000000000" pitchFamily="2" charset="2"/>
              <a:buChar char="§"/>
            </a:pPr>
            <a:r>
              <a:rPr lang="en-US" sz="1600" i="1" dirty="0"/>
              <a:t>Actions </a:t>
            </a:r>
            <a:r>
              <a:rPr lang="en-US" sz="1600" dirty="0"/>
              <a:t>determine what happened when a condition is met</a:t>
            </a:r>
          </a:p>
          <a:p>
            <a:pPr marL="742950" lvl="1" indent="-285750">
              <a:spcBef>
                <a:spcPts val="600"/>
              </a:spcBef>
              <a:buSzPct val="88000"/>
              <a:buFont typeface="Courier New" panose="02070309020205020404" pitchFamily="49" charset="0"/>
              <a:buChar char="o"/>
            </a:pPr>
            <a:r>
              <a:rPr lang="en-US" sz="1600" dirty="0">
                <a:cs typeface="Arial"/>
              </a:rPr>
              <a:t>Conditions and actions are linked via AND/OR logic</a:t>
            </a:r>
          </a:p>
          <a:p>
            <a:pPr marL="1200150" lvl="2" indent="-285750">
              <a:spcBef>
                <a:spcPts val="600"/>
              </a:spcBef>
              <a:buSzPct val="88000"/>
              <a:buFont typeface="Wingdings" panose="05000000000000000000" pitchFamily="2" charset="2"/>
              <a:buChar char="§"/>
            </a:pPr>
            <a:r>
              <a:rPr lang="en-US" sz="1600" dirty="0"/>
              <a:t>OR—Action is triggered if any of the specified conditions are met</a:t>
            </a:r>
          </a:p>
          <a:p>
            <a:pPr marL="1200150" lvl="2" indent="-285750">
              <a:spcBef>
                <a:spcPts val="600"/>
              </a:spcBef>
              <a:buSzPct val="88000"/>
              <a:buFont typeface="Wingdings" panose="05000000000000000000" pitchFamily="2" charset="2"/>
              <a:buChar char="§"/>
            </a:pPr>
            <a:r>
              <a:rPr lang="en-US" sz="1600" dirty="0"/>
              <a:t>AND—Action is triggered only if </a:t>
            </a:r>
            <a:r>
              <a:rPr lang="en-US" sz="1600" b="1" dirty="0"/>
              <a:t>all</a:t>
            </a:r>
            <a:r>
              <a:rPr lang="en-US" sz="1600" dirty="0"/>
              <a:t> the specified conditions are met</a:t>
            </a:r>
          </a:p>
          <a:p>
            <a:pPr marL="742950" lvl="1" indent="-285750">
              <a:spcBef>
                <a:spcPts val="600"/>
              </a:spcBef>
              <a:buSzPct val="88000"/>
              <a:buFont typeface="Courier New" panose="02070309020205020404" pitchFamily="49" charset="0"/>
              <a:buChar char="o"/>
            </a:pPr>
            <a:r>
              <a:rPr lang="en-US" sz="1600" dirty="0">
                <a:cs typeface="Arial"/>
              </a:rPr>
              <a:t>Can only be created after a form has been created and its layout established</a:t>
            </a:r>
          </a:p>
        </p:txBody>
      </p:sp>
    </p:spTree>
    <p:extLst>
      <p:ext uri="{BB962C8B-B14F-4D97-AF65-F5344CB8AC3E}">
        <p14:creationId xmlns:p14="http://schemas.microsoft.com/office/powerpoint/2010/main" val="1449800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Conditions</a:t>
            </a:r>
            <a:endParaRPr dirty="0"/>
          </a:p>
        </p:txBody>
      </p:sp>
      <p:sp>
        <p:nvSpPr>
          <p:cNvPr id="105" name="Google Shape;105;p17"/>
          <p:cNvSpPr txBox="1">
            <a:spLocks noGrp="1"/>
          </p:cNvSpPr>
          <p:nvPr>
            <p:ph type="body" idx="1"/>
          </p:nvPr>
        </p:nvSpPr>
        <p:spPr>
          <a:xfrm>
            <a:off x="890952" y="1366714"/>
            <a:ext cx="7588029" cy="2988972"/>
          </a:xfrm>
          <a:prstGeom prst="rect">
            <a:avLst/>
          </a:prstGeom>
        </p:spPr>
        <p:txBody>
          <a:bodyPr spcFirstLastPara="1" wrap="square" lIns="0" tIns="91425" rIns="0" bIns="91425" anchor="t" anchorCtr="0">
            <a:noAutofit/>
          </a:bodyPr>
          <a:lstStyle/>
          <a:p>
            <a:pPr marL="283464" indent="-285750">
              <a:spcBef>
                <a:spcPts val="600"/>
              </a:spcBef>
              <a:buSzPct val="150000"/>
              <a:buFont typeface="Arial" panose="020B0604020202020204" pitchFamily="34" charset="0"/>
              <a:buChar char="•"/>
            </a:pPr>
            <a:r>
              <a:rPr lang="en-US" dirty="0"/>
              <a:t>Conditions trigger actions only when their if statements evaluate to true (if false, no action is taken)</a:t>
            </a:r>
          </a:p>
          <a:p>
            <a:pPr marL="283464" indent="-285750">
              <a:spcBef>
                <a:spcPts val="600"/>
              </a:spcBef>
              <a:buSzPct val="150000"/>
              <a:buFont typeface="Arial" panose="020B0604020202020204" pitchFamily="34" charset="0"/>
              <a:buChar char="•"/>
            </a:pPr>
            <a:r>
              <a:rPr lang="en-US" dirty="0"/>
              <a:t>A condition can be used to check whether a field’s value matches one of the following specifications:</a:t>
            </a:r>
          </a:p>
          <a:p>
            <a:pPr marL="742950" lvl="1" indent="-285750">
              <a:lnSpc>
                <a:spcPct val="100000"/>
              </a:lnSpc>
              <a:spcBef>
                <a:spcPts val="400"/>
              </a:spcBef>
              <a:buSzPct val="88000"/>
              <a:buFont typeface="Courier New" panose="02070309020205020404" pitchFamily="49" charset="0"/>
              <a:buChar char="o"/>
            </a:pPr>
            <a:r>
              <a:rPr lang="en-US" sz="1600" i="1" dirty="0">
                <a:cs typeface="Arial"/>
              </a:rPr>
              <a:t>Is equal to </a:t>
            </a:r>
            <a:r>
              <a:rPr lang="en-US" sz="1600" dirty="0">
                <a:cs typeface="Arial"/>
              </a:rPr>
              <a:t>a specified value or another field’s value</a:t>
            </a:r>
          </a:p>
          <a:p>
            <a:pPr marL="742950" lvl="1" indent="-285750">
              <a:lnSpc>
                <a:spcPct val="100000"/>
              </a:lnSpc>
              <a:spcBef>
                <a:spcPts val="400"/>
              </a:spcBef>
              <a:buSzPct val="88000"/>
              <a:buFont typeface="Courier New" panose="02070309020205020404" pitchFamily="49" charset="0"/>
              <a:buChar char="o"/>
            </a:pPr>
            <a:r>
              <a:rPr lang="en-US" sz="1600" i="1" dirty="0">
                <a:cs typeface="Arial"/>
              </a:rPr>
              <a:t>Is not equal to </a:t>
            </a:r>
            <a:r>
              <a:rPr lang="en-US" sz="1600" dirty="0">
                <a:cs typeface="Arial"/>
              </a:rPr>
              <a:t>a specified value or another field’s value</a:t>
            </a:r>
          </a:p>
          <a:p>
            <a:pPr marL="742950" lvl="1" indent="-285750">
              <a:lnSpc>
                <a:spcPct val="100000"/>
              </a:lnSpc>
              <a:spcBef>
                <a:spcPts val="400"/>
              </a:spcBef>
              <a:buSzPct val="88000"/>
              <a:buFont typeface="Courier New" panose="02070309020205020404" pitchFamily="49" charset="0"/>
              <a:buChar char="o"/>
            </a:pPr>
            <a:r>
              <a:rPr lang="en-US" sz="1600" i="1" dirty="0">
                <a:cs typeface="Arial"/>
              </a:rPr>
              <a:t>Contains</a:t>
            </a:r>
            <a:r>
              <a:rPr lang="en-US" sz="1600" dirty="0">
                <a:cs typeface="Arial"/>
              </a:rPr>
              <a:t> a specified value or another field’s value</a:t>
            </a:r>
          </a:p>
          <a:p>
            <a:pPr marL="742950" lvl="1" indent="-285750">
              <a:lnSpc>
                <a:spcPct val="100000"/>
              </a:lnSpc>
              <a:spcBef>
                <a:spcPts val="400"/>
              </a:spcBef>
              <a:buSzPct val="88000"/>
              <a:buFont typeface="Courier New" panose="02070309020205020404" pitchFamily="49" charset="0"/>
              <a:buChar char="o"/>
            </a:pPr>
            <a:r>
              <a:rPr lang="en-US" sz="1600" i="1" dirty="0">
                <a:cs typeface="Arial"/>
              </a:rPr>
              <a:t>Does not contain </a:t>
            </a:r>
            <a:r>
              <a:rPr lang="en-US" sz="1600" dirty="0">
                <a:cs typeface="Arial"/>
              </a:rPr>
              <a:t>a specified value or another field’s value</a:t>
            </a:r>
          </a:p>
          <a:p>
            <a:pPr marL="742950" lvl="1" indent="-285750">
              <a:lnSpc>
                <a:spcPct val="100000"/>
              </a:lnSpc>
              <a:spcBef>
                <a:spcPts val="400"/>
              </a:spcBef>
              <a:buSzPct val="88000"/>
              <a:buFont typeface="Courier New" panose="02070309020205020404" pitchFamily="49" charset="0"/>
              <a:buChar char="o"/>
            </a:pPr>
            <a:r>
              <a:rPr lang="en-US" sz="1600" i="1" dirty="0">
                <a:cs typeface="Arial"/>
              </a:rPr>
              <a:t>Is empty</a:t>
            </a:r>
          </a:p>
          <a:p>
            <a:pPr marL="742950" lvl="1" indent="-285750">
              <a:lnSpc>
                <a:spcPct val="100000"/>
              </a:lnSpc>
              <a:spcBef>
                <a:spcPts val="400"/>
              </a:spcBef>
              <a:buSzPct val="88000"/>
              <a:buFont typeface="Courier New" panose="02070309020205020404" pitchFamily="49" charset="0"/>
              <a:buChar char="o"/>
            </a:pPr>
            <a:r>
              <a:rPr lang="en-US" sz="1600" i="1" dirty="0">
                <a:cs typeface="Arial"/>
              </a:rPr>
              <a:t>Is not empty</a:t>
            </a:r>
          </a:p>
        </p:txBody>
      </p:sp>
    </p:spTree>
    <p:extLst>
      <p:ext uri="{BB962C8B-B14F-4D97-AF65-F5344CB8AC3E}">
        <p14:creationId xmlns:p14="http://schemas.microsoft.com/office/powerpoint/2010/main" val="365350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1" y="1369100"/>
            <a:ext cx="4138249"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The </a:t>
            </a:r>
            <a:r>
              <a:rPr lang="en-US" b="1" dirty="0"/>
              <a:t>show and hide </a:t>
            </a:r>
            <a:r>
              <a:rPr lang="en-US" dirty="0"/>
              <a:t>action can be used to display or hide certain fields based on user input</a:t>
            </a:r>
          </a:p>
          <a:p>
            <a:pPr marL="285750" indent="-285750">
              <a:spcBef>
                <a:spcPts val="600"/>
              </a:spcBef>
              <a:buSzPct val="150000"/>
              <a:buFont typeface="Arial" panose="020B0604020202020204" pitchFamily="34" charset="0"/>
              <a:buChar char="•"/>
            </a:pPr>
            <a:r>
              <a:rPr lang="en-US" i="1" dirty="0"/>
              <a:t>Example:</a:t>
            </a:r>
            <a:r>
              <a:rPr lang="en-US" dirty="0"/>
              <a:t> A permission form which shows a field for a legal guardian’s contact information if the user filling out the form is under 18</a:t>
            </a:r>
          </a:p>
          <a:p>
            <a:pPr marL="742950" lvl="1" indent="-285750">
              <a:spcBef>
                <a:spcPts val="600"/>
              </a:spcBef>
              <a:buSzPct val="88000"/>
              <a:buFont typeface="Courier New" panose="02070309020205020404" pitchFamily="49" charset="0"/>
              <a:buChar char="o"/>
            </a:pPr>
            <a:r>
              <a:rPr lang="en-US" sz="1600" i="1" dirty="0"/>
              <a:t>Legal Guardian Email </a:t>
            </a:r>
            <a:r>
              <a:rPr lang="en-US" sz="1600" dirty="0"/>
              <a:t>field is hidden unless the </a:t>
            </a:r>
            <a:r>
              <a:rPr lang="en-US" sz="1600" i="1" dirty="0"/>
              <a:t>I am 18 Years Old or Older </a:t>
            </a:r>
            <a:r>
              <a:rPr lang="en-US" sz="1600" dirty="0"/>
              <a:t>field’s value is </a:t>
            </a:r>
            <a:r>
              <a:rPr lang="en-US" sz="1600" i="1" dirty="0"/>
              <a:t>No</a:t>
            </a:r>
          </a:p>
          <a:p>
            <a:pPr marL="285750" indent="-285750">
              <a:spcBef>
                <a:spcPts val="600"/>
              </a:spcBef>
              <a:buSzPct val="150000"/>
              <a:buFont typeface="Arial" panose="020B0604020202020204" pitchFamily="34" charset="0"/>
              <a:buChar char="•"/>
            </a:pPr>
            <a:endParaRPr lang="en-US" dirty="0"/>
          </a:p>
          <a:p>
            <a:pPr marL="285750" indent="-285750">
              <a:spcBef>
                <a:spcPts val="600"/>
              </a:spcBef>
              <a:buSzPct val="150000"/>
              <a:buFont typeface="Arial" panose="020B0604020202020204" pitchFamily="34" charset="0"/>
              <a:buChar char="•"/>
            </a:pPr>
            <a:endParaRPr lang="en-US" dirty="0"/>
          </a:p>
          <a:p>
            <a:pPr marL="285750" indent="-285750">
              <a:spcBef>
                <a:spcPts val="600"/>
              </a:spcBef>
              <a:buSzPct val="150000"/>
              <a:buFont typeface="Arial" panose="020B0604020202020204" pitchFamily="34" charset="0"/>
              <a:buChar char="•"/>
            </a:pPr>
            <a:endParaRPr lang="en-US"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lvl="0"/>
            <a:r>
              <a:rPr lang="en-US" dirty="0"/>
              <a:t>Actions: Show and Hide</a:t>
            </a:r>
            <a:endParaRPr dirty="0"/>
          </a:p>
        </p:txBody>
      </p:sp>
      <p:pic>
        <p:nvPicPr>
          <p:cNvPr id="6" name="Google Shape;115;p18">
            <a:extLst>
              <a:ext uri="{FF2B5EF4-FFF2-40B4-BE49-F238E27FC236}">
                <a16:creationId xmlns:a16="http://schemas.microsoft.com/office/drawing/2014/main" id="{1442C436-7404-1241-BF84-BCEA86923C21}"/>
              </a:ext>
            </a:extLst>
          </p:cNvPr>
          <p:cNvPicPr preferRelativeResize="0">
            <a:picLocks noChangeAspect="1"/>
          </p:cNvPicPr>
          <p:nvPr/>
        </p:nvPicPr>
        <p:blipFill>
          <a:blip r:embed="rId3"/>
          <a:srcRect/>
          <a:stretch/>
        </p:blipFill>
        <p:spPr>
          <a:xfrm>
            <a:off x="4682837" y="1846646"/>
            <a:ext cx="4298854" cy="1965632"/>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1962491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lvl="0"/>
            <a:r>
              <a:rPr lang="en-US" dirty="0"/>
              <a:t>Actions: Require</a:t>
            </a:r>
            <a:endParaRPr dirty="0"/>
          </a:p>
        </p:txBody>
      </p:sp>
      <p:sp>
        <p:nvSpPr>
          <p:cNvPr id="111" name="Google Shape;111;p18"/>
          <p:cNvSpPr txBox="1">
            <a:spLocks noGrp="1"/>
          </p:cNvSpPr>
          <p:nvPr>
            <p:ph type="body" idx="1"/>
          </p:nvPr>
        </p:nvSpPr>
        <p:spPr>
          <a:xfrm>
            <a:off x="433751" y="1369100"/>
            <a:ext cx="4138249"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The </a:t>
            </a:r>
            <a:r>
              <a:rPr lang="en-US" b="1" dirty="0"/>
              <a:t>require </a:t>
            </a:r>
            <a:r>
              <a:rPr lang="en-US" dirty="0"/>
              <a:t>action can be used to make certain fields mandatory, depending on user input</a:t>
            </a:r>
          </a:p>
          <a:p>
            <a:pPr marL="285750" indent="-285750">
              <a:spcBef>
                <a:spcPts val="600"/>
              </a:spcBef>
              <a:buSzPct val="150000"/>
              <a:buFont typeface="Arial" panose="020B0604020202020204" pitchFamily="34" charset="0"/>
              <a:buChar char="•"/>
            </a:pPr>
            <a:r>
              <a:rPr lang="en-US" i="1" dirty="0"/>
              <a:t>Example:</a:t>
            </a:r>
            <a:r>
              <a:rPr lang="en-US" dirty="0"/>
              <a:t> A permission form which requires a legal guardian’s contact information if the user filling out the form is under 18</a:t>
            </a:r>
          </a:p>
          <a:p>
            <a:pPr marL="742950" lvl="1" indent="-285750">
              <a:spcBef>
                <a:spcPts val="600"/>
              </a:spcBef>
              <a:buSzPct val="88000"/>
              <a:buFont typeface="Courier New" panose="02070309020205020404" pitchFamily="49" charset="0"/>
              <a:buChar char="o"/>
            </a:pPr>
            <a:r>
              <a:rPr lang="en-US" sz="1600" i="1" dirty="0"/>
              <a:t>Legal Guardian Email </a:t>
            </a:r>
            <a:r>
              <a:rPr lang="en-US" sz="1600" dirty="0"/>
              <a:t>field is required if the </a:t>
            </a:r>
            <a:r>
              <a:rPr lang="en-US" sz="1600" i="1" dirty="0"/>
              <a:t>I am 18 Years Old or Older </a:t>
            </a:r>
            <a:r>
              <a:rPr lang="en-US" sz="1600" dirty="0"/>
              <a:t>field’s value is </a:t>
            </a:r>
            <a:r>
              <a:rPr lang="en-US" sz="1600" i="1" dirty="0"/>
              <a:t>No</a:t>
            </a:r>
          </a:p>
          <a:p>
            <a:pPr marL="285750" indent="-285750">
              <a:spcBef>
                <a:spcPts val="600"/>
              </a:spcBef>
              <a:buSzPct val="150000"/>
              <a:buFont typeface="Arial" panose="020B0604020202020204" pitchFamily="34" charset="0"/>
              <a:buChar char="•"/>
            </a:pPr>
            <a:endParaRPr lang="en-US" dirty="0"/>
          </a:p>
          <a:p>
            <a:pPr marL="285750" indent="-285750">
              <a:spcBef>
                <a:spcPts val="600"/>
              </a:spcBef>
              <a:buSzPct val="150000"/>
              <a:buFont typeface="Arial" panose="020B0604020202020204" pitchFamily="34" charset="0"/>
              <a:buChar char="•"/>
            </a:pPr>
            <a:endParaRPr lang="en-US" dirty="0"/>
          </a:p>
          <a:p>
            <a:pPr marL="285750" indent="-285750">
              <a:spcBef>
                <a:spcPts val="600"/>
              </a:spcBef>
              <a:buSzPct val="150000"/>
              <a:buFont typeface="Arial" panose="020B0604020202020204" pitchFamily="34" charset="0"/>
              <a:buChar char="•"/>
            </a:pPr>
            <a:endParaRPr lang="en-US" dirty="0"/>
          </a:p>
        </p:txBody>
      </p:sp>
      <p:pic>
        <p:nvPicPr>
          <p:cNvPr id="5" name="Google Shape;115;p18">
            <a:extLst>
              <a:ext uri="{FF2B5EF4-FFF2-40B4-BE49-F238E27FC236}">
                <a16:creationId xmlns:a16="http://schemas.microsoft.com/office/drawing/2014/main" id="{339FDD2F-2E99-254E-BD40-DBBBE17B1A7B}"/>
              </a:ext>
            </a:extLst>
          </p:cNvPr>
          <p:cNvPicPr preferRelativeResize="0">
            <a:picLocks noChangeAspect="1"/>
          </p:cNvPicPr>
          <p:nvPr/>
        </p:nvPicPr>
        <p:blipFill>
          <a:blip r:embed="rId4"/>
          <a:srcRect/>
          <a:stretch/>
        </p:blipFill>
        <p:spPr>
          <a:xfrm>
            <a:off x="4682836" y="1750087"/>
            <a:ext cx="4339415" cy="2293187"/>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2188371500"/>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Actions: Enable and Disable </a:t>
            </a:r>
            <a:endParaRPr dirty="0"/>
          </a:p>
        </p:txBody>
      </p:sp>
      <p:sp>
        <p:nvSpPr>
          <p:cNvPr id="105" name="Google Shape;105;p17"/>
          <p:cNvSpPr txBox="1">
            <a:spLocks noGrp="1"/>
          </p:cNvSpPr>
          <p:nvPr>
            <p:ph type="body" idx="1"/>
          </p:nvPr>
        </p:nvSpPr>
        <p:spPr>
          <a:xfrm>
            <a:off x="890953" y="1366714"/>
            <a:ext cx="7599904" cy="2197786"/>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The </a:t>
            </a:r>
            <a:r>
              <a:rPr lang="en-US" b="1" dirty="0"/>
              <a:t>enable and disable</a:t>
            </a:r>
            <a:r>
              <a:rPr lang="en-US" dirty="0"/>
              <a:t> action allows certain fields to allow or disallow user input </a:t>
            </a:r>
          </a:p>
          <a:p>
            <a:pPr marL="285750" indent="-285750">
              <a:spcBef>
                <a:spcPts val="600"/>
              </a:spcBef>
              <a:buSzPct val="150000"/>
              <a:buFont typeface="Arial" panose="020B0604020202020204" pitchFamily="34" charset="0"/>
              <a:buChar char="•"/>
            </a:pPr>
            <a:r>
              <a:rPr lang="en-US" i="1" dirty="0"/>
              <a:t>Example:</a:t>
            </a:r>
            <a:r>
              <a:rPr lang="en-US" dirty="0"/>
              <a:t> A medical release form that asks the participant to list any known allergies </a:t>
            </a:r>
          </a:p>
          <a:p>
            <a:pPr marL="742950" lvl="1" indent="-285750">
              <a:spcBef>
                <a:spcPts val="600"/>
              </a:spcBef>
              <a:buSzPct val="88000"/>
              <a:buFont typeface="Courier New" panose="02070309020205020404" pitchFamily="49" charset="0"/>
              <a:buChar char="o"/>
            </a:pPr>
            <a:r>
              <a:rPr lang="en-US" sz="1600" dirty="0"/>
              <a:t>Two fields: a Single Selection labeled </a:t>
            </a:r>
            <a:r>
              <a:rPr lang="en-US" sz="1600" i="1" dirty="0"/>
              <a:t>Do you have any known allergies? </a:t>
            </a:r>
            <a:r>
              <a:rPr lang="en-US" sz="1600" dirty="0"/>
              <a:t>and a Text Field for listing known allergies </a:t>
            </a:r>
          </a:p>
          <a:p>
            <a:pPr marL="742950" lvl="1" indent="-285750">
              <a:spcBef>
                <a:spcPts val="600"/>
              </a:spcBef>
              <a:buSzPct val="88000"/>
              <a:buFont typeface="Courier New" panose="02070309020205020404" pitchFamily="49" charset="0"/>
              <a:buChar char="o"/>
            </a:pPr>
            <a:r>
              <a:rPr lang="en-US" sz="1600" dirty="0"/>
              <a:t>If the Single Selection’s value is </a:t>
            </a:r>
            <a:r>
              <a:rPr lang="en-US" sz="1600" i="1" dirty="0"/>
              <a:t>Yes</a:t>
            </a:r>
            <a:r>
              <a:rPr lang="en-US" sz="1600" dirty="0"/>
              <a:t>, the Text Field is enabled, and the participant can list their known allergies</a:t>
            </a:r>
          </a:p>
          <a:p>
            <a:pPr marL="742950" lvl="1" indent="-285750">
              <a:spcBef>
                <a:spcPts val="600"/>
              </a:spcBef>
              <a:buSzPct val="88000"/>
              <a:buFont typeface="Courier New" panose="02070309020205020404" pitchFamily="49" charset="0"/>
              <a:buChar char="o"/>
            </a:pPr>
            <a:r>
              <a:rPr lang="en-US" sz="1600" dirty="0"/>
              <a:t>If the Single Selection’s value is </a:t>
            </a:r>
            <a:r>
              <a:rPr lang="en-US" sz="1600" i="1" dirty="0"/>
              <a:t>No</a:t>
            </a:r>
            <a:r>
              <a:rPr lang="en-US" sz="1600" dirty="0"/>
              <a:t>, the Text Field is disabled, and the participant can move on to other fields in the form</a:t>
            </a:r>
          </a:p>
        </p:txBody>
      </p:sp>
    </p:spTree>
    <p:extLst>
      <p:ext uri="{BB962C8B-B14F-4D97-AF65-F5344CB8AC3E}">
        <p14:creationId xmlns:p14="http://schemas.microsoft.com/office/powerpoint/2010/main" val="1283647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Actions: Jump to Page</a:t>
            </a:r>
            <a:endParaRPr dirty="0"/>
          </a:p>
        </p:txBody>
      </p:sp>
      <p:sp>
        <p:nvSpPr>
          <p:cNvPr id="105" name="Google Shape;105;p17"/>
          <p:cNvSpPr txBox="1">
            <a:spLocks noGrp="1"/>
          </p:cNvSpPr>
          <p:nvPr>
            <p:ph type="body" idx="1"/>
          </p:nvPr>
        </p:nvSpPr>
        <p:spPr>
          <a:xfrm>
            <a:off x="890952" y="1366883"/>
            <a:ext cx="7718658" cy="2356701"/>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The </a:t>
            </a:r>
            <a:r>
              <a:rPr lang="en-US" b="1" dirty="0"/>
              <a:t>jump to page </a:t>
            </a:r>
            <a:r>
              <a:rPr lang="en-US" dirty="0"/>
              <a:t>action automatically navigates to a specific page of the form based on user input </a:t>
            </a:r>
          </a:p>
          <a:p>
            <a:pPr marL="742950" lvl="1" indent="-285750">
              <a:spcBef>
                <a:spcPts val="600"/>
              </a:spcBef>
              <a:buSzPct val="88000"/>
              <a:buFont typeface="Courier New" panose="02070309020205020404" pitchFamily="49" charset="0"/>
              <a:buChar char="o"/>
            </a:pPr>
            <a:r>
              <a:rPr lang="en-US" sz="1600" dirty="0"/>
              <a:t>Can only be used on multi-page forms</a:t>
            </a:r>
          </a:p>
          <a:p>
            <a:pPr marL="742950" lvl="1" indent="-285750">
              <a:spcBef>
                <a:spcPts val="600"/>
              </a:spcBef>
              <a:buSzPct val="88000"/>
              <a:buFont typeface="Courier New" panose="02070309020205020404" pitchFamily="49" charset="0"/>
              <a:buChar char="o"/>
            </a:pPr>
            <a:r>
              <a:rPr lang="en-US" sz="1600" dirty="0"/>
              <a:t>Useful for forms that contain pages that are not applicable to all users</a:t>
            </a:r>
          </a:p>
          <a:p>
            <a:pPr marL="742950" lvl="1" indent="-285750">
              <a:spcBef>
                <a:spcPts val="600"/>
              </a:spcBef>
              <a:buSzPct val="88000"/>
              <a:buFont typeface="Courier New" panose="02070309020205020404" pitchFamily="49" charset="0"/>
              <a:buChar char="o"/>
            </a:pPr>
            <a:r>
              <a:rPr lang="en-US" sz="1600" dirty="0"/>
              <a:t>Will skip all sections, including those marked as required, on skipped pages</a:t>
            </a:r>
          </a:p>
          <a:p>
            <a:pPr marL="285750" indent="-285750">
              <a:spcBef>
                <a:spcPts val="600"/>
              </a:spcBef>
              <a:buSzPct val="150000"/>
              <a:buFont typeface="Arial" panose="020B0604020202020204" pitchFamily="34" charset="0"/>
              <a:buChar char="•"/>
            </a:pPr>
            <a:r>
              <a:rPr lang="en-US" i="1" dirty="0"/>
              <a:t>Example: </a:t>
            </a:r>
            <a:r>
              <a:rPr lang="en-US" dirty="0"/>
              <a:t>A membership form that includes pages that are only applicable to new members</a:t>
            </a:r>
          </a:p>
          <a:p>
            <a:pPr marL="742950" lvl="1" indent="-285750">
              <a:spcBef>
                <a:spcPts val="600"/>
              </a:spcBef>
              <a:buSzPct val="88000"/>
              <a:buFont typeface="Courier New" panose="02070309020205020404" pitchFamily="49" charset="0"/>
              <a:buChar char="o"/>
            </a:pPr>
            <a:r>
              <a:rPr lang="en-US" sz="1600" dirty="0"/>
              <a:t>Form could include a field that asks whether the individual is a returning member; if the answer is </a:t>
            </a:r>
            <a:r>
              <a:rPr lang="en-US" sz="1600" i="1" dirty="0"/>
              <a:t>Yes</a:t>
            </a:r>
            <a:r>
              <a:rPr lang="en-US" sz="1600" dirty="0"/>
              <a:t>, the form could skip over pages that pertain to new members</a:t>
            </a:r>
          </a:p>
        </p:txBody>
      </p:sp>
    </p:spTree>
    <p:extLst>
      <p:ext uri="{BB962C8B-B14F-4D97-AF65-F5344CB8AC3E}">
        <p14:creationId xmlns:p14="http://schemas.microsoft.com/office/powerpoint/2010/main" val="1674227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Actions: Autofill</a:t>
            </a:r>
            <a:endParaRPr dirty="0"/>
          </a:p>
        </p:txBody>
      </p:sp>
      <p:sp>
        <p:nvSpPr>
          <p:cNvPr id="6" name="Google Shape;105;p17">
            <a:extLst>
              <a:ext uri="{FF2B5EF4-FFF2-40B4-BE49-F238E27FC236}">
                <a16:creationId xmlns:a16="http://schemas.microsoft.com/office/drawing/2014/main" id="{9FA93C67-FB99-2145-AE5D-762ADB622E84}"/>
              </a:ext>
            </a:extLst>
          </p:cNvPr>
          <p:cNvSpPr txBox="1">
            <a:spLocks noGrp="1"/>
          </p:cNvSpPr>
          <p:nvPr>
            <p:ph type="body" idx="1"/>
          </p:nvPr>
        </p:nvSpPr>
        <p:spPr>
          <a:xfrm>
            <a:off x="890952" y="1366883"/>
            <a:ext cx="7362094" cy="2356701"/>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The </a:t>
            </a:r>
            <a:r>
              <a:rPr lang="en-US" b="1" dirty="0"/>
              <a:t>autofill </a:t>
            </a:r>
            <a:r>
              <a:rPr lang="en-US" dirty="0"/>
              <a:t>action changes the selection options of another field based on the user input of a related field</a:t>
            </a:r>
          </a:p>
          <a:p>
            <a:pPr marL="742950" lvl="1" indent="-285750">
              <a:spcBef>
                <a:spcPts val="600"/>
              </a:spcBef>
              <a:buSzPct val="88000"/>
              <a:buFont typeface="Courier New" panose="02070309020205020404" pitchFamily="49" charset="0"/>
              <a:buChar char="o"/>
            </a:pPr>
            <a:r>
              <a:rPr lang="en-US" sz="1600" dirty="0"/>
              <a:t>Related field is populated with output from a data provider </a:t>
            </a:r>
          </a:p>
          <a:p>
            <a:pPr marL="742950" lvl="1" indent="-285750">
              <a:spcBef>
                <a:spcPts val="600"/>
              </a:spcBef>
              <a:buSzPct val="88000"/>
              <a:buFont typeface="Courier New" panose="02070309020205020404" pitchFamily="49" charset="0"/>
              <a:buChar char="o"/>
            </a:pPr>
            <a:r>
              <a:rPr lang="en-US" sz="1600" dirty="0"/>
              <a:t>Data provider must be set up before configuring an autofill rule</a:t>
            </a:r>
          </a:p>
          <a:p>
            <a:pPr marL="285750" indent="-285750">
              <a:spcBef>
                <a:spcPts val="600"/>
              </a:spcBef>
              <a:buSzPct val="150000"/>
              <a:buFont typeface="Arial" panose="020B0604020202020204" pitchFamily="34" charset="0"/>
              <a:buChar char="•"/>
            </a:pPr>
            <a:r>
              <a:rPr lang="en-US" dirty="0"/>
              <a:t>Example: An interest survey that matches prospective guests with resorts based on their travel preferences</a:t>
            </a:r>
          </a:p>
          <a:p>
            <a:pPr marL="742950" lvl="1" indent="-285750">
              <a:spcBef>
                <a:spcPts val="600"/>
              </a:spcBef>
              <a:buSzPct val="88000"/>
              <a:buFont typeface="Courier New" panose="02070309020205020404" pitchFamily="49" charset="0"/>
              <a:buChar char="o"/>
            </a:pPr>
            <a:r>
              <a:rPr lang="en-US" sz="1600" dirty="0"/>
              <a:t>A data provider could be set up to populate the options for a Select From List field with resorts that are offering special discounts if a field labeled </a:t>
            </a:r>
            <a:r>
              <a:rPr lang="en-US" sz="1600" i="1" dirty="0"/>
              <a:t>Traveling on a Budget? </a:t>
            </a:r>
            <a:r>
              <a:rPr lang="en-US" sz="1600" dirty="0"/>
              <a:t>has a value of </a:t>
            </a:r>
            <a:r>
              <a:rPr lang="en-US" sz="1600" i="1" dirty="0"/>
              <a:t>Yes</a:t>
            </a:r>
            <a:endParaRPr lang="en-US" sz="1600" dirty="0"/>
          </a:p>
        </p:txBody>
      </p:sp>
    </p:spTree>
    <p:extLst>
      <p:ext uri="{BB962C8B-B14F-4D97-AF65-F5344CB8AC3E}">
        <p14:creationId xmlns:p14="http://schemas.microsoft.com/office/powerpoint/2010/main" val="677424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1" y="1368486"/>
            <a:ext cx="4138249"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The </a:t>
            </a:r>
            <a:r>
              <a:rPr lang="en-US" b="1" dirty="0"/>
              <a:t>calculate </a:t>
            </a:r>
            <a:r>
              <a:rPr lang="en-US" dirty="0"/>
              <a:t>action automatically populates a Numeric field by calculating its value based on other fields  </a:t>
            </a:r>
          </a:p>
          <a:p>
            <a:pPr marL="285750" indent="-285750">
              <a:spcBef>
                <a:spcPts val="600"/>
              </a:spcBef>
              <a:buSzPct val="150000"/>
              <a:buFont typeface="Arial" panose="020B0604020202020204" pitchFamily="34" charset="0"/>
              <a:buChar char="•"/>
            </a:pPr>
            <a:r>
              <a:rPr lang="en-US" i="1" dirty="0"/>
              <a:t>Example</a:t>
            </a:r>
            <a:r>
              <a:rPr lang="en-US" dirty="0"/>
              <a:t>: An order form that automatically calculates the order’s total price based on the items selected</a:t>
            </a:r>
          </a:p>
          <a:p>
            <a:pPr marL="285750" indent="-285750">
              <a:spcBef>
                <a:spcPts val="600"/>
              </a:spcBef>
              <a:buSzPct val="150000"/>
              <a:buFont typeface="Arial" panose="020B0604020202020204" pitchFamily="34" charset="0"/>
              <a:buChar char="•"/>
            </a:pPr>
            <a:endParaRPr lang="en-US" dirty="0"/>
          </a:p>
          <a:p>
            <a:pPr marL="285750" indent="-285750">
              <a:spcBef>
                <a:spcPts val="600"/>
              </a:spcBef>
              <a:buSzPct val="150000"/>
              <a:buFont typeface="Arial" panose="020B0604020202020204" pitchFamily="34" charset="0"/>
              <a:buChar char="•"/>
            </a:pPr>
            <a:endParaRPr lang="en-US" dirty="0"/>
          </a:p>
          <a:p>
            <a:pPr marL="285750" indent="-285750">
              <a:spcBef>
                <a:spcPts val="600"/>
              </a:spcBef>
              <a:buSzPct val="150000"/>
              <a:buFont typeface="Arial" panose="020B0604020202020204" pitchFamily="34" charset="0"/>
              <a:buChar char="•"/>
            </a:pPr>
            <a:endParaRPr lang="en-US"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lvl="0"/>
            <a:r>
              <a:rPr lang="en-US" dirty="0"/>
              <a:t>Actions: Calculate</a:t>
            </a:r>
            <a:endParaRPr dirty="0"/>
          </a:p>
        </p:txBody>
      </p:sp>
      <p:pic>
        <p:nvPicPr>
          <p:cNvPr id="6" name="Google Shape;115;p18">
            <a:extLst>
              <a:ext uri="{FF2B5EF4-FFF2-40B4-BE49-F238E27FC236}">
                <a16:creationId xmlns:a16="http://schemas.microsoft.com/office/drawing/2014/main" id="{85490B29-6F1A-0045-9D02-C38708478A79}"/>
              </a:ext>
            </a:extLst>
          </p:cNvPr>
          <p:cNvPicPr preferRelativeResize="0"/>
          <p:nvPr/>
        </p:nvPicPr>
        <p:blipFill>
          <a:blip r:embed="rId3"/>
          <a:srcRect/>
          <a:stretch/>
        </p:blipFill>
        <p:spPr>
          <a:xfrm>
            <a:off x="4845151" y="1428475"/>
            <a:ext cx="3964686" cy="2507144"/>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454501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1" y="1368486"/>
            <a:ext cx="4138249"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b="1" dirty="0"/>
              <a:t>Element sets</a:t>
            </a:r>
            <a:r>
              <a:rPr lang="en-US" dirty="0"/>
              <a:t> are reusable sets of fields that also include the layout and configuration of those fields</a:t>
            </a:r>
          </a:p>
          <a:p>
            <a:pPr marL="742950" lvl="1" indent="-285750">
              <a:spcBef>
                <a:spcPts val="600"/>
              </a:spcBef>
              <a:buSzPct val="88000"/>
              <a:buFont typeface="Courier New" panose="02070309020205020404" pitchFamily="49" charset="0"/>
              <a:buChar char="o"/>
            </a:pPr>
            <a:r>
              <a:rPr lang="en-US" sz="1600" dirty="0"/>
              <a:t>Created using an identical process to creating forms but cannot be published by themselves</a:t>
            </a:r>
          </a:p>
          <a:p>
            <a:pPr marL="742950" lvl="1" indent="-285750">
              <a:spcBef>
                <a:spcPts val="600"/>
              </a:spcBef>
              <a:buSzPct val="88000"/>
              <a:buFont typeface="Courier New" panose="02070309020205020404" pitchFamily="49" charset="0"/>
              <a:buChar char="o"/>
            </a:pPr>
            <a:r>
              <a:rPr lang="en-US" sz="1600" dirty="0"/>
              <a:t>Can be combined with other fields and element sets to create forms </a:t>
            </a:r>
          </a:p>
          <a:p>
            <a:pPr marL="742950" lvl="1" indent="-285750">
              <a:spcBef>
                <a:spcPts val="600"/>
              </a:spcBef>
              <a:buSzPct val="88000"/>
              <a:buFont typeface="Courier New" panose="02070309020205020404" pitchFamily="49" charset="0"/>
              <a:buChar char="o"/>
            </a:pPr>
            <a:r>
              <a:rPr lang="en-US" sz="1600" dirty="0"/>
              <a:t>Used in the same way as other form elements, such as fields</a:t>
            </a:r>
          </a:p>
          <a:p>
            <a:pPr marL="285750" indent="-285750">
              <a:spcBef>
                <a:spcPts val="600"/>
              </a:spcBef>
              <a:buSzPct val="150000"/>
              <a:buFont typeface="Arial" panose="020B0604020202020204" pitchFamily="34" charset="0"/>
              <a:buChar char="•"/>
            </a:pPr>
            <a:endParaRPr lang="en-US" dirty="0"/>
          </a:p>
          <a:p>
            <a:pPr marL="285750" indent="-285750">
              <a:spcBef>
                <a:spcPts val="600"/>
              </a:spcBef>
              <a:buSzPct val="150000"/>
              <a:buFont typeface="Arial" panose="020B0604020202020204" pitchFamily="34" charset="0"/>
              <a:buChar char="•"/>
            </a:pPr>
            <a:endParaRPr lang="en-US" dirty="0"/>
          </a:p>
          <a:p>
            <a:pPr marL="285750" indent="-285750">
              <a:spcBef>
                <a:spcPts val="600"/>
              </a:spcBef>
              <a:buSzPct val="150000"/>
              <a:buFont typeface="Arial" panose="020B0604020202020204" pitchFamily="34" charset="0"/>
              <a:buChar char="•"/>
            </a:pPr>
            <a:endParaRPr lang="en-US"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lvl="0"/>
            <a:r>
              <a:rPr lang="en-US" dirty="0"/>
              <a:t>Form Element Sets</a:t>
            </a:r>
            <a:endParaRPr dirty="0"/>
          </a:p>
        </p:txBody>
      </p:sp>
      <p:pic>
        <p:nvPicPr>
          <p:cNvPr id="5" name="Google Shape;115;p18">
            <a:extLst>
              <a:ext uri="{FF2B5EF4-FFF2-40B4-BE49-F238E27FC236}">
                <a16:creationId xmlns:a16="http://schemas.microsoft.com/office/drawing/2014/main" id="{60A1FAB0-6F82-0541-ACFF-FEC32FF27C55}"/>
              </a:ext>
            </a:extLst>
          </p:cNvPr>
          <p:cNvPicPr preferRelativeResize="0"/>
          <p:nvPr/>
        </p:nvPicPr>
        <p:blipFill rotWithShape="1">
          <a:blip r:embed="rId3"/>
          <a:srcRect l="1487"/>
          <a:stretch/>
        </p:blipFill>
        <p:spPr>
          <a:xfrm>
            <a:off x="5345431" y="1521240"/>
            <a:ext cx="3364818" cy="2632407"/>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174217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5"/>
          <p:cNvSpPr txBox="1">
            <a:spLocks noGrp="1"/>
          </p:cNvSpPr>
          <p:nvPr>
            <p:ph type="subTitle" idx="1"/>
          </p:nvPr>
        </p:nvSpPr>
        <p:spPr>
          <a:xfrm>
            <a:off x="2244725" y="1925614"/>
            <a:ext cx="5985275" cy="2297672"/>
          </a:xfrm>
          <a:prstGeom prst="rect">
            <a:avLst/>
          </a:prstGeom>
        </p:spPr>
        <p:txBody>
          <a:bodyPr spcFirstLastPara="1" wrap="square" lIns="0" tIns="91425" rIns="0" bIns="91425" anchor="t" anchorCtr="0">
            <a:noAutofit/>
          </a:bodyPr>
          <a:lstStyle/>
          <a:p>
            <a:pPr marL="342900" lvl="0">
              <a:spcAft>
                <a:spcPts val="1600"/>
              </a:spcAft>
              <a:buFont typeface="Source Sans Pro" panose="020B0503030403020204" pitchFamily="34" charset="0"/>
              <a:buChar char="◉"/>
            </a:pPr>
            <a:r>
              <a:rPr lang="en-US" sz="1600" dirty="0"/>
              <a:t>Forms are a versatile tool that can be used to gather both internal and external feedback.</a:t>
            </a:r>
          </a:p>
          <a:p>
            <a:pPr marL="342900" lvl="0">
              <a:spcAft>
                <a:spcPts val="1600"/>
              </a:spcAft>
              <a:buFont typeface="Source Sans Pro" panose="020B0503030403020204" pitchFamily="34" charset="0"/>
              <a:buChar char="◉"/>
            </a:pPr>
            <a:r>
              <a:rPr lang="en-US" sz="1600" dirty="0"/>
              <a:t>Form entries can be viewed and analyzed within the Liferay UI, exported as a CSV file, and edited or deleted as needed.</a:t>
            </a:r>
          </a:p>
          <a:p>
            <a:pPr marL="342900" lvl="0">
              <a:spcAft>
                <a:spcPts val="1600"/>
              </a:spcAft>
              <a:buFont typeface="Source Sans Pro" panose="020B0503030403020204" pitchFamily="34" charset="0"/>
              <a:buChar char="◉"/>
            </a:pPr>
            <a:r>
              <a:rPr lang="en-US" sz="1600" dirty="0"/>
              <a:t>Forms and Workflows can be combined using Kaleo Forms Process to create form-based business processes.</a:t>
            </a:r>
          </a:p>
          <a:p>
            <a:pPr marL="342900" lvl="0">
              <a:spcAft>
                <a:spcPts val="1600"/>
              </a:spcAft>
              <a:buFont typeface="Source Sans Pro" panose="020B0503030403020204" pitchFamily="34" charset="0"/>
              <a:buChar char="◉"/>
            </a:pPr>
            <a:endParaRPr lang="en-US" sz="1600" dirty="0">
              <a:solidFill>
                <a:schemeClr val="tx1"/>
              </a:solidFill>
            </a:endParaRPr>
          </a:p>
        </p:txBody>
      </p:sp>
      <p:sp>
        <p:nvSpPr>
          <p:cNvPr id="4" name="Google Shape;135;p21">
            <a:extLst>
              <a:ext uri="{FF2B5EF4-FFF2-40B4-BE49-F238E27FC236}">
                <a16:creationId xmlns:a16="http://schemas.microsoft.com/office/drawing/2014/main" id="{E9E989D9-4B1A-D849-A7E8-3DC6584E95C6}"/>
              </a:ext>
            </a:extLst>
          </p:cNvPr>
          <p:cNvSpPr txBox="1">
            <a:spLocks/>
          </p:cNvSpPr>
          <p:nvPr/>
        </p:nvSpPr>
        <p:spPr>
          <a:xfrm>
            <a:off x="2244175" y="1199488"/>
            <a:ext cx="5985300" cy="52920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ource Sans Pro"/>
              <a:buNone/>
              <a:defRPr sz="2400" b="1"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9pPr>
          </a:lstStyle>
          <a:p>
            <a:r>
              <a:rPr lang="en-US" dirty="0"/>
              <a:t>Key Module Takeaways</a:t>
            </a:r>
            <a:endParaRPr lang="en-US" dirty="0">
              <a:solidFill>
                <a:schemeClr val="tx1"/>
              </a:solidFill>
            </a:endParaRPr>
          </a:p>
        </p:txBody>
      </p:sp>
    </p:spTree>
    <p:extLst>
      <p:ext uri="{BB962C8B-B14F-4D97-AF65-F5344CB8AC3E}">
        <p14:creationId xmlns:p14="http://schemas.microsoft.com/office/powerpoint/2010/main" val="140775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Other Useful Features</a:t>
            </a:r>
            <a:endParaRPr dirty="0"/>
          </a:p>
        </p:txBody>
      </p:sp>
      <p:sp>
        <p:nvSpPr>
          <p:cNvPr id="6" name="Google Shape;105;p17">
            <a:extLst>
              <a:ext uri="{FF2B5EF4-FFF2-40B4-BE49-F238E27FC236}">
                <a16:creationId xmlns:a16="http://schemas.microsoft.com/office/drawing/2014/main" id="{8DC3A396-CE9D-964A-9E4E-AAAD0F90992C}"/>
              </a:ext>
            </a:extLst>
          </p:cNvPr>
          <p:cNvSpPr txBox="1">
            <a:spLocks noGrp="1"/>
          </p:cNvSpPr>
          <p:nvPr>
            <p:ph type="body" idx="1"/>
          </p:nvPr>
        </p:nvSpPr>
        <p:spPr>
          <a:xfrm>
            <a:off x="890952" y="1366883"/>
            <a:ext cx="7518262" cy="2356701"/>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b="1" dirty="0"/>
              <a:t>Translating Forms</a:t>
            </a:r>
            <a:r>
              <a:rPr lang="en-US" dirty="0"/>
              <a:t>—Forms can be translated for any locale supported by Liferay DXP</a:t>
            </a:r>
          </a:p>
          <a:p>
            <a:pPr marL="285750" indent="-285750">
              <a:spcBef>
                <a:spcPts val="600"/>
              </a:spcBef>
              <a:buSzPct val="150000"/>
              <a:buFont typeface="Arial" panose="020B0604020202020204" pitchFamily="34" charset="0"/>
              <a:buChar char="•"/>
            </a:pPr>
            <a:r>
              <a:rPr lang="en-US" b="1" dirty="0"/>
              <a:t>Form Success Pages</a:t>
            </a:r>
            <a:r>
              <a:rPr lang="en-US" dirty="0"/>
              <a:t>—Form Success Pages can be created to indicate a successful completion of a form</a:t>
            </a:r>
          </a:p>
          <a:p>
            <a:pPr marL="285750" indent="-285750">
              <a:spcBef>
                <a:spcPts val="600"/>
              </a:spcBef>
              <a:buSzPct val="150000"/>
              <a:buFont typeface="Arial" panose="020B0604020202020204" pitchFamily="34" charset="0"/>
              <a:buChar char="•"/>
            </a:pPr>
            <a:r>
              <a:rPr lang="en-US" b="1" dirty="0"/>
              <a:t>Help Text</a:t>
            </a:r>
            <a:r>
              <a:rPr lang="en-US" dirty="0"/>
              <a:t>—Text that appears as a sub-heading beneath a field heading to provide additional context or assistance in filling out the field</a:t>
            </a:r>
          </a:p>
          <a:p>
            <a:pPr marL="285750" indent="-285750">
              <a:spcBef>
                <a:spcPts val="600"/>
              </a:spcBef>
              <a:buSzPct val="150000"/>
              <a:buFont typeface="Arial" panose="020B0604020202020204" pitchFamily="34" charset="0"/>
              <a:buChar char="•"/>
            </a:pPr>
            <a:r>
              <a:rPr lang="en-US" b="1" dirty="0"/>
              <a:t>Placeholder Text</a:t>
            </a:r>
            <a:r>
              <a:rPr lang="en-US" dirty="0"/>
              <a:t>—Text that initially appears in a field that is not submitted if left untouched by a user</a:t>
            </a:r>
          </a:p>
          <a:p>
            <a:pPr marL="285750" indent="-285750">
              <a:spcBef>
                <a:spcPts val="600"/>
              </a:spcBef>
              <a:buSzPct val="150000"/>
              <a:buFont typeface="Arial" panose="020B0604020202020204" pitchFamily="34" charset="0"/>
              <a:buChar char="•"/>
            </a:pPr>
            <a:r>
              <a:rPr lang="en-US" b="1" dirty="0"/>
              <a:t>Predefined Values</a:t>
            </a:r>
            <a:r>
              <a:rPr lang="en-US" dirty="0"/>
              <a:t>—Text that initially appears in a field that is submitted if left untouched by a user</a:t>
            </a:r>
          </a:p>
        </p:txBody>
      </p:sp>
    </p:spTree>
    <p:extLst>
      <p:ext uri="{BB962C8B-B14F-4D97-AF65-F5344CB8AC3E}">
        <p14:creationId xmlns:p14="http://schemas.microsoft.com/office/powerpoint/2010/main" val="1307399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Dynamic Data List</a:t>
            </a:r>
            <a:endParaRPr dirty="0"/>
          </a:p>
        </p:txBody>
      </p:sp>
      <p:sp>
        <p:nvSpPr>
          <p:cNvPr id="105" name="Google Shape;105;p17"/>
          <p:cNvSpPr txBox="1">
            <a:spLocks noGrp="1"/>
          </p:cNvSpPr>
          <p:nvPr>
            <p:ph type="body" idx="1"/>
          </p:nvPr>
        </p:nvSpPr>
        <p:spPr>
          <a:xfrm>
            <a:off x="890951" y="1365554"/>
            <a:ext cx="7599905" cy="2362573"/>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b="1" dirty="0"/>
              <a:t>Dynamic data lists </a:t>
            </a:r>
            <a:r>
              <a:rPr lang="en-US" dirty="0"/>
              <a:t>display forms from field sets called </a:t>
            </a:r>
            <a:r>
              <a:rPr lang="en-US" i="1" dirty="0"/>
              <a:t>data definitions</a:t>
            </a:r>
          </a:p>
          <a:p>
            <a:pPr marL="742950" lvl="1" indent="-285750">
              <a:spcBef>
                <a:spcPts val="600"/>
              </a:spcBef>
              <a:buSzPct val="88000"/>
              <a:buFont typeface="Courier New" panose="02070309020205020404" pitchFamily="49" charset="0"/>
              <a:buChar char="o"/>
            </a:pPr>
            <a:r>
              <a:rPr lang="en-US" sz="1600" dirty="0"/>
              <a:t>Provide a tool within the UI for building reusable forms and list-based applications intended for display on pages using templates</a:t>
            </a:r>
          </a:p>
          <a:p>
            <a:pPr marL="742950" lvl="1" indent="-285750">
              <a:spcBef>
                <a:spcPts val="600"/>
              </a:spcBef>
              <a:buSzPct val="88000"/>
              <a:buFont typeface="Courier New" panose="02070309020205020404" pitchFamily="49" charset="0"/>
              <a:buChar char="o"/>
            </a:pPr>
            <a:r>
              <a:rPr lang="en-US" sz="1600" dirty="0"/>
              <a:t>Data definitions consist of a form’s field types and those fields’ labels and settings</a:t>
            </a:r>
          </a:p>
          <a:p>
            <a:pPr marL="742950" lvl="1" indent="-285750">
              <a:spcBef>
                <a:spcPts val="600"/>
              </a:spcBef>
              <a:buSzPct val="88000"/>
              <a:buFont typeface="Courier New" panose="02070309020205020404" pitchFamily="49" charset="0"/>
              <a:buChar char="o"/>
            </a:pPr>
            <a:r>
              <a:rPr lang="en-US" sz="1600" dirty="0"/>
              <a:t>Used primarily in the following situations:</a:t>
            </a:r>
          </a:p>
          <a:p>
            <a:pPr marL="1200150" lvl="2" indent="-285750">
              <a:spcBef>
                <a:spcPts val="600"/>
              </a:spcBef>
              <a:buSzPct val="88000"/>
              <a:buFont typeface="Wingdings" panose="05000000000000000000" pitchFamily="2" charset="2"/>
              <a:buChar char="§"/>
            </a:pPr>
            <a:r>
              <a:rPr lang="en-US" sz="1600" dirty="0"/>
              <a:t>Need a way for users to enter data that will be displayed in the UI</a:t>
            </a:r>
          </a:p>
          <a:p>
            <a:pPr marL="1200150" lvl="2" indent="-285750">
              <a:spcBef>
                <a:spcPts val="600"/>
              </a:spcBef>
              <a:buSzPct val="88000"/>
              <a:buFont typeface="Wingdings" panose="05000000000000000000" pitchFamily="2" charset="2"/>
              <a:buChar char="§"/>
            </a:pPr>
            <a:r>
              <a:rPr lang="en-US" sz="1600" dirty="0"/>
              <a:t>Need to style lists and forms with templates</a:t>
            </a:r>
          </a:p>
          <a:p>
            <a:pPr marL="1200150" lvl="2" indent="-285750">
              <a:spcBef>
                <a:spcPts val="600"/>
              </a:spcBef>
              <a:buSzPct val="88000"/>
              <a:buFont typeface="Wingdings" panose="05000000000000000000" pitchFamily="2" charset="2"/>
              <a:buChar char="§"/>
            </a:pPr>
            <a:r>
              <a:rPr lang="en-US" sz="1600" dirty="0"/>
              <a:t>Need to utilize Color, Geolocation, Web Content, or Link to Page fields</a:t>
            </a:r>
          </a:p>
        </p:txBody>
      </p:sp>
    </p:spTree>
    <p:extLst>
      <p:ext uri="{BB962C8B-B14F-4D97-AF65-F5344CB8AC3E}">
        <p14:creationId xmlns:p14="http://schemas.microsoft.com/office/powerpoint/2010/main" val="3909087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Use Case Example: Marvin Robotics Forms</a:t>
            </a:r>
            <a:endParaRPr dirty="0"/>
          </a:p>
        </p:txBody>
      </p:sp>
      <p:sp>
        <p:nvSpPr>
          <p:cNvPr id="6" name="Google Shape;105;p17">
            <a:extLst>
              <a:ext uri="{FF2B5EF4-FFF2-40B4-BE49-F238E27FC236}">
                <a16:creationId xmlns:a16="http://schemas.microsoft.com/office/drawing/2014/main" id="{F11BB507-5611-204D-A8F7-9D30D0C6FBD5}"/>
              </a:ext>
            </a:extLst>
          </p:cNvPr>
          <p:cNvSpPr txBox="1">
            <a:spLocks noGrp="1"/>
          </p:cNvSpPr>
          <p:nvPr>
            <p:ph type="body" idx="1"/>
          </p:nvPr>
        </p:nvSpPr>
        <p:spPr>
          <a:xfrm>
            <a:off x="890951" y="1365554"/>
            <a:ext cx="7599905" cy="2362573"/>
          </a:xfrm>
          <a:prstGeom prst="rect">
            <a:avLst/>
          </a:prstGeom>
        </p:spPr>
        <p:txBody>
          <a:bodyPr spcFirstLastPara="1" wrap="square" lIns="0" tIns="91425" rIns="0" bIns="91425" anchor="t" anchorCtr="0">
            <a:noAutofit/>
          </a:bodyPr>
          <a:lstStyle/>
          <a:p>
            <a:pPr marL="283464" indent="-285750">
              <a:spcBef>
                <a:spcPts val="600"/>
              </a:spcBef>
              <a:buSzPct val="150000"/>
              <a:buFont typeface="Arial" panose="020B0604020202020204" pitchFamily="34" charset="0"/>
              <a:buChar char="•"/>
            </a:pPr>
            <a:r>
              <a:rPr lang="en-US" dirty="0"/>
              <a:t>Marvin Robotics will utilize the Forms application in the following ways:</a:t>
            </a:r>
          </a:p>
          <a:p>
            <a:pPr marL="740664" lvl="1" indent="-285750">
              <a:spcBef>
                <a:spcPts val="600"/>
              </a:spcBef>
              <a:buSzPct val="88000"/>
              <a:buFont typeface="Courier New" panose="02070309020205020404" pitchFamily="49" charset="0"/>
              <a:buChar char="o"/>
            </a:pPr>
            <a:r>
              <a:rPr lang="en-US" sz="1600" dirty="0"/>
              <a:t>Create an Element Set for webinar RSVPs</a:t>
            </a:r>
          </a:p>
          <a:p>
            <a:pPr marL="740664" lvl="1" indent="-285750">
              <a:spcBef>
                <a:spcPts val="600"/>
              </a:spcBef>
              <a:buSzPct val="88000"/>
              <a:buFont typeface="Courier New" panose="02070309020205020404" pitchFamily="49" charset="0"/>
              <a:buChar char="o"/>
            </a:pPr>
            <a:r>
              <a:rPr lang="en-US" sz="1600" dirty="0"/>
              <a:t>Create a Customer Satisfaction form to be administered to new customers</a:t>
            </a:r>
          </a:p>
          <a:p>
            <a:pPr marL="740664" lvl="1" indent="-285750">
              <a:spcBef>
                <a:spcPts val="600"/>
              </a:spcBef>
              <a:buSzPct val="88000"/>
              <a:buFont typeface="Courier New" panose="02070309020205020404" pitchFamily="49" charset="0"/>
              <a:buChar char="o"/>
            </a:pPr>
            <a:r>
              <a:rPr lang="en-US" sz="1600" dirty="0"/>
              <a:t>Create a New Product Interest form to gauge customer interest in new product types</a:t>
            </a:r>
          </a:p>
        </p:txBody>
      </p:sp>
    </p:spTree>
    <p:extLst>
      <p:ext uri="{BB962C8B-B14F-4D97-AF65-F5344CB8AC3E}">
        <p14:creationId xmlns:p14="http://schemas.microsoft.com/office/powerpoint/2010/main" val="3425222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55664"/>
            <a:ext cx="6125153"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Knowledge Check</a:t>
            </a:r>
            <a:endParaRPr dirty="0"/>
          </a:p>
        </p:txBody>
      </p:sp>
      <p:sp>
        <p:nvSpPr>
          <p:cNvPr id="105" name="Google Shape;105;p17"/>
          <p:cNvSpPr txBox="1">
            <a:spLocks noGrp="1"/>
          </p:cNvSpPr>
          <p:nvPr>
            <p:ph type="body" idx="1"/>
          </p:nvPr>
        </p:nvSpPr>
        <p:spPr>
          <a:xfrm>
            <a:off x="890954" y="1366565"/>
            <a:ext cx="7362092" cy="2695330"/>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u="sng" dirty="0">
                <a:solidFill>
                  <a:schemeClr val="bg1">
                    <a:lumMod val="75000"/>
                  </a:schemeClr>
                </a:solidFill>
                <a:highlight>
                  <a:srgbClr val="C0C0C0"/>
                </a:highlight>
              </a:rPr>
              <a:t>__________________</a:t>
            </a:r>
            <a:r>
              <a:rPr lang="en-US" dirty="0">
                <a:solidFill>
                  <a:schemeClr val="bg1">
                    <a:lumMod val="75000"/>
                  </a:schemeClr>
                </a:solidFill>
              </a:rPr>
              <a:t>  </a:t>
            </a:r>
            <a:r>
              <a:rPr lang="en-US" dirty="0"/>
              <a:t>created for Marvin Robotics could potentially range in complexity from a single field response to a multi-page questionnaire about customer satisfaction.</a:t>
            </a:r>
          </a:p>
          <a:p>
            <a:pPr marL="285750" indent="-285750">
              <a:spcBef>
                <a:spcPts val="600"/>
              </a:spcBef>
              <a:buSzPct val="150000"/>
              <a:buFont typeface="Arial" panose="020B0604020202020204" pitchFamily="34" charset="0"/>
              <a:buChar char="•"/>
            </a:pPr>
            <a:r>
              <a:rPr lang="en-US" dirty="0"/>
              <a:t>Form rules enable fields to perform specific tasks and consist of at least one  </a:t>
            </a:r>
            <a:r>
              <a:rPr lang="en-US" u="sng" dirty="0">
                <a:solidFill>
                  <a:schemeClr val="bg1">
                    <a:lumMod val="75000"/>
                  </a:schemeClr>
                </a:solidFill>
                <a:highlight>
                  <a:srgbClr val="C0C0C0"/>
                </a:highlight>
              </a:rPr>
              <a:t>__________________</a:t>
            </a:r>
            <a:r>
              <a:rPr lang="en-US" dirty="0"/>
              <a:t> and one </a:t>
            </a:r>
            <a:r>
              <a:rPr lang="en-US" u="sng" dirty="0">
                <a:solidFill>
                  <a:schemeClr val="bg1">
                    <a:lumMod val="75000"/>
                  </a:schemeClr>
                </a:solidFill>
                <a:highlight>
                  <a:srgbClr val="C0C0C0"/>
                </a:highlight>
              </a:rPr>
              <a:t>__________________</a:t>
            </a:r>
            <a:r>
              <a:rPr lang="en-US" dirty="0">
                <a:solidFill>
                  <a:schemeClr val="tx1"/>
                </a:solidFill>
              </a:rPr>
              <a:t>, for example, a response of “No” triggering a jump to the final page of an RSVP form created for a Marvin Robotics webinar.</a:t>
            </a:r>
            <a:endParaRPr lang="en-US" dirty="0"/>
          </a:p>
          <a:p>
            <a:pPr marL="285750" indent="-285750">
              <a:spcBef>
                <a:spcPts val="600"/>
              </a:spcBef>
              <a:buSzPct val="150000"/>
              <a:buFont typeface="Arial" panose="020B0604020202020204" pitchFamily="34" charset="0"/>
              <a:buChar char="•"/>
            </a:pPr>
            <a:r>
              <a:rPr lang="en-US" dirty="0"/>
              <a:t>Should Marvin Robotics wish to develop a template for use in future form creation, they should develop an </a:t>
            </a:r>
            <a:r>
              <a:rPr lang="en-US" u="sng" dirty="0">
                <a:solidFill>
                  <a:schemeClr val="bg1">
                    <a:lumMod val="75000"/>
                  </a:schemeClr>
                </a:solidFill>
                <a:highlight>
                  <a:srgbClr val="C0C0C0"/>
                </a:highlight>
              </a:rPr>
              <a:t>__________________</a:t>
            </a:r>
            <a:r>
              <a:rPr lang="en-US" dirty="0"/>
              <a:t>, a group of fields and their associated configurations which can be reused across various forms.</a:t>
            </a:r>
          </a:p>
        </p:txBody>
      </p:sp>
    </p:spTree>
    <p:extLst>
      <p:ext uri="{BB962C8B-B14F-4D97-AF65-F5344CB8AC3E}">
        <p14:creationId xmlns:p14="http://schemas.microsoft.com/office/powerpoint/2010/main" val="828705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55664"/>
            <a:ext cx="6125153"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Knowledge Check</a:t>
            </a:r>
            <a:endParaRPr dirty="0"/>
          </a:p>
        </p:txBody>
      </p:sp>
      <p:sp>
        <p:nvSpPr>
          <p:cNvPr id="105" name="Google Shape;105;p17"/>
          <p:cNvSpPr txBox="1">
            <a:spLocks noGrp="1"/>
          </p:cNvSpPr>
          <p:nvPr>
            <p:ph type="body" idx="1"/>
          </p:nvPr>
        </p:nvSpPr>
        <p:spPr>
          <a:xfrm>
            <a:off x="890954" y="1366565"/>
            <a:ext cx="7362092" cy="2695330"/>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Forms</a:t>
            </a:r>
            <a:r>
              <a:rPr lang="en-US" dirty="0">
                <a:solidFill>
                  <a:schemeClr val="bg1">
                    <a:lumMod val="75000"/>
                  </a:schemeClr>
                </a:solidFill>
              </a:rPr>
              <a:t>  </a:t>
            </a:r>
            <a:r>
              <a:rPr lang="en-US" dirty="0"/>
              <a:t>created for Marvin Robotics could potentially range in complexity from a single field response to a multi-page questionnaire about customer satisfaction.</a:t>
            </a:r>
          </a:p>
          <a:p>
            <a:pPr marL="285750" indent="-285750">
              <a:spcBef>
                <a:spcPts val="600"/>
              </a:spcBef>
              <a:buSzPct val="150000"/>
              <a:buFont typeface="Arial" panose="020B0604020202020204" pitchFamily="34" charset="0"/>
              <a:buChar char="•"/>
            </a:pPr>
            <a:r>
              <a:rPr lang="en-US" dirty="0"/>
              <a:t>Form rules enable fields to perform specific tasks and consist of at least one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action</a:t>
            </a:r>
            <a:r>
              <a:rPr lang="en-US" dirty="0"/>
              <a:t> and one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condition</a:t>
            </a:r>
            <a:r>
              <a:rPr lang="en-US" dirty="0">
                <a:solidFill>
                  <a:schemeClr val="tx1"/>
                </a:solidFill>
              </a:rPr>
              <a:t>, for example, a response of “No” triggering a jump to the final page of an RSVP form created for a Marvin Robotics webinar.</a:t>
            </a:r>
            <a:endParaRPr lang="en-US" dirty="0"/>
          </a:p>
          <a:p>
            <a:pPr marL="285750" indent="-285750">
              <a:spcBef>
                <a:spcPts val="600"/>
              </a:spcBef>
              <a:buSzPct val="150000"/>
              <a:buFont typeface="Arial" panose="020B0604020202020204" pitchFamily="34" charset="0"/>
              <a:buChar char="•"/>
            </a:pPr>
            <a:r>
              <a:rPr lang="en-US" dirty="0"/>
              <a:t>Should Marvin Robotics wish to develop a template for use in future form creation, they should develop an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element set</a:t>
            </a:r>
            <a:r>
              <a:rPr lang="en-US" dirty="0"/>
              <a:t>, a group of fields and their associated configurations which can be reused across various forms.</a:t>
            </a:r>
          </a:p>
        </p:txBody>
      </p:sp>
    </p:spTree>
    <p:extLst>
      <p:ext uri="{BB962C8B-B14F-4D97-AF65-F5344CB8AC3E}">
        <p14:creationId xmlns:p14="http://schemas.microsoft.com/office/powerpoint/2010/main" val="2369419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1507325" y="2285400"/>
            <a:ext cx="6265200" cy="572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dirty="0"/>
              <a:t>Exercise: Creating Forms</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244175" y="1199488"/>
            <a:ext cx="5985300" cy="5292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solidFill>
                  <a:schemeClr val="tx1"/>
                </a:solidFill>
              </a:rPr>
              <a:t>Creating Forms Exercise Objectives</a:t>
            </a:r>
            <a:endParaRPr dirty="0">
              <a:solidFill>
                <a:schemeClr val="tx1"/>
              </a:solidFill>
            </a:endParaRPr>
          </a:p>
        </p:txBody>
      </p:sp>
      <p:sp>
        <p:nvSpPr>
          <p:cNvPr id="136" name="Google Shape;136;p21"/>
          <p:cNvSpPr txBox="1">
            <a:spLocks noGrp="1"/>
          </p:cNvSpPr>
          <p:nvPr>
            <p:ph type="subTitle" idx="1"/>
          </p:nvPr>
        </p:nvSpPr>
        <p:spPr>
          <a:xfrm>
            <a:off x="2244175" y="1930401"/>
            <a:ext cx="5528100" cy="3091089"/>
          </a:xfrm>
          <a:prstGeom prst="rect">
            <a:avLst/>
          </a:prstGeom>
        </p:spPr>
        <p:txBody>
          <a:bodyPr spcFirstLastPara="1" wrap="square" lIns="0" tIns="91425" rIns="0" bIns="91425" anchor="t" anchorCtr="0">
            <a:noAutofit/>
          </a:bodyPr>
          <a:lstStyle/>
          <a:p>
            <a:pPr marL="285750" lvl="0" indent="-285750">
              <a:spcBef>
                <a:spcPts val="600"/>
              </a:spcBef>
              <a:buSzPct val="150000"/>
              <a:buFont typeface="Arial" panose="020B0604020202020204" pitchFamily="34" charset="0"/>
              <a:buChar char="•"/>
            </a:pPr>
            <a:r>
              <a:rPr lang="en-US" sz="1600" dirty="0"/>
              <a:t>Create an Element Set</a:t>
            </a:r>
          </a:p>
          <a:p>
            <a:pPr marL="285750" lvl="0" indent="-285750">
              <a:spcBef>
                <a:spcPts val="600"/>
              </a:spcBef>
              <a:buSzPct val="150000"/>
              <a:buFont typeface="Arial" panose="020B0604020202020204" pitchFamily="34" charset="0"/>
              <a:buChar char="•"/>
            </a:pPr>
            <a:r>
              <a:rPr lang="en-US" sz="1600" dirty="0"/>
              <a:t>Create two New Forms:</a:t>
            </a:r>
          </a:p>
          <a:p>
            <a:pPr marL="742950" lvl="1" indent="-285750">
              <a:spcBef>
                <a:spcPts val="600"/>
              </a:spcBef>
              <a:buSzPct val="88000"/>
              <a:buFont typeface="Courier New" panose="02070309020205020404" pitchFamily="49" charset="0"/>
              <a:buChar char="o"/>
            </a:pPr>
            <a:r>
              <a:rPr lang="en-US" sz="1600" dirty="0"/>
              <a:t>Customer Satisfaction Survey</a:t>
            </a:r>
          </a:p>
          <a:p>
            <a:pPr marL="742950" lvl="1" indent="-285750">
              <a:spcBef>
                <a:spcPts val="600"/>
              </a:spcBef>
              <a:buSzPct val="88000"/>
              <a:buFont typeface="Courier New" panose="02070309020205020404" pitchFamily="49" charset="0"/>
              <a:buChar char="o"/>
            </a:pPr>
            <a:r>
              <a:rPr lang="en-US" sz="1600" dirty="0"/>
              <a:t>New Product Interest</a:t>
            </a:r>
          </a:p>
          <a:p>
            <a:pPr marL="742950" lvl="1" indent="-285750">
              <a:spcBef>
                <a:spcPts val="600"/>
              </a:spcBef>
              <a:buSzPct val="150000"/>
              <a:buFont typeface="Arial" panose="020B0604020202020204" pitchFamily="34" charset="0"/>
              <a:buChar char="•"/>
            </a:pPr>
            <a:endParaRPr lang="en-US" sz="1600" dirty="0"/>
          </a:p>
          <a:p>
            <a:pPr marL="285750" lvl="0" indent="-285750">
              <a:spcBef>
                <a:spcPts val="600"/>
              </a:spcBef>
              <a:buSzPct val="150000"/>
              <a:buFont typeface="Arial" panose="020B0604020202020204" pitchFamily="34" charset="0"/>
              <a:buChar char="•"/>
            </a:pPr>
            <a:endParaRPr lang="en-US" sz="1600" dirty="0"/>
          </a:p>
          <a:p>
            <a:pPr marL="285750" lvl="0" indent="-285750">
              <a:spcBef>
                <a:spcPts val="600"/>
              </a:spcBef>
              <a:buSzPct val="150000"/>
              <a:buFont typeface="Arial" panose="020B0604020202020204" pitchFamily="34" charset="0"/>
              <a:buChar char="•"/>
            </a:pPr>
            <a:endParaRPr lang="en-US" sz="1600" dirty="0"/>
          </a:p>
        </p:txBody>
      </p:sp>
    </p:spTree>
    <p:extLst>
      <p:ext uri="{BB962C8B-B14F-4D97-AF65-F5344CB8AC3E}">
        <p14:creationId xmlns:p14="http://schemas.microsoft.com/office/powerpoint/2010/main" val="676060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550985" y="1652954"/>
            <a:ext cx="8042030" cy="2068709"/>
          </a:xfrm>
          <a:prstGeom prst="rect">
            <a:avLst/>
          </a:prstGeom>
        </p:spPr>
        <p:txBody>
          <a:bodyPr spcFirstLastPara="1" wrap="square" lIns="0" tIns="91425" rIns="0" bIns="91425" anchor="t" anchorCtr="0">
            <a:noAutofit/>
          </a:bodyPr>
          <a:lstStyle/>
          <a:p>
            <a:pPr marL="342900" lvl="0" indent="-342900">
              <a:spcBef>
                <a:spcPts val="600"/>
              </a:spcBef>
              <a:buFont typeface="+mj-lt"/>
              <a:buAutoNum type="arabicPeriod"/>
            </a:pPr>
            <a:r>
              <a:rPr lang="en-US" dirty="0"/>
              <a:t>Create a New Element Set</a:t>
            </a:r>
          </a:p>
          <a:p>
            <a:pPr marL="342900" lvl="0" indent="-342900">
              <a:spcBef>
                <a:spcPts val="600"/>
              </a:spcBef>
              <a:buFont typeface="+mj-lt"/>
              <a:buAutoNum type="arabicPeriod"/>
            </a:pPr>
            <a:r>
              <a:rPr lang="en-US" dirty="0"/>
              <a:t>Add Fields to the Element Set, including Email Validation and Confirmation</a:t>
            </a:r>
          </a:p>
          <a:p>
            <a:pPr marL="342900" lvl="0" indent="-342900">
              <a:spcBef>
                <a:spcPts val="600"/>
              </a:spcBef>
              <a:buFont typeface="+mj-lt"/>
              <a:buAutoNum type="arabicPeriod"/>
            </a:pPr>
            <a:r>
              <a:rPr lang="en-US" dirty="0"/>
              <a:t>Create a Form Using the Element Set</a:t>
            </a:r>
          </a:p>
          <a:p>
            <a:pPr marL="342900" lvl="0" indent="-342900">
              <a:spcBef>
                <a:spcPts val="600"/>
              </a:spcBef>
              <a:buFont typeface="+mj-lt"/>
              <a:buAutoNum type="arabicPeriod"/>
            </a:pPr>
            <a:r>
              <a:rPr lang="en-US" dirty="0"/>
              <a:t>Create the Customer Satisfaction Form</a:t>
            </a:r>
          </a:p>
          <a:p>
            <a:pPr marL="342900" lvl="0" indent="-342900">
              <a:spcBef>
                <a:spcPts val="600"/>
              </a:spcBef>
              <a:buFont typeface="+mj-lt"/>
              <a:buAutoNum type="arabicPeriod"/>
            </a:pPr>
            <a:r>
              <a:rPr lang="en-US" dirty="0"/>
              <a:t>Add Single Selection, Multiple Selection, and Text Fields to the Form</a:t>
            </a:r>
          </a:p>
          <a:p>
            <a:pPr marL="342900" lvl="0" indent="-342900">
              <a:spcBef>
                <a:spcPts val="600"/>
              </a:spcBef>
              <a:buFont typeface="+mj-lt"/>
              <a:buAutoNum type="arabicPeriod"/>
            </a:pPr>
            <a:r>
              <a:rPr lang="en-US" dirty="0"/>
              <a:t>Add a Second Page to the Form</a:t>
            </a:r>
          </a:p>
          <a:p>
            <a:pPr marL="342900" lvl="0" indent="-342900">
              <a:spcBef>
                <a:spcPts val="600"/>
              </a:spcBef>
              <a:buFont typeface="+mj-lt"/>
              <a:buAutoNum type="arabicPeriod"/>
            </a:pPr>
            <a:r>
              <a:rPr lang="en-US" dirty="0"/>
              <a:t>Format the Success Page</a:t>
            </a:r>
          </a:p>
          <a:p>
            <a:pPr marL="342900" lvl="0" indent="-342900">
              <a:spcBef>
                <a:spcPts val="600"/>
              </a:spcBef>
              <a:buFont typeface="+mj-lt"/>
              <a:buAutoNum type="arabicPeriod"/>
            </a:pPr>
            <a:r>
              <a:rPr lang="en-US" dirty="0"/>
              <a:t>Create a New Product Interest Form and Add Fields to the Form</a:t>
            </a:r>
          </a:p>
          <a:p>
            <a:pPr marL="283464" lvl="0" indent="-342900" algn="l" rtl="0">
              <a:spcBef>
                <a:spcPts val="600"/>
              </a:spcBef>
              <a:spcAft>
                <a:spcPts val="1600"/>
              </a:spcAft>
              <a:buFont typeface="+mj-lt"/>
              <a:buAutoNum type="arabicPeriod"/>
            </a:pPr>
            <a:endParaRPr dirty="0"/>
          </a:p>
        </p:txBody>
      </p:sp>
      <p:sp>
        <p:nvSpPr>
          <p:cNvPr id="112" name="Google Shape;112;p18"/>
          <p:cNvSpPr txBox="1">
            <a:spLocks noGrp="1"/>
          </p:cNvSpPr>
          <p:nvPr>
            <p:ph type="title"/>
          </p:nvPr>
        </p:nvSpPr>
        <p:spPr>
          <a:xfrm>
            <a:off x="1008185" y="864030"/>
            <a:ext cx="6318738" cy="572700"/>
          </a:xfrm>
          <a:prstGeom prst="rect">
            <a:avLst/>
          </a:prstGeom>
        </p:spPr>
        <p:txBody>
          <a:bodyPr spcFirstLastPara="1" wrap="square" lIns="0" tIns="91425" rIns="0" bIns="91425" anchor="t" anchorCtr="0">
            <a:noAutofit/>
          </a:bodyPr>
          <a:lstStyle/>
          <a:p>
            <a:pPr lvl="0" algn="l" rtl="0">
              <a:spcBef>
                <a:spcPts val="0"/>
              </a:spcBef>
              <a:spcAft>
                <a:spcPts val="0"/>
              </a:spcAft>
            </a:pPr>
            <a:r>
              <a:rPr lang="en-US" dirty="0">
                <a:solidFill>
                  <a:schemeClr val="tx1"/>
                </a:solidFill>
              </a:rPr>
              <a:t>Creating Forms Exercise Steps</a:t>
            </a:r>
            <a:endParaRPr dirty="0">
              <a:solidFill>
                <a:schemeClr val="tx1"/>
              </a:solidFill>
            </a:endParaRPr>
          </a:p>
        </p:txBody>
      </p:sp>
      <p:pic>
        <p:nvPicPr>
          <p:cNvPr id="3" name="Picture 2" descr="A close up of a sign&#10;&#10;Description automatically generated">
            <a:extLst>
              <a:ext uri="{FF2B5EF4-FFF2-40B4-BE49-F238E27FC236}">
                <a16:creationId xmlns:a16="http://schemas.microsoft.com/office/drawing/2014/main" id="{BED0F1AE-C7F9-4A98-9406-F740E499421D}"/>
              </a:ext>
            </a:extLst>
          </p:cNvPr>
          <p:cNvPicPr>
            <a:picLocks noChangeAspect="1"/>
          </p:cNvPicPr>
          <p:nvPr/>
        </p:nvPicPr>
        <p:blipFill>
          <a:blip r:embed="rId3"/>
          <a:stretch>
            <a:fillRect/>
          </a:stretch>
        </p:blipFill>
        <p:spPr>
          <a:xfrm>
            <a:off x="277674" y="864030"/>
            <a:ext cx="562708" cy="562708"/>
          </a:xfrm>
          <a:prstGeom prst="rect">
            <a:avLst/>
          </a:prstGeom>
        </p:spPr>
      </p:pic>
    </p:spTree>
    <p:extLst>
      <p:ext uri="{BB962C8B-B14F-4D97-AF65-F5344CB8AC3E}">
        <p14:creationId xmlns:p14="http://schemas.microsoft.com/office/powerpoint/2010/main" val="273232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22B30F76-A8B1-AD4B-B068-4F9EDA699BB5}"/>
              </a:ext>
            </a:extLst>
          </p:cNvPr>
          <p:cNvPicPr>
            <a:picLocks noChangeAspect="1"/>
          </p:cNvPicPr>
          <p:nvPr/>
        </p:nvPicPr>
        <p:blipFill>
          <a:blip r:embed="rId3"/>
          <a:stretch>
            <a:fillRect/>
          </a:stretch>
        </p:blipFill>
        <p:spPr>
          <a:xfrm>
            <a:off x="277674" y="864030"/>
            <a:ext cx="562708" cy="562708"/>
          </a:xfrm>
          <a:prstGeom prst="rect">
            <a:avLst/>
          </a:prstGeom>
        </p:spPr>
      </p:pic>
      <p:sp>
        <p:nvSpPr>
          <p:cNvPr id="111" name="Google Shape;111;p18"/>
          <p:cNvSpPr txBox="1">
            <a:spLocks noGrp="1"/>
          </p:cNvSpPr>
          <p:nvPr>
            <p:ph type="body" idx="1"/>
          </p:nvPr>
        </p:nvSpPr>
        <p:spPr>
          <a:xfrm>
            <a:off x="550985" y="1652953"/>
            <a:ext cx="8042030" cy="2068709"/>
          </a:xfrm>
          <a:prstGeom prst="rect">
            <a:avLst/>
          </a:prstGeom>
        </p:spPr>
        <p:txBody>
          <a:bodyPr spcFirstLastPara="1" wrap="square" lIns="0" tIns="91425" rIns="0" bIns="91425" anchor="t" anchorCtr="0">
            <a:noAutofit/>
          </a:bodyPr>
          <a:lstStyle/>
          <a:p>
            <a:pPr marL="342900" lvl="0" indent="-342900">
              <a:spcBef>
                <a:spcPts val="600"/>
              </a:spcBef>
              <a:buFont typeface="+mj-lt"/>
              <a:buAutoNum type="arabicPeriod"/>
            </a:pPr>
            <a:r>
              <a:rPr lang="en-US" dirty="0"/>
              <a:t>Create a new Form on the main Marvin Robotics Site for gathering feedback from employees. The Form should be at least two pages long with no more than five fields on a page. </a:t>
            </a:r>
          </a:p>
          <a:p>
            <a:pPr marL="342900" lvl="0" indent="-342900">
              <a:spcBef>
                <a:spcPts val="600"/>
              </a:spcBef>
              <a:buFont typeface="+mj-lt"/>
              <a:buAutoNum type="arabicPeriod"/>
            </a:pPr>
            <a:r>
              <a:rPr lang="en-US" dirty="0"/>
              <a:t>Create an Element Set for commonly asked questions about customer experience and satisfaction. Use the Element Set to create a Returning Customer Satisfaction Form.</a:t>
            </a:r>
          </a:p>
        </p:txBody>
      </p:sp>
      <p:sp>
        <p:nvSpPr>
          <p:cNvPr id="112" name="Google Shape;112;p18"/>
          <p:cNvSpPr txBox="1">
            <a:spLocks noGrp="1"/>
          </p:cNvSpPr>
          <p:nvPr>
            <p:ph type="title"/>
          </p:nvPr>
        </p:nvSpPr>
        <p:spPr>
          <a:xfrm>
            <a:off x="1008185" y="864030"/>
            <a:ext cx="4478090" cy="572700"/>
          </a:xfrm>
          <a:prstGeom prst="rect">
            <a:avLst/>
          </a:prstGeom>
        </p:spPr>
        <p:txBody>
          <a:bodyPr spcFirstLastPara="1" wrap="square" lIns="0" tIns="91425" rIns="0" bIns="91425" anchor="t" anchorCtr="0">
            <a:noAutofit/>
          </a:bodyPr>
          <a:lstStyle/>
          <a:p>
            <a:pPr lvl="0" algn="l" rtl="0">
              <a:spcBef>
                <a:spcPts val="0"/>
              </a:spcBef>
              <a:spcAft>
                <a:spcPts val="0"/>
              </a:spcAft>
            </a:pPr>
            <a:r>
              <a:rPr lang="en-US" dirty="0">
                <a:solidFill>
                  <a:schemeClr val="tx1"/>
                </a:solidFill>
              </a:rPr>
              <a:t>Creating Forms Bonus Exercises</a:t>
            </a:r>
            <a:endParaRPr dirty="0">
              <a:solidFill>
                <a:schemeClr val="tx1"/>
              </a:solidFill>
            </a:endParaRPr>
          </a:p>
        </p:txBody>
      </p:sp>
    </p:spTree>
    <p:extLst>
      <p:ext uri="{BB962C8B-B14F-4D97-AF65-F5344CB8AC3E}">
        <p14:creationId xmlns:p14="http://schemas.microsoft.com/office/powerpoint/2010/main" val="846838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p14">
            <a:extLst>
              <a:ext uri="{FF2B5EF4-FFF2-40B4-BE49-F238E27FC236}">
                <a16:creationId xmlns:a16="http://schemas.microsoft.com/office/drawing/2014/main" id="{B38220D1-7BF4-4CC1-A82F-5B522E62FE99}"/>
              </a:ext>
            </a:extLst>
          </p:cNvPr>
          <p:cNvSpPr txBox="1">
            <a:spLocks/>
          </p:cNvSpPr>
          <p:nvPr/>
        </p:nvSpPr>
        <p:spPr>
          <a:xfrm>
            <a:off x="1339050" y="2062444"/>
            <a:ext cx="6465900" cy="784500"/>
          </a:xfrm>
          <a:prstGeom prst="rect">
            <a:avLst/>
          </a:prstGeom>
        </p:spPr>
        <p:txBody>
          <a:bodyPr spcFirstLastPara="1" wrap="square" lIns="0" tIns="91425" rIns="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5200" b="1" dirty="0">
                <a:latin typeface="Source Sans Pro" panose="020B0503030403020204" pitchFamily="34" charset="0"/>
                <a:ea typeface="Source Sans Pro" panose="020B0503030403020204" pitchFamily="34" charset="0"/>
              </a:rPr>
              <a:t>Addressing Feedback</a:t>
            </a:r>
          </a:p>
        </p:txBody>
      </p:sp>
      <p:grpSp>
        <p:nvGrpSpPr>
          <p:cNvPr id="3" name="Google Shape;275;p23">
            <a:extLst>
              <a:ext uri="{FF2B5EF4-FFF2-40B4-BE49-F238E27FC236}">
                <a16:creationId xmlns:a16="http://schemas.microsoft.com/office/drawing/2014/main" id="{AFD47661-1F62-4C70-B083-E13F9F942F1B}"/>
              </a:ext>
            </a:extLst>
          </p:cNvPr>
          <p:cNvGrpSpPr/>
          <p:nvPr/>
        </p:nvGrpSpPr>
        <p:grpSpPr>
          <a:xfrm>
            <a:off x="919156" y="1846970"/>
            <a:ext cx="445337" cy="425232"/>
            <a:chOff x="1893225" y="1043450"/>
            <a:chExt cx="4277300" cy="4084200"/>
          </a:xfrm>
        </p:grpSpPr>
        <p:sp>
          <p:nvSpPr>
            <p:cNvPr id="4" name="Google Shape;276;p23">
              <a:extLst>
                <a:ext uri="{FF2B5EF4-FFF2-40B4-BE49-F238E27FC236}">
                  <a16:creationId xmlns:a16="http://schemas.microsoft.com/office/drawing/2014/main" id="{BF498A3D-B7DD-4E56-A2A5-4100B1C2904D}"/>
                </a:ext>
              </a:extLst>
            </p:cNvPr>
            <p:cNvSpPr/>
            <p:nvPr/>
          </p:nvSpPr>
          <p:spPr>
            <a:xfrm>
              <a:off x="2497225" y="1043450"/>
              <a:ext cx="3673300" cy="4084200"/>
            </a:xfrm>
            <a:custGeom>
              <a:avLst/>
              <a:gdLst/>
              <a:ahLst/>
              <a:cxnLst/>
              <a:rect l="l" t="t" r="r" b="b"/>
              <a:pathLst>
                <a:path w="146932" h="163368" extrusionOk="0">
                  <a:moveTo>
                    <a:pt x="19230" y="22023"/>
                  </a:moveTo>
                  <a:cubicBezTo>
                    <a:pt x="35007" y="0"/>
                    <a:pt x="78725" y="2959"/>
                    <a:pt x="102392" y="24324"/>
                  </a:cubicBezTo>
                  <a:cubicBezTo>
                    <a:pt x="146932" y="64427"/>
                    <a:pt x="89080" y="163367"/>
                    <a:pt x="35007" y="123758"/>
                  </a:cubicBezTo>
                  <a:cubicBezTo>
                    <a:pt x="33528" y="122936"/>
                    <a:pt x="32213" y="121950"/>
                    <a:pt x="30899" y="120800"/>
                  </a:cubicBezTo>
                  <a:cubicBezTo>
                    <a:pt x="13806" y="106008"/>
                    <a:pt x="0" y="84971"/>
                    <a:pt x="14628" y="31556"/>
                  </a:cubicBezTo>
                  <a:cubicBezTo>
                    <a:pt x="15614" y="27940"/>
                    <a:pt x="17257" y="24817"/>
                    <a:pt x="19230" y="22023"/>
                  </a:cubicBezTo>
                  <a:close/>
                </a:path>
              </a:pathLst>
            </a:custGeom>
            <a:solidFill>
              <a:srgbClr val="1AA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7;p23">
              <a:extLst>
                <a:ext uri="{FF2B5EF4-FFF2-40B4-BE49-F238E27FC236}">
                  <a16:creationId xmlns:a16="http://schemas.microsoft.com/office/drawing/2014/main" id="{5E8CBB7B-9A6E-41EA-BA40-311A686B1279}"/>
                </a:ext>
              </a:extLst>
            </p:cNvPr>
            <p:cNvSpPr/>
            <p:nvPr/>
          </p:nvSpPr>
          <p:spPr>
            <a:xfrm>
              <a:off x="1893225" y="1129725"/>
              <a:ext cx="3648650" cy="3085750"/>
            </a:xfrm>
            <a:custGeom>
              <a:avLst/>
              <a:gdLst/>
              <a:ahLst/>
              <a:cxnLst/>
              <a:rect l="l" t="t" r="r" b="b"/>
              <a:pathLst>
                <a:path w="145946" h="123430" extrusionOk="0">
                  <a:moveTo>
                    <a:pt x="43390" y="18572"/>
                  </a:moveTo>
                  <a:cubicBezTo>
                    <a:pt x="88915" y="1"/>
                    <a:pt x="145946" y="44705"/>
                    <a:pt x="101570" y="94504"/>
                  </a:cubicBezTo>
                  <a:cubicBezTo>
                    <a:pt x="91216" y="106008"/>
                    <a:pt x="75110" y="116198"/>
                    <a:pt x="59167" y="120307"/>
                  </a:cubicBezTo>
                  <a:cubicBezTo>
                    <a:pt x="47498" y="123430"/>
                    <a:pt x="35994" y="123265"/>
                    <a:pt x="26954" y="118006"/>
                  </a:cubicBezTo>
                  <a:cubicBezTo>
                    <a:pt x="5260" y="106008"/>
                    <a:pt x="0" y="62948"/>
                    <a:pt x="16600" y="39938"/>
                  </a:cubicBezTo>
                  <a:cubicBezTo>
                    <a:pt x="24325" y="29584"/>
                    <a:pt x="33528" y="22517"/>
                    <a:pt x="43390" y="18572"/>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8;p23">
              <a:extLst>
                <a:ext uri="{FF2B5EF4-FFF2-40B4-BE49-F238E27FC236}">
                  <a16:creationId xmlns:a16="http://schemas.microsoft.com/office/drawing/2014/main" id="{B847F13C-823A-4DF6-A8CC-F7E9F2FBE8FF}"/>
                </a:ext>
              </a:extLst>
            </p:cNvPr>
            <p:cNvSpPr/>
            <p:nvPr/>
          </p:nvSpPr>
          <p:spPr>
            <a:xfrm>
              <a:off x="2497225" y="1486675"/>
              <a:ext cx="2869075" cy="2650725"/>
            </a:xfrm>
            <a:custGeom>
              <a:avLst/>
              <a:gdLst/>
              <a:ahLst/>
              <a:cxnLst/>
              <a:rect l="l" t="t" r="r" b="b"/>
              <a:pathLst>
                <a:path w="114763" h="106029" extrusionOk="0">
                  <a:moveTo>
                    <a:pt x="41262" y="1"/>
                  </a:moveTo>
                  <a:cubicBezTo>
                    <a:pt x="33928" y="1"/>
                    <a:pt x="26435" y="1355"/>
                    <a:pt x="19230" y="4294"/>
                  </a:cubicBezTo>
                  <a:cubicBezTo>
                    <a:pt x="17257" y="7088"/>
                    <a:pt x="15614" y="10211"/>
                    <a:pt x="14628" y="13827"/>
                  </a:cubicBezTo>
                  <a:cubicBezTo>
                    <a:pt x="0" y="67242"/>
                    <a:pt x="13806" y="88279"/>
                    <a:pt x="30899" y="103071"/>
                  </a:cubicBezTo>
                  <a:cubicBezTo>
                    <a:pt x="32213" y="104221"/>
                    <a:pt x="33528" y="105207"/>
                    <a:pt x="35007" y="106029"/>
                  </a:cubicBezTo>
                  <a:cubicBezTo>
                    <a:pt x="50950" y="101920"/>
                    <a:pt x="67056" y="91730"/>
                    <a:pt x="77410" y="80226"/>
                  </a:cubicBezTo>
                  <a:cubicBezTo>
                    <a:pt x="114763" y="38308"/>
                    <a:pt x="80268" y="1"/>
                    <a:pt x="41262" y="1"/>
                  </a:cubicBezTo>
                  <a:close/>
                </a:path>
              </a:pathLst>
            </a:custGeom>
            <a:solidFill>
              <a:srgbClr val="134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883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362093"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Exercise Prerequisites (1/2)</a:t>
            </a:r>
            <a:endParaRPr dirty="0"/>
          </a:p>
        </p:txBody>
      </p:sp>
      <p:sp>
        <p:nvSpPr>
          <p:cNvPr id="105" name="Google Shape;105;p17"/>
          <p:cNvSpPr txBox="1">
            <a:spLocks noGrp="1"/>
          </p:cNvSpPr>
          <p:nvPr>
            <p:ph type="body" idx="1"/>
          </p:nvPr>
        </p:nvSpPr>
        <p:spPr>
          <a:xfrm>
            <a:off x="890952" y="1366714"/>
            <a:ext cx="7362093" cy="2747782"/>
          </a:xfrm>
          <a:prstGeom prst="rect">
            <a:avLst/>
          </a:prstGeom>
        </p:spPr>
        <p:txBody>
          <a:bodyPr spcFirstLastPara="1" wrap="square" lIns="0" tIns="91425" rIns="0" bIns="91425" anchor="t" anchorCtr="0">
            <a:noAutofit/>
          </a:bodyPr>
          <a:lstStyle/>
          <a:p>
            <a:pPr marL="283464" fontAlgn="base">
              <a:lnSpc>
                <a:spcPct val="114000"/>
              </a:lnSpc>
              <a:spcBef>
                <a:spcPts val="600"/>
              </a:spcBef>
              <a:buSzPct val="150000"/>
              <a:buFont typeface="Arial" panose="020B0604020202020204" pitchFamily="34" charset="0"/>
              <a:buChar char="•"/>
            </a:pPr>
            <a:r>
              <a:rPr lang="en-US" dirty="0"/>
              <a:t>Unzipped module exercise files in the following folder structure:</a:t>
            </a:r>
          </a:p>
          <a:p>
            <a:pPr lvl="1" fontAlgn="base">
              <a:lnSpc>
                <a:spcPct val="114000"/>
              </a:lnSpc>
              <a:spcBef>
                <a:spcPts val="600"/>
              </a:spcBef>
            </a:pPr>
            <a:r>
              <a:rPr lang="en-US" sz="1600" dirty="0"/>
              <a:t>Windows: C:\liferay </a:t>
            </a:r>
          </a:p>
          <a:p>
            <a:pPr lvl="1" fontAlgn="base">
              <a:lnSpc>
                <a:spcPct val="114000"/>
              </a:lnSpc>
              <a:spcBef>
                <a:spcPts val="600"/>
              </a:spcBef>
            </a:pPr>
            <a:r>
              <a:rPr lang="en-US" sz="1600" dirty="0"/>
              <a:t>Unix Systems: [user-home]/</a:t>
            </a:r>
            <a:r>
              <a:rPr lang="en-US" sz="1600" dirty="0" err="1"/>
              <a:t>liferay</a:t>
            </a:r>
            <a:endParaRPr lang="en-US" sz="1600" dirty="0"/>
          </a:p>
          <a:p>
            <a:pPr marL="283464" fontAlgn="base">
              <a:lnSpc>
                <a:spcPct val="114000"/>
              </a:lnSpc>
              <a:spcBef>
                <a:spcPts val="600"/>
              </a:spcBef>
              <a:buSzPct val="150000"/>
              <a:buFont typeface="Arial" panose="020B0604020202020204" pitchFamily="34" charset="0"/>
              <a:buChar char="•"/>
            </a:pPr>
            <a:r>
              <a:rPr lang="en-US" dirty="0"/>
              <a:t>A Liferay DXP or CE 7.4 instance up and running </a:t>
            </a:r>
          </a:p>
          <a:p>
            <a:pPr lvl="1" fontAlgn="base">
              <a:lnSpc>
                <a:spcPct val="114000"/>
              </a:lnSpc>
              <a:spcBef>
                <a:spcPts val="600"/>
              </a:spcBef>
            </a:pPr>
            <a:r>
              <a:rPr lang="en-US" sz="1600" dirty="0"/>
              <a:t>If you have not started your Liferay instance yet, set it up with the following basic configuration:</a:t>
            </a:r>
          </a:p>
        </p:txBody>
      </p:sp>
      <p:sp>
        <p:nvSpPr>
          <p:cNvPr id="4" name="TextBox 3">
            <a:extLst>
              <a:ext uri="{FF2B5EF4-FFF2-40B4-BE49-F238E27FC236}">
                <a16:creationId xmlns:a16="http://schemas.microsoft.com/office/drawing/2014/main" id="{2C4B47BB-D105-3B47-991F-DE00A36E58F8}"/>
              </a:ext>
            </a:extLst>
          </p:cNvPr>
          <p:cNvSpPr txBox="1"/>
          <p:nvPr/>
        </p:nvSpPr>
        <p:spPr>
          <a:xfrm>
            <a:off x="1679926" y="3551495"/>
            <a:ext cx="6828643" cy="1088375"/>
          </a:xfrm>
          <a:prstGeom prst="rect">
            <a:avLst/>
          </a:prstGeom>
          <a:noFill/>
        </p:spPr>
        <p:txBody>
          <a:bodyPr wrap="square" numCol="2" rtlCol="0">
            <a:spAutoFit/>
          </a:bodyPr>
          <a:lstStyle/>
          <a:p>
            <a:pPr lvl="2" indent="-317500" fontAlgn="base">
              <a:lnSpc>
                <a:spcPct val="114000"/>
              </a:lnSpc>
              <a:spcBef>
                <a:spcPts val="600"/>
              </a:spcBef>
              <a:buClr>
                <a:srgbClr val="09101D"/>
              </a:buClr>
              <a:buSzPct val="100000"/>
              <a:buFont typeface="Wingdings" pitchFamily="2" charset="2"/>
              <a:buChar char="§"/>
            </a:pPr>
            <a:r>
              <a:rPr lang="en-US" sz="1600" dirty="0">
                <a:solidFill>
                  <a:srgbClr val="09101D"/>
                </a:solidFill>
                <a:latin typeface="Source Sans Pro"/>
                <a:ea typeface="Source Sans Pro"/>
                <a:sym typeface="Source Sans Pro"/>
              </a:rPr>
              <a:t>Portal Name: Marvin Robotics</a:t>
            </a:r>
          </a:p>
          <a:p>
            <a:pPr lvl="2" indent="-317500" fontAlgn="base">
              <a:lnSpc>
                <a:spcPct val="114000"/>
              </a:lnSpc>
              <a:spcBef>
                <a:spcPts val="600"/>
              </a:spcBef>
              <a:buClr>
                <a:srgbClr val="09101D"/>
              </a:buClr>
              <a:buSzPct val="100000"/>
              <a:buFont typeface="Wingdings" pitchFamily="2" charset="2"/>
              <a:buChar char="§"/>
            </a:pPr>
            <a:r>
              <a:rPr lang="en-US" sz="1600" dirty="0">
                <a:solidFill>
                  <a:srgbClr val="09101D"/>
                </a:solidFill>
                <a:latin typeface="Source Sans Pro"/>
                <a:ea typeface="Source Sans Pro"/>
                <a:sym typeface="Source Sans Pro"/>
              </a:rPr>
              <a:t>First Name: Test</a:t>
            </a:r>
          </a:p>
          <a:p>
            <a:pPr lvl="2" indent="-317500" fontAlgn="base">
              <a:lnSpc>
                <a:spcPct val="114000"/>
              </a:lnSpc>
              <a:spcBef>
                <a:spcPts val="600"/>
              </a:spcBef>
              <a:buClr>
                <a:srgbClr val="09101D"/>
              </a:buClr>
              <a:buSzPct val="100000"/>
              <a:buFont typeface="Wingdings" pitchFamily="2" charset="2"/>
              <a:buChar char="§"/>
            </a:pPr>
            <a:endParaRPr lang="en-US" sz="1600" dirty="0">
              <a:solidFill>
                <a:srgbClr val="09101D"/>
              </a:solidFill>
              <a:latin typeface="Source Sans Pro"/>
              <a:ea typeface="Source Sans Pro"/>
              <a:sym typeface="Source Sans Pro"/>
            </a:endParaRPr>
          </a:p>
          <a:p>
            <a:pPr lvl="2" indent="-317500" fontAlgn="base">
              <a:lnSpc>
                <a:spcPct val="114000"/>
              </a:lnSpc>
              <a:spcBef>
                <a:spcPts val="600"/>
              </a:spcBef>
              <a:buClr>
                <a:srgbClr val="09101D"/>
              </a:buClr>
              <a:buSzPct val="100000"/>
              <a:buFont typeface="Wingdings" pitchFamily="2" charset="2"/>
              <a:buChar char="§"/>
            </a:pPr>
            <a:r>
              <a:rPr lang="en-US" sz="1600" dirty="0">
                <a:solidFill>
                  <a:srgbClr val="09101D"/>
                </a:solidFill>
                <a:latin typeface="Source Sans Pro"/>
                <a:ea typeface="Source Sans Pro"/>
                <a:sym typeface="Source Sans Pro"/>
              </a:rPr>
              <a:t>Last Name: Test</a:t>
            </a:r>
          </a:p>
          <a:p>
            <a:pPr lvl="2" indent="-317500" fontAlgn="base">
              <a:lnSpc>
                <a:spcPct val="114000"/>
              </a:lnSpc>
              <a:spcBef>
                <a:spcPts val="600"/>
              </a:spcBef>
              <a:buClr>
                <a:srgbClr val="09101D"/>
              </a:buClr>
              <a:buSzPct val="100000"/>
              <a:buFont typeface="Wingdings" pitchFamily="2" charset="2"/>
              <a:buChar char="§"/>
            </a:pPr>
            <a:r>
              <a:rPr lang="en-US" sz="1600" dirty="0">
                <a:solidFill>
                  <a:srgbClr val="09101D"/>
                </a:solidFill>
                <a:latin typeface="Source Sans Pro"/>
                <a:ea typeface="Source Sans Pro"/>
                <a:sym typeface="Source Sans Pro"/>
              </a:rPr>
              <a:t>Email: </a:t>
            </a:r>
            <a:r>
              <a:rPr lang="en-US" sz="1600" dirty="0">
                <a:solidFill>
                  <a:srgbClr val="09101D"/>
                </a:solidFill>
                <a:latin typeface="Source Sans Pro"/>
                <a:ea typeface="Source Sans Pro"/>
                <a:sym typeface="Source Sans Pro"/>
                <a:hlinkClick r:id="rId3"/>
              </a:rPr>
              <a:t>test@marvinrobotics.com</a:t>
            </a:r>
            <a:endParaRPr lang="en-US" sz="1600" dirty="0">
              <a:solidFill>
                <a:srgbClr val="09101D"/>
              </a:solidFill>
              <a:latin typeface="Source Sans Pro"/>
              <a:ea typeface="Source Sans Pro"/>
              <a:sym typeface="Source Sans Pro"/>
            </a:endParaRPr>
          </a:p>
          <a:p>
            <a:endParaRPr lang="en-US" dirty="0"/>
          </a:p>
        </p:txBody>
      </p:sp>
    </p:spTree>
    <p:extLst>
      <p:ext uri="{BB962C8B-B14F-4D97-AF65-F5344CB8AC3E}">
        <p14:creationId xmlns:p14="http://schemas.microsoft.com/office/powerpoint/2010/main" val="1143757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Form Entries</a:t>
            </a:r>
            <a:endParaRPr dirty="0"/>
          </a:p>
        </p:txBody>
      </p:sp>
      <p:sp>
        <p:nvSpPr>
          <p:cNvPr id="6" name="Google Shape;105;p17">
            <a:extLst>
              <a:ext uri="{FF2B5EF4-FFF2-40B4-BE49-F238E27FC236}">
                <a16:creationId xmlns:a16="http://schemas.microsoft.com/office/drawing/2014/main" id="{60C90334-796D-B340-BA34-0C42DD5EE6D3}"/>
              </a:ext>
            </a:extLst>
          </p:cNvPr>
          <p:cNvSpPr txBox="1">
            <a:spLocks noGrp="1"/>
          </p:cNvSpPr>
          <p:nvPr>
            <p:ph type="body" idx="1"/>
          </p:nvPr>
        </p:nvSpPr>
        <p:spPr>
          <a:xfrm>
            <a:off x="890953" y="1367217"/>
            <a:ext cx="6893374" cy="2197786"/>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b="1" dirty="0"/>
              <a:t>Form entries </a:t>
            </a:r>
            <a:r>
              <a:rPr lang="en-US" dirty="0"/>
              <a:t>are forms which have been completed and submitted by users</a:t>
            </a:r>
            <a:endParaRPr lang="en-US" i="1" dirty="0"/>
          </a:p>
          <a:p>
            <a:pPr marL="742950" lvl="1" indent="-285750">
              <a:spcBef>
                <a:spcPts val="600"/>
              </a:spcBef>
              <a:buSzPct val="88000"/>
              <a:buFont typeface="Courier New" panose="02070309020205020404" pitchFamily="49" charset="0"/>
              <a:buChar char="o"/>
            </a:pPr>
            <a:r>
              <a:rPr lang="en-US" sz="1600" dirty="0"/>
              <a:t>Four potential actions can be taken once form entries have been submitted:</a:t>
            </a:r>
          </a:p>
          <a:p>
            <a:pPr marL="1200150" lvl="2" indent="-285750">
              <a:spcBef>
                <a:spcPts val="600"/>
              </a:spcBef>
              <a:buSzPct val="88000"/>
              <a:buFont typeface="Wingdings" panose="05000000000000000000" pitchFamily="2" charset="2"/>
              <a:buChar char="§"/>
            </a:pPr>
            <a:r>
              <a:rPr lang="en-US" sz="1600" dirty="0"/>
              <a:t>View form entries</a:t>
            </a:r>
          </a:p>
          <a:p>
            <a:pPr marL="1200150" lvl="2" indent="-285750">
              <a:spcBef>
                <a:spcPts val="600"/>
              </a:spcBef>
              <a:buSzPct val="88000"/>
              <a:buFont typeface="Wingdings" panose="05000000000000000000" pitchFamily="2" charset="2"/>
              <a:buChar char="§"/>
            </a:pPr>
            <a:r>
              <a:rPr lang="en-US" sz="1600" dirty="0"/>
              <a:t>Edit form entries</a:t>
            </a:r>
          </a:p>
          <a:p>
            <a:pPr marL="1200150" lvl="2" indent="-285750">
              <a:spcBef>
                <a:spcPts val="600"/>
              </a:spcBef>
              <a:buSzPct val="88000"/>
              <a:buFont typeface="Wingdings" panose="05000000000000000000" pitchFamily="2" charset="2"/>
              <a:buChar char="§"/>
            </a:pPr>
            <a:r>
              <a:rPr lang="en-US" sz="1600" dirty="0"/>
              <a:t>Export form entries</a:t>
            </a:r>
          </a:p>
          <a:p>
            <a:pPr marL="1200150" lvl="2" indent="-285750">
              <a:spcBef>
                <a:spcPts val="600"/>
              </a:spcBef>
              <a:buSzPct val="88000"/>
              <a:buFont typeface="Wingdings" panose="05000000000000000000" pitchFamily="2" charset="2"/>
              <a:buChar char="§"/>
            </a:pPr>
            <a:r>
              <a:rPr lang="en-US" sz="1600" dirty="0"/>
              <a:t>Delete form entries</a:t>
            </a:r>
          </a:p>
        </p:txBody>
      </p:sp>
    </p:spTree>
    <p:extLst>
      <p:ext uri="{BB962C8B-B14F-4D97-AF65-F5344CB8AC3E}">
        <p14:creationId xmlns:p14="http://schemas.microsoft.com/office/powerpoint/2010/main" val="2300528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View Form Entries</a:t>
            </a:r>
            <a:endParaRPr dirty="0"/>
          </a:p>
        </p:txBody>
      </p:sp>
      <p:sp>
        <p:nvSpPr>
          <p:cNvPr id="105" name="Google Shape;105;p17"/>
          <p:cNvSpPr txBox="1">
            <a:spLocks noGrp="1"/>
          </p:cNvSpPr>
          <p:nvPr>
            <p:ph type="body" idx="1"/>
          </p:nvPr>
        </p:nvSpPr>
        <p:spPr>
          <a:xfrm>
            <a:off x="890952" y="1364923"/>
            <a:ext cx="7362094" cy="2362573"/>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As users fill out forms, they are generating data that can be viewed</a:t>
            </a:r>
          </a:p>
          <a:p>
            <a:pPr marL="285750" indent="-285750">
              <a:spcBef>
                <a:spcPts val="600"/>
              </a:spcBef>
              <a:buSzPct val="150000"/>
              <a:buFont typeface="Arial" panose="020B0604020202020204" pitchFamily="34" charset="0"/>
              <a:buChar char="•"/>
            </a:pPr>
            <a:r>
              <a:rPr lang="en-US" dirty="0"/>
              <a:t>Form entries can be viewed collectively or individually, should specific entries need to be viewed</a:t>
            </a:r>
          </a:p>
          <a:p>
            <a:pPr marL="285750" indent="-285750">
              <a:spcBef>
                <a:spcPts val="600"/>
              </a:spcBef>
              <a:buSzPct val="150000"/>
              <a:buFont typeface="Arial" panose="020B0604020202020204" pitchFamily="34" charset="0"/>
              <a:buChar char="•"/>
            </a:pPr>
            <a:endParaRPr lang="en-US" dirty="0"/>
          </a:p>
        </p:txBody>
      </p:sp>
      <p:pic>
        <p:nvPicPr>
          <p:cNvPr id="5" name="Google Shape;115;p18">
            <a:extLst>
              <a:ext uri="{FF2B5EF4-FFF2-40B4-BE49-F238E27FC236}">
                <a16:creationId xmlns:a16="http://schemas.microsoft.com/office/drawing/2014/main" id="{5329F28D-BF62-0040-9362-47FA2D3A98F0}"/>
              </a:ext>
            </a:extLst>
          </p:cNvPr>
          <p:cNvPicPr preferRelativeResize="0">
            <a:picLocks noChangeAspect="1"/>
          </p:cNvPicPr>
          <p:nvPr/>
        </p:nvPicPr>
        <p:blipFill>
          <a:blip r:embed="rId3"/>
          <a:srcRect/>
          <a:stretch/>
        </p:blipFill>
        <p:spPr>
          <a:xfrm>
            <a:off x="1957768" y="2622155"/>
            <a:ext cx="5228463" cy="1513637"/>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3206428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Export and Delete Form Entries</a:t>
            </a:r>
            <a:endParaRPr dirty="0"/>
          </a:p>
        </p:txBody>
      </p:sp>
      <p:sp>
        <p:nvSpPr>
          <p:cNvPr id="105" name="Google Shape;105;p17"/>
          <p:cNvSpPr txBox="1">
            <a:spLocks noGrp="1"/>
          </p:cNvSpPr>
          <p:nvPr>
            <p:ph type="body" idx="1"/>
          </p:nvPr>
        </p:nvSpPr>
        <p:spPr>
          <a:xfrm>
            <a:off x="890952" y="1364923"/>
            <a:ext cx="7362094" cy="2362573"/>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Form entries can be exported to a spreadsheet to assist with data analysis</a:t>
            </a:r>
          </a:p>
          <a:p>
            <a:pPr marL="742950" lvl="1" indent="-285750">
              <a:spcBef>
                <a:spcPts val="600"/>
              </a:spcBef>
              <a:buSzPct val="88000"/>
              <a:buFont typeface="Courier New" panose="02070309020205020404" pitchFamily="49" charset="0"/>
              <a:buChar char="o"/>
            </a:pPr>
            <a:r>
              <a:rPr lang="en-US" sz="1600" dirty="0"/>
              <a:t>Entries can be exported in CSV, JSON, XLS, or XML</a:t>
            </a:r>
          </a:p>
          <a:p>
            <a:pPr marL="742950" lvl="1" indent="-285750">
              <a:spcBef>
                <a:spcPts val="600"/>
              </a:spcBef>
              <a:buSzPct val="88000"/>
              <a:buFont typeface="Courier New" panose="02070309020205020404" pitchFamily="49" charset="0"/>
              <a:buChar char="o"/>
            </a:pPr>
            <a:r>
              <a:rPr lang="en-US" sz="1600" dirty="0"/>
              <a:t>System level setting determines whether administrators can export entries in CSV format</a:t>
            </a:r>
          </a:p>
          <a:p>
            <a:pPr marL="285750" indent="-285750">
              <a:spcBef>
                <a:spcPts val="600"/>
              </a:spcBef>
              <a:buSzPct val="150000"/>
              <a:buFont typeface="Arial" panose="020B0604020202020204" pitchFamily="34" charset="0"/>
              <a:buChar char="•"/>
            </a:pPr>
            <a:r>
              <a:rPr lang="en-US" dirty="0"/>
              <a:t>Once the form entries have been exported, they can be deleted from the instance (either collectively or individually)</a:t>
            </a:r>
          </a:p>
        </p:txBody>
      </p:sp>
      <p:pic>
        <p:nvPicPr>
          <p:cNvPr id="4" name="Google Shape;115;p18">
            <a:extLst>
              <a:ext uri="{FF2B5EF4-FFF2-40B4-BE49-F238E27FC236}">
                <a16:creationId xmlns:a16="http://schemas.microsoft.com/office/drawing/2014/main" id="{623CFE49-ED22-7D45-AC76-9155FDECBE95}"/>
              </a:ext>
            </a:extLst>
          </p:cNvPr>
          <p:cNvPicPr preferRelativeResize="0">
            <a:picLocks noChangeAspect="1"/>
          </p:cNvPicPr>
          <p:nvPr/>
        </p:nvPicPr>
        <p:blipFill>
          <a:blip r:embed="rId3"/>
          <a:srcRect/>
          <a:stretch/>
        </p:blipFill>
        <p:spPr>
          <a:xfrm>
            <a:off x="1995629" y="3482819"/>
            <a:ext cx="5152742" cy="939481"/>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3806686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Use Case Example: Form Entry Analysis</a:t>
            </a:r>
            <a:endParaRPr dirty="0"/>
          </a:p>
        </p:txBody>
      </p:sp>
      <p:sp>
        <p:nvSpPr>
          <p:cNvPr id="6" name="Google Shape;105;p17">
            <a:extLst>
              <a:ext uri="{FF2B5EF4-FFF2-40B4-BE49-F238E27FC236}">
                <a16:creationId xmlns:a16="http://schemas.microsoft.com/office/drawing/2014/main" id="{D909BDEB-BBCB-B248-9B74-E415361563C4}"/>
              </a:ext>
            </a:extLst>
          </p:cNvPr>
          <p:cNvSpPr txBox="1">
            <a:spLocks noGrp="1"/>
          </p:cNvSpPr>
          <p:nvPr>
            <p:ph type="body" idx="1"/>
          </p:nvPr>
        </p:nvSpPr>
        <p:spPr>
          <a:xfrm>
            <a:off x="890952" y="1364923"/>
            <a:ext cx="7362094" cy="2362573"/>
          </a:xfrm>
          <a:prstGeom prst="rect">
            <a:avLst/>
          </a:prstGeom>
        </p:spPr>
        <p:txBody>
          <a:bodyPr spcFirstLastPara="1" wrap="square" lIns="0" tIns="91425" rIns="0" bIns="91425" anchor="t" anchorCtr="0">
            <a:noAutofit/>
          </a:bodyPr>
          <a:lstStyle/>
          <a:p>
            <a:pPr marL="283464" indent="-285750">
              <a:spcBef>
                <a:spcPts val="600"/>
              </a:spcBef>
              <a:buSzPct val="150000"/>
              <a:buFont typeface="Arial" panose="020B0604020202020204" pitchFamily="34" charset="0"/>
              <a:buChar char="•"/>
            </a:pPr>
            <a:r>
              <a:rPr lang="en-US" dirty="0"/>
              <a:t>Marvin Robotics will utilize form entries in the following ways:</a:t>
            </a:r>
          </a:p>
          <a:p>
            <a:pPr marL="740664" lvl="1" indent="-285750">
              <a:spcBef>
                <a:spcPts val="600"/>
              </a:spcBef>
              <a:buSzPct val="88000"/>
              <a:buFont typeface="Courier New" panose="02070309020205020404" pitchFamily="49" charset="0"/>
              <a:buChar char="o"/>
            </a:pPr>
            <a:r>
              <a:rPr lang="en-US" sz="1600" dirty="0"/>
              <a:t>Export Customer Satisfaction surveys for further analysis into how to better serve their customers</a:t>
            </a:r>
          </a:p>
          <a:p>
            <a:pPr marL="740664" lvl="1" indent="-285750">
              <a:spcBef>
                <a:spcPts val="600"/>
              </a:spcBef>
              <a:buSzPct val="88000"/>
              <a:buFont typeface="Courier New" panose="02070309020205020404" pitchFamily="49" charset="0"/>
              <a:buChar char="o"/>
            </a:pPr>
            <a:r>
              <a:rPr lang="en-US" sz="1600" dirty="0"/>
              <a:t>View RSVP responses to special events and webinars</a:t>
            </a:r>
          </a:p>
          <a:p>
            <a:pPr marL="740664" lvl="1" indent="-285750">
              <a:spcBef>
                <a:spcPts val="600"/>
              </a:spcBef>
              <a:buSzPct val="88000"/>
              <a:buFont typeface="Courier New" panose="02070309020205020404" pitchFamily="49" charset="0"/>
              <a:buChar char="o"/>
            </a:pPr>
            <a:r>
              <a:rPr lang="en-US" sz="1600" dirty="0"/>
              <a:t>Export and store internal forms used in regular business process (e.g., order processing and management)</a:t>
            </a:r>
          </a:p>
        </p:txBody>
      </p:sp>
    </p:spTree>
    <p:extLst>
      <p:ext uri="{BB962C8B-B14F-4D97-AF65-F5344CB8AC3E}">
        <p14:creationId xmlns:p14="http://schemas.microsoft.com/office/powerpoint/2010/main" val="3962114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55664"/>
            <a:ext cx="6125153"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Knowledge Check</a:t>
            </a:r>
            <a:endParaRPr dirty="0"/>
          </a:p>
        </p:txBody>
      </p:sp>
      <p:sp>
        <p:nvSpPr>
          <p:cNvPr id="105" name="Google Shape;105;p17"/>
          <p:cNvSpPr txBox="1">
            <a:spLocks noGrp="1"/>
          </p:cNvSpPr>
          <p:nvPr>
            <p:ph type="body" idx="1"/>
          </p:nvPr>
        </p:nvSpPr>
        <p:spPr>
          <a:xfrm>
            <a:off x="890953" y="1365926"/>
            <a:ext cx="7666999" cy="1892861"/>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Once form entries have been submitted, Marvin Robotics has the ability to </a:t>
            </a:r>
            <a:r>
              <a:rPr lang="en-US" u="sng" dirty="0">
                <a:solidFill>
                  <a:schemeClr val="bg1">
                    <a:lumMod val="75000"/>
                  </a:schemeClr>
                </a:solidFill>
                <a:highlight>
                  <a:srgbClr val="C0C0C0"/>
                </a:highlight>
              </a:rPr>
              <a:t>__________________</a:t>
            </a:r>
            <a:r>
              <a:rPr lang="en-US" dirty="0"/>
              <a:t>, </a:t>
            </a:r>
            <a:r>
              <a:rPr lang="en-US" u="sng" dirty="0">
                <a:solidFill>
                  <a:schemeClr val="bg1">
                    <a:lumMod val="75000"/>
                  </a:schemeClr>
                </a:solidFill>
                <a:highlight>
                  <a:srgbClr val="C0C0C0"/>
                </a:highlight>
              </a:rPr>
              <a:t>__________________</a:t>
            </a:r>
            <a:r>
              <a:rPr lang="en-US" dirty="0"/>
              <a:t>, </a:t>
            </a:r>
            <a:r>
              <a:rPr lang="en-US" u="sng" dirty="0">
                <a:solidFill>
                  <a:schemeClr val="bg1">
                    <a:lumMod val="75000"/>
                  </a:schemeClr>
                </a:solidFill>
                <a:highlight>
                  <a:srgbClr val="C0C0C0"/>
                </a:highlight>
              </a:rPr>
              <a:t>__________________</a:t>
            </a:r>
            <a:r>
              <a:rPr lang="en-US" dirty="0"/>
              <a:t>, and </a:t>
            </a:r>
            <a:r>
              <a:rPr lang="en-US" u="sng" dirty="0">
                <a:solidFill>
                  <a:schemeClr val="bg1">
                    <a:lumMod val="75000"/>
                  </a:schemeClr>
                </a:solidFill>
                <a:highlight>
                  <a:srgbClr val="C0C0C0"/>
                </a:highlight>
              </a:rPr>
              <a:t>__________________</a:t>
            </a:r>
            <a:r>
              <a:rPr lang="en-US" dirty="0"/>
              <a:t> them. </a:t>
            </a:r>
          </a:p>
          <a:p>
            <a:pPr marL="285750" indent="-285750">
              <a:spcBef>
                <a:spcPts val="600"/>
              </a:spcBef>
              <a:buSzPct val="150000"/>
              <a:buFont typeface="Arial" panose="020B0604020202020204" pitchFamily="34" charset="0"/>
              <a:buChar char="•"/>
            </a:pPr>
            <a:r>
              <a:rPr lang="en-US" dirty="0"/>
              <a:t>Should Marvin Robotics decide to </a:t>
            </a:r>
            <a:r>
              <a:rPr lang="en-US" u="sng" dirty="0">
                <a:solidFill>
                  <a:schemeClr val="bg1">
                    <a:lumMod val="75000"/>
                  </a:schemeClr>
                </a:solidFill>
                <a:highlight>
                  <a:srgbClr val="C0C0C0"/>
                </a:highlight>
              </a:rPr>
              <a:t>__________________</a:t>
            </a:r>
            <a:r>
              <a:rPr lang="en-US" dirty="0"/>
              <a:t> their form entries to a CSV file, they will need to have an administrator enable the option at a </a:t>
            </a:r>
            <a:r>
              <a:rPr lang="en-US" u="sng" dirty="0">
                <a:solidFill>
                  <a:schemeClr val="bg1">
                    <a:lumMod val="75000"/>
                  </a:schemeClr>
                </a:solidFill>
                <a:highlight>
                  <a:srgbClr val="C0C0C0"/>
                </a:highlight>
              </a:rPr>
              <a:t>__________________</a:t>
            </a:r>
            <a:r>
              <a:rPr lang="en-US" dirty="0"/>
              <a:t> level. </a:t>
            </a:r>
          </a:p>
        </p:txBody>
      </p:sp>
    </p:spTree>
    <p:extLst>
      <p:ext uri="{BB962C8B-B14F-4D97-AF65-F5344CB8AC3E}">
        <p14:creationId xmlns:p14="http://schemas.microsoft.com/office/powerpoint/2010/main" val="1427526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55664"/>
            <a:ext cx="6125153"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Knowledge Check</a:t>
            </a:r>
            <a:endParaRPr dirty="0"/>
          </a:p>
        </p:txBody>
      </p:sp>
      <p:sp>
        <p:nvSpPr>
          <p:cNvPr id="105" name="Google Shape;105;p17"/>
          <p:cNvSpPr txBox="1">
            <a:spLocks noGrp="1"/>
          </p:cNvSpPr>
          <p:nvPr>
            <p:ph type="body" idx="1"/>
          </p:nvPr>
        </p:nvSpPr>
        <p:spPr>
          <a:xfrm>
            <a:off x="890953" y="1365926"/>
            <a:ext cx="7666999" cy="1892861"/>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Once form entries have been submitted, Marvin Robotics has the ability to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view</a:t>
            </a:r>
            <a:r>
              <a:rPr lang="en-US" dirty="0"/>
              <a:t>, </a:t>
            </a:r>
            <a:r>
              <a:rPr lang="en-US" u="sng" dirty="0">
                <a:solidFill>
                  <a:schemeClr val="bg1">
                    <a:lumMod val="75000"/>
                  </a:schemeClr>
                </a:solidFill>
                <a:highlight>
                  <a:srgbClr val="C0C0C0"/>
                </a:highlight>
              </a:rPr>
              <a:t>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edit</a:t>
            </a:r>
            <a:r>
              <a:rPr lang="en-US" dirty="0"/>
              <a:t>,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export</a:t>
            </a:r>
            <a:r>
              <a:rPr lang="en-US" dirty="0"/>
              <a:t>, and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delete</a:t>
            </a:r>
            <a:r>
              <a:rPr lang="en-US" dirty="0"/>
              <a:t> them. </a:t>
            </a:r>
          </a:p>
          <a:p>
            <a:pPr marL="285750" indent="-285750">
              <a:spcBef>
                <a:spcPts val="600"/>
              </a:spcBef>
              <a:buSzPct val="150000"/>
              <a:buFont typeface="Arial" panose="020B0604020202020204" pitchFamily="34" charset="0"/>
              <a:buChar char="•"/>
            </a:pPr>
            <a:r>
              <a:rPr lang="en-US" dirty="0"/>
              <a:t>Should Marvin Robotics decide to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export</a:t>
            </a:r>
            <a:r>
              <a:rPr lang="en-US" dirty="0"/>
              <a:t> their form entries to a CSV file, they will need to have an administrator enable the option at a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system</a:t>
            </a:r>
            <a:r>
              <a:rPr lang="en-US" dirty="0"/>
              <a:t> level. </a:t>
            </a:r>
          </a:p>
        </p:txBody>
      </p:sp>
    </p:spTree>
    <p:extLst>
      <p:ext uri="{BB962C8B-B14F-4D97-AF65-F5344CB8AC3E}">
        <p14:creationId xmlns:p14="http://schemas.microsoft.com/office/powerpoint/2010/main" val="3161650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1507325" y="2285400"/>
            <a:ext cx="6265200" cy="572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dirty="0"/>
              <a:t>Exercise: Gathering and Viewing Feedback</a:t>
            </a:r>
            <a:endParaRPr dirty="0"/>
          </a:p>
        </p:txBody>
      </p:sp>
    </p:spTree>
    <p:extLst>
      <p:ext uri="{BB962C8B-B14F-4D97-AF65-F5344CB8AC3E}">
        <p14:creationId xmlns:p14="http://schemas.microsoft.com/office/powerpoint/2010/main" val="1608124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244175" y="1199488"/>
            <a:ext cx="5985300" cy="529200"/>
          </a:xfrm>
          <a:prstGeom prst="rect">
            <a:avLst/>
          </a:prstGeom>
        </p:spPr>
        <p:txBody>
          <a:bodyPr spcFirstLastPara="1" wrap="square" lIns="0" tIns="91425" rIns="0" bIns="91425" anchor="t" anchorCtr="0">
            <a:noAutofit/>
          </a:bodyPr>
          <a:lstStyle/>
          <a:p>
            <a:pPr lvl="0"/>
            <a:r>
              <a:rPr lang="en-US" dirty="0"/>
              <a:t>Gathering and Viewing Feedback </a:t>
            </a:r>
            <a:r>
              <a:rPr lang="en-US" dirty="0">
                <a:solidFill>
                  <a:schemeClr val="tx1"/>
                </a:solidFill>
              </a:rPr>
              <a:t>Exercise Objectives</a:t>
            </a:r>
            <a:endParaRPr dirty="0">
              <a:solidFill>
                <a:schemeClr val="tx1"/>
              </a:solidFill>
            </a:endParaRPr>
          </a:p>
        </p:txBody>
      </p:sp>
      <p:sp>
        <p:nvSpPr>
          <p:cNvPr id="136" name="Google Shape;136;p21"/>
          <p:cNvSpPr txBox="1">
            <a:spLocks noGrp="1"/>
          </p:cNvSpPr>
          <p:nvPr>
            <p:ph type="subTitle" idx="1"/>
          </p:nvPr>
        </p:nvSpPr>
        <p:spPr>
          <a:xfrm>
            <a:off x="2244175" y="1930401"/>
            <a:ext cx="5528100" cy="3091089"/>
          </a:xfrm>
          <a:prstGeom prst="rect">
            <a:avLst/>
          </a:prstGeom>
        </p:spPr>
        <p:txBody>
          <a:bodyPr spcFirstLastPara="1" wrap="square" lIns="0" tIns="91425" rIns="0" bIns="91425" anchor="t" anchorCtr="0">
            <a:noAutofit/>
          </a:bodyPr>
          <a:lstStyle/>
          <a:p>
            <a:pPr marL="285750" lvl="0" indent="-285750">
              <a:spcBef>
                <a:spcPts val="600"/>
              </a:spcBef>
              <a:buSzPct val="150000"/>
              <a:buFont typeface="Arial" panose="020B0604020202020204" pitchFamily="34" charset="0"/>
              <a:buChar char="•"/>
            </a:pPr>
            <a:endParaRPr lang="en-US" sz="1600" dirty="0"/>
          </a:p>
          <a:p>
            <a:pPr marL="285750" lvl="0" indent="-285750">
              <a:spcBef>
                <a:spcPts val="600"/>
              </a:spcBef>
              <a:buSzPct val="150000"/>
              <a:buFont typeface="Arial" panose="020B0604020202020204" pitchFamily="34" charset="0"/>
              <a:buChar char="•"/>
            </a:pPr>
            <a:r>
              <a:rPr lang="en-US" sz="1600" dirty="0"/>
              <a:t>Submit Entries for the Customer Satisfaction Survey</a:t>
            </a:r>
          </a:p>
          <a:p>
            <a:pPr marL="285750" lvl="0" indent="-285750">
              <a:spcBef>
                <a:spcPts val="600"/>
              </a:spcBef>
              <a:buSzPct val="150000"/>
              <a:buFont typeface="Arial" panose="020B0604020202020204" pitchFamily="34" charset="0"/>
              <a:buChar char="•"/>
            </a:pPr>
            <a:r>
              <a:rPr lang="en-US" sz="1600" dirty="0"/>
              <a:t>View Entries for the Customer Satisfaction Survey</a:t>
            </a:r>
          </a:p>
          <a:p>
            <a:pPr marL="285750" lvl="0" indent="-285750">
              <a:spcBef>
                <a:spcPts val="600"/>
              </a:spcBef>
              <a:buSzPct val="150000"/>
              <a:buFont typeface="Arial" panose="020B0604020202020204" pitchFamily="34" charset="0"/>
              <a:buChar char="•"/>
            </a:pPr>
            <a:r>
              <a:rPr lang="en-US" sz="1600" dirty="0"/>
              <a:t>Export Entries from the Customer Satisfaction Survey</a:t>
            </a:r>
          </a:p>
          <a:p>
            <a:pPr marL="285750" lvl="0" indent="-285750">
              <a:spcBef>
                <a:spcPts val="600"/>
              </a:spcBef>
              <a:buSzPct val="150000"/>
              <a:buFont typeface="Arial" panose="020B0604020202020204" pitchFamily="34" charset="0"/>
              <a:buChar char="•"/>
            </a:pPr>
            <a:endParaRPr lang="en-US" sz="1600" dirty="0"/>
          </a:p>
          <a:p>
            <a:pPr marL="285750" lvl="0" indent="-285750">
              <a:spcBef>
                <a:spcPts val="600"/>
              </a:spcBef>
              <a:buSzPct val="150000"/>
              <a:buFont typeface="Arial" panose="020B0604020202020204" pitchFamily="34" charset="0"/>
              <a:buChar char="•"/>
            </a:pPr>
            <a:endParaRPr lang="en-US" sz="1600" dirty="0"/>
          </a:p>
          <a:p>
            <a:pPr marL="285750" lvl="0" indent="-285750">
              <a:spcBef>
                <a:spcPts val="600"/>
              </a:spcBef>
              <a:buSzPct val="150000"/>
              <a:buFont typeface="Arial" panose="020B0604020202020204" pitchFamily="34" charset="0"/>
              <a:buChar char="•"/>
            </a:pPr>
            <a:endParaRPr lang="en-US" sz="1600" dirty="0"/>
          </a:p>
        </p:txBody>
      </p:sp>
    </p:spTree>
    <p:extLst>
      <p:ext uri="{BB962C8B-B14F-4D97-AF65-F5344CB8AC3E}">
        <p14:creationId xmlns:p14="http://schemas.microsoft.com/office/powerpoint/2010/main" val="504491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550985" y="1652954"/>
            <a:ext cx="8042030" cy="2068709"/>
          </a:xfrm>
          <a:prstGeom prst="rect">
            <a:avLst/>
          </a:prstGeom>
        </p:spPr>
        <p:txBody>
          <a:bodyPr spcFirstLastPara="1" wrap="square" lIns="0" tIns="91425" rIns="0" bIns="91425" anchor="t" anchorCtr="0">
            <a:noAutofit/>
          </a:bodyPr>
          <a:lstStyle/>
          <a:p>
            <a:pPr marL="342900" lvl="0" indent="-342900">
              <a:spcBef>
                <a:spcPts val="600"/>
              </a:spcBef>
              <a:buFont typeface="+mj-lt"/>
              <a:buAutoNum type="arabicPeriod"/>
            </a:pPr>
            <a:r>
              <a:rPr lang="en-US" dirty="0"/>
              <a:t>Add the Customer Satisfaction Survey to the Marvin Robotics Store Site </a:t>
            </a:r>
          </a:p>
          <a:p>
            <a:pPr marL="342900" lvl="0" indent="-342900">
              <a:spcBef>
                <a:spcPts val="600"/>
              </a:spcBef>
              <a:buFont typeface="+mj-lt"/>
              <a:buAutoNum type="arabicPeriod"/>
            </a:pPr>
            <a:r>
              <a:rPr lang="en-US" dirty="0"/>
              <a:t>Make Ford Dent and Tricia McMillan Members of the Marvin Robotics Store Site</a:t>
            </a:r>
          </a:p>
          <a:p>
            <a:pPr marL="342900" lvl="0" indent="-342900">
              <a:spcBef>
                <a:spcPts val="600"/>
              </a:spcBef>
              <a:buFont typeface="+mj-lt"/>
              <a:buAutoNum type="arabicPeriod"/>
            </a:pPr>
            <a:r>
              <a:rPr lang="en-US" dirty="0"/>
              <a:t>Fill out the Customer Satisfaction Survey as Ford Dent</a:t>
            </a:r>
          </a:p>
          <a:p>
            <a:pPr marL="342900" lvl="0" indent="-342900">
              <a:spcBef>
                <a:spcPts val="600"/>
              </a:spcBef>
              <a:buFont typeface="+mj-lt"/>
              <a:buAutoNum type="arabicPeriod"/>
            </a:pPr>
            <a:r>
              <a:rPr lang="en-US" dirty="0"/>
              <a:t>Fill out the Customer Satisfaction Survey as Tricia McMillan</a:t>
            </a:r>
          </a:p>
          <a:p>
            <a:pPr marL="342900" lvl="0" indent="-342900">
              <a:spcBef>
                <a:spcPts val="600"/>
              </a:spcBef>
              <a:buFont typeface="+mj-lt"/>
              <a:buAutoNum type="arabicPeriod"/>
            </a:pPr>
            <a:r>
              <a:rPr lang="en-US" dirty="0"/>
              <a:t>View the Form Entries for the Customer Satisfaction Survey</a:t>
            </a:r>
          </a:p>
          <a:p>
            <a:pPr marL="342900" lvl="0" indent="-342900">
              <a:spcBef>
                <a:spcPts val="600"/>
              </a:spcBef>
              <a:buFont typeface="+mj-lt"/>
              <a:buAutoNum type="arabicPeriod"/>
            </a:pPr>
            <a:r>
              <a:rPr lang="en-US" dirty="0"/>
              <a:t>Export the Form Entries</a:t>
            </a:r>
          </a:p>
          <a:p>
            <a:pPr marL="283464" lvl="0" indent="-342900" algn="l" rtl="0">
              <a:spcBef>
                <a:spcPts val="600"/>
              </a:spcBef>
              <a:spcAft>
                <a:spcPts val="1600"/>
              </a:spcAft>
              <a:buFont typeface="+mj-lt"/>
              <a:buAutoNum type="arabicPeriod"/>
            </a:pPr>
            <a:endParaRPr dirty="0"/>
          </a:p>
        </p:txBody>
      </p:sp>
      <p:sp>
        <p:nvSpPr>
          <p:cNvPr id="112" name="Google Shape;112;p18"/>
          <p:cNvSpPr txBox="1">
            <a:spLocks noGrp="1"/>
          </p:cNvSpPr>
          <p:nvPr>
            <p:ph type="title"/>
          </p:nvPr>
        </p:nvSpPr>
        <p:spPr>
          <a:xfrm>
            <a:off x="1008184" y="864030"/>
            <a:ext cx="6770841" cy="572700"/>
          </a:xfrm>
          <a:prstGeom prst="rect">
            <a:avLst/>
          </a:prstGeom>
        </p:spPr>
        <p:txBody>
          <a:bodyPr spcFirstLastPara="1" wrap="square" lIns="0" tIns="91425" rIns="0" bIns="91425" anchor="t" anchorCtr="0">
            <a:noAutofit/>
          </a:bodyPr>
          <a:lstStyle/>
          <a:p>
            <a:pPr lvl="0" algn="l" rtl="0">
              <a:spcBef>
                <a:spcPts val="0"/>
              </a:spcBef>
              <a:spcAft>
                <a:spcPts val="0"/>
              </a:spcAft>
            </a:pPr>
            <a:r>
              <a:rPr lang="en-US" dirty="0">
                <a:solidFill>
                  <a:schemeClr val="tx1"/>
                </a:solidFill>
              </a:rPr>
              <a:t>Gathering and Viewing Feedback Exercise Steps</a:t>
            </a:r>
            <a:endParaRPr dirty="0">
              <a:solidFill>
                <a:schemeClr val="tx1"/>
              </a:solidFill>
            </a:endParaRPr>
          </a:p>
        </p:txBody>
      </p:sp>
      <p:pic>
        <p:nvPicPr>
          <p:cNvPr id="3" name="Picture 2" descr="A close up of a sign&#10;&#10;Description automatically generated">
            <a:extLst>
              <a:ext uri="{FF2B5EF4-FFF2-40B4-BE49-F238E27FC236}">
                <a16:creationId xmlns:a16="http://schemas.microsoft.com/office/drawing/2014/main" id="{BED0F1AE-C7F9-4A98-9406-F740E499421D}"/>
              </a:ext>
            </a:extLst>
          </p:cNvPr>
          <p:cNvPicPr>
            <a:picLocks noChangeAspect="1"/>
          </p:cNvPicPr>
          <p:nvPr/>
        </p:nvPicPr>
        <p:blipFill>
          <a:blip r:embed="rId3"/>
          <a:stretch>
            <a:fillRect/>
          </a:stretch>
        </p:blipFill>
        <p:spPr>
          <a:xfrm>
            <a:off x="277674" y="864030"/>
            <a:ext cx="562708" cy="562708"/>
          </a:xfrm>
          <a:prstGeom prst="rect">
            <a:avLst/>
          </a:prstGeom>
        </p:spPr>
      </p:pic>
    </p:spTree>
    <p:extLst>
      <p:ext uri="{BB962C8B-B14F-4D97-AF65-F5344CB8AC3E}">
        <p14:creationId xmlns:p14="http://schemas.microsoft.com/office/powerpoint/2010/main" val="3047317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22B30F76-A8B1-AD4B-B068-4F9EDA699BB5}"/>
              </a:ext>
            </a:extLst>
          </p:cNvPr>
          <p:cNvPicPr>
            <a:picLocks noChangeAspect="1"/>
          </p:cNvPicPr>
          <p:nvPr/>
        </p:nvPicPr>
        <p:blipFill>
          <a:blip r:embed="rId3"/>
          <a:stretch>
            <a:fillRect/>
          </a:stretch>
        </p:blipFill>
        <p:spPr>
          <a:xfrm>
            <a:off x="277674" y="864030"/>
            <a:ext cx="562708" cy="562708"/>
          </a:xfrm>
          <a:prstGeom prst="rect">
            <a:avLst/>
          </a:prstGeom>
        </p:spPr>
      </p:pic>
      <p:sp>
        <p:nvSpPr>
          <p:cNvPr id="111" name="Google Shape;111;p18"/>
          <p:cNvSpPr txBox="1">
            <a:spLocks noGrp="1"/>
          </p:cNvSpPr>
          <p:nvPr>
            <p:ph type="body" idx="1"/>
          </p:nvPr>
        </p:nvSpPr>
        <p:spPr>
          <a:xfrm>
            <a:off x="550985" y="1652953"/>
            <a:ext cx="8042030" cy="2068709"/>
          </a:xfrm>
          <a:prstGeom prst="rect">
            <a:avLst/>
          </a:prstGeom>
        </p:spPr>
        <p:txBody>
          <a:bodyPr spcFirstLastPara="1" wrap="square" lIns="0" tIns="91425" rIns="0" bIns="91425" anchor="t" anchorCtr="0">
            <a:noAutofit/>
          </a:bodyPr>
          <a:lstStyle/>
          <a:p>
            <a:pPr marL="342900" lvl="0" indent="-342900">
              <a:spcBef>
                <a:spcPts val="600"/>
              </a:spcBef>
              <a:buFont typeface="+mj-lt"/>
              <a:buAutoNum type="arabicPeriod"/>
            </a:pPr>
            <a:r>
              <a:rPr lang="en-US" dirty="0"/>
              <a:t>Add the New Webinar Form created in the previous exercise to a page on the Marvin Robotics Site and fill out the form as Bea </a:t>
            </a:r>
            <a:r>
              <a:rPr lang="en-US" dirty="0" err="1"/>
              <a:t>Bullbruchs</a:t>
            </a:r>
            <a:r>
              <a:rPr lang="en-US" dirty="0"/>
              <a:t>, Arthur Prefect, and Mary Jennings using their User information. </a:t>
            </a:r>
          </a:p>
          <a:p>
            <a:pPr marL="342900" lvl="0" indent="-342900">
              <a:spcBef>
                <a:spcPts val="600"/>
              </a:spcBef>
              <a:buFont typeface="+mj-lt"/>
              <a:buAutoNum type="arabicPeriod"/>
            </a:pPr>
            <a:r>
              <a:rPr lang="en-US" dirty="0"/>
              <a:t>View the form entries for the New Webinar Form and edit the email address for Mary Jennings to be </a:t>
            </a:r>
            <a:r>
              <a:rPr lang="en-US" dirty="0">
                <a:hlinkClick r:id="rId4"/>
              </a:rPr>
              <a:t>majennings@marvinrobotics.com</a:t>
            </a:r>
            <a:r>
              <a:rPr lang="en-US" dirty="0"/>
              <a:t>.</a:t>
            </a:r>
          </a:p>
        </p:txBody>
      </p:sp>
      <p:sp>
        <p:nvSpPr>
          <p:cNvPr id="112" name="Google Shape;112;p18"/>
          <p:cNvSpPr txBox="1">
            <a:spLocks noGrp="1"/>
          </p:cNvSpPr>
          <p:nvPr>
            <p:ph type="title"/>
          </p:nvPr>
        </p:nvSpPr>
        <p:spPr>
          <a:xfrm>
            <a:off x="1008184" y="864030"/>
            <a:ext cx="6784093" cy="572700"/>
          </a:xfrm>
          <a:prstGeom prst="rect">
            <a:avLst/>
          </a:prstGeom>
        </p:spPr>
        <p:txBody>
          <a:bodyPr spcFirstLastPara="1" wrap="square" lIns="0" tIns="91425" rIns="0" bIns="91425" anchor="t" anchorCtr="0">
            <a:noAutofit/>
          </a:bodyPr>
          <a:lstStyle/>
          <a:p>
            <a:pPr lvl="0"/>
            <a:r>
              <a:rPr lang="en-US" dirty="0">
                <a:solidFill>
                  <a:schemeClr val="tx1"/>
                </a:solidFill>
              </a:rPr>
              <a:t>Gathering and Viewing Feedback Bonus Exercises</a:t>
            </a:r>
            <a:endParaRPr dirty="0">
              <a:solidFill>
                <a:schemeClr val="tx1"/>
              </a:solidFill>
            </a:endParaRPr>
          </a:p>
        </p:txBody>
      </p:sp>
    </p:spTree>
    <p:extLst>
      <p:ext uri="{BB962C8B-B14F-4D97-AF65-F5344CB8AC3E}">
        <p14:creationId xmlns:p14="http://schemas.microsoft.com/office/powerpoint/2010/main" val="103307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362093"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Exercise Prerequisites (2/2)</a:t>
            </a:r>
            <a:endParaRPr dirty="0"/>
          </a:p>
        </p:txBody>
      </p:sp>
      <p:sp>
        <p:nvSpPr>
          <p:cNvPr id="105" name="Google Shape;105;p17"/>
          <p:cNvSpPr txBox="1">
            <a:spLocks noGrp="1"/>
          </p:cNvSpPr>
          <p:nvPr>
            <p:ph type="body" idx="1"/>
          </p:nvPr>
        </p:nvSpPr>
        <p:spPr>
          <a:xfrm>
            <a:off x="890952" y="1366714"/>
            <a:ext cx="7362093" cy="2747782"/>
          </a:xfrm>
          <a:prstGeom prst="rect">
            <a:avLst/>
          </a:prstGeom>
        </p:spPr>
        <p:txBody>
          <a:bodyPr spcFirstLastPara="1" wrap="square" lIns="0" tIns="91425" rIns="0" bIns="91425" anchor="t" anchorCtr="0">
            <a:noAutofit/>
          </a:bodyPr>
          <a:lstStyle/>
          <a:p>
            <a:pPr marL="285750" lvl="1" indent="-285750" fontAlgn="base">
              <a:spcBef>
                <a:spcPts val="600"/>
              </a:spcBef>
              <a:buSzPct val="150000"/>
              <a:buFont typeface="Arial" panose="020B0604020202020204" pitchFamily="34" charset="0"/>
              <a:buChar char="•"/>
            </a:pPr>
            <a:r>
              <a:rPr lang="en-US" sz="1600" dirty="0"/>
              <a:t>A second Site called Marvin Robotics Store created using the </a:t>
            </a:r>
            <a:r>
              <a:rPr lang="en-US" sz="1600" dirty="0" err="1"/>
              <a:t>Minium</a:t>
            </a:r>
            <a:r>
              <a:rPr lang="en-US" sz="1600" dirty="0"/>
              <a:t> Accelerator</a:t>
            </a:r>
          </a:p>
          <a:p>
            <a:pPr marL="285750" lvl="1" indent="-285750" fontAlgn="base">
              <a:spcBef>
                <a:spcPts val="600"/>
              </a:spcBef>
              <a:buSzPct val="150000"/>
              <a:buFont typeface="Arial" panose="020B0604020202020204" pitchFamily="34" charset="0"/>
              <a:buChar char="•"/>
            </a:pPr>
            <a:r>
              <a:rPr lang="en-US" sz="1600" dirty="0"/>
              <a:t>Check out the </a:t>
            </a:r>
            <a:r>
              <a:rPr lang="en-US" sz="1600" i="1" dirty="0"/>
              <a:t>Liferay Foundations: Introduction to Liferay DXP </a:t>
            </a:r>
            <a:r>
              <a:rPr lang="en-US" sz="1600" dirty="0"/>
              <a:t>course if you have questions on starting a new instance of Liferay DXP</a:t>
            </a:r>
          </a:p>
          <a:p>
            <a:pPr marL="0" lvl="1" indent="0" fontAlgn="base">
              <a:spcBef>
                <a:spcPts val="600"/>
              </a:spcBef>
              <a:buSzPct val="150000"/>
              <a:buNone/>
            </a:pPr>
            <a:endParaRPr lang="en-US" sz="1600" dirty="0"/>
          </a:p>
          <a:p>
            <a:pPr marL="0" indent="0" fontAlgn="base">
              <a:lnSpc>
                <a:spcPct val="114000"/>
              </a:lnSpc>
              <a:spcBef>
                <a:spcPts val="600"/>
              </a:spcBef>
              <a:buSzPct val="150000"/>
              <a:buNone/>
            </a:pPr>
            <a:endParaRPr lang="en-US" dirty="0"/>
          </a:p>
        </p:txBody>
      </p:sp>
    </p:spTree>
    <p:extLst>
      <p:ext uri="{BB962C8B-B14F-4D97-AF65-F5344CB8AC3E}">
        <p14:creationId xmlns:p14="http://schemas.microsoft.com/office/powerpoint/2010/main" val="1176550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p14">
            <a:extLst>
              <a:ext uri="{FF2B5EF4-FFF2-40B4-BE49-F238E27FC236}">
                <a16:creationId xmlns:a16="http://schemas.microsoft.com/office/drawing/2014/main" id="{B38220D1-7BF4-4CC1-A82F-5B522E62FE99}"/>
              </a:ext>
            </a:extLst>
          </p:cNvPr>
          <p:cNvSpPr txBox="1">
            <a:spLocks/>
          </p:cNvSpPr>
          <p:nvPr/>
        </p:nvSpPr>
        <p:spPr>
          <a:xfrm>
            <a:off x="1339050" y="2062444"/>
            <a:ext cx="6465900" cy="784500"/>
          </a:xfrm>
          <a:prstGeom prst="rect">
            <a:avLst/>
          </a:prstGeom>
        </p:spPr>
        <p:txBody>
          <a:bodyPr spcFirstLastPara="1" wrap="square" lIns="0" tIns="91425" rIns="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5200" b="1" dirty="0">
                <a:latin typeface="Source Sans Pro" panose="020B0503030403020204" pitchFamily="34" charset="0"/>
                <a:ea typeface="Source Sans Pro" panose="020B0503030403020204" pitchFamily="34" charset="0"/>
              </a:rPr>
              <a:t>Creating a Kaleo Forms Process</a:t>
            </a:r>
          </a:p>
        </p:txBody>
      </p:sp>
      <p:grpSp>
        <p:nvGrpSpPr>
          <p:cNvPr id="3" name="Google Shape;275;p23">
            <a:extLst>
              <a:ext uri="{FF2B5EF4-FFF2-40B4-BE49-F238E27FC236}">
                <a16:creationId xmlns:a16="http://schemas.microsoft.com/office/drawing/2014/main" id="{AFD47661-1F62-4C70-B083-E13F9F942F1B}"/>
              </a:ext>
            </a:extLst>
          </p:cNvPr>
          <p:cNvGrpSpPr/>
          <p:nvPr/>
        </p:nvGrpSpPr>
        <p:grpSpPr>
          <a:xfrm>
            <a:off x="919156" y="1846970"/>
            <a:ext cx="445337" cy="425232"/>
            <a:chOff x="1893225" y="1043450"/>
            <a:chExt cx="4277300" cy="4084200"/>
          </a:xfrm>
        </p:grpSpPr>
        <p:sp>
          <p:nvSpPr>
            <p:cNvPr id="4" name="Google Shape;276;p23">
              <a:extLst>
                <a:ext uri="{FF2B5EF4-FFF2-40B4-BE49-F238E27FC236}">
                  <a16:creationId xmlns:a16="http://schemas.microsoft.com/office/drawing/2014/main" id="{BF498A3D-B7DD-4E56-A2A5-4100B1C2904D}"/>
                </a:ext>
              </a:extLst>
            </p:cNvPr>
            <p:cNvSpPr/>
            <p:nvPr/>
          </p:nvSpPr>
          <p:spPr>
            <a:xfrm>
              <a:off x="2497225" y="1043450"/>
              <a:ext cx="3673300" cy="4084200"/>
            </a:xfrm>
            <a:custGeom>
              <a:avLst/>
              <a:gdLst/>
              <a:ahLst/>
              <a:cxnLst/>
              <a:rect l="l" t="t" r="r" b="b"/>
              <a:pathLst>
                <a:path w="146932" h="163368" extrusionOk="0">
                  <a:moveTo>
                    <a:pt x="19230" y="22023"/>
                  </a:moveTo>
                  <a:cubicBezTo>
                    <a:pt x="35007" y="0"/>
                    <a:pt x="78725" y="2959"/>
                    <a:pt x="102392" y="24324"/>
                  </a:cubicBezTo>
                  <a:cubicBezTo>
                    <a:pt x="146932" y="64427"/>
                    <a:pt x="89080" y="163367"/>
                    <a:pt x="35007" y="123758"/>
                  </a:cubicBezTo>
                  <a:cubicBezTo>
                    <a:pt x="33528" y="122936"/>
                    <a:pt x="32213" y="121950"/>
                    <a:pt x="30899" y="120800"/>
                  </a:cubicBezTo>
                  <a:cubicBezTo>
                    <a:pt x="13806" y="106008"/>
                    <a:pt x="0" y="84971"/>
                    <a:pt x="14628" y="31556"/>
                  </a:cubicBezTo>
                  <a:cubicBezTo>
                    <a:pt x="15614" y="27940"/>
                    <a:pt x="17257" y="24817"/>
                    <a:pt x="19230" y="22023"/>
                  </a:cubicBezTo>
                  <a:close/>
                </a:path>
              </a:pathLst>
            </a:custGeom>
            <a:solidFill>
              <a:srgbClr val="1AA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7;p23">
              <a:extLst>
                <a:ext uri="{FF2B5EF4-FFF2-40B4-BE49-F238E27FC236}">
                  <a16:creationId xmlns:a16="http://schemas.microsoft.com/office/drawing/2014/main" id="{5E8CBB7B-9A6E-41EA-BA40-311A686B1279}"/>
                </a:ext>
              </a:extLst>
            </p:cNvPr>
            <p:cNvSpPr/>
            <p:nvPr/>
          </p:nvSpPr>
          <p:spPr>
            <a:xfrm>
              <a:off x="1893225" y="1129725"/>
              <a:ext cx="3648650" cy="3085750"/>
            </a:xfrm>
            <a:custGeom>
              <a:avLst/>
              <a:gdLst/>
              <a:ahLst/>
              <a:cxnLst/>
              <a:rect l="l" t="t" r="r" b="b"/>
              <a:pathLst>
                <a:path w="145946" h="123430" extrusionOk="0">
                  <a:moveTo>
                    <a:pt x="43390" y="18572"/>
                  </a:moveTo>
                  <a:cubicBezTo>
                    <a:pt x="88915" y="1"/>
                    <a:pt x="145946" y="44705"/>
                    <a:pt x="101570" y="94504"/>
                  </a:cubicBezTo>
                  <a:cubicBezTo>
                    <a:pt x="91216" y="106008"/>
                    <a:pt x="75110" y="116198"/>
                    <a:pt x="59167" y="120307"/>
                  </a:cubicBezTo>
                  <a:cubicBezTo>
                    <a:pt x="47498" y="123430"/>
                    <a:pt x="35994" y="123265"/>
                    <a:pt x="26954" y="118006"/>
                  </a:cubicBezTo>
                  <a:cubicBezTo>
                    <a:pt x="5260" y="106008"/>
                    <a:pt x="0" y="62948"/>
                    <a:pt x="16600" y="39938"/>
                  </a:cubicBezTo>
                  <a:cubicBezTo>
                    <a:pt x="24325" y="29584"/>
                    <a:pt x="33528" y="22517"/>
                    <a:pt x="43390" y="18572"/>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8;p23">
              <a:extLst>
                <a:ext uri="{FF2B5EF4-FFF2-40B4-BE49-F238E27FC236}">
                  <a16:creationId xmlns:a16="http://schemas.microsoft.com/office/drawing/2014/main" id="{B847F13C-823A-4DF6-A8CC-F7E9F2FBE8FF}"/>
                </a:ext>
              </a:extLst>
            </p:cNvPr>
            <p:cNvSpPr/>
            <p:nvPr/>
          </p:nvSpPr>
          <p:spPr>
            <a:xfrm>
              <a:off x="2497225" y="1486675"/>
              <a:ext cx="2869075" cy="2650725"/>
            </a:xfrm>
            <a:custGeom>
              <a:avLst/>
              <a:gdLst/>
              <a:ahLst/>
              <a:cxnLst/>
              <a:rect l="l" t="t" r="r" b="b"/>
              <a:pathLst>
                <a:path w="114763" h="106029" extrusionOk="0">
                  <a:moveTo>
                    <a:pt x="41262" y="1"/>
                  </a:moveTo>
                  <a:cubicBezTo>
                    <a:pt x="33928" y="1"/>
                    <a:pt x="26435" y="1355"/>
                    <a:pt x="19230" y="4294"/>
                  </a:cubicBezTo>
                  <a:cubicBezTo>
                    <a:pt x="17257" y="7088"/>
                    <a:pt x="15614" y="10211"/>
                    <a:pt x="14628" y="13827"/>
                  </a:cubicBezTo>
                  <a:cubicBezTo>
                    <a:pt x="0" y="67242"/>
                    <a:pt x="13806" y="88279"/>
                    <a:pt x="30899" y="103071"/>
                  </a:cubicBezTo>
                  <a:cubicBezTo>
                    <a:pt x="32213" y="104221"/>
                    <a:pt x="33528" y="105207"/>
                    <a:pt x="35007" y="106029"/>
                  </a:cubicBezTo>
                  <a:cubicBezTo>
                    <a:pt x="50950" y="101920"/>
                    <a:pt x="67056" y="91730"/>
                    <a:pt x="77410" y="80226"/>
                  </a:cubicBezTo>
                  <a:cubicBezTo>
                    <a:pt x="114763" y="38308"/>
                    <a:pt x="80268" y="1"/>
                    <a:pt x="41262" y="1"/>
                  </a:cubicBezTo>
                  <a:close/>
                </a:path>
              </a:pathLst>
            </a:custGeom>
            <a:solidFill>
              <a:srgbClr val="134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2122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Kaleo Forms</a:t>
            </a:r>
            <a:endParaRPr dirty="0"/>
          </a:p>
        </p:txBody>
      </p:sp>
      <p:sp>
        <p:nvSpPr>
          <p:cNvPr id="105" name="Google Shape;105;p17"/>
          <p:cNvSpPr txBox="1">
            <a:spLocks noGrp="1"/>
          </p:cNvSpPr>
          <p:nvPr>
            <p:ph type="body" idx="1"/>
          </p:nvPr>
        </p:nvSpPr>
        <p:spPr>
          <a:xfrm>
            <a:off x="890952" y="1363088"/>
            <a:ext cx="7362094" cy="2362573"/>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Kaleo Forms combine the features of the  </a:t>
            </a:r>
            <a:r>
              <a:rPr lang="en-US" i="1" dirty="0"/>
              <a:t>Workflow Designer </a:t>
            </a:r>
            <a:r>
              <a:rPr lang="en-US" dirty="0"/>
              <a:t>and </a:t>
            </a:r>
            <a:r>
              <a:rPr lang="en-US" i="1" dirty="0"/>
              <a:t>Dynamic Data Lists </a:t>
            </a:r>
            <a:r>
              <a:rPr lang="en-US" dirty="0"/>
              <a:t>to create form-based business processes:</a:t>
            </a:r>
          </a:p>
          <a:p>
            <a:pPr marL="742950" lvl="1" indent="-285750">
              <a:spcBef>
                <a:spcPts val="600"/>
              </a:spcBef>
              <a:buSzPct val="88000"/>
              <a:buFont typeface="Courier New" panose="02070309020205020404" pitchFamily="49" charset="0"/>
              <a:buChar char="o"/>
            </a:pPr>
            <a:r>
              <a:rPr lang="en-US" sz="1600" dirty="0"/>
              <a:t>A form is associated with each task of a workflow </a:t>
            </a:r>
          </a:p>
          <a:p>
            <a:pPr marL="742950" lvl="1" indent="-285750">
              <a:spcBef>
                <a:spcPts val="600"/>
              </a:spcBef>
              <a:buSzPct val="88000"/>
              <a:buFont typeface="Courier New" panose="02070309020205020404" pitchFamily="49" charset="0"/>
              <a:buChar char="o"/>
            </a:pPr>
            <a:r>
              <a:rPr lang="en-US" sz="1600" dirty="0"/>
              <a:t>Completion and submission of the form becomes the condition by which the workflow continues to the next task</a:t>
            </a:r>
          </a:p>
          <a:p>
            <a:pPr marL="742950" lvl="1" indent="-285750">
              <a:spcBef>
                <a:spcPts val="600"/>
              </a:spcBef>
              <a:buSzPct val="88000"/>
              <a:buFont typeface="Courier New" panose="02070309020205020404" pitchFamily="49" charset="0"/>
              <a:buChar char="o"/>
            </a:pPr>
            <a:r>
              <a:rPr lang="en-US" sz="1600" dirty="0"/>
              <a:t>Both forms and workflows can be existing or newly created</a:t>
            </a:r>
          </a:p>
        </p:txBody>
      </p:sp>
    </p:spTree>
    <p:extLst>
      <p:ext uri="{BB962C8B-B14F-4D97-AF65-F5344CB8AC3E}">
        <p14:creationId xmlns:p14="http://schemas.microsoft.com/office/powerpoint/2010/main" val="964468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Use Case Example: Order Management Process</a:t>
            </a:r>
            <a:endParaRPr dirty="0"/>
          </a:p>
        </p:txBody>
      </p:sp>
      <p:pic>
        <p:nvPicPr>
          <p:cNvPr id="3" name="Google Shape;115;p18">
            <a:extLst>
              <a:ext uri="{FF2B5EF4-FFF2-40B4-BE49-F238E27FC236}">
                <a16:creationId xmlns:a16="http://schemas.microsoft.com/office/drawing/2014/main" id="{7E4925B1-4E0A-4F3C-A167-FDB67B1C3AA7}"/>
              </a:ext>
            </a:extLst>
          </p:cNvPr>
          <p:cNvPicPr preferRelativeResize="0"/>
          <p:nvPr/>
        </p:nvPicPr>
        <p:blipFill>
          <a:blip r:embed="rId3"/>
          <a:srcRect t="2528" b="2528"/>
          <a:stretch/>
        </p:blipFill>
        <p:spPr>
          <a:xfrm>
            <a:off x="2422573" y="1512862"/>
            <a:ext cx="4298854" cy="2865898"/>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16573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Use Case Example: Order Management Process</a:t>
            </a:r>
            <a:endParaRPr dirty="0"/>
          </a:p>
        </p:txBody>
      </p:sp>
      <p:pic>
        <p:nvPicPr>
          <p:cNvPr id="3" name="Google Shape;115;p18">
            <a:extLst>
              <a:ext uri="{FF2B5EF4-FFF2-40B4-BE49-F238E27FC236}">
                <a16:creationId xmlns:a16="http://schemas.microsoft.com/office/drawing/2014/main" id="{AFB98D6A-568F-4F57-B83F-24171C0E05FA}"/>
              </a:ext>
            </a:extLst>
          </p:cNvPr>
          <p:cNvPicPr preferRelativeResize="0"/>
          <p:nvPr/>
        </p:nvPicPr>
        <p:blipFill rotWithShape="1">
          <a:blip r:embed="rId3"/>
          <a:srcRect t="334" b="368"/>
          <a:stretch/>
        </p:blipFill>
        <p:spPr>
          <a:xfrm>
            <a:off x="2828112" y="1391694"/>
            <a:ext cx="3487776" cy="2987742"/>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25988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Use Case Example: Order Management Process</a:t>
            </a:r>
            <a:endParaRPr dirty="0"/>
          </a:p>
        </p:txBody>
      </p:sp>
      <p:pic>
        <p:nvPicPr>
          <p:cNvPr id="3" name="Google Shape;115;p18">
            <a:extLst>
              <a:ext uri="{FF2B5EF4-FFF2-40B4-BE49-F238E27FC236}">
                <a16:creationId xmlns:a16="http://schemas.microsoft.com/office/drawing/2014/main" id="{F0CE402D-8E4A-4850-AE33-5C4183BDDE28}"/>
              </a:ext>
            </a:extLst>
          </p:cNvPr>
          <p:cNvPicPr preferRelativeResize="0"/>
          <p:nvPr/>
        </p:nvPicPr>
        <p:blipFill rotWithShape="1">
          <a:blip r:embed="rId3"/>
          <a:srcRect t="230" b="7242"/>
          <a:stretch/>
        </p:blipFill>
        <p:spPr>
          <a:xfrm>
            <a:off x="2584964" y="1390464"/>
            <a:ext cx="3974071" cy="2866617"/>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688907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Use Case Example: Order Management Process</a:t>
            </a:r>
            <a:endParaRPr dirty="0"/>
          </a:p>
        </p:txBody>
      </p:sp>
      <p:pic>
        <p:nvPicPr>
          <p:cNvPr id="3" name="Google Shape;115;p18">
            <a:extLst>
              <a:ext uri="{FF2B5EF4-FFF2-40B4-BE49-F238E27FC236}">
                <a16:creationId xmlns:a16="http://schemas.microsoft.com/office/drawing/2014/main" id="{F21492F3-4C86-4A10-80BD-6CE3D21A1DD3}"/>
              </a:ext>
            </a:extLst>
          </p:cNvPr>
          <p:cNvPicPr preferRelativeResize="0"/>
          <p:nvPr/>
        </p:nvPicPr>
        <p:blipFill rotWithShape="1">
          <a:blip r:embed="rId3"/>
          <a:srcRect t="2099" b="13570"/>
          <a:stretch/>
        </p:blipFill>
        <p:spPr>
          <a:xfrm>
            <a:off x="2708224" y="1469432"/>
            <a:ext cx="3727551" cy="2876203"/>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1609743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55664"/>
            <a:ext cx="6125153"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Knowledge Check</a:t>
            </a:r>
            <a:endParaRPr dirty="0"/>
          </a:p>
        </p:txBody>
      </p:sp>
      <p:sp>
        <p:nvSpPr>
          <p:cNvPr id="105" name="Google Shape;105;p17"/>
          <p:cNvSpPr txBox="1">
            <a:spLocks noGrp="1"/>
          </p:cNvSpPr>
          <p:nvPr>
            <p:ph type="body" idx="1"/>
          </p:nvPr>
        </p:nvSpPr>
        <p:spPr>
          <a:xfrm>
            <a:off x="890954" y="1365638"/>
            <a:ext cx="7362092" cy="1892861"/>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Kaleo Forms combine the qualities of the </a:t>
            </a:r>
            <a:r>
              <a:rPr lang="en-US" u="sng" dirty="0">
                <a:solidFill>
                  <a:schemeClr val="bg1">
                    <a:lumMod val="75000"/>
                  </a:schemeClr>
                </a:solidFill>
                <a:highlight>
                  <a:srgbClr val="C0C0C0"/>
                </a:highlight>
              </a:rPr>
              <a:t>__________________</a:t>
            </a:r>
            <a:r>
              <a:rPr lang="en-US" dirty="0"/>
              <a:t> and </a:t>
            </a:r>
            <a:r>
              <a:rPr lang="en-US" u="sng" dirty="0">
                <a:solidFill>
                  <a:schemeClr val="bg1">
                    <a:lumMod val="75000"/>
                  </a:schemeClr>
                </a:solidFill>
                <a:highlight>
                  <a:srgbClr val="C0C0C0"/>
                </a:highlight>
              </a:rPr>
              <a:t>__________________</a:t>
            </a:r>
            <a:r>
              <a:rPr lang="en-US" dirty="0"/>
              <a:t>, enabling businesses like Marvin Robotics to mimic their real-world business processes.</a:t>
            </a:r>
          </a:p>
          <a:p>
            <a:pPr marL="285750" indent="-285750">
              <a:spcBef>
                <a:spcPts val="600"/>
              </a:spcBef>
              <a:buSzPct val="150000"/>
              <a:buFont typeface="Arial" panose="020B0604020202020204" pitchFamily="34" charset="0"/>
              <a:buChar char="•"/>
            </a:pPr>
            <a:r>
              <a:rPr lang="en-US" dirty="0"/>
              <a:t>When creating Kaleo Forms, Marvin Robotics can utilize the following types of forms and workflows within their structures:</a:t>
            </a:r>
          </a:p>
          <a:p>
            <a:pPr marL="742950" lvl="1" indent="-285750">
              <a:spcBef>
                <a:spcPts val="600"/>
              </a:spcBef>
              <a:buSzPct val="88000"/>
              <a:buFont typeface="Courier New" panose="02070309020205020404" pitchFamily="49" charset="0"/>
              <a:buChar char="o"/>
            </a:pPr>
            <a:r>
              <a:rPr lang="en-US" sz="1600" u="sng" dirty="0">
                <a:solidFill>
                  <a:schemeClr val="bg1">
                    <a:lumMod val="75000"/>
                  </a:schemeClr>
                </a:solidFill>
                <a:highlight>
                  <a:srgbClr val="C0C0C0"/>
                </a:highlight>
              </a:rPr>
              <a:t>__________________</a:t>
            </a:r>
          </a:p>
          <a:p>
            <a:pPr marL="742950" lvl="1" indent="-285750">
              <a:spcBef>
                <a:spcPts val="600"/>
              </a:spcBef>
              <a:buSzPct val="88000"/>
              <a:buFont typeface="Courier New" panose="02070309020205020404" pitchFamily="49" charset="0"/>
              <a:buChar char="o"/>
            </a:pPr>
            <a:r>
              <a:rPr lang="en-US" sz="1600" u="sng" dirty="0">
                <a:solidFill>
                  <a:schemeClr val="bg1">
                    <a:lumMod val="75000"/>
                  </a:schemeClr>
                </a:solidFill>
                <a:highlight>
                  <a:srgbClr val="C0C0C0"/>
                </a:highlight>
              </a:rPr>
              <a:t>__________________</a:t>
            </a:r>
            <a:endParaRPr lang="en-US" sz="1600" dirty="0"/>
          </a:p>
        </p:txBody>
      </p:sp>
    </p:spTree>
    <p:extLst>
      <p:ext uri="{BB962C8B-B14F-4D97-AF65-F5344CB8AC3E}">
        <p14:creationId xmlns:p14="http://schemas.microsoft.com/office/powerpoint/2010/main" val="41171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55664"/>
            <a:ext cx="6125153" cy="6264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Knowledge Check</a:t>
            </a:r>
            <a:endParaRPr dirty="0"/>
          </a:p>
        </p:txBody>
      </p:sp>
      <p:sp>
        <p:nvSpPr>
          <p:cNvPr id="105" name="Google Shape;105;p17"/>
          <p:cNvSpPr txBox="1">
            <a:spLocks noGrp="1"/>
          </p:cNvSpPr>
          <p:nvPr>
            <p:ph type="body" idx="1"/>
          </p:nvPr>
        </p:nvSpPr>
        <p:spPr>
          <a:xfrm>
            <a:off x="890954" y="1365638"/>
            <a:ext cx="7362092" cy="1892861"/>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Kaleo Forms combine the qualities of the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Workflow Designer</a:t>
            </a:r>
            <a:r>
              <a:rPr lang="en-US" dirty="0"/>
              <a:t> and </a:t>
            </a:r>
            <a:r>
              <a:rPr lang="en-US" b="1" dirty="0">
                <a:solidFill>
                  <a:schemeClr val="accent1"/>
                </a:solidFill>
                <a:highlight>
                  <a:srgbClr val="C0C0C0"/>
                </a:highlight>
                <a:latin typeface="Source Sans Pro" panose="020B0503030403020204" pitchFamily="34" charset="0"/>
                <a:ea typeface="Source Sans Pro" panose="020B0503030403020204" pitchFamily="34" charset="0"/>
              </a:rPr>
              <a:t>Dynamic Data Lists</a:t>
            </a:r>
            <a:r>
              <a:rPr lang="en-US" dirty="0"/>
              <a:t>, enabling businesses like Marvin Robotics to mimic their real-world business processes.</a:t>
            </a:r>
          </a:p>
          <a:p>
            <a:pPr marL="285750" indent="-285750">
              <a:spcBef>
                <a:spcPts val="600"/>
              </a:spcBef>
              <a:buSzPct val="150000"/>
              <a:buFont typeface="Arial" panose="020B0604020202020204" pitchFamily="34" charset="0"/>
              <a:buChar char="•"/>
            </a:pPr>
            <a:r>
              <a:rPr lang="en-US" dirty="0"/>
              <a:t>When creating Kaleo Forms, Marvin Robotics can utilize the following types of forms and workflows within their structures:</a:t>
            </a:r>
            <a:r>
              <a:rPr lang="en-US" sz="1600" b="1" dirty="0">
                <a:solidFill>
                  <a:schemeClr val="accent1"/>
                </a:solidFill>
                <a:highlight>
                  <a:srgbClr val="FFFF00"/>
                </a:highlight>
                <a:latin typeface="Source Sans Pro" panose="020B0503030403020204" pitchFamily="34" charset="0"/>
                <a:ea typeface="Source Sans Pro" panose="020B0503030403020204" pitchFamily="34" charset="0"/>
              </a:rPr>
              <a:t> </a:t>
            </a:r>
            <a:endParaRPr lang="en-US" sz="1600" u="sng" dirty="0">
              <a:solidFill>
                <a:schemeClr val="bg1">
                  <a:lumMod val="75000"/>
                </a:schemeClr>
              </a:solidFill>
              <a:highlight>
                <a:srgbClr val="FFFF00"/>
              </a:highlight>
            </a:endParaRPr>
          </a:p>
          <a:p>
            <a:pPr marL="742950" lvl="1" indent="-285750">
              <a:spcBef>
                <a:spcPts val="600"/>
              </a:spcBef>
              <a:buSzPct val="88000"/>
              <a:buFont typeface="Courier New" panose="02070309020205020404" pitchFamily="49" charset="0"/>
              <a:buChar char="o"/>
            </a:pPr>
            <a:r>
              <a:rPr lang="en-US" sz="1600" b="1" dirty="0">
                <a:solidFill>
                  <a:schemeClr val="accent1"/>
                </a:solidFill>
                <a:highlight>
                  <a:srgbClr val="C0C0C0"/>
                </a:highlight>
                <a:latin typeface="Source Sans Pro" panose="020B0503030403020204" pitchFamily="34" charset="0"/>
                <a:ea typeface="Source Sans Pro" panose="020B0503030403020204" pitchFamily="34" charset="0"/>
              </a:rPr>
              <a:t>Existing</a:t>
            </a:r>
            <a:r>
              <a:rPr lang="en-US" sz="1600" b="1" dirty="0">
                <a:solidFill>
                  <a:schemeClr val="accent1"/>
                </a:solidFill>
                <a:highlight>
                  <a:srgbClr val="FFFF00"/>
                </a:highlight>
                <a:latin typeface="Source Sans Pro" panose="020B0503030403020204" pitchFamily="34" charset="0"/>
                <a:ea typeface="Source Sans Pro" panose="020B0503030403020204" pitchFamily="34" charset="0"/>
              </a:rPr>
              <a:t> </a:t>
            </a:r>
            <a:endParaRPr lang="en-US" sz="1600" u="sng" dirty="0">
              <a:solidFill>
                <a:schemeClr val="bg1">
                  <a:lumMod val="75000"/>
                </a:schemeClr>
              </a:solidFill>
              <a:highlight>
                <a:srgbClr val="FFFF00"/>
              </a:highlight>
            </a:endParaRPr>
          </a:p>
          <a:p>
            <a:pPr marL="742950" lvl="1" indent="-285750">
              <a:spcBef>
                <a:spcPts val="600"/>
              </a:spcBef>
              <a:buSzPct val="88000"/>
              <a:buFont typeface="Courier New" panose="02070309020205020404" pitchFamily="49" charset="0"/>
              <a:buChar char="o"/>
            </a:pPr>
            <a:r>
              <a:rPr lang="en-US" sz="1600" b="1" dirty="0">
                <a:solidFill>
                  <a:schemeClr val="accent1"/>
                </a:solidFill>
                <a:highlight>
                  <a:srgbClr val="C0C0C0"/>
                </a:highlight>
                <a:latin typeface="Source Sans Pro" panose="020B0503030403020204" pitchFamily="34" charset="0"/>
                <a:ea typeface="Source Sans Pro" panose="020B0503030403020204" pitchFamily="34" charset="0"/>
              </a:rPr>
              <a:t>Newly Created</a:t>
            </a:r>
            <a:endParaRPr lang="en-US" sz="1600" dirty="0">
              <a:highlight>
                <a:srgbClr val="C0C0C0"/>
              </a:highlight>
            </a:endParaRPr>
          </a:p>
        </p:txBody>
      </p:sp>
    </p:spTree>
    <p:extLst>
      <p:ext uri="{BB962C8B-B14F-4D97-AF65-F5344CB8AC3E}">
        <p14:creationId xmlns:p14="http://schemas.microsoft.com/office/powerpoint/2010/main" val="296858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1507325" y="2285400"/>
            <a:ext cx="6265200" cy="572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dirty="0"/>
              <a:t>Exercise: Creating a Forms Workflow</a:t>
            </a:r>
            <a:endParaRPr dirty="0"/>
          </a:p>
        </p:txBody>
      </p:sp>
    </p:spTree>
    <p:extLst>
      <p:ext uri="{BB962C8B-B14F-4D97-AF65-F5344CB8AC3E}">
        <p14:creationId xmlns:p14="http://schemas.microsoft.com/office/powerpoint/2010/main" val="2547911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244175" y="1199488"/>
            <a:ext cx="5985300" cy="529200"/>
          </a:xfrm>
          <a:prstGeom prst="rect">
            <a:avLst/>
          </a:prstGeom>
        </p:spPr>
        <p:txBody>
          <a:bodyPr spcFirstLastPara="1" wrap="square" lIns="0" tIns="91425" rIns="0" bIns="91425" anchor="t" anchorCtr="0">
            <a:noAutofit/>
          </a:bodyPr>
          <a:lstStyle/>
          <a:p>
            <a:pPr lvl="0"/>
            <a:r>
              <a:rPr lang="en-US" dirty="0"/>
              <a:t>Creating a Forms Workflow </a:t>
            </a:r>
            <a:r>
              <a:rPr lang="en-US" dirty="0">
                <a:solidFill>
                  <a:schemeClr val="tx1"/>
                </a:solidFill>
              </a:rPr>
              <a:t>Exercise Objectives</a:t>
            </a:r>
            <a:endParaRPr dirty="0">
              <a:solidFill>
                <a:schemeClr val="tx1"/>
              </a:solidFill>
            </a:endParaRPr>
          </a:p>
        </p:txBody>
      </p:sp>
      <p:sp>
        <p:nvSpPr>
          <p:cNvPr id="136" name="Google Shape;136;p21"/>
          <p:cNvSpPr txBox="1">
            <a:spLocks noGrp="1"/>
          </p:cNvSpPr>
          <p:nvPr>
            <p:ph type="subTitle" idx="1"/>
          </p:nvPr>
        </p:nvSpPr>
        <p:spPr>
          <a:xfrm>
            <a:off x="2244175" y="1930401"/>
            <a:ext cx="5528100" cy="3091089"/>
          </a:xfrm>
          <a:prstGeom prst="rect">
            <a:avLst/>
          </a:prstGeom>
        </p:spPr>
        <p:txBody>
          <a:bodyPr spcFirstLastPara="1" wrap="square" lIns="0" tIns="91425" rIns="0" bIns="91425" anchor="t" anchorCtr="0">
            <a:noAutofit/>
          </a:bodyPr>
          <a:lstStyle/>
          <a:p>
            <a:pPr marL="285750" lvl="0" indent="-285750">
              <a:spcBef>
                <a:spcPts val="600"/>
              </a:spcBef>
              <a:buSzPct val="150000"/>
              <a:buFont typeface="Arial" panose="020B0604020202020204" pitchFamily="34" charset="0"/>
              <a:buChar char="•"/>
            </a:pPr>
            <a:endParaRPr lang="en-US" sz="1600" dirty="0"/>
          </a:p>
          <a:p>
            <a:pPr marL="285750" lvl="0" indent="-285750">
              <a:spcBef>
                <a:spcPts val="600"/>
              </a:spcBef>
              <a:buSzPct val="150000"/>
              <a:buFont typeface="Arial" panose="020B0604020202020204" pitchFamily="34" charset="0"/>
              <a:buChar char="•"/>
            </a:pPr>
            <a:r>
              <a:rPr lang="en-US" sz="1600" dirty="0"/>
              <a:t>TBD</a:t>
            </a:r>
          </a:p>
          <a:p>
            <a:pPr marL="285750" lvl="0" indent="-285750">
              <a:spcBef>
                <a:spcPts val="600"/>
              </a:spcBef>
              <a:buSzPct val="150000"/>
              <a:buFont typeface="Arial" panose="020B0604020202020204" pitchFamily="34" charset="0"/>
              <a:buChar char="•"/>
            </a:pPr>
            <a:endParaRPr lang="en-US" sz="1600" dirty="0"/>
          </a:p>
          <a:p>
            <a:pPr marL="285750" lvl="0" indent="-285750">
              <a:spcBef>
                <a:spcPts val="600"/>
              </a:spcBef>
              <a:buSzPct val="150000"/>
              <a:buFont typeface="Arial" panose="020B0604020202020204" pitchFamily="34" charset="0"/>
              <a:buChar char="•"/>
            </a:pPr>
            <a:endParaRPr lang="en-US" sz="1600" dirty="0"/>
          </a:p>
          <a:p>
            <a:pPr marL="285750" lvl="0" indent="-285750">
              <a:spcBef>
                <a:spcPts val="600"/>
              </a:spcBef>
              <a:buSzPct val="150000"/>
              <a:buFont typeface="Arial" panose="020B0604020202020204" pitchFamily="34" charset="0"/>
              <a:buChar char="•"/>
            </a:pPr>
            <a:endParaRPr lang="en-US" sz="1600" dirty="0"/>
          </a:p>
        </p:txBody>
      </p:sp>
    </p:spTree>
    <p:extLst>
      <p:ext uri="{BB962C8B-B14F-4D97-AF65-F5344CB8AC3E}">
        <p14:creationId xmlns:p14="http://schemas.microsoft.com/office/powerpoint/2010/main" val="34711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1" y="1372099"/>
            <a:ext cx="4238917"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Marvin Robotics needs to collect feedback in several areas:</a:t>
            </a:r>
          </a:p>
          <a:p>
            <a:pPr marL="742950" lvl="1" indent="-285750">
              <a:spcBef>
                <a:spcPts val="600"/>
              </a:spcBef>
              <a:buSzPct val="88000"/>
              <a:buFont typeface="Courier New" panose="02070309020205020404" pitchFamily="49" charset="0"/>
              <a:buChar char="o"/>
            </a:pPr>
            <a:r>
              <a:rPr lang="en-US" sz="1600" dirty="0"/>
              <a:t>Customer satisfaction surveys for products and services</a:t>
            </a:r>
          </a:p>
          <a:p>
            <a:pPr marL="742950" lvl="1" indent="-285750">
              <a:spcBef>
                <a:spcPts val="600"/>
              </a:spcBef>
              <a:buSzPct val="88000"/>
              <a:buFont typeface="Courier New" panose="02070309020205020404" pitchFamily="49" charset="0"/>
              <a:buChar char="o"/>
            </a:pPr>
            <a:r>
              <a:rPr lang="en-US" sz="1600" dirty="0"/>
              <a:t>RSVPs for special events, webinars, or prereleases </a:t>
            </a:r>
          </a:p>
          <a:p>
            <a:pPr marL="457200" lvl="1" indent="0">
              <a:spcBef>
                <a:spcPts val="600"/>
              </a:spcBef>
              <a:buSzPct val="88000"/>
              <a:buNone/>
            </a:pPr>
            <a:endParaRPr lang="en-US" sz="1600" dirty="0"/>
          </a:p>
          <a:p>
            <a:pPr marL="0" lvl="0" indent="0" algn="l" rtl="0">
              <a:spcBef>
                <a:spcPts val="600"/>
              </a:spcBef>
              <a:spcAft>
                <a:spcPts val="1600"/>
              </a:spcAft>
              <a:buNone/>
            </a:pPr>
            <a:endParaRPr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Use Case: Marvin Robotics</a:t>
            </a:r>
            <a:endParaRPr dirty="0"/>
          </a:p>
        </p:txBody>
      </p:sp>
      <p:pic>
        <p:nvPicPr>
          <p:cNvPr id="7" name="Google Shape;115;p18">
            <a:extLst>
              <a:ext uri="{FF2B5EF4-FFF2-40B4-BE49-F238E27FC236}">
                <a16:creationId xmlns:a16="http://schemas.microsoft.com/office/drawing/2014/main" id="{0978B33F-DD8A-8F41-8EA1-3D970D683261}"/>
              </a:ext>
            </a:extLst>
          </p:cNvPr>
          <p:cNvPicPr preferRelativeResize="0">
            <a:picLocks noChangeAspect="1"/>
          </p:cNvPicPr>
          <p:nvPr/>
        </p:nvPicPr>
        <p:blipFill rotWithShape="1">
          <a:blip r:embed="rId3"/>
          <a:srcRect t="734" b="734"/>
          <a:stretch/>
        </p:blipFill>
        <p:spPr>
          <a:xfrm>
            <a:off x="4880750" y="1372099"/>
            <a:ext cx="3897863" cy="2680716"/>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28241582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550985" y="1652954"/>
            <a:ext cx="8042030" cy="2068709"/>
          </a:xfrm>
          <a:prstGeom prst="rect">
            <a:avLst/>
          </a:prstGeom>
        </p:spPr>
        <p:txBody>
          <a:bodyPr spcFirstLastPara="1" wrap="square" lIns="0" tIns="91425" rIns="0" bIns="91425" anchor="t" anchorCtr="0">
            <a:noAutofit/>
          </a:bodyPr>
          <a:lstStyle/>
          <a:p>
            <a:pPr marL="342900" lvl="0" indent="-342900">
              <a:spcBef>
                <a:spcPts val="600"/>
              </a:spcBef>
              <a:buFont typeface="+mj-lt"/>
              <a:buAutoNum type="arabicPeriod"/>
            </a:pPr>
            <a:r>
              <a:rPr lang="en-US" dirty="0"/>
              <a:t>TBD</a:t>
            </a:r>
          </a:p>
          <a:p>
            <a:pPr marL="283464" lvl="0" indent="-342900" algn="l" rtl="0">
              <a:spcBef>
                <a:spcPts val="600"/>
              </a:spcBef>
              <a:spcAft>
                <a:spcPts val="1600"/>
              </a:spcAft>
              <a:buFont typeface="+mj-lt"/>
              <a:buAutoNum type="arabicPeriod"/>
            </a:pPr>
            <a:endParaRPr dirty="0"/>
          </a:p>
        </p:txBody>
      </p:sp>
      <p:sp>
        <p:nvSpPr>
          <p:cNvPr id="112" name="Google Shape;112;p18"/>
          <p:cNvSpPr txBox="1">
            <a:spLocks noGrp="1"/>
          </p:cNvSpPr>
          <p:nvPr>
            <p:ph type="title"/>
          </p:nvPr>
        </p:nvSpPr>
        <p:spPr>
          <a:xfrm>
            <a:off x="1008184" y="864030"/>
            <a:ext cx="6770841" cy="572700"/>
          </a:xfrm>
          <a:prstGeom prst="rect">
            <a:avLst/>
          </a:prstGeom>
        </p:spPr>
        <p:txBody>
          <a:bodyPr spcFirstLastPara="1" wrap="square" lIns="0" tIns="91425" rIns="0" bIns="91425" anchor="t" anchorCtr="0">
            <a:noAutofit/>
          </a:bodyPr>
          <a:lstStyle/>
          <a:p>
            <a:pPr lvl="0"/>
            <a:r>
              <a:rPr lang="en-US" dirty="0"/>
              <a:t>Creating a Forms Workflow </a:t>
            </a:r>
            <a:r>
              <a:rPr lang="en-US" dirty="0">
                <a:solidFill>
                  <a:schemeClr val="tx1"/>
                </a:solidFill>
              </a:rPr>
              <a:t>Exercise Steps</a:t>
            </a:r>
            <a:endParaRPr dirty="0">
              <a:solidFill>
                <a:schemeClr val="tx1"/>
              </a:solidFill>
            </a:endParaRPr>
          </a:p>
        </p:txBody>
      </p:sp>
      <p:pic>
        <p:nvPicPr>
          <p:cNvPr id="3" name="Picture 2" descr="A close up of a sign&#10;&#10;Description automatically generated">
            <a:extLst>
              <a:ext uri="{FF2B5EF4-FFF2-40B4-BE49-F238E27FC236}">
                <a16:creationId xmlns:a16="http://schemas.microsoft.com/office/drawing/2014/main" id="{BED0F1AE-C7F9-4A98-9406-F740E499421D}"/>
              </a:ext>
            </a:extLst>
          </p:cNvPr>
          <p:cNvPicPr>
            <a:picLocks noChangeAspect="1"/>
          </p:cNvPicPr>
          <p:nvPr/>
        </p:nvPicPr>
        <p:blipFill>
          <a:blip r:embed="rId3"/>
          <a:stretch>
            <a:fillRect/>
          </a:stretch>
        </p:blipFill>
        <p:spPr>
          <a:xfrm>
            <a:off x="277674" y="864030"/>
            <a:ext cx="562708" cy="562708"/>
          </a:xfrm>
          <a:prstGeom prst="rect">
            <a:avLst/>
          </a:prstGeom>
        </p:spPr>
      </p:pic>
    </p:spTree>
    <p:extLst>
      <p:ext uri="{BB962C8B-B14F-4D97-AF65-F5344CB8AC3E}">
        <p14:creationId xmlns:p14="http://schemas.microsoft.com/office/powerpoint/2010/main" val="1814266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110"/>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22B30F76-A8B1-AD4B-B068-4F9EDA699BB5}"/>
              </a:ext>
            </a:extLst>
          </p:cNvPr>
          <p:cNvPicPr>
            <a:picLocks noChangeAspect="1"/>
          </p:cNvPicPr>
          <p:nvPr/>
        </p:nvPicPr>
        <p:blipFill>
          <a:blip r:embed="rId3"/>
          <a:stretch>
            <a:fillRect/>
          </a:stretch>
        </p:blipFill>
        <p:spPr>
          <a:xfrm>
            <a:off x="277674" y="864030"/>
            <a:ext cx="562708" cy="562708"/>
          </a:xfrm>
          <a:prstGeom prst="rect">
            <a:avLst/>
          </a:prstGeom>
        </p:spPr>
      </p:pic>
      <p:sp>
        <p:nvSpPr>
          <p:cNvPr id="111" name="Google Shape;111;p18"/>
          <p:cNvSpPr txBox="1">
            <a:spLocks noGrp="1"/>
          </p:cNvSpPr>
          <p:nvPr>
            <p:ph type="body" idx="1"/>
          </p:nvPr>
        </p:nvSpPr>
        <p:spPr>
          <a:xfrm>
            <a:off x="550985" y="1652953"/>
            <a:ext cx="8042030" cy="2068709"/>
          </a:xfrm>
          <a:prstGeom prst="rect">
            <a:avLst/>
          </a:prstGeom>
        </p:spPr>
        <p:txBody>
          <a:bodyPr spcFirstLastPara="1" wrap="square" lIns="0" tIns="91425" rIns="0" bIns="91425" anchor="t" anchorCtr="0">
            <a:noAutofit/>
          </a:bodyPr>
          <a:lstStyle/>
          <a:p>
            <a:pPr marL="342900" lvl="0" indent="-342900">
              <a:spcBef>
                <a:spcPts val="600"/>
              </a:spcBef>
              <a:buFont typeface="+mj-lt"/>
              <a:buAutoNum type="arabicPeriod"/>
            </a:pPr>
            <a:r>
              <a:rPr lang="en-US" dirty="0"/>
              <a:t>TBD</a:t>
            </a:r>
          </a:p>
        </p:txBody>
      </p:sp>
      <p:sp>
        <p:nvSpPr>
          <p:cNvPr id="112" name="Google Shape;112;p18"/>
          <p:cNvSpPr txBox="1">
            <a:spLocks noGrp="1"/>
          </p:cNvSpPr>
          <p:nvPr>
            <p:ph type="title"/>
          </p:nvPr>
        </p:nvSpPr>
        <p:spPr>
          <a:xfrm>
            <a:off x="1008184" y="864030"/>
            <a:ext cx="6784093" cy="572700"/>
          </a:xfrm>
          <a:prstGeom prst="rect">
            <a:avLst/>
          </a:prstGeom>
        </p:spPr>
        <p:txBody>
          <a:bodyPr spcFirstLastPara="1" wrap="square" lIns="0" tIns="91425" rIns="0" bIns="91425" anchor="t" anchorCtr="0">
            <a:noAutofit/>
          </a:bodyPr>
          <a:lstStyle/>
          <a:p>
            <a:pPr lvl="0"/>
            <a:r>
              <a:rPr lang="en-US" dirty="0"/>
              <a:t>Creating a Forms Workflow </a:t>
            </a:r>
            <a:r>
              <a:rPr lang="en-US" dirty="0">
                <a:solidFill>
                  <a:schemeClr val="tx1"/>
                </a:solidFill>
              </a:rPr>
              <a:t>Bonus Exercises</a:t>
            </a:r>
            <a:endParaRPr dirty="0">
              <a:solidFill>
                <a:schemeClr val="tx1"/>
              </a:solidFill>
            </a:endParaRPr>
          </a:p>
        </p:txBody>
      </p:sp>
    </p:spTree>
    <p:extLst>
      <p:ext uri="{BB962C8B-B14F-4D97-AF65-F5344CB8AC3E}">
        <p14:creationId xmlns:p14="http://schemas.microsoft.com/office/powerpoint/2010/main" val="23116590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244175" y="1199488"/>
            <a:ext cx="5985300" cy="5292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solidFill>
                  <a:schemeClr val="tx1"/>
                </a:solidFill>
              </a:rPr>
              <a:t>Summary (1/2)</a:t>
            </a:r>
            <a:endParaRPr dirty="0">
              <a:solidFill>
                <a:schemeClr val="tx1"/>
              </a:solidFill>
            </a:endParaRPr>
          </a:p>
        </p:txBody>
      </p:sp>
      <p:sp>
        <p:nvSpPr>
          <p:cNvPr id="136" name="Google Shape;136;p21"/>
          <p:cNvSpPr txBox="1">
            <a:spLocks noGrp="1"/>
          </p:cNvSpPr>
          <p:nvPr>
            <p:ph type="subTitle" idx="1"/>
          </p:nvPr>
        </p:nvSpPr>
        <p:spPr>
          <a:xfrm>
            <a:off x="2244174" y="1853626"/>
            <a:ext cx="5985300" cy="2013611"/>
          </a:xfrm>
          <a:prstGeom prst="rect">
            <a:avLst/>
          </a:prstGeom>
        </p:spPr>
        <p:txBody>
          <a:bodyPr spcFirstLastPara="1" wrap="square" lIns="0" tIns="91425" rIns="0" bIns="91425" anchor="t" anchorCtr="0">
            <a:noAutofit/>
          </a:bodyPr>
          <a:lstStyle/>
          <a:p>
            <a:pPr marL="342900" lvl="0">
              <a:spcBef>
                <a:spcPts val="600"/>
              </a:spcBef>
              <a:buSzPct val="150000"/>
              <a:buFont typeface="Arial" panose="020B0604020202020204" pitchFamily="34" charset="0"/>
              <a:buChar char="•"/>
            </a:pPr>
            <a:r>
              <a:rPr lang="en-US" sz="1600" dirty="0">
                <a:solidFill>
                  <a:schemeClr val="tx1"/>
                </a:solidFill>
              </a:rPr>
              <a:t>Forms are a versatile tool within Liferay DXP that enable businesses to gather both internal and external feedback.</a:t>
            </a:r>
          </a:p>
          <a:p>
            <a:pPr marL="342900" lvl="0">
              <a:spcBef>
                <a:spcPts val="600"/>
              </a:spcBef>
              <a:buSzPct val="150000"/>
              <a:buFont typeface="Arial" panose="020B0604020202020204" pitchFamily="34" charset="0"/>
              <a:buChar char="•"/>
            </a:pPr>
            <a:r>
              <a:rPr lang="en-US" sz="1600" dirty="0">
                <a:solidFill>
                  <a:schemeClr val="tx1"/>
                </a:solidFill>
              </a:rPr>
              <a:t>Form rules enable fields to be trained to perform specific tasks based on user input and consist of at least one action and condition.</a:t>
            </a:r>
          </a:p>
          <a:p>
            <a:pPr marL="342900" lvl="0">
              <a:spcBef>
                <a:spcPts val="600"/>
              </a:spcBef>
              <a:buSzPct val="150000"/>
              <a:buFont typeface="Arial" panose="020B0604020202020204" pitchFamily="34" charset="0"/>
              <a:buChar char="•"/>
            </a:pPr>
            <a:r>
              <a:rPr lang="en-US" sz="1600" dirty="0">
                <a:solidFill>
                  <a:schemeClr val="tx1"/>
                </a:solidFill>
              </a:rPr>
              <a:t>Forms contain numerous useful features that assist in their creation and submission, including element sets, predefined values, and localization features.</a:t>
            </a:r>
          </a:p>
        </p:txBody>
      </p:sp>
    </p:spTree>
    <p:extLst>
      <p:ext uri="{BB962C8B-B14F-4D97-AF65-F5344CB8AC3E}">
        <p14:creationId xmlns:p14="http://schemas.microsoft.com/office/powerpoint/2010/main" val="2642643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244175" y="1199488"/>
            <a:ext cx="5985300" cy="5292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solidFill>
                  <a:schemeClr val="tx1"/>
                </a:solidFill>
              </a:rPr>
              <a:t>Summary (2/2)</a:t>
            </a:r>
            <a:endParaRPr dirty="0">
              <a:solidFill>
                <a:schemeClr val="tx1"/>
              </a:solidFill>
            </a:endParaRPr>
          </a:p>
        </p:txBody>
      </p:sp>
      <p:sp>
        <p:nvSpPr>
          <p:cNvPr id="136" name="Google Shape;136;p21"/>
          <p:cNvSpPr txBox="1">
            <a:spLocks noGrp="1"/>
          </p:cNvSpPr>
          <p:nvPr>
            <p:ph type="subTitle" idx="1"/>
          </p:nvPr>
        </p:nvSpPr>
        <p:spPr>
          <a:xfrm>
            <a:off x="2244174" y="1853626"/>
            <a:ext cx="5985300" cy="2013611"/>
          </a:xfrm>
          <a:prstGeom prst="rect">
            <a:avLst/>
          </a:prstGeom>
        </p:spPr>
        <p:txBody>
          <a:bodyPr spcFirstLastPara="1" wrap="square" lIns="0" tIns="91425" rIns="0" bIns="91425" anchor="t" anchorCtr="0">
            <a:noAutofit/>
          </a:bodyPr>
          <a:lstStyle/>
          <a:p>
            <a:pPr marL="342900" lvl="0">
              <a:spcBef>
                <a:spcPts val="600"/>
              </a:spcBef>
              <a:buSzPct val="150000"/>
              <a:buFont typeface="Arial" panose="020B0604020202020204" pitchFamily="34" charset="0"/>
              <a:buChar char="•"/>
            </a:pPr>
            <a:r>
              <a:rPr lang="en-US" sz="1600" dirty="0">
                <a:solidFill>
                  <a:schemeClr val="tx1"/>
                </a:solidFill>
              </a:rPr>
              <a:t>Submitted forms are referred to as form entries, which can be viewed, exported, or deleted. </a:t>
            </a:r>
          </a:p>
          <a:p>
            <a:pPr marL="342900" lvl="0">
              <a:spcBef>
                <a:spcPts val="600"/>
              </a:spcBef>
              <a:buSzPct val="150000"/>
              <a:buFont typeface="Arial" panose="020B0604020202020204" pitchFamily="34" charset="0"/>
              <a:buChar char="•"/>
            </a:pPr>
            <a:r>
              <a:rPr lang="en-US" sz="1600" dirty="0">
                <a:solidFill>
                  <a:schemeClr val="tx1"/>
                </a:solidFill>
              </a:rPr>
              <a:t>Kaleo Forms can be used to create form-based business processes, combining the Workflow Designer with Dynamic Data </a:t>
            </a:r>
            <a:r>
              <a:rPr lang="en-US" sz="1600">
                <a:solidFill>
                  <a:schemeClr val="tx1"/>
                </a:solidFill>
              </a:rPr>
              <a:t>Lists.</a:t>
            </a:r>
            <a:endParaRPr lang="en-US" sz="1600" dirty="0">
              <a:solidFill>
                <a:schemeClr val="tx1"/>
              </a:solidFill>
            </a:endParaRPr>
          </a:p>
        </p:txBody>
      </p:sp>
    </p:spTree>
    <p:extLst>
      <p:ext uri="{BB962C8B-B14F-4D97-AF65-F5344CB8AC3E}">
        <p14:creationId xmlns:p14="http://schemas.microsoft.com/office/powerpoint/2010/main" val="2569005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90954" y="764064"/>
            <a:ext cx="7819292" cy="626400"/>
          </a:xfrm>
          <a:prstGeom prst="rect">
            <a:avLst/>
          </a:prstGeom>
        </p:spPr>
        <p:txBody>
          <a:bodyPr spcFirstLastPara="1" wrap="square" lIns="0" tIns="91425" rIns="0" bIns="91425" anchor="t" anchorCtr="0">
            <a:noAutofit/>
          </a:bodyPr>
          <a:lstStyle/>
          <a:p>
            <a:pPr lvl="0"/>
            <a:r>
              <a:rPr lang="en-US" dirty="0"/>
              <a:t>For Further Reading</a:t>
            </a:r>
            <a:endParaRPr dirty="0"/>
          </a:p>
        </p:txBody>
      </p:sp>
      <p:sp>
        <p:nvSpPr>
          <p:cNvPr id="105" name="Google Shape;105;p17"/>
          <p:cNvSpPr txBox="1">
            <a:spLocks noGrp="1"/>
          </p:cNvSpPr>
          <p:nvPr>
            <p:ph type="body" idx="1"/>
          </p:nvPr>
        </p:nvSpPr>
        <p:spPr>
          <a:xfrm>
            <a:off x="890953" y="1362118"/>
            <a:ext cx="7362094" cy="2197786"/>
          </a:xfrm>
          <a:prstGeom prst="rect">
            <a:avLst/>
          </a:prstGeom>
        </p:spPr>
        <p:txBody>
          <a:bodyPr spcFirstLastPara="1" wrap="square" lIns="0" tIns="91425" rIns="0" bIns="91425" anchor="t" anchorCtr="0">
            <a:noAutofit/>
          </a:bodyPr>
          <a:lstStyle/>
          <a:p>
            <a:pPr marL="283464" indent="-285750">
              <a:spcBef>
                <a:spcPts val="600"/>
              </a:spcBef>
              <a:buSzPct val="150000"/>
              <a:buFont typeface="Arial" panose="020B0604020202020204" pitchFamily="34" charset="0"/>
              <a:buChar char="•"/>
            </a:pPr>
            <a:r>
              <a:rPr lang="en-US" dirty="0"/>
              <a:t>For more information on Building Sites, consult the documentation here:</a:t>
            </a:r>
          </a:p>
          <a:p>
            <a:pPr marL="742950" lvl="1" indent="-285750">
              <a:spcBef>
                <a:spcPts val="600"/>
              </a:spcBef>
            </a:pPr>
            <a:r>
              <a:rPr lang="en-US" sz="1600" dirty="0">
                <a:hlinkClick r:id="rId3"/>
              </a:rPr>
              <a:t>https://learn.liferay.com/dxp/latest/en/process-automation/forms.html</a:t>
            </a:r>
            <a:r>
              <a:rPr lang="en-US" sz="1600" dirty="0"/>
              <a:t> </a:t>
            </a:r>
          </a:p>
          <a:p>
            <a:pPr marL="285750" indent="-285750">
              <a:spcBef>
                <a:spcPts val="600"/>
              </a:spcBef>
              <a:buSzPct val="150000"/>
              <a:buFont typeface="Arial" panose="020B0604020202020204" pitchFamily="34" charset="0"/>
              <a:buChar char="•"/>
            </a:pPr>
            <a:r>
              <a:rPr lang="en-US" dirty="0"/>
              <a:t>For general questions about using Liferay’s products, visit:</a:t>
            </a:r>
          </a:p>
          <a:p>
            <a:pPr marL="742950" lvl="1" indent="-285750">
              <a:spcBef>
                <a:spcPts val="600"/>
              </a:spcBef>
            </a:pPr>
            <a:r>
              <a:rPr lang="en-US" sz="1600" dirty="0">
                <a:hlinkClick r:id="rId4"/>
              </a:rPr>
              <a:t>https://learn.liferay.com/index.html</a:t>
            </a:r>
            <a:r>
              <a:rPr lang="en-US" sz="1600" dirty="0"/>
              <a:t> </a:t>
            </a:r>
          </a:p>
        </p:txBody>
      </p:sp>
    </p:spTree>
    <p:extLst>
      <p:ext uri="{BB962C8B-B14F-4D97-AF65-F5344CB8AC3E}">
        <p14:creationId xmlns:p14="http://schemas.microsoft.com/office/powerpoint/2010/main" val="344412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1" y="1372099"/>
            <a:ext cx="4238917" cy="2293188"/>
          </a:xfrm>
          <a:prstGeom prst="rect">
            <a:avLst/>
          </a:prstGeom>
        </p:spPr>
        <p:txBody>
          <a:bodyPr spcFirstLastPara="1" wrap="square" lIns="0" tIns="91425" rIns="0" bIns="91425" anchor="t" anchorCtr="0">
            <a:noAutofit/>
          </a:bodyPr>
          <a:lstStyle/>
          <a:p>
            <a:pPr marL="285750" indent="-285750" fontAlgn="base">
              <a:spcBef>
                <a:spcPts val="600"/>
              </a:spcBef>
              <a:buSzPct val="150000"/>
              <a:buFont typeface="Arial" panose="020B0604020202020204" pitchFamily="34" charset="0"/>
              <a:buChar char="•"/>
            </a:pPr>
            <a:r>
              <a:rPr lang="en-US" dirty="0"/>
              <a:t>Various internal processes require forms that can be easily filled out and transferred directly to appropriate personnel (e.g., work/service orders)</a:t>
            </a:r>
          </a:p>
          <a:p>
            <a:pPr marL="285750" indent="-285750" fontAlgn="base">
              <a:spcBef>
                <a:spcPts val="600"/>
              </a:spcBef>
              <a:buSzPct val="150000"/>
              <a:buFont typeface="Arial" panose="020B0604020202020204" pitchFamily="34" charset="0"/>
              <a:buChar char="•"/>
            </a:pPr>
            <a:r>
              <a:rPr lang="en-US" dirty="0"/>
              <a:t>Marvin Robotics wants to integrate these forms into a process that matches their real-world order management process</a:t>
            </a:r>
          </a:p>
          <a:p>
            <a:pPr marL="0" lvl="0" indent="0" algn="l" rtl="0">
              <a:spcBef>
                <a:spcPts val="600"/>
              </a:spcBef>
              <a:spcAft>
                <a:spcPts val="1600"/>
              </a:spcAft>
              <a:buNone/>
            </a:pPr>
            <a:endParaRPr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Use Case: Marvin Robotics</a:t>
            </a:r>
            <a:endParaRPr dirty="0"/>
          </a:p>
        </p:txBody>
      </p:sp>
      <p:pic>
        <p:nvPicPr>
          <p:cNvPr id="5" name="Google Shape;115;p18">
            <a:extLst>
              <a:ext uri="{FF2B5EF4-FFF2-40B4-BE49-F238E27FC236}">
                <a16:creationId xmlns:a16="http://schemas.microsoft.com/office/drawing/2014/main" id="{3DF5D8E3-4AB9-144D-9E19-FE614C5B439A}"/>
              </a:ext>
            </a:extLst>
          </p:cNvPr>
          <p:cNvPicPr preferRelativeResize="0">
            <a:picLocks noChangeAspect="1"/>
          </p:cNvPicPr>
          <p:nvPr/>
        </p:nvPicPr>
        <p:blipFill rotWithShape="1">
          <a:blip r:embed="rId3"/>
          <a:srcRect l="9711" t="6105" r="9298" b="17678"/>
          <a:stretch/>
        </p:blipFill>
        <p:spPr>
          <a:xfrm>
            <a:off x="4880750" y="1372099"/>
            <a:ext cx="3897863" cy="2680716"/>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58785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1C400BE5-FDE5-8B46-9F16-B7A8D19D8B83}"/>
              </a:ext>
            </a:extLst>
          </p:cNvPr>
          <p:cNvPicPr>
            <a:picLocks noChangeAspect="1"/>
          </p:cNvPicPr>
          <p:nvPr/>
        </p:nvPicPr>
        <p:blipFill>
          <a:blip r:embed="rId3"/>
          <a:stretch>
            <a:fillRect/>
          </a:stretch>
        </p:blipFill>
        <p:spPr>
          <a:xfrm>
            <a:off x="2262813" y="2529123"/>
            <a:ext cx="420432" cy="420432"/>
          </a:xfrm>
          <a:prstGeom prst="rect">
            <a:avLst/>
          </a:prstGeom>
        </p:spPr>
      </p:pic>
      <p:sp>
        <p:nvSpPr>
          <p:cNvPr id="93" name="Google Shape;93;p15"/>
          <p:cNvSpPr txBox="1">
            <a:spLocks noGrp="1"/>
          </p:cNvSpPr>
          <p:nvPr>
            <p:ph type="subTitle" idx="1"/>
          </p:nvPr>
        </p:nvSpPr>
        <p:spPr>
          <a:xfrm>
            <a:off x="2824957" y="1850900"/>
            <a:ext cx="5268003" cy="2115600"/>
          </a:xfrm>
          <a:prstGeom prst="rect">
            <a:avLst/>
          </a:prstGeom>
        </p:spPr>
        <p:txBody>
          <a:bodyPr spcFirstLastPara="1" wrap="square" lIns="0" tIns="91425" rIns="0" bIns="91425" anchor="t" anchorCtr="0">
            <a:noAutofit/>
          </a:bodyPr>
          <a:lstStyle/>
          <a:p>
            <a:pPr marL="0" indent="0">
              <a:spcBef>
                <a:spcPts val="600"/>
              </a:spcBef>
              <a:spcAft>
                <a:spcPts val="1600"/>
              </a:spcAft>
            </a:pPr>
            <a:r>
              <a:rPr lang="en-US" sz="1600" dirty="0">
                <a:solidFill>
                  <a:schemeClr val="accent2"/>
                </a:solidFill>
              </a:rPr>
              <a:t>Increase </a:t>
            </a:r>
            <a:r>
              <a:rPr lang="en-US" sz="1600" dirty="0"/>
              <a:t>level of customer feedback gathered</a:t>
            </a:r>
            <a:endParaRPr lang="en-US" sz="1600" dirty="0">
              <a:solidFill>
                <a:schemeClr val="tx1"/>
              </a:solidFill>
            </a:endParaRPr>
          </a:p>
          <a:p>
            <a:pPr marL="0" lvl="0" indent="0">
              <a:spcBef>
                <a:spcPts val="600"/>
              </a:spcBef>
              <a:spcAft>
                <a:spcPts val="1600"/>
              </a:spcAft>
            </a:pPr>
            <a:r>
              <a:rPr lang="en-US" sz="1600" dirty="0">
                <a:solidFill>
                  <a:schemeClr val="accent2"/>
                </a:solidFill>
              </a:rPr>
              <a:t>Improve</a:t>
            </a:r>
            <a:r>
              <a:rPr lang="en-US" sz="1600" dirty="0"/>
              <a:t> the efficiency of internal processes that rely on forms</a:t>
            </a:r>
          </a:p>
          <a:p>
            <a:pPr marL="0" lvl="0" indent="0">
              <a:spcBef>
                <a:spcPts val="600"/>
              </a:spcBef>
              <a:spcAft>
                <a:spcPts val="1600"/>
              </a:spcAft>
            </a:pPr>
            <a:r>
              <a:rPr lang="en-US" sz="1600" dirty="0">
                <a:solidFill>
                  <a:srgbClr val="FF0000"/>
                </a:solidFill>
              </a:rPr>
              <a:t>Reduce</a:t>
            </a:r>
            <a:r>
              <a:rPr lang="en-US" sz="1600" dirty="0"/>
              <a:t> form abandonment rates</a:t>
            </a:r>
            <a:endParaRPr lang="en-US" sz="1600" dirty="0">
              <a:solidFill>
                <a:schemeClr val="tx1"/>
              </a:solidFill>
            </a:endParaRPr>
          </a:p>
        </p:txBody>
      </p:sp>
      <p:pic>
        <p:nvPicPr>
          <p:cNvPr id="3" name="Picture 2" descr="A picture containing drawing&#10;&#10;Description automatically generated">
            <a:extLst>
              <a:ext uri="{FF2B5EF4-FFF2-40B4-BE49-F238E27FC236}">
                <a16:creationId xmlns:a16="http://schemas.microsoft.com/office/drawing/2014/main" id="{78705B3B-6368-4A94-AE0C-017DE78C0CD7}"/>
              </a:ext>
            </a:extLst>
          </p:cNvPr>
          <p:cNvPicPr>
            <a:picLocks noChangeAspect="1"/>
          </p:cNvPicPr>
          <p:nvPr/>
        </p:nvPicPr>
        <p:blipFill>
          <a:blip r:embed="rId3"/>
          <a:stretch>
            <a:fillRect/>
          </a:stretch>
        </p:blipFill>
        <p:spPr>
          <a:xfrm>
            <a:off x="2262813" y="1959668"/>
            <a:ext cx="420432" cy="420432"/>
          </a:xfrm>
          <a:prstGeom prst="rect">
            <a:avLst/>
          </a:prstGeom>
        </p:spPr>
      </p:pic>
      <p:sp>
        <p:nvSpPr>
          <p:cNvPr id="8" name="Google Shape;135;p21">
            <a:extLst>
              <a:ext uri="{FF2B5EF4-FFF2-40B4-BE49-F238E27FC236}">
                <a16:creationId xmlns:a16="http://schemas.microsoft.com/office/drawing/2014/main" id="{C75B7EF3-A259-1C4D-B1A2-90FDE18243F1}"/>
              </a:ext>
            </a:extLst>
          </p:cNvPr>
          <p:cNvSpPr txBox="1">
            <a:spLocks/>
          </p:cNvSpPr>
          <p:nvPr/>
        </p:nvSpPr>
        <p:spPr>
          <a:xfrm>
            <a:off x="2244175" y="1199488"/>
            <a:ext cx="5985300" cy="52920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ource Sans Pro"/>
              <a:buNone/>
              <a:defRPr sz="2400" b="1"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dk1"/>
              </a:buClr>
              <a:buSzPts val="2800"/>
              <a:buFont typeface="Source Sans Pro"/>
              <a:buNone/>
              <a:defRPr sz="2400" b="0" i="0" u="none" strike="noStrike" cap="none">
                <a:solidFill>
                  <a:schemeClr val="dk1"/>
                </a:solidFill>
                <a:latin typeface="Source Sans Pro"/>
                <a:ea typeface="Source Sans Pro"/>
                <a:cs typeface="Source Sans Pro"/>
                <a:sym typeface="Source Sans Pro"/>
              </a:defRPr>
            </a:lvl9pPr>
          </a:lstStyle>
          <a:p>
            <a:r>
              <a:rPr lang="en-US" dirty="0"/>
              <a:t>Relevant KPIs</a:t>
            </a:r>
            <a:endParaRPr lang="en-US" dirty="0">
              <a:solidFill>
                <a:schemeClr val="tx1"/>
              </a:solidFill>
            </a:endParaRPr>
          </a:p>
        </p:txBody>
      </p:sp>
      <p:pic>
        <p:nvPicPr>
          <p:cNvPr id="7" name="Picture 6" descr="A picture containing drawing&#10;&#10;Description automatically generated">
            <a:extLst>
              <a:ext uri="{FF2B5EF4-FFF2-40B4-BE49-F238E27FC236}">
                <a16:creationId xmlns:a16="http://schemas.microsoft.com/office/drawing/2014/main" id="{45912FCA-6C48-4CB2-B275-8E571B3BF7F5}"/>
              </a:ext>
            </a:extLst>
          </p:cNvPr>
          <p:cNvPicPr>
            <a:picLocks noChangeAspect="1"/>
          </p:cNvPicPr>
          <p:nvPr/>
        </p:nvPicPr>
        <p:blipFill>
          <a:blip r:embed="rId4"/>
          <a:stretch>
            <a:fillRect/>
          </a:stretch>
        </p:blipFill>
        <p:spPr>
          <a:xfrm>
            <a:off x="2262813" y="3081800"/>
            <a:ext cx="420433" cy="4204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p14">
            <a:extLst>
              <a:ext uri="{FF2B5EF4-FFF2-40B4-BE49-F238E27FC236}">
                <a16:creationId xmlns:a16="http://schemas.microsoft.com/office/drawing/2014/main" id="{B38220D1-7BF4-4CC1-A82F-5B522E62FE99}"/>
              </a:ext>
            </a:extLst>
          </p:cNvPr>
          <p:cNvSpPr txBox="1">
            <a:spLocks/>
          </p:cNvSpPr>
          <p:nvPr/>
        </p:nvSpPr>
        <p:spPr>
          <a:xfrm>
            <a:off x="1339050" y="2062444"/>
            <a:ext cx="6465900" cy="784500"/>
          </a:xfrm>
          <a:prstGeom prst="rect">
            <a:avLst/>
          </a:prstGeom>
        </p:spPr>
        <p:txBody>
          <a:bodyPr spcFirstLastPara="1" wrap="square" lIns="0" tIns="91425" rIns="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5200" b="1" dirty="0">
                <a:latin typeface="Source Sans Pro" panose="020B0503030403020204" pitchFamily="34" charset="0"/>
                <a:ea typeface="Source Sans Pro" panose="020B0503030403020204" pitchFamily="34" charset="0"/>
              </a:rPr>
              <a:t>Gathering Feedback</a:t>
            </a:r>
          </a:p>
        </p:txBody>
      </p:sp>
      <p:grpSp>
        <p:nvGrpSpPr>
          <p:cNvPr id="3" name="Google Shape;275;p23">
            <a:extLst>
              <a:ext uri="{FF2B5EF4-FFF2-40B4-BE49-F238E27FC236}">
                <a16:creationId xmlns:a16="http://schemas.microsoft.com/office/drawing/2014/main" id="{AFD47661-1F62-4C70-B083-E13F9F942F1B}"/>
              </a:ext>
            </a:extLst>
          </p:cNvPr>
          <p:cNvGrpSpPr/>
          <p:nvPr/>
        </p:nvGrpSpPr>
        <p:grpSpPr>
          <a:xfrm>
            <a:off x="919156" y="1846970"/>
            <a:ext cx="445337" cy="425232"/>
            <a:chOff x="1893225" y="1043450"/>
            <a:chExt cx="4277300" cy="4084200"/>
          </a:xfrm>
        </p:grpSpPr>
        <p:sp>
          <p:nvSpPr>
            <p:cNvPr id="4" name="Google Shape;276;p23">
              <a:extLst>
                <a:ext uri="{FF2B5EF4-FFF2-40B4-BE49-F238E27FC236}">
                  <a16:creationId xmlns:a16="http://schemas.microsoft.com/office/drawing/2014/main" id="{BF498A3D-B7DD-4E56-A2A5-4100B1C2904D}"/>
                </a:ext>
              </a:extLst>
            </p:cNvPr>
            <p:cNvSpPr/>
            <p:nvPr/>
          </p:nvSpPr>
          <p:spPr>
            <a:xfrm>
              <a:off x="2497225" y="1043450"/>
              <a:ext cx="3673300" cy="4084200"/>
            </a:xfrm>
            <a:custGeom>
              <a:avLst/>
              <a:gdLst/>
              <a:ahLst/>
              <a:cxnLst/>
              <a:rect l="l" t="t" r="r" b="b"/>
              <a:pathLst>
                <a:path w="146932" h="163368" extrusionOk="0">
                  <a:moveTo>
                    <a:pt x="19230" y="22023"/>
                  </a:moveTo>
                  <a:cubicBezTo>
                    <a:pt x="35007" y="0"/>
                    <a:pt x="78725" y="2959"/>
                    <a:pt x="102392" y="24324"/>
                  </a:cubicBezTo>
                  <a:cubicBezTo>
                    <a:pt x="146932" y="64427"/>
                    <a:pt x="89080" y="163367"/>
                    <a:pt x="35007" y="123758"/>
                  </a:cubicBezTo>
                  <a:cubicBezTo>
                    <a:pt x="33528" y="122936"/>
                    <a:pt x="32213" y="121950"/>
                    <a:pt x="30899" y="120800"/>
                  </a:cubicBezTo>
                  <a:cubicBezTo>
                    <a:pt x="13806" y="106008"/>
                    <a:pt x="0" y="84971"/>
                    <a:pt x="14628" y="31556"/>
                  </a:cubicBezTo>
                  <a:cubicBezTo>
                    <a:pt x="15614" y="27940"/>
                    <a:pt x="17257" y="24817"/>
                    <a:pt x="19230" y="22023"/>
                  </a:cubicBezTo>
                  <a:close/>
                </a:path>
              </a:pathLst>
            </a:custGeom>
            <a:solidFill>
              <a:srgbClr val="1AA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7;p23">
              <a:extLst>
                <a:ext uri="{FF2B5EF4-FFF2-40B4-BE49-F238E27FC236}">
                  <a16:creationId xmlns:a16="http://schemas.microsoft.com/office/drawing/2014/main" id="{5E8CBB7B-9A6E-41EA-BA40-311A686B1279}"/>
                </a:ext>
              </a:extLst>
            </p:cNvPr>
            <p:cNvSpPr/>
            <p:nvPr/>
          </p:nvSpPr>
          <p:spPr>
            <a:xfrm>
              <a:off x="1893225" y="1129725"/>
              <a:ext cx="3648650" cy="3085750"/>
            </a:xfrm>
            <a:custGeom>
              <a:avLst/>
              <a:gdLst/>
              <a:ahLst/>
              <a:cxnLst/>
              <a:rect l="l" t="t" r="r" b="b"/>
              <a:pathLst>
                <a:path w="145946" h="123430" extrusionOk="0">
                  <a:moveTo>
                    <a:pt x="43390" y="18572"/>
                  </a:moveTo>
                  <a:cubicBezTo>
                    <a:pt x="88915" y="1"/>
                    <a:pt x="145946" y="44705"/>
                    <a:pt x="101570" y="94504"/>
                  </a:cubicBezTo>
                  <a:cubicBezTo>
                    <a:pt x="91216" y="106008"/>
                    <a:pt x="75110" y="116198"/>
                    <a:pt x="59167" y="120307"/>
                  </a:cubicBezTo>
                  <a:cubicBezTo>
                    <a:pt x="47498" y="123430"/>
                    <a:pt x="35994" y="123265"/>
                    <a:pt x="26954" y="118006"/>
                  </a:cubicBezTo>
                  <a:cubicBezTo>
                    <a:pt x="5260" y="106008"/>
                    <a:pt x="0" y="62948"/>
                    <a:pt x="16600" y="39938"/>
                  </a:cubicBezTo>
                  <a:cubicBezTo>
                    <a:pt x="24325" y="29584"/>
                    <a:pt x="33528" y="22517"/>
                    <a:pt x="43390" y="18572"/>
                  </a:cubicBezTo>
                  <a:close/>
                </a:path>
              </a:pathLst>
            </a:custGeom>
            <a:solidFill>
              <a:srgbClr val="0B6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8;p23">
              <a:extLst>
                <a:ext uri="{FF2B5EF4-FFF2-40B4-BE49-F238E27FC236}">
                  <a16:creationId xmlns:a16="http://schemas.microsoft.com/office/drawing/2014/main" id="{B847F13C-823A-4DF6-A8CC-F7E9F2FBE8FF}"/>
                </a:ext>
              </a:extLst>
            </p:cNvPr>
            <p:cNvSpPr/>
            <p:nvPr/>
          </p:nvSpPr>
          <p:spPr>
            <a:xfrm>
              <a:off x="2497225" y="1486675"/>
              <a:ext cx="2869075" cy="2650725"/>
            </a:xfrm>
            <a:custGeom>
              <a:avLst/>
              <a:gdLst/>
              <a:ahLst/>
              <a:cxnLst/>
              <a:rect l="l" t="t" r="r" b="b"/>
              <a:pathLst>
                <a:path w="114763" h="106029" extrusionOk="0">
                  <a:moveTo>
                    <a:pt x="41262" y="1"/>
                  </a:moveTo>
                  <a:cubicBezTo>
                    <a:pt x="33928" y="1"/>
                    <a:pt x="26435" y="1355"/>
                    <a:pt x="19230" y="4294"/>
                  </a:cubicBezTo>
                  <a:cubicBezTo>
                    <a:pt x="17257" y="7088"/>
                    <a:pt x="15614" y="10211"/>
                    <a:pt x="14628" y="13827"/>
                  </a:cubicBezTo>
                  <a:cubicBezTo>
                    <a:pt x="0" y="67242"/>
                    <a:pt x="13806" y="88279"/>
                    <a:pt x="30899" y="103071"/>
                  </a:cubicBezTo>
                  <a:cubicBezTo>
                    <a:pt x="32213" y="104221"/>
                    <a:pt x="33528" y="105207"/>
                    <a:pt x="35007" y="106029"/>
                  </a:cubicBezTo>
                  <a:cubicBezTo>
                    <a:pt x="50950" y="101920"/>
                    <a:pt x="67056" y="91730"/>
                    <a:pt x="77410" y="80226"/>
                  </a:cubicBezTo>
                  <a:cubicBezTo>
                    <a:pt x="114763" y="38308"/>
                    <a:pt x="80268" y="1"/>
                    <a:pt x="41262" y="1"/>
                  </a:cubicBezTo>
                  <a:close/>
                </a:path>
              </a:pathLst>
            </a:custGeom>
            <a:solidFill>
              <a:srgbClr val="134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76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body" idx="1"/>
          </p:nvPr>
        </p:nvSpPr>
        <p:spPr>
          <a:xfrm>
            <a:off x="433751" y="1369100"/>
            <a:ext cx="4138249" cy="2293188"/>
          </a:xfrm>
          <a:prstGeom prst="rect">
            <a:avLst/>
          </a:prstGeom>
        </p:spPr>
        <p:txBody>
          <a:bodyPr spcFirstLastPara="1" wrap="square" lIns="0" tIns="91425" rIns="0" bIns="91425" anchor="t" anchorCtr="0">
            <a:noAutofit/>
          </a:bodyPr>
          <a:lstStyle/>
          <a:p>
            <a:pPr marL="285750" indent="-285750">
              <a:spcBef>
                <a:spcPts val="600"/>
              </a:spcBef>
              <a:buSzPct val="150000"/>
              <a:buFont typeface="Arial" panose="020B0604020202020204" pitchFamily="34" charset="0"/>
              <a:buChar char="•"/>
            </a:pPr>
            <a:r>
              <a:rPr lang="en-US" dirty="0"/>
              <a:t>In Liferay DXP, forms are entities that are created in order to gather data</a:t>
            </a:r>
          </a:p>
          <a:p>
            <a:pPr marL="285750" indent="-285750">
              <a:spcBef>
                <a:spcPts val="600"/>
              </a:spcBef>
              <a:buSzPct val="150000"/>
              <a:buFont typeface="Arial" panose="020B0604020202020204" pitchFamily="34" charset="0"/>
              <a:buChar char="•"/>
            </a:pPr>
            <a:r>
              <a:rPr lang="en-US" dirty="0"/>
              <a:t>Use cases are wide-ranging, but they include:</a:t>
            </a:r>
          </a:p>
          <a:p>
            <a:pPr marL="742950" lvl="1" indent="-285750">
              <a:spcBef>
                <a:spcPts val="600"/>
              </a:spcBef>
              <a:buSzPct val="88000"/>
              <a:buFont typeface="Courier New" panose="02070309020205020404" pitchFamily="49" charset="0"/>
              <a:buChar char="o"/>
            </a:pPr>
            <a:r>
              <a:rPr lang="en-US" sz="1600" dirty="0"/>
              <a:t>Surveys</a:t>
            </a:r>
          </a:p>
          <a:p>
            <a:pPr marL="742950" lvl="1" indent="-285750">
              <a:spcBef>
                <a:spcPts val="600"/>
              </a:spcBef>
              <a:buSzPct val="88000"/>
              <a:buFont typeface="Courier New" panose="02070309020205020404" pitchFamily="49" charset="0"/>
              <a:buChar char="o"/>
            </a:pPr>
            <a:r>
              <a:rPr lang="en-US" sz="1600" dirty="0"/>
              <a:t>Work Orders</a:t>
            </a:r>
          </a:p>
          <a:p>
            <a:pPr marL="742950" lvl="1" indent="-285750">
              <a:spcBef>
                <a:spcPts val="600"/>
              </a:spcBef>
              <a:buSzPct val="88000"/>
              <a:buFont typeface="Courier New" panose="02070309020205020404" pitchFamily="49" charset="0"/>
              <a:buChar char="o"/>
            </a:pPr>
            <a:r>
              <a:rPr lang="en-US" sz="1600" dirty="0"/>
              <a:t>RSVP Forms</a:t>
            </a:r>
          </a:p>
          <a:p>
            <a:pPr marL="742950" lvl="1" indent="-285750">
              <a:spcBef>
                <a:spcPts val="600"/>
              </a:spcBef>
              <a:buSzPct val="88000"/>
              <a:buFont typeface="Courier New" panose="02070309020205020404" pitchFamily="49" charset="0"/>
              <a:buChar char="o"/>
            </a:pPr>
            <a:r>
              <a:rPr lang="en-US" sz="1600" dirty="0"/>
              <a:t>Invoices</a:t>
            </a:r>
          </a:p>
          <a:p>
            <a:pPr marL="742950" lvl="1" indent="-285750">
              <a:spcBef>
                <a:spcPts val="600"/>
              </a:spcBef>
              <a:buSzPct val="88000"/>
              <a:buFont typeface="Courier New" panose="02070309020205020404" pitchFamily="49" charset="0"/>
              <a:buChar char="o"/>
            </a:pPr>
            <a:r>
              <a:rPr lang="en-US" sz="1600" dirty="0"/>
              <a:t>Registration Forms</a:t>
            </a:r>
          </a:p>
          <a:p>
            <a:pPr marL="285750" indent="-285750">
              <a:spcBef>
                <a:spcPts val="600"/>
              </a:spcBef>
              <a:buSzPct val="150000"/>
              <a:buFont typeface="Arial" panose="020B0604020202020204" pitchFamily="34" charset="0"/>
              <a:buChar char="•"/>
            </a:pPr>
            <a:endParaRPr lang="en-US" dirty="0"/>
          </a:p>
          <a:p>
            <a:pPr marL="285750" indent="-285750">
              <a:spcBef>
                <a:spcPts val="600"/>
              </a:spcBef>
              <a:buSzPct val="150000"/>
              <a:buFont typeface="Arial" panose="020B0604020202020204" pitchFamily="34" charset="0"/>
              <a:buChar char="•"/>
            </a:pPr>
            <a:endParaRPr lang="en-US" dirty="0"/>
          </a:p>
        </p:txBody>
      </p:sp>
      <p:sp>
        <p:nvSpPr>
          <p:cNvPr id="112" name="Google Shape;112;p18"/>
          <p:cNvSpPr txBox="1">
            <a:spLocks noGrp="1"/>
          </p:cNvSpPr>
          <p:nvPr>
            <p:ph type="title"/>
          </p:nvPr>
        </p:nvSpPr>
        <p:spPr>
          <a:xfrm>
            <a:off x="433754" y="758523"/>
            <a:ext cx="4411397" cy="5727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US" dirty="0"/>
              <a:t>Forms</a:t>
            </a:r>
            <a:endParaRPr dirty="0"/>
          </a:p>
        </p:txBody>
      </p:sp>
      <p:pic>
        <p:nvPicPr>
          <p:cNvPr id="5" name="Google Shape;115;p18">
            <a:extLst>
              <a:ext uri="{FF2B5EF4-FFF2-40B4-BE49-F238E27FC236}">
                <a16:creationId xmlns:a16="http://schemas.microsoft.com/office/drawing/2014/main" id="{137771C4-8EB2-8044-86EF-A841209834C7}"/>
              </a:ext>
            </a:extLst>
          </p:cNvPr>
          <p:cNvPicPr preferRelativeResize="0"/>
          <p:nvPr/>
        </p:nvPicPr>
        <p:blipFill>
          <a:blip r:embed="rId3"/>
          <a:srcRect/>
          <a:stretch/>
        </p:blipFill>
        <p:spPr>
          <a:xfrm>
            <a:off x="4737354" y="1659146"/>
            <a:ext cx="4298854" cy="2431011"/>
          </a:xfrm>
          <a:prstGeom prst="rect">
            <a:avLst/>
          </a:prstGeom>
          <a:noFill/>
          <a:ln>
            <a:noFill/>
          </a:ln>
          <a:effectLst>
            <a:outerShdw blurRad="508000" dist="190500" dir="5400000" algn="ctr" rotWithShape="0">
              <a:srgbClr val="000000">
                <a:alpha val="20000"/>
              </a:srgbClr>
            </a:outerShdw>
          </a:effectLst>
        </p:spPr>
      </p:pic>
    </p:spTree>
    <p:extLst>
      <p:ext uri="{BB962C8B-B14F-4D97-AF65-F5344CB8AC3E}">
        <p14:creationId xmlns:p14="http://schemas.microsoft.com/office/powerpoint/2010/main" val="4205068927"/>
      </p:ext>
    </p:extLst>
  </p:cSld>
  <p:clrMapOvr>
    <a:masterClrMapping/>
  </p:clrMapOvr>
</p:sld>
</file>

<file path=ppt/theme/theme1.xml><?xml version="1.0" encoding="utf-8"?>
<a:theme xmlns:a="http://schemas.openxmlformats.org/drawingml/2006/main" name="LR BRAND">
  <a:themeElements>
    <a:clrScheme name="Simple Light">
      <a:dk1>
        <a:srgbClr val="09101D"/>
      </a:dk1>
      <a:lt1>
        <a:srgbClr val="FFFFFF"/>
      </a:lt1>
      <a:dk2>
        <a:srgbClr val="DADEE3"/>
      </a:dk2>
      <a:lt2>
        <a:srgbClr val="858C94"/>
      </a:lt2>
      <a:accent1>
        <a:srgbClr val="0B63CE"/>
      </a:accent1>
      <a:accent2>
        <a:srgbClr val="134194"/>
      </a:accent2>
      <a:accent3>
        <a:srgbClr val="2E5AAC"/>
      </a:accent3>
      <a:accent4>
        <a:srgbClr val="DA1414"/>
      </a:accent4>
      <a:accent5>
        <a:srgbClr val="287D3C"/>
      </a:accent5>
      <a:accent6>
        <a:srgbClr val="B95000"/>
      </a:accent6>
      <a:hlink>
        <a:srgbClr val="0B63C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mple Light">
    <a:dk1>
      <a:srgbClr val="09101D"/>
    </a:dk1>
    <a:lt1>
      <a:srgbClr val="FFFFFF"/>
    </a:lt1>
    <a:dk2>
      <a:srgbClr val="DADEE3"/>
    </a:dk2>
    <a:lt2>
      <a:srgbClr val="858C94"/>
    </a:lt2>
    <a:accent1>
      <a:srgbClr val="0B63CE"/>
    </a:accent1>
    <a:accent2>
      <a:srgbClr val="134194"/>
    </a:accent2>
    <a:accent3>
      <a:srgbClr val="2E5AAC"/>
    </a:accent3>
    <a:accent4>
      <a:srgbClr val="DA1414"/>
    </a:accent4>
    <a:accent5>
      <a:srgbClr val="287D3C"/>
    </a:accent5>
    <a:accent6>
      <a:srgbClr val="B95000"/>
    </a:accent6>
    <a:hlink>
      <a:srgbClr val="0B63CE"/>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17183</TotalTime>
  <Words>4552</Words>
  <Application>Microsoft Macintosh PowerPoint</Application>
  <PresentationFormat>On-screen Show (16:9)</PresentationFormat>
  <Paragraphs>337</Paragraphs>
  <Slides>54</Slides>
  <Notes>54</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Source Sans Pro</vt:lpstr>
      <vt:lpstr>Courier New</vt:lpstr>
      <vt:lpstr>Source Sans Pro Light</vt:lpstr>
      <vt:lpstr>Source Sans Pro SemiBold</vt:lpstr>
      <vt:lpstr>Source Serif Pro Semibold</vt:lpstr>
      <vt:lpstr>Wingdings</vt:lpstr>
      <vt:lpstr>Arial</vt:lpstr>
      <vt:lpstr>LR BRAND</vt:lpstr>
      <vt:lpstr>Gather and Analyze Data with Liferay DXP</vt:lpstr>
      <vt:lpstr>PowerPoint Presentation</vt:lpstr>
      <vt:lpstr>Exercise Prerequisites (1/2)</vt:lpstr>
      <vt:lpstr>Exercise Prerequisites (2/2)</vt:lpstr>
      <vt:lpstr>Use Case: Marvin Robotics</vt:lpstr>
      <vt:lpstr>Use Case: Marvin Robotics</vt:lpstr>
      <vt:lpstr>PowerPoint Presentation</vt:lpstr>
      <vt:lpstr>PowerPoint Presentation</vt:lpstr>
      <vt:lpstr>Forms</vt:lpstr>
      <vt:lpstr>Form Field Types</vt:lpstr>
      <vt:lpstr>Form Rules</vt:lpstr>
      <vt:lpstr>Conditions</vt:lpstr>
      <vt:lpstr>Actions: Show and Hide</vt:lpstr>
      <vt:lpstr>Actions: Require</vt:lpstr>
      <vt:lpstr>Actions: Enable and Disable </vt:lpstr>
      <vt:lpstr>Actions: Jump to Page</vt:lpstr>
      <vt:lpstr>Actions: Autofill</vt:lpstr>
      <vt:lpstr>Actions: Calculate</vt:lpstr>
      <vt:lpstr>Form Element Sets</vt:lpstr>
      <vt:lpstr>Other Useful Features</vt:lpstr>
      <vt:lpstr>Dynamic Data List</vt:lpstr>
      <vt:lpstr>Use Case Example: Marvin Robotics Forms</vt:lpstr>
      <vt:lpstr>Knowledge Check</vt:lpstr>
      <vt:lpstr>Knowledge Check</vt:lpstr>
      <vt:lpstr>Exercise: Creating Forms</vt:lpstr>
      <vt:lpstr>Creating Forms Exercise Objectives</vt:lpstr>
      <vt:lpstr>Creating Forms Exercise Steps</vt:lpstr>
      <vt:lpstr>Creating Forms Bonus Exercises</vt:lpstr>
      <vt:lpstr>PowerPoint Presentation</vt:lpstr>
      <vt:lpstr>Form Entries</vt:lpstr>
      <vt:lpstr>View Form Entries</vt:lpstr>
      <vt:lpstr>Export and Delete Form Entries</vt:lpstr>
      <vt:lpstr>Use Case Example: Form Entry Analysis</vt:lpstr>
      <vt:lpstr>Knowledge Check</vt:lpstr>
      <vt:lpstr>Knowledge Check</vt:lpstr>
      <vt:lpstr>Exercise: Gathering and Viewing Feedback</vt:lpstr>
      <vt:lpstr>Gathering and Viewing Feedback Exercise Objectives</vt:lpstr>
      <vt:lpstr>Gathering and Viewing Feedback Exercise Steps</vt:lpstr>
      <vt:lpstr>Gathering and Viewing Feedback Bonus Exercises</vt:lpstr>
      <vt:lpstr>PowerPoint Presentation</vt:lpstr>
      <vt:lpstr>Kaleo Forms</vt:lpstr>
      <vt:lpstr>Use Case Example: Order Management Process</vt:lpstr>
      <vt:lpstr>Use Case Example: Order Management Process</vt:lpstr>
      <vt:lpstr>Use Case Example: Order Management Process</vt:lpstr>
      <vt:lpstr>Use Case Example: Order Management Process</vt:lpstr>
      <vt:lpstr>Knowledge Check</vt:lpstr>
      <vt:lpstr>Knowledge Check</vt:lpstr>
      <vt:lpstr>Exercise: Creating a Forms Workflow</vt:lpstr>
      <vt:lpstr>Creating a Forms Workflow Exercise Objectives</vt:lpstr>
      <vt:lpstr>Creating a Forms Workflow Exercise Steps</vt:lpstr>
      <vt:lpstr>Creating a Forms Workflow Bonus Exercises</vt:lpstr>
      <vt:lpstr>Summary (1/2)</vt:lpstr>
      <vt:lpstr>Summary (2/2)</vt:lpstr>
      <vt:lpstr>For 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Start Your Presentation</dc:title>
  <cp:lastModifiedBy>Emily Brokaw</cp:lastModifiedBy>
  <cp:revision>178</cp:revision>
  <dcterms:modified xsi:type="dcterms:W3CDTF">2022-02-17T20:21:16Z</dcterms:modified>
</cp:coreProperties>
</file>