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handoutMasterIdLst>
    <p:handoutMasterId r:id="rId39"/>
  </p:handoutMasterIdLst>
  <p:sldIdLst>
    <p:sldId id="256" r:id="rId2"/>
    <p:sldId id="333" r:id="rId3"/>
    <p:sldId id="278" r:id="rId4"/>
    <p:sldId id="387" r:id="rId5"/>
    <p:sldId id="388" r:id="rId6"/>
    <p:sldId id="354" r:id="rId7"/>
    <p:sldId id="300" r:id="rId8"/>
    <p:sldId id="394" r:id="rId9"/>
    <p:sldId id="290" r:id="rId10"/>
    <p:sldId id="262" r:id="rId11"/>
    <p:sldId id="424" r:id="rId12"/>
    <p:sldId id="280" r:id="rId13"/>
    <p:sldId id="425" r:id="rId14"/>
    <p:sldId id="305" r:id="rId15"/>
    <p:sldId id="264" r:id="rId16"/>
    <p:sldId id="289" r:id="rId17"/>
    <p:sldId id="438" r:id="rId18"/>
    <p:sldId id="288" r:id="rId19"/>
    <p:sldId id="308" r:id="rId20"/>
    <p:sldId id="357" r:id="rId21"/>
    <p:sldId id="429" r:id="rId22"/>
    <p:sldId id="431" r:id="rId23"/>
    <p:sldId id="433" r:id="rId24"/>
    <p:sldId id="434" r:id="rId25"/>
    <p:sldId id="435" r:id="rId26"/>
    <p:sldId id="426" r:id="rId27"/>
    <p:sldId id="437" r:id="rId28"/>
    <p:sldId id="427" r:id="rId29"/>
    <p:sldId id="347" r:id="rId30"/>
    <p:sldId id="440" r:id="rId31"/>
    <p:sldId id="441" r:id="rId32"/>
    <p:sldId id="442" r:id="rId33"/>
    <p:sldId id="443" r:id="rId34"/>
    <p:sldId id="292" r:id="rId35"/>
    <p:sldId id="428" r:id="rId36"/>
    <p:sldId id="293" r:id="rId37"/>
  </p:sldIdLst>
  <p:sldSz cx="9144000" cy="5143500" type="screen16x9"/>
  <p:notesSz cx="6858000" cy="9144000"/>
  <p:embeddedFontLst>
    <p:embeddedFont>
      <p:font typeface="Source Sans Pro" panose="020B0503030403020204" pitchFamily="34" charset="0"/>
      <p:regular r:id="rId40"/>
      <p:bold r:id="rId41"/>
      <p:italic r:id="rId42"/>
      <p:boldItalic r:id="rId43"/>
    </p:embeddedFont>
    <p:embeddedFont>
      <p:font typeface="Source Sans Pro Light" panose="020F0302020204030204" pitchFamily="34" charset="0"/>
      <p:regular r:id="rId44"/>
      <p:italic r:id="rId45"/>
    </p:embeddedFont>
    <p:embeddedFont>
      <p:font typeface="Source Sans Pro SemiBold" panose="020F0502020204030204" pitchFamily="34" charset="0"/>
      <p:regular r:id="rId46"/>
      <p:bold r:id="rId47"/>
      <p:italic r:id="rId48"/>
      <p:boldItalic r:id="rId49"/>
    </p:embeddedFont>
    <p:embeddedFont>
      <p:font typeface="Source Serif Pro Semibold" panose="020F050202020403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44" userDrawn="1">
          <p15:clr>
            <a:srgbClr val="A4A3A4"/>
          </p15:clr>
        </p15:guide>
        <p15:guide id="2" orient="horz" pos="708" userDrawn="1">
          <p15:clr>
            <a:srgbClr val="A4A3A4"/>
          </p15:clr>
        </p15:guide>
        <p15:guide id="3" pos="2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9"/>
    <p:restoredTop sz="79905"/>
  </p:normalViewPr>
  <p:slideViewPr>
    <p:cSldViewPr snapToGrid="0" snapToObjects="1">
      <p:cViewPr varScale="1">
        <p:scale>
          <a:sx n="108" d="100"/>
          <a:sy n="108" d="100"/>
        </p:scale>
        <p:origin x="592" y="192"/>
      </p:cViewPr>
      <p:guideLst>
        <p:guide orient="horz" pos="1044"/>
        <p:guide orient="horz" pos="708"/>
        <p:guide pos="288"/>
      </p:guideLst>
    </p:cSldViewPr>
  </p:slideViewPr>
  <p:notesTextViewPr>
    <p:cViewPr>
      <p:scale>
        <a:sx n="1" d="1"/>
        <a:sy n="1" d="1"/>
      </p:scale>
      <p:origin x="0" y="0"/>
    </p:cViewPr>
  </p:notesTextViewPr>
  <p:notesViewPr>
    <p:cSldViewPr snapToGrid="0" snapToObjects="1">
      <p:cViewPr varScale="1">
        <p:scale>
          <a:sx n="119" d="100"/>
          <a:sy n="119"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1516F1-F2B6-F341-8B4B-CED2FBF076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DBD1B4E-9153-E144-9723-5C890CACE0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C83556-B841-D04A-AA02-DE27A8AA066A}" type="datetimeFigureOut">
              <a:rPr lang="en-US" smtClean="0"/>
              <a:t>2/17/22</a:t>
            </a:fld>
            <a:endParaRPr lang="en-US"/>
          </a:p>
        </p:txBody>
      </p:sp>
      <p:sp>
        <p:nvSpPr>
          <p:cNvPr id="4" name="Footer Placeholder 3">
            <a:extLst>
              <a:ext uri="{FF2B5EF4-FFF2-40B4-BE49-F238E27FC236}">
                <a16:creationId xmlns:a16="http://schemas.microsoft.com/office/drawing/2014/main" id="{778C4AC9-49E0-7D46-90D6-5BA3867E28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9E3651-72A6-9D44-BC1F-C6BEF15EF1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3F381F-8B2F-0D44-B112-AD1BCCE26706}" type="slidenum">
              <a:rPr lang="en-US" smtClean="0"/>
              <a:t>‹#›</a:t>
            </a:fld>
            <a:endParaRPr lang="en-US"/>
          </a:p>
        </p:txBody>
      </p:sp>
    </p:spTree>
    <p:extLst>
      <p:ext uri="{BB962C8B-B14F-4D97-AF65-F5344CB8AC3E}">
        <p14:creationId xmlns:p14="http://schemas.microsoft.com/office/powerpoint/2010/main" val="24291007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fbfe6b9cf_1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fbfe6b9cf_1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1000" b="1" dirty="0">
                <a:solidFill>
                  <a:schemeClr val="dk1"/>
                </a:solidFill>
                <a:latin typeface="Source Sans Pro"/>
                <a:ea typeface="Source Sans Pro"/>
                <a:cs typeface="Source Sans Pro"/>
                <a:sym typeface="Source Sans Pro"/>
              </a:rPr>
            </a:br>
            <a:endParaRPr sz="1000" dirty="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fbfe6b9cf_1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fbfe6b9cf_1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dirty="0">
                <a:solidFill>
                  <a:srgbClr val="0B5FFF"/>
                </a:solidFill>
                <a:latin typeface="Source Sans Pro"/>
                <a:ea typeface="Source Sans Pro"/>
                <a:cs typeface="Source Sans Pro"/>
                <a:sym typeface="Source Sans Pro"/>
              </a:rPr>
              <a:t>Notes:</a:t>
            </a:r>
          </a:p>
          <a:p>
            <a:pPr marL="628650" lvl="1" indent="-171450" algn="l" rtl="0">
              <a:spcBef>
                <a:spcPts val="800"/>
              </a:spcBef>
              <a:spcAft>
                <a:spcPts val="1500"/>
              </a:spcAft>
            </a:pPr>
            <a:r>
              <a:rPr lang="en-US" sz="1000" b="0" dirty="0">
                <a:solidFill>
                  <a:srgbClr val="0B5FFF"/>
                </a:solidFill>
                <a:latin typeface="Source Sans Pro"/>
                <a:ea typeface="Source Sans Pro"/>
                <a:cs typeface="Source Sans Pro"/>
                <a:sym typeface="Source Sans Pro"/>
              </a:rPr>
              <a:t>Tasks have the following properties:</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Description: </a:t>
            </a:r>
            <a:r>
              <a:rPr lang="en-US" sz="1000" b="0" dirty="0">
                <a:solidFill>
                  <a:srgbClr val="0B5FFF"/>
                </a:solidFill>
                <a:latin typeface="Source Sans Pro"/>
                <a:ea typeface="Source Sans Pro"/>
                <a:cs typeface="Source Sans Pro"/>
                <a:sym typeface="Source Sans Pro"/>
              </a:rPr>
              <a:t>Provides a description of the Task</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Name: </a:t>
            </a:r>
            <a:r>
              <a:rPr lang="en-US" sz="1000" b="0" dirty="0">
                <a:solidFill>
                  <a:srgbClr val="0B5FFF"/>
                </a:solidFill>
                <a:latin typeface="Source Sans Pro"/>
                <a:ea typeface="Source Sans Pro"/>
                <a:cs typeface="Source Sans Pro"/>
                <a:sym typeface="Source Sans Pro"/>
              </a:rPr>
              <a:t>Defines the database name</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Type: </a:t>
            </a:r>
            <a:r>
              <a:rPr lang="en-US" sz="1000" b="0" dirty="0">
                <a:solidFill>
                  <a:srgbClr val="0B5FFF"/>
                </a:solidFill>
                <a:latin typeface="Source Sans Pro"/>
                <a:ea typeface="Source Sans Pro"/>
                <a:cs typeface="Source Sans Pro"/>
                <a:sym typeface="Source Sans Pro"/>
              </a:rPr>
              <a:t>Shows the type of node in use</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Actions: </a:t>
            </a:r>
            <a:r>
              <a:rPr lang="en-US" sz="1000" b="0" dirty="0">
                <a:solidFill>
                  <a:srgbClr val="0B5FFF"/>
                </a:solidFill>
                <a:latin typeface="Source Sans Pro"/>
                <a:ea typeface="Source Sans Pro"/>
                <a:cs typeface="Source Sans Pro"/>
                <a:sym typeface="Source Sans Pro"/>
              </a:rPr>
              <a:t>Different actions can be added to this part of the workflow, like Task Timers or scripts.</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Notifications: </a:t>
            </a:r>
            <a:r>
              <a:rPr lang="en-US" sz="1000" b="0" dirty="0">
                <a:solidFill>
                  <a:srgbClr val="0B5FFF"/>
                </a:solidFill>
                <a:latin typeface="Source Sans Pro"/>
                <a:ea typeface="Source Sans Pro"/>
                <a:cs typeface="Source Sans Pro"/>
                <a:sym typeface="Source Sans Pro"/>
              </a:rPr>
              <a:t>One or more notifications can be created and sent out to different audiences.</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Assignment: </a:t>
            </a:r>
            <a:r>
              <a:rPr lang="en-US" sz="1000" b="0" dirty="0">
                <a:solidFill>
                  <a:srgbClr val="0B5FFF"/>
                </a:solidFill>
                <a:latin typeface="Source Sans Pro"/>
                <a:ea typeface="Source Sans Pro"/>
                <a:cs typeface="Source Sans Pro"/>
                <a:sym typeface="Source Sans Pro"/>
              </a:rPr>
              <a:t>This is where you can assign who will be responsible for performing the task.</a:t>
            </a:r>
          </a:p>
          <a:p>
            <a:pPr marL="628650" lvl="1" indent="-171450" algn="l" rtl="0">
              <a:spcBef>
                <a:spcPts val="800"/>
              </a:spcBef>
              <a:spcAft>
                <a:spcPts val="1500"/>
              </a:spcAft>
            </a:pPr>
            <a:r>
              <a:rPr lang="en-US" sz="1000" b="0" dirty="0">
                <a:solidFill>
                  <a:srgbClr val="0B5FFF"/>
                </a:solidFill>
                <a:latin typeface="Source Sans Pro"/>
                <a:ea typeface="Source Sans Pro"/>
                <a:cs typeface="Source Sans Pro"/>
                <a:sym typeface="Source Sans Pro"/>
              </a:rPr>
              <a:t>The available Assignment Types, include the following:</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Asset Creator: </a:t>
            </a:r>
            <a:r>
              <a:rPr lang="en-US" sz="1000" b="0" dirty="0">
                <a:solidFill>
                  <a:srgbClr val="0B5FFF"/>
                </a:solidFill>
                <a:latin typeface="Source Sans Pro"/>
                <a:ea typeface="Source Sans Pro"/>
                <a:cs typeface="Source Sans Pro"/>
                <a:sym typeface="Source Sans Pro"/>
              </a:rPr>
              <a:t>Assigns the task to the original Content Writer or Content Creator of the asset</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Resource Actions: </a:t>
            </a:r>
            <a:r>
              <a:rPr lang="en-US" sz="1000" b="0" dirty="0">
                <a:solidFill>
                  <a:srgbClr val="0B5FFF"/>
                </a:solidFill>
                <a:latin typeface="Source Sans Pro"/>
                <a:ea typeface="Source Sans Pro"/>
                <a:cs typeface="Source Sans Pro"/>
                <a:sym typeface="Source Sans Pro"/>
              </a:rPr>
              <a:t>Assigns by permissions </a:t>
            </a:r>
          </a:p>
          <a:p>
            <a:pPr marL="1543050" lvl="3" indent="-171450" algn="l" rtl="0">
              <a:spcBef>
                <a:spcPts val="800"/>
              </a:spcBef>
              <a:spcAft>
                <a:spcPts val="1500"/>
              </a:spcAft>
            </a:pPr>
            <a:r>
              <a:rPr lang="en-US" sz="1000" b="0" dirty="0">
                <a:solidFill>
                  <a:srgbClr val="0B5FFF"/>
                </a:solidFill>
                <a:latin typeface="Source Sans Pro"/>
                <a:ea typeface="Source Sans Pro"/>
                <a:cs typeface="Source Sans Pro"/>
                <a:sym typeface="Source Sans Pro"/>
              </a:rPr>
              <a:t>For example, you can assign something to a particular user who has permission to edit a blog post.</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Role: </a:t>
            </a:r>
            <a:r>
              <a:rPr lang="en-US" sz="1000" b="0" dirty="0">
                <a:solidFill>
                  <a:srgbClr val="0B5FFF"/>
                </a:solidFill>
                <a:latin typeface="Source Sans Pro"/>
                <a:ea typeface="Source Sans Pro"/>
                <a:cs typeface="Source Sans Pro"/>
                <a:sym typeface="Source Sans Pro"/>
              </a:rPr>
              <a:t>Assigns by a single role</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Role Type: </a:t>
            </a:r>
            <a:r>
              <a:rPr lang="en-US" sz="1000" b="0" dirty="0">
                <a:solidFill>
                  <a:srgbClr val="0B5FFF"/>
                </a:solidFill>
                <a:latin typeface="Source Sans Pro"/>
                <a:ea typeface="Source Sans Pro"/>
                <a:cs typeface="Source Sans Pro"/>
                <a:sym typeface="Source Sans Pro"/>
              </a:rPr>
              <a:t>Assigns by one or more roles</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Scripted Assignment: </a:t>
            </a:r>
            <a:r>
              <a:rPr lang="en-US" sz="1000" b="0" dirty="0">
                <a:solidFill>
                  <a:srgbClr val="0B5FFF"/>
                </a:solidFill>
                <a:latin typeface="Source Sans Pro"/>
                <a:ea typeface="Source Sans Pro"/>
                <a:cs typeface="Source Sans Pro"/>
                <a:sym typeface="Source Sans Pro"/>
              </a:rPr>
              <a:t>Assigns via script</a:t>
            </a:r>
          </a:p>
          <a:p>
            <a:pPr marL="1085850" lvl="2" indent="-171450" algn="l" rtl="0">
              <a:spcBef>
                <a:spcPts val="800"/>
              </a:spcBef>
              <a:spcAft>
                <a:spcPts val="1500"/>
              </a:spcAft>
            </a:pPr>
            <a:r>
              <a:rPr lang="en-US" sz="1000" b="0" i="1" dirty="0">
                <a:solidFill>
                  <a:srgbClr val="0B5FFF"/>
                </a:solidFill>
                <a:latin typeface="Source Sans Pro"/>
                <a:ea typeface="Source Sans Pro"/>
                <a:cs typeface="Source Sans Pro"/>
                <a:sym typeface="Source Sans Pro"/>
              </a:rPr>
              <a:t>User: </a:t>
            </a:r>
            <a:r>
              <a:rPr lang="en-US" sz="1000" b="0" dirty="0">
                <a:solidFill>
                  <a:srgbClr val="0B5FFF"/>
                </a:solidFill>
                <a:latin typeface="Source Sans Pro"/>
                <a:ea typeface="Source Sans Pro"/>
                <a:cs typeface="Source Sans Pro"/>
                <a:sym typeface="Source Sans Pro"/>
              </a:rPr>
              <a:t>Assigns to one or more specific users</a:t>
            </a:r>
          </a:p>
          <a:p>
            <a:pPr marL="628650" marR="0" lvl="1" indent="-171450" algn="l" defTabSz="914400" rtl="0" eaLnBrk="1" fontAlgn="auto" latinLnBrk="0" hangingPunct="1">
              <a:lnSpc>
                <a:spcPct val="100000"/>
              </a:lnSpc>
              <a:spcBef>
                <a:spcPts val="800"/>
              </a:spcBef>
              <a:spcAft>
                <a:spcPts val="1500"/>
              </a:spcAft>
              <a:buClr>
                <a:srgbClr val="000000"/>
              </a:buClr>
              <a:buSzPts val="1100"/>
              <a:buFont typeface="Arial"/>
              <a:buChar char="○"/>
              <a:tabLst/>
              <a:defRPr/>
            </a:pPr>
            <a:r>
              <a:rPr lang="en-US" sz="1000" b="0" i="0" dirty="0">
                <a:solidFill>
                  <a:srgbClr val="0B5FFF"/>
                </a:solidFill>
                <a:latin typeface="Source Sans Pro"/>
                <a:ea typeface="Source Sans Pro"/>
                <a:cs typeface="Source Sans Pro"/>
                <a:sym typeface="Source Sans Pro"/>
              </a:rPr>
              <a:t>It is also important to note that custom Roles can be created during the creation of a workflow definition by assigning a task to a new, undefined Role. From there, you can add the appropriate permissions and assign the Role to its appropriate User(s).</a:t>
            </a:r>
          </a:p>
          <a:p>
            <a:pPr marL="0" lvl="0" indent="0" algn="l" rtl="0">
              <a:spcBef>
                <a:spcPts val="800"/>
              </a:spcBef>
              <a:spcAft>
                <a:spcPts val="1500"/>
              </a:spcAft>
              <a:buNone/>
            </a:pPr>
            <a:endParaRPr lang="en-US" sz="1000" b="1" dirty="0">
              <a:solidFill>
                <a:srgbClr val="0B5FFF"/>
              </a:solidFill>
              <a:latin typeface="Source Sans Pro"/>
              <a:ea typeface="Source Sans Pro"/>
              <a:cs typeface="Source Sans Pro"/>
              <a:sym typeface="Source Sans Pro"/>
            </a:endParaRPr>
          </a:p>
          <a:p>
            <a:pPr marL="0" lvl="0" indent="0" algn="l" rtl="0">
              <a:spcBef>
                <a:spcPts val="800"/>
              </a:spcBef>
              <a:spcAft>
                <a:spcPts val="1500"/>
              </a:spcAft>
              <a:buNone/>
            </a:pPr>
            <a:r>
              <a:rPr lang="en-US" sz="1000" b="1" dirty="0">
                <a:solidFill>
                  <a:srgbClr val="0B5FFF"/>
                </a:solidFill>
                <a:latin typeface="Source Sans Pro"/>
                <a:ea typeface="Source Sans Pro"/>
                <a:cs typeface="Source Sans Pro"/>
                <a:sym typeface="Source Sans Pro"/>
              </a:rPr>
              <a:t>Use Case:</a:t>
            </a:r>
          </a:p>
          <a:p>
            <a:pPr marL="171450" lvl="0" indent="-171450" algn="l" rtl="0">
              <a:spcBef>
                <a:spcPts val="800"/>
              </a:spcBef>
              <a:spcAft>
                <a:spcPts val="1500"/>
              </a:spcAft>
            </a:pPr>
            <a:r>
              <a:rPr lang="en-US" sz="1000" b="0" dirty="0">
                <a:solidFill>
                  <a:srgbClr val="0B5FFF"/>
                </a:solidFill>
                <a:latin typeface="Source Sans Pro"/>
                <a:ea typeface="Source Sans Pro"/>
                <a:cs typeface="Source Sans Pro"/>
                <a:sym typeface="Source Sans Pro"/>
              </a:rPr>
              <a:t>In general, Task nodes in Marvin Robotics workflows will represent reviews performed by various Users on submitted content, though other actions that Task nodes may represent include updating content and creating Publications for publishing content.</a:t>
            </a:r>
          </a:p>
          <a:p>
            <a:pPr marL="914400" lvl="2" indent="0" algn="l" rtl="0">
              <a:spcBef>
                <a:spcPts val="800"/>
              </a:spcBef>
              <a:spcAft>
                <a:spcPts val="1500"/>
              </a:spcAft>
              <a:buNone/>
            </a:pPr>
            <a:endParaRPr lang="en-US" sz="1000" b="0" dirty="0">
              <a:solidFill>
                <a:srgbClr val="0B5FFF"/>
              </a:solidFill>
              <a:latin typeface="Source Sans Pro"/>
              <a:ea typeface="Source Sans Pro"/>
              <a:cs typeface="Source Sans Pro"/>
              <a:sym typeface="Source Sans Pr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i="0" dirty="0">
                <a:solidFill>
                  <a:srgbClr val="0B5FFF"/>
                </a:solidFill>
                <a:latin typeface="Source Sans Pro"/>
                <a:ea typeface="Source Sans Pro"/>
                <a:cs typeface="Source Sans Pro"/>
                <a:sym typeface="Source Sans Pro"/>
              </a:rPr>
              <a:t>Note: </a:t>
            </a:r>
            <a:r>
              <a:rPr lang="en-US" sz="1000" b="0" i="0" dirty="0">
                <a:solidFill>
                  <a:srgbClr val="0B5FFF"/>
                </a:solidFill>
                <a:latin typeface="Source Sans Pro"/>
                <a:ea typeface="Source Sans Pro"/>
                <a:cs typeface="Source Sans Pro"/>
                <a:sym typeface="Source Sans Pro"/>
              </a:rPr>
              <a:t>The above workflow outlines a workflow for the creation of Marvin Robotics marketing content (e.g., a banner ad for a current promotion).  The Content Creator creates the piece of content which is then reviewed by the marketing team lead and then subsequently by the ecommerce manager with steps for revisions and resubmissions along the way.</a:t>
            </a:r>
          </a:p>
          <a:p>
            <a:pPr marL="0" lvl="0" indent="0" algn="l" rtl="0">
              <a:spcBef>
                <a:spcPts val="800"/>
              </a:spcBef>
              <a:spcAft>
                <a:spcPts val="1500"/>
              </a:spcAft>
              <a:buNone/>
            </a:pPr>
            <a:endParaRPr lang="en-US" sz="1000"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08374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313307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525473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fbfe6b9cf_1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fbfe6b9cf_1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0B5FFF"/>
              </a:solidFill>
              <a:latin typeface="Source Sans Pro"/>
              <a:ea typeface="Source Sans Pro"/>
              <a:cs typeface="Source Sans Pro"/>
              <a:sym typeface="Source Sans Pr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108424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669846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273542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sz="1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8656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fbfe6b9cf_1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fbfe6b9cf_1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29418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i="0" dirty="0">
                <a:solidFill>
                  <a:srgbClr val="0B5FFF"/>
                </a:solidFill>
                <a:latin typeface="Source Sans Pro"/>
                <a:ea typeface="Source Sans Pro"/>
                <a:cs typeface="Source Sans Pro"/>
                <a:sym typeface="Source Sans Pro"/>
              </a:rPr>
              <a:t>Note: </a:t>
            </a:r>
            <a:r>
              <a:rPr lang="en-US" sz="1000" b="0" i="0" dirty="0">
                <a:solidFill>
                  <a:srgbClr val="0B5FFF"/>
                </a:solidFill>
                <a:latin typeface="Source Sans Pro"/>
                <a:ea typeface="Source Sans Pro"/>
                <a:cs typeface="Source Sans Pro"/>
                <a:sym typeface="Source Sans Pro"/>
              </a:rPr>
              <a:t>The Browser Panel will be primarily useful for Widget and Content Pages rather than Display Pages as the former page types tend to be mixed in content type and would thus benefit from a method to sort through content effectively.</a:t>
            </a:r>
            <a:endParaRPr lang="en-US" sz="1000" b="1" i="0" dirty="0">
              <a:solidFill>
                <a:srgbClr val="0B5FFF"/>
              </a:solidFill>
              <a:latin typeface="Source Sans Pro"/>
              <a:ea typeface="Source Sans Pro"/>
              <a:cs typeface="Source Sans Pro"/>
              <a:sym typeface="Source Sans Pro"/>
            </a:endParaRPr>
          </a:p>
          <a:p>
            <a:pPr marL="0" lvl="0" indent="0" algn="l" rtl="0">
              <a:spcBef>
                <a:spcPts val="800"/>
              </a:spcBef>
              <a:spcAft>
                <a:spcPts val="1500"/>
              </a:spcAft>
              <a:buNone/>
            </a:pPr>
            <a:endParaRPr lang="en-US" sz="1000" b="1" i="0" dirty="0">
              <a:solidFill>
                <a:srgbClr val="0B5FFF"/>
              </a:solidFill>
              <a:latin typeface="Source Sans Pro"/>
              <a:ea typeface="Source Sans Pro"/>
              <a:cs typeface="Source Sans Pro"/>
              <a:sym typeface="Source Sans Pro"/>
            </a:endParaRPr>
          </a:p>
          <a:p>
            <a:pPr marL="0" lvl="0" indent="0" algn="l" rtl="0">
              <a:spcBef>
                <a:spcPts val="800"/>
              </a:spcBef>
              <a:spcAft>
                <a:spcPts val="1500"/>
              </a:spcAft>
              <a:buNone/>
            </a:pPr>
            <a:r>
              <a:rPr lang="en-US" sz="1000" b="1" i="0" dirty="0">
                <a:solidFill>
                  <a:srgbClr val="0B5FFF"/>
                </a:solidFill>
                <a:latin typeface="Source Sans Pro"/>
                <a:ea typeface="Source Sans Pro"/>
                <a:cs typeface="Source Sans Pro"/>
                <a:sym typeface="Source Sans Pro"/>
              </a:rPr>
              <a:t>Use Case:</a:t>
            </a:r>
          </a:p>
          <a:p>
            <a:pPr marL="171450" lvl="0"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While not exclusively useful to a manufacturing firm like Marvin Robotics, the Browser Panel assists nearly every use case in the sense that it makes finding, sorting, and editing a page’s content simple and quick. This fast turnaround (especially when used in conjunction with features like Forms and other feedback methods) can be leveraged into a responsive Site that can continue to provide for the needs of its visitors (and by extension, its customers) in a prompt manner. </a:t>
            </a:r>
            <a:endParaRPr sz="1000" b="1"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61177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i="0" dirty="0">
                <a:solidFill>
                  <a:srgbClr val="0B5FFF"/>
                </a:solidFill>
                <a:latin typeface="Source Sans Pro"/>
                <a:ea typeface="Source Sans Pro"/>
                <a:cs typeface="Source Sans Pro"/>
                <a:sym typeface="Source Sans Pro"/>
              </a:rPr>
              <a:t>Note: </a:t>
            </a:r>
            <a:r>
              <a:rPr lang="en-US" sz="1000" b="0" i="0" dirty="0">
                <a:solidFill>
                  <a:srgbClr val="0B5FFF"/>
                </a:solidFill>
                <a:latin typeface="Source Sans Pro"/>
                <a:ea typeface="Source Sans Pro"/>
                <a:cs typeface="Source Sans Pro"/>
                <a:sym typeface="Source Sans Pro"/>
              </a:rPr>
              <a:t>The checkpoints used during the Page Audit encompass Accessibility and SEO issues. These include:</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Low contrast ratio</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Missing </a:t>
            </a:r>
            <a:r>
              <a:rPr lang="en-US" sz="1000" b="0" i="0" dirty="0" err="1">
                <a:solidFill>
                  <a:srgbClr val="0B5FFF"/>
                </a:solidFill>
                <a:latin typeface="Source Sans Pro"/>
                <a:ea typeface="Source Sans Pro"/>
                <a:cs typeface="Source Sans Pro"/>
                <a:sym typeface="Source Sans Pro"/>
              </a:rPr>
              <a:t>img</a:t>
            </a:r>
            <a:r>
              <a:rPr lang="en-US" sz="1000" b="0" i="0" dirty="0">
                <a:solidFill>
                  <a:srgbClr val="0B5FFF"/>
                </a:solidFill>
                <a:latin typeface="Source Sans Pro"/>
                <a:ea typeface="Source Sans Pro"/>
                <a:cs typeface="Source Sans Pro"/>
                <a:sym typeface="Source Sans Pro"/>
              </a:rPr>
              <a:t>-alt attributes</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Incorrect image aspect ratios</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Missing meta-description</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Link texts</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Page blocked from indexing</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Invalid </a:t>
            </a:r>
            <a:r>
              <a:rPr lang="en-US" sz="1000" b="0" i="0" dirty="0" err="1">
                <a:solidFill>
                  <a:srgbClr val="0B5FFF"/>
                </a:solidFill>
                <a:latin typeface="Source Sans Pro"/>
                <a:ea typeface="Source Sans Pro"/>
                <a:cs typeface="Source Sans Pro"/>
                <a:sym typeface="Source Sans Pro"/>
              </a:rPr>
              <a:t>hreflang</a:t>
            </a:r>
            <a:endParaRPr lang="en-US" sz="1000" b="0" i="0" dirty="0">
              <a:solidFill>
                <a:srgbClr val="0B5FFF"/>
              </a:solidFill>
              <a:latin typeface="Source Sans Pro"/>
              <a:ea typeface="Source Sans Pro"/>
              <a:cs typeface="Source Sans Pro"/>
              <a:sym typeface="Source Sans Pro"/>
            </a:endParaRP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Invalid canonical URL</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Illegible font sizes</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Small tap targets</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Missing &lt;title&gt; elements</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Uncrawlable links</a:t>
            </a:r>
          </a:p>
          <a:p>
            <a:pPr marL="0" lvl="0" indent="0" algn="l" rtl="0">
              <a:spcBef>
                <a:spcPts val="800"/>
              </a:spcBef>
              <a:spcAft>
                <a:spcPts val="1500"/>
              </a:spcAft>
              <a:buNone/>
            </a:pPr>
            <a:endParaRPr lang="en-US" sz="1000" b="1" i="0" dirty="0">
              <a:solidFill>
                <a:srgbClr val="0B5FFF"/>
              </a:solidFill>
              <a:latin typeface="Source Sans Pro"/>
              <a:ea typeface="Source Sans Pro"/>
              <a:cs typeface="Source Sans Pro"/>
              <a:sym typeface="Source Sans Pro"/>
            </a:endParaRPr>
          </a:p>
          <a:p>
            <a:pPr marL="0" lvl="0" indent="0" algn="l" rtl="0">
              <a:spcBef>
                <a:spcPts val="800"/>
              </a:spcBef>
              <a:spcAft>
                <a:spcPts val="1500"/>
              </a:spcAft>
              <a:buNone/>
            </a:pPr>
            <a:r>
              <a:rPr lang="en-US" sz="1000" b="1" i="0" dirty="0">
                <a:solidFill>
                  <a:srgbClr val="0B5FFF"/>
                </a:solidFill>
                <a:latin typeface="Source Sans Pro"/>
                <a:ea typeface="Source Sans Pro"/>
                <a:cs typeface="Source Sans Pro"/>
                <a:sym typeface="Source Sans Pro"/>
              </a:rPr>
              <a:t>Use Case:</a:t>
            </a:r>
          </a:p>
          <a:p>
            <a:pPr marL="171450" marR="0" lvl="0" indent="-171450" algn="l" defTabSz="914400" rtl="0" eaLnBrk="1" fontAlgn="auto" latinLnBrk="0" hangingPunct="1">
              <a:lnSpc>
                <a:spcPct val="100000"/>
              </a:lnSpc>
              <a:spcBef>
                <a:spcPts val="800"/>
              </a:spcBef>
              <a:spcAft>
                <a:spcPts val="1500"/>
              </a:spcAft>
              <a:buClr>
                <a:srgbClr val="000000"/>
              </a:buClr>
              <a:buSzPts val="1100"/>
              <a:buFont typeface="Arial"/>
              <a:buChar char="●"/>
              <a:tabLst/>
              <a:defRPr/>
            </a:pPr>
            <a:r>
              <a:rPr lang="en-US" sz="1000" b="0" i="0" dirty="0">
                <a:solidFill>
                  <a:srgbClr val="0B5FFF"/>
                </a:solidFill>
                <a:latin typeface="Source Sans Pro"/>
                <a:ea typeface="Source Sans Pro"/>
                <a:cs typeface="Source Sans Pro"/>
                <a:sym typeface="Source Sans Pro"/>
              </a:rPr>
              <a:t>Accessibility and SEO are increasingly important parts of B2B with both contributing heavily towards a business’s ability to stand out from their competitors. With the Page Audit tool, Liferay software offers teams the ability to optimize their content with respect to these categories, giving a kind of preview for a page’s content performance and offering suggestions to improve any content that is found lacking in these areas.</a:t>
            </a:r>
          </a:p>
        </p:txBody>
      </p:sp>
    </p:spTree>
    <p:extLst>
      <p:ext uri="{BB962C8B-B14F-4D97-AF65-F5344CB8AC3E}">
        <p14:creationId xmlns:p14="http://schemas.microsoft.com/office/powerpoint/2010/main" val="2102368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i="0" dirty="0">
                <a:solidFill>
                  <a:srgbClr val="0B5FFF"/>
                </a:solidFill>
                <a:latin typeface="Source Sans Pro"/>
                <a:ea typeface="Source Sans Pro"/>
                <a:cs typeface="Source Sans Pro"/>
                <a:sym typeface="Source Sans Pro"/>
              </a:rPr>
              <a:t>Notes: </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For businesses that sell internationally, each language version of a page can be audited separately, ensuring content is properly optimized according to its intended audience.</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As the exercises for this module will be conducted using a local-run site, a Page Audit will not be performed in the associated exercise for this section. That said, the process for enabling Page Audit will be gone over in order to guide students in that endeavor.</a:t>
            </a:r>
          </a:p>
          <a:p>
            <a:pPr marL="0" lvl="0" indent="0" algn="l" rtl="0">
              <a:spcBef>
                <a:spcPts val="800"/>
              </a:spcBef>
              <a:spcAft>
                <a:spcPts val="1500"/>
              </a:spcAft>
              <a:buNone/>
            </a:pPr>
            <a:endParaRPr lang="en-US" sz="1000" b="1" i="0" dirty="0">
              <a:solidFill>
                <a:srgbClr val="0B5FFF"/>
              </a:solidFill>
              <a:latin typeface="Source Sans Pro"/>
              <a:ea typeface="Source Sans Pro"/>
              <a:cs typeface="Source Sans Pro"/>
              <a:sym typeface="Source Sans Pro"/>
            </a:endParaRPr>
          </a:p>
          <a:p>
            <a:pPr marL="0" lvl="0" indent="0" algn="l" rtl="0">
              <a:spcBef>
                <a:spcPts val="800"/>
              </a:spcBef>
              <a:spcAft>
                <a:spcPts val="1500"/>
              </a:spcAft>
              <a:buNone/>
            </a:pPr>
            <a:r>
              <a:rPr lang="en-US" sz="1000" b="1" i="0" dirty="0">
                <a:solidFill>
                  <a:srgbClr val="0B5FFF"/>
                </a:solidFill>
                <a:latin typeface="Source Sans Pro"/>
                <a:ea typeface="Source Sans Pro"/>
                <a:cs typeface="Source Sans Pro"/>
                <a:sym typeface="Source Sans Pro"/>
              </a:rPr>
              <a:t>Use Case:</a:t>
            </a:r>
          </a:p>
          <a:p>
            <a:pPr marL="171450" lvl="0"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Marvin Robotics will make use of Page Audit on its Main Site in order to maximize SEO.</a:t>
            </a:r>
          </a:p>
        </p:txBody>
      </p:sp>
    </p:spTree>
    <p:extLst>
      <p:ext uri="{BB962C8B-B14F-4D97-AF65-F5344CB8AC3E}">
        <p14:creationId xmlns:p14="http://schemas.microsoft.com/office/powerpoint/2010/main" val="2926818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000" b="1" dirty="0">
                <a:latin typeface="Source Sans Pro" panose="020B0503030403020204" pitchFamily="34" charset="0"/>
                <a:ea typeface="Source Sans Pro" panose="020B0503030403020204" pitchFamily="34" charset="0"/>
              </a:rPr>
              <a:t>Note: </a:t>
            </a:r>
            <a:r>
              <a:rPr lang="en-US" sz="1000" dirty="0">
                <a:latin typeface="Source Sans Pro" panose="020B0503030403020204" pitchFamily="34" charset="0"/>
                <a:ea typeface="Source Sans Pro" panose="020B0503030403020204" pitchFamily="34" charset="0"/>
              </a:rPr>
              <a:t>Publications can be used across the whole DXP instance, allowing Users to group changes across multiple Sites into a single Publication. This, along with its ability for Users to quickly swap between modes, make it ideal for small edits and updates, but it can also be used for larger scale Site changes. </a:t>
            </a:r>
          </a:p>
          <a:p>
            <a:pPr marL="158750" indent="0">
              <a:buNone/>
            </a:pPr>
            <a:endParaRPr lang="en-US" sz="1000" dirty="0">
              <a:latin typeface="Source Sans Pro" panose="020B0503030403020204" pitchFamily="34" charset="0"/>
              <a:ea typeface="Source Sans Pro" panose="020B0503030403020204" pitchFamily="34" charset="0"/>
            </a:endParaRPr>
          </a:p>
          <a:p>
            <a:pPr marL="158750" indent="0">
              <a:buNone/>
            </a:pPr>
            <a:r>
              <a:rPr lang="en-US" sz="1000" b="1" dirty="0">
                <a:latin typeface="Source Sans Pro" panose="020B0503030403020204" pitchFamily="34" charset="0"/>
                <a:ea typeface="Source Sans Pro" panose="020B0503030403020204" pitchFamily="34" charset="0"/>
              </a:rPr>
              <a:t>Use Case:</a:t>
            </a:r>
          </a:p>
          <a:p>
            <a:pPr marL="457200" indent="-298450"/>
            <a:r>
              <a:rPr lang="en-US" sz="1000" b="0" dirty="0">
                <a:latin typeface="Source Sans Pro" panose="020B0503030403020204" pitchFamily="34" charset="0"/>
                <a:ea typeface="Source Sans Pro" panose="020B0503030403020204" pitchFamily="34" charset="0"/>
              </a:rPr>
              <a:t>Marvin Robotics can make great use of Publications to handle Site updates across their Main Site and digital storefront.</a:t>
            </a:r>
          </a:p>
        </p:txBody>
      </p:sp>
    </p:spTree>
    <p:extLst>
      <p:ext uri="{BB962C8B-B14F-4D97-AF65-F5344CB8AC3E}">
        <p14:creationId xmlns:p14="http://schemas.microsoft.com/office/powerpoint/2010/main" val="898970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000" b="1" dirty="0">
                <a:latin typeface="Source Sans Pro" panose="020B0503030403020204" pitchFamily="34" charset="0"/>
                <a:ea typeface="Source Sans Pro" panose="020B0503030403020204" pitchFamily="34" charset="0"/>
              </a:rPr>
              <a:t>Note: </a:t>
            </a:r>
            <a:r>
              <a:rPr lang="en-US" sz="1000" b="0" dirty="0">
                <a:latin typeface="Source Sans Pro" panose="020B0503030403020204" pitchFamily="34" charset="0"/>
                <a:ea typeface="Source Sans Pro" panose="020B0503030403020204" pitchFamily="34" charset="0"/>
              </a:rPr>
              <a:t>Should two parallel publications conflict in their changes, a notification will pop up informing the User of the conflict, which can be manually resolved.</a:t>
            </a:r>
          </a:p>
          <a:p>
            <a:pPr marL="158750" indent="0">
              <a:buNone/>
            </a:pPr>
            <a:endParaRPr lang="en-US" sz="1000" b="0" dirty="0">
              <a:latin typeface="Source Sans Pro" panose="020B0503030403020204" pitchFamily="34" charset="0"/>
              <a:ea typeface="Source Sans Pro" panose="020B0503030403020204" pitchFamily="34" charset="0"/>
            </a:endParaRPr>
          </a:p>
          <a:p>
            <a:pPr marL="158750" indent="0">
              <a:buNone/>
            </a:pPr>
            <a:r>
              <a:rPr lang="en-US" sz="1000" b="1" dirty="0">
                <a:latin typeface="Source Sans Pro" panose="020B0503030403020204" pitchFamily="34" charset="0"/>
                <a:ea typeface="Source Sans Pro" panose="020B0503030403020204" pitchFamily="34" charset="0"/>
              </a:rPr>
              <a:t>Use Case:</a:t>
            </a:r>
          </a:p>
          <a:p>
            <a:pPr marL="457200" indent="-298450"/>
            <a:r>
              <a:rPr lang="en-US" sz="1000" b="0" dirty="0">
                <a:latin typeface="Source Sans Pro" panose="020B0503030403020204" pitchFamily="34" charset="0"/>
                <a:ea typeface="Source Sans Pro" panose="020B0503030403020204" pitchFamily="34" charset="0"/>
              </a:rPr>
              <a:t>Marvin Robotics will generally not require parallel Publications on their Main Site as Site updates will usually be minor and made at regularly scheduled intervals. That said, the ability to create parallel Publications will prove invaluable in the digital storefront, where several individuals are responsible for maintaining the Site and updates occasionally overlap in content. </a:t>
            </a:r>
          </a:p>
        </p:txBody>
      </p:sp>
    </p:spTree>
    <p:extLst>
      <p:ext uri="{BB962C8B-B14F-4D97-AF65-F5344CB8AC3E}">
        <p14:creationId xmlns:p14="http://schemas.microsoft.com/office/powerpoint/2010/main" val="3841884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i="0" dirty="0">
                <a:solidFill>
                  <a:srgbClr val="0B5FFF"/>
                </a:solidFill>
                <a:latin typeface="Source Sans Pro"/>
                <a:ea typeface="Source Sans Pro"/>
                <a:cs typeface="Source Sans Pro"/>
                <a:sym typeface="Source Sans Pro"/>
              </a:rPr>
              <a:t>Note: </a:t>
            </a:r>
            <a:r>
              <a:rPr lang="en-US" sz="1000" b="0" i="0" dirty="0">
                <a:solidFill>
                  <a:srgbClr val="0B5FFF"/>
                </a:solidFill>
                <a:latin typeface="Source Sans Pro"/>
                <a:ea typeface="Source Sans Pro"/>
                <a:cs typeface="Source Sans Pro"/>
                <a:sym typeface="Source Sans Pro"/>
              </a:rPr>
              <a:t>The </a:t>
            </a:r>
            <a:r>
              <a:rPr lang="en-US" sz="1000" b="0" i="1" dirty="0">
                <a:solidFill>
                  <a:srgbClr val="0B5FFF"/>
                </a:solidFill>
                <a:latin typeface="Source Sans Pro"/>
                <a:ea typeface="Source Sans Pro"/>
                <a:cs typeface="Source Sans Pro"/>
                <a:sym typeface="Source Sans Pro"/>
              </a:rPr>
              <a:t>Schedule </a:t>
            </a:r>
            <a:r>
              <a:rPr lang="en-US" sz="1000" b="0" i="0" dirty="0">
                <a:solidFill>
                  <a:srgbClr val="0B5FFF"/>
                </a:solidFill>
                <a:latin typeface="Source Sans Pro"/>
                <a:ea typeface="Source Sans Pro"/>
                <a:cs typeface="Source Sans Pro"/>
                <a:sym typeface="Source Sans Pro"/>
              </a:rPr>
              <a:t>option for Publications can be particularly useful for timing the release of new content (potentially along with promotional pricing) to coincide with new sales or marketing campaigns. </a:t>
            </a:r>
          </a:p>
          <a:p>
            <a:pPr marL="0" lvl="0" indent="0" algn="l" rtl="0">
              <a:spcBef>
                <a:spcPts val="800"/>
              </a:spcBef>
              <a:spcAft>
                <a:spcPts val="1500"/>
              </a:spcAft>
              <a:buNone/>
            </a:pPr>
            <a:endParaRPr lang="en-US" sz="1000" b="0" i="0" dirty="0">
              <a:solidFill>
                <a:srgbClr val="0B5FFF"/>
              </a:solidFill>
              <a:latin typeface="Source Sans Pro"/>
              <a:ea typeface="Source Sans Pro"/>
              <a:cs typeface="Source Sans Pro"/>
              <a:sym typeface="Source Sans Pro"/>
            </a:endParaRPr>
          </a:p>
          <a:p>
            <a:pPr marL="0" lvl="0" indent="0" algn="l" rtl="0">
              <a:spcBef>
                <a:spcPts val="800"/>
              </a:spcBef>
              <a:spcAft>
                <a:spcPts val="1500"/>
              </a:spcAft>
              <a:buNone/>
            </a:pPr>
            <a:r>
              <a:rPr lang="en-US" sz="1000" b="1" i="0" dirty="0">
                <a:solidFill>
                  <a:srgbClr val="0B5FFF"/>
                </a:solidFill>
                <a:latin typeface="Source Sans Pro"/>
                <a:ea typeface="Source Sans Pro"/>
                <a:cs typeface="Source Sans Pro"/>
                <a:sym typeface="Source Sans Pro"/>
              </a:rPr>
              <a:t>Use Case:</a:t>
            </a:r>
          </a:p>
          <a:p>
            <a:pPr marL="171450" lvl="0"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Marvin Robotics will use scheduled Publications to publish marketing content to coincide with planned </a:t>
            </a:r>
            <a:r>
              <a:rPr lang="en-US" sz="1000" b="0" i="0">
                <a:solidFill>
                  <a:srgbClr val="0B5FFF"/>
                </a:solidFill>
                <a:latin typeface="Source Sans Pro"/>
                <a:ea typeface="Source Sans Pro"/>
                <a:cs typeface="Source Sans Pro"/>
                <a:sym typeface="Source Sans Pro"/>
              </a:rPr>
              <a:t>marketing campaigns. </a:t>
            </a:r>
            <a:endParaRPr lang="en-US" sz="1000" b="0"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09502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175793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770622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823973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fbfe6b9cf_1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fbfe6b9cf_1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18080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000" i="0" dirty="0"/>
          </a:p>
        </p:txBody>
      </p:sp>
    </p:spTree>
    <p:extLst>
      <p:ext uri="{BB962C8B-B14F-4D97-AF65-F5344CB8AC3E}">
        <p14:creationId xmlns:p14="http://schemas.microsoft.com/office/powerpoint/2010/main" val="4116755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a:p>
        </p:txBody>
      </p:sp>
    </p:spTree>
    <p:extLst>
      <p:ext uri="{BB962C8B-B14F-4D97-AF65-F5344CB8AC3E}">
        <p14:creationId xmlns:p14="http://schemas.microsoft.com/office/powerpoint/2010/main" val="706490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658781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410430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521438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dirty="0"/>
          </a:p>
        </p:txBody>
      </p:sp>
    </p:spTree>
    <p:extLst>
      <p:ext uri="{BB962C8B-B14F-4D97-AF65-F5344CB8AC3E}">
        <p14:creationId xmlns:p14="http://schemas.microsoft.com/office/powerpoint/2010/main" val="677076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dirty="0"/>
          </a:p>
        </p:txBody>
      </p:sp>
    </p:spTree>
    <p:extLst>
      <p:ext uri="{BB962C8B-B14F-4D97-AF65-F5344CB8AC3E}">
        <p14:creationId xmlns:p14="http://schemas.microsoft.com/office/powerpoint/2010/main" val="199950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0" i="0" dirty="0"/>
          </a:p>
        </p:txBody>
      </p:sp>
    </p:spTree>
    <p:extLst>
      <p:ext uri="{BB962C8B-B14F-4D97-AF65-F5344CB8AC3E}">
        <p14:creationId xmlns:p14="http://schemas.microsoft.com/office/powerpoint/2010/main" val="194626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196488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48163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fbfe6b9cf_1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fbfe6b9cf_1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0B5FFF"/>
              </a:solidFill>
              <a:latin typeface="Source Sans Pro"/>
              <a:ea typeface="Source Sans Pro"/>
              <a:cs typeface="Source Sans Pro"/>
              <a:sym typeface="Source Sans Pr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sz="1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8247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i="0" dirty="0">
                <a:solidFill>
                  <a:srgbClr val="0B5FFF"/>
                </a:solidFill>
                <a:latin typeface="Source Sans Pro"/>
                <a:ea typeface="Source Sans Pro"/>
                <a:cs typeface="Source Sans Pro"/>
                <a:sym typeface="Source Sans Pro"/>
              </a:rPr>
              <a:t>Notes: </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While Liferay DXP contains the Single Approver workflow out-of-the-box, custom workflows are needed for any review process that involves multiple stages of approval.</a:t>
            </a:r>
          </a:p>
          <a:p>
            <a:pPr marL="628650" lvl="1"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Workflows can also be combined with Forms to create processes that require documentation at each stage. This will be explored in more detail in the Gather and Analyze Data with Liferay DXP module.</a:t>
            </a:r>
          </a:p>
          <a:p>
            <a:pPr marL="0" lvl="0" indent="0" algn="l" rtl="0">
              <a:spcBef>
                <a:spcPts val="800"/>
              </a:spcBef>
              <a:spcAft>
                <a:spcPts val="1500"/>
              </a:spcAft>
              <a:buNone/>
            </a:pPr>
            <a:r>
              <a:rPr lang="en-US" sz="1000" b="1" i="0" dirty="0">
                <a:solidFill>
                  <a:srgbClr val="0B5FFF"/>
                </a:solidFill>
                <a:latin typeface="Source Sans Pro"/>
                <a:ea typeface="Source Sans Pro"/>
                <a:cs typeface="Source Sans Pro"/>
                <a:sym typeface="Source Sans Pro"/>
              </a:rPr>
              <a:t>Use Case: </a:t>
            </a:r>
          </a:p>
          <a:p>
            <a:pPr marL="171450" lvl="0" indent="-171450" algn="l" rtl="0">
              <a:spcBef>
                <a:spcPts val="800"/>
              </a:spcBef>
              <a:spcAft>
                <a:spcPts val="1500"/>
              </a:spcAft>
            </a:pPr>
            <a:r>
              <a:rPr lang="en-US" sz="1000" b="0" i="0" dirty="0">
                <a:solidFill>
                  <a:srgbClr val="0B5FFF"/>
                </a:solidFill>
                <a:latin typeface="Source Sans Pro"/>
                <a:ea typeface="Source Sans Pro"/>
                <a:cs typeface="Source Sans Pro"/>
                <a:sym typeface="Source Sans Pro"/>
              </a:rPr>
              <a:t>Marvin Robotics could benefit from a custom workflow involving parallel review for a product highlight article  (web content) which needs to be approved by members of both the product and marketing teams.</a:t>
            </a:r>
            <a:endParaRPr lang="en-US" sz="1000" b="1"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896949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b="1" dirty="0">
                <a:solidFill>
                  <a:srgbClr val="0B5FFF"/>
                </a:solidFill>
                <a:latin typeface="Source Sans Pro"/>
                <a:ea typeface="Source Sans Pro"/>
                <a:cs typeface="Source Sans Pro"/>
                <a:sym typeface="Source Sans Pro"/>
              </a:rPr>
              <a:t>Note: </a:t>
            </a:r>
            <a:r>
              <a:rPr lang="en-US" sz="1000" b="0" dirty="0">
                <a:solidFill>
                  <a:srgbClr val="0B5FFF"/>
                </a:solidFill>
                <a:latin typeface="Source Sans Pro"/>
                <a:ea typeface="Source Sans Pro"/>
                <a:cs typeface="Source Sans Pro"/>
                <a:sym typeface="Source Sans Pro"/>
              </a:rPr>
              <a:t>A bit more about the types of workflow nodes:</a:t>
            </a:r>
          </a:p>
          <a:p>
            <a:pPr marL="628650" lvl="1" indent="-171450" algn="l" rtl="0">
              <a:spcBef>
                <a:spcPts val="0"/>
              </a:spcBef>
              <a:spcAft>
                <a:spcPts val="0"/>
              </a:spcAft>
            </a:pPr>
            <a:r>
              <a:rPr lang="en-US" sz="1000" b="0" i="1" dirty="0">
                <a:solidFill>
                  <a:srgbClr val="0B5FFF"/>
                </a:solidFill>
                <a:latin typeface="Source Sans Pro" panose="020B0503030403020204" pitchFamily="34" charset="0"/>
                <a:ea typeface="Source Sans Pro" panose="020B0503030403020204" pitchFamily="34" charset="0"/>
                <a:cs typeface="Source Sans Pro"/>
                <a:sym typeface="Source Sans Pro"/>
              </a:rPr>
              <a:t>Task:</a:t>
            </a:r>
            <a:r>
              <a:rPr lang="en-US" sz="1000" b="0" dirty="0">
                <a:solidFill>
                  <a:srgbClr val="0B5FFF"/>
                </a:solidFill>
                <a:latin typeface="Source Sans Pro" panose="020B0503030403020204" pitchFamily="34" charset="0"/>
                <a:ea typeface="Source Sans Pro" panose="020B0503030403020204" pitchFamily="34" charset="0"/>
                <a:cs typeface="Source Sans Pro"/>
                <a:sym typeface="Source Sans Pro"/>
              </a:rPr>
              <a:t> </a:t>
            </a:r>
            <a:r>
              <a:rPr lang="en-US" sz="1000" b="0" i="1" dirty="0">
                <a:solidFill>
                  <a:srgbClr val="212529"/>
                </a:solidFill>
                <a:effectLst/>
                <a:latin typeface="Source Sans Pro" panose="020B0503030403020204" pitchFamily="34" charset="0"/>
                <a:ea typeface="Source Sans Pro" panose="020B0503030403020204" pitchFamily="34" charset="0"/>
              </a:rPr>
              <a:t>Task</a:t>
            </a:r>
            <a:r>
              <a:rPr lang="en-US" sz="1000" b="0" i="0" dirty="0">
                <a:solidFill>
                  <a:srgbClr val="212529"/>
                </a:solidFill>
                <a:effectLst/>
                <a:latin typeface="Source Sans Pro" panose="020B0503030403020204" pitchFamily="34" charset="0"/>
                <a:ea typeface="Source Sans Pro" panose="020B0503030403020204" pitchFamily="34" charset="0"/>
              </a:rPr>
              <a:t> nodes indicate the workflow task and its assignee.</a:t>
            </a:r>
          </a:p>
          <a:p>
            <a:pPr marL="628650" lvl="1" indent="-171450" algn="l" rtl="0">
              <a:spcBef>
                <a:spcPts val="0"/>
              </a:spcBef>
              <a:spcAft>
                <a:spcPts val="0"/>
              </a:spcAft>
            </a:pPr>
            <a:r>
              <a:rPr lang="en-US" sz="1000" b="0" i="1" dirty="0">
                <a:solidFill>
                  <a:srgbClr val="0B5FFF"/>
                </a:solidFill>
                <a:latin typeface="Source Sans Pro" panose="020B0503030403020204" pitchFamily="34" charset="0"/>
                <a:ea typeface="Source Sans Pro" panose="020B0503030403020204" pitchFamily="34" charset="0"/>
                <a:cs typeface="Source Sans Pro"/>
                <a:sym typeface="Source Sans Pro"/>
              </a:rPr>
              <a:t>Fork and Join: </a:t>
            </a:r>
            <a:r>
              <a:rPr lang="en-US" sz="1000" b="0" i="1" dirty="0">
                <a:solidFill>
                  <a:srgbClr val="212529"/>
                </a:solidFill>
                <a:effectLst/>
                <a:latin typeface="Source Sans Pro" panose="020B0503030403020204" pitchFamily="34" charset="0"/>
                <a:ea typeface="Source Sans Pro" panose="020B0503030403020204" pitchFamily="34" charset="0"/>
              </a:rPr>
              <a:t>Fork</a:t>
            </a:r>
            <a:r>
              <a:rPr lang="en-US" sz="1000" b="0" i="0" dirty="0">
                <a:solidFill>
                  <a:srgbClr val="212529"/>
                </a:solidFill>
                <a:effectLst/>
                <a:latin typeface="Source Sans Pro" panose="020B0503030403020204" pitchFamily="34" charset="0"/>
                <a:ea typeface="Source Sans Pro" panose="020B0503030403020204" pitchFamily="34" charset="0"/>
              </a:rPr>
              <a:t> and </a:t>
            </a:r>
            <a:r>
              <a:rPr lang="en-US" sz="1000" b="0" i="1" dirty="0">
                <a:solidFill>
                  <a:srgbClr val="212529"/>
                </a:solidFill>
                <a:effectLst/>
                <a:latin typeface="Source Sans Pro" panose="020B0503030403020204" pitchFamily="34" charset="0"/>
                <a:ea typeface="Source Sans Pro" panose="020B0503030403020204" pitchFamily="34" charset="0"/>
              </a:rPr>
              <a:t>Join</a:t>
            </a:r>
            <a:r>
              <a:rPr lang="en-US" sz="1000" b="0" i="0" dirty="0">
                <a:solidFill>
                  <a:srgbClr val="212529"/>
                </a:solidFill>
                <a:effectLst/>
                <a:latin typeface="Source Sans Pro" panose="020B0503030403020204" pitchFamily="34" charset="0"/>
                <a:ea typeface="Source Sans Pro" panose="020B0503030403020204" pitchFamily="34" charset="0"/>
              </a:rPr>
              <a:t> are paired nodes for splitting the review process for multiple reviewers in parallel, and then rejoining when reviews are complete.</a:t>
            </a:r>
          </a:p>
          <a:p>
            <a:pPr marL="628650" lvl="1" indent="-171450" algn="l" rtl="0">
              <a:spcBef>
                <a:spcPts val="0"/>
              </a:spcBef>
              <a:spcAft>
                <a:spcPts val="0"/>
              </a:spcAft>
            </a:pPr>
            <a:r>
              <a:rPr lang="en-US" sz="1000" b="0" i="1" dirty="0">
                <a:solidFill>
                  <a:srgbClr val="0B5FFF"/>
                </a:solidFill>
                <a:latin typeface="Source Sans Pro" panose="020B0503030403020204" pitchFamily="34" charset="0"/>
                <a:ea typeface="Source Sans Pro" panose="020B0503030403020204" pitchFamily="34" charset="0"/>
                <a:cs typeface="Source Sans Pro"/>
                <a:sym typeface="Source Sans Pro"/>
              </a:rPr>
              <a:t>Join XOR: </a:t>
            </a:r>
            <a:r>
              <a:rPr lang="en-US" sz="1000" b="0" i="0" dirty="0">
                <a:solidFill>
                  <a:srgbClr val="212529"/>
                </a:solidFill>
                <a:effectLst/>
                <a:latin typeface="Source Sans Pro" panose="020B0503030403020204" pitchFamily="34" charset="0"/>
                <a:ea typeface="Source Sans Pro" panose="020B0503030403020204" pitchFamily="34" charset="0"/>
              </a:rPr>
              <a:t>The </a:t>
            </a:r>
            <a:r>
              <a:rPr lang="en-US" sz="1000" b="0" i="1" dirty="0">
                <a:solidFill>
                  <a:srgbClr val="212529"/>
                </a:solidFill>
                <a:effectLst/>
                <a:latin typeface="Source Sans Pro" panose="020B0503030403020204" pitchFamily="34" charset="0"/>
                <a:ea typeface="Source Sans Pro" panose="020B0503030403020204" pitchFamily="34" charset="0"/>
              </a:rPr>
              <a:t>Join XOR</a:t>
            </a:r>
            <a:r>
              <a:rPr lang="en-US" sz="1000" b="0" i="0" dirty="0">
                <a:solidFill>
                  <a:srgbClr val="212529"/>
                </a:solidFill>
                <a:effectLst/>
                <a:latin typeface="Source Sans Pro" panose="020B0503030403020204" pitchFamily="34" charset="0"/>
                <a:ea typeface="Source Sans Pro" panose="020B0503030403020204" pitchFamily="34" charset="0"/>
              </a:rPr>
              <a:t> node allows the workflow to proceed as long as the transition from one of the parallel reviewers is invoked.</a:t>
            </a:r>
            <a:endParaRPr lang="en-US" sz="1000" b="0" dirty="0">
              <a:solidFill>
                <a:srgbClr val="0B5FFF"/>
              </a:solidFill>
              <a:latin typeface="Source Sans Pro" panose="020B0503030403020204" pitchFamily="34" charset="0"/>
              <a:ea typeface="Source Sans Pro" panose="020B0503030403020204" pitchFamily="34" charset="0"/>
              <a:cs typeface="Source Sans Pro"/>
              <a:sym typeface="Source Sans Pro"/>
            </a:endParaRPr>
          </a:p>
          <a:p>
            <a:pPr marL="628650" lvl="1" indent="-171450" algn="l" rtl="0">
              <a:spcBef>
                <a:spcPts val="0"/>
              </a:spcBef>
              <a:spcAft>
                <a:spcPts val="0"/>
              </a:spcAft>
            </a:pPr>
            <a:r>
              <a:rPr lang="en-US" sz="1000" b="0" i="1" dirty="0">
                <a:solidFill>
                  <a:srgbClr val="0B5FFF"/>
                </a:solidFill>
                <a:latin typeface="Source Sans Pro" panose="020B0503030403020204" pitchFamily="34" charset="0"/>
                <a:ea typeface="Source Sans Pro" panose="020B0503030403020204" pitchFamily="34" charset="0"/>
                <a:cs typeface="Source Sans Pro"/>
                <a:sym typeface="Source Sans Pro"/>
              </a:rPr>
              <a:t>Condition: </a:t>
            </a:r>
            <a:r>
              <a:rPr lang="en-US" sz="1000" b="0" i="0" dirty="0">
                <a:solidFill>
                  <a:srgbClr val="212529"/>
                </a:solidFill>
                <a:effectLst/>
                <a:latin typeface="Source Sans Pro" panose="020B0503030403020204" pitchFamily="34" charset="0"/>
                <a:ea typeface="Source Sans Pro" panose="020B0503030403020204" pitchFamily="34" charset="0"/>
              </a:rPr>
              <a:t>The </a:t>
            </a:r>
            <a:r>
              <a:rPr lang="en-US" sz="1000" b="0" i="1" dirty="0">
                <a:solidFill>
                  <a:srgbClr val="212529"/>
                </a:solidFill>
                <a:effectLst/>
                <a:latin typeface="Source Sans Pro" panose="020B0503030403020204" pitchFamily="34" charset="0"/>
                <a:ea typeface="Source Sans Pro" panose="020B0503030403020204" pitchFamily="34" charset="0"/>
              </a:rPr>
              <a:t>Condition</a:t>
            </a:r>
            <a:r>
              <a:rPr lang="en-US" sz="1000" b="0" i="0" dirty="0">
                <a:solidFill>
                  <a:srgbClr val="212529"/>
                </a:solidFill>
                <a:effectLst/>
                <a:latin typeface="Source Sans Pro" panose="020B0503030403020204" pitchFamily="34" charset="0"/>
                <a:ea typeface="Source Sans Pro" panose="020B0503030403020204" pitchFamily="34" charset="0"/>
              </a:rPr>
              <a:t> node establishes a condition before the review process can proceed.</a:t>
            </a:r>
          </a:p>
          <a:p>
            <a:pPr marL="628650" lvl="1" indent="-171450" algn="l" rtl="0">
              <a:spcBef>
                <a:spcPts val="0"/>
              </a:spcBef>
              <a:spcAft>
                <a:spcPts val="0"/>
              </a:spcAft>
            </a:pPr>
            <a:r>
              <a:rPr lang="en-US" sz="1000" b="0" i="1" dirty="0">
                <a:solidFill>
                  <a:srgbClr val="0B5FFF"/>
                </a:solidFill>
                <a:latin typeface="Source Sans Pro" panose="020B0503030403020204" pitchFamily="34" charset="0"/>
                <a:ea typeface="Source Sans Pro" panose="020B0503030403020204" pitchFamily="34" charset="0"/>
                <a:cs typeface="Source Sans Pro"/>
                <a:sym typeface="Source Sans Pro"/>
              </a:rPr>
              <a:t>Start: </a:t>
            </a:r>
            <a:r>
              <a:rPr lang="en-US" sz="1000" b="0" i="0" dirty="0">
                <a:solidFill>
                  <a:srgbClr val="212529"/>
                </a:solidFill>
                <a:effectLst/>
                <a:latin typeface="Source Sans Pro" panose="020B0503030403020204" pitchFamily="34" charset="0"/>
                <a:ea typeface="Source Sans Pro" panose="020B0503030403020204" pitchFamily="34" charset="0"/>
              </a:rPr>
              <a:t>The </a:t>
            </a:r>
            <a:r>
              <a:rPr lang="en-US" sz="1000" b="0" i="1" dirty="0">
                <a:solidFill>
                  <a:srgbClr val="212529"/>
                </a:solidFill>
                <a:effectLst/>
                <a:latin typeface="Source Sans Pro" panose="020B0503030403020204" pitchFamily="34" charset="0"/>
                <a:ea typeface="Source Sans Pro" panose="020B0503030403020204" pitchFamily="34" charset="0"/>
              </a:rPr>
              <a:t>Start</a:t>
            </a:r>
            <a:r>
              <a:rPr lang="en-US" sz="1000" b="0" i="0" dirty="0">
                <a:solidFill>
                  <a:srgbClr val="212529"/>
                </a:solidFill>
                <a:effectLst/>
                <a:latin typeface="Source Sans Pro" panose="020B0503030403020204" pitchFamily="34" charset="0"/>
                <a:ea typeface="Source Sans Pro" panose="020B0503030403020204" pitchFamily="34" charset="0"/>
              </a:rPr>
              <a:t> node begins the workflow.</a:t>
            </a:r>
            <a:endParaRPr lang="en-US" sz="1000" b="0" dirty="0">
              <a:solidFill>
                <a:srgbClr val="0B5FFF"/>
              </a:solidFill>
              <a:latin typeface="Source Sans Pro" panose="020B0503030403020204" pitchFamily="34" charset="0"/>
              <a:ea typeface="Source Sans Pro" panose="020B0503030403020204" pitchFamily="34" charset="0"/>
              <a:cs typeface="Source Sans Pro"/>
              <a:sym typeface="Source Sans Pro"/>
            </a:endParaRPr>
          </a:p>
          <a:p>
            <a:pPr marL="628650" lvl="1" indent="-171450" algn="l" rtl="0">
              <a:spcBef>
                <a:spcPts val="0"/>
              </a:spcBef>
              <a:spcAft>
                <a:spcPts val="0"/>
              </a:spcAft>
            </a:pPr>
            <a:r>
              <a:rPr lang="en-US" sz="1000" b="0" i="1" dirty="0">
                <a:solidFill>
                  <a:srgbClr val="0B5FFF"/>
                </a:solidFill>
                <a:latin typeface="Source Sans Pro" panose="020B0503030403020204" pitchFamily="34" charset="0"/>
                <a:ea typeface="Source Sans Pro" panose="020B0503030403020204" pitchFamily="34" charset="0"/>
                <a:cs typeface="Source Sans Pro"/>
                <a:sym typeface="Source Sans Pro"/>
              </a:rPr>
              <a:t>End: </a:t>
            </a:r>
            <a:r>
              <a:rPr lang="en-US" sz="1000" b="0" i="0" dirty="0">
                <a:solidFill>
                  <a:srgbClr val="212529"/>
                </a:solidFill>
                <a:effectLst/>
                <a:latin typeface="Source Sans Pro" panose="020B0503030403020204" pitchFamily="34" charset="0"/>
                <a:ea typeface="Source Sans Pro" panose="020B0503030403020204" pitchFamily="34" charset="0"/>
              </a:rPr>
              <a:t>The default </a:t>
            </a:r>
            <a:r>
              <a:rPr lang="en-US" sz="1000" b="0" i="1" dirty="0">
                <a:solidFill>
                  <a:srgbClr val="212529"/>
                </a:solidFill>
                <a:effectLst/>
                <a:latin typeface="Source Sans Pro" panose="020B0503030403020204" pitchFamily="34" charset="0"/>
                <a:ea typeface="Source Sans Pro" panose="020B0503030403020204" pitchFamily="34" charset="0"/>
              </a:rPr>
              <a:t>End</a:t>
            </a:r>
            <a:r>
              <a:rPr lang="en-US" sz="1000" b="0" i="0" dirty="0">
                <a:solidFill>
                  <a:srgbClr val="212529"/>
                </a:solidFill>
                <a:effectLst/>
                <a:latin typeface="Source Sans Pro" panose="020B0503030403020204" pitchFamily="34" charset="0"/>
                <a:ea typeface="Source Sans Pro" panose="020B0503030403020204" pitchFamily="34" charset="0"/>
              </a:rPr>
              <a:t> node by default sets the workflow status to </a:t>
            </a:r>
            <a:r>
              <a:rPr lang="en-US" sz="1000" b="0" i="1" dirty="0">
                <a:solidFill>
                  <a:srgbClr val="212529"/>
                </a:solidFill>
                <a:effectLst/>
                <a:latin typeface="Source Sans Pro" panose="020B0503030403020204" pitchFamily="34" charset="0"/>
                <a:ea typeface="Source Sans Pro" panose="020B0503030403020204" pitchFamily="34" charset="0"/>
              </a:rPr>
              <a:t>Approved</a:t>
            </a:r>
            <a:r>
              <a:rPr lang="en-US" sz="1000" b="0" i="0" dirty="0">
                <a:solidFill>
                  <a:srgbClr val="212529"/>
                </a:solidFill>
                <a:effectLst/>
                <a:latin typeface="Source Sans Pro" panose="020B0503030403020204" pitchFamily="34" charset="0"/>
                <a:ea typeface="Source Sans Pro" panose="020B0503030403020204" pitchFamily="34" charset="0"/>
              </a:rPr>
              <a:t>.</a:t>
            </a:r>
            <a:endParaRPr lang="en-US" sz="1000" b="0" i="0" dirty="0">
              <a:solidFill>
                <a:srgbClr val="0B5FFF"/>
              </a:solidFill>
              <a:latin typeface="Source Sans Pro" panose="020B0503030403020204" pitchFamily="34" charset="0"/>
              <a:ea typeface="Source Sans Pro" panose="020B0503030403020204" pitchFamily="34" charset="0"/>
              <a:cs typeface="Source Sans Pro"/>
              <a:sym typeface="Source Sans Pro"/>
            </a:endParaRPr>
          </a:p>
          <a:p>
            <a:pPr marL="628650" lvl="1" indent="-171450" algn="l" rtl="0">
              <a:spcBef>
                <a:spcPts val="0"/>
              </a:spcBef>
              <a:spcAft>
                <a:spcPts val="0"/>
              </a:spcAft>
            </a:pPr>
            <a:r>
              <a:rPr lang="en-US" sz="1000" b="0" i="1" dirty="0">
                <a:solidFill>
                  <a:srgbClr val="0B5FFF"/>
                </a:solidFill>
                <a:latin typeface="Source Sans Pro" panose="020B0503030403020204" pitchFamily="34" charset="0"/>
                <a:ea typeface="Source Sans Pro" panose="020B0503030403020204" pitchFamily="34" charset="0"/>
                <a:cs typeface="Source Sans Pro"/>
                <a:sym typeface="Source Sans Pro"/>
              </a:rPr>
              <a:t>State: </a:t>
            </a:r>
            <a:r>
              <a:rPr lang="en-US" sz="1000" i="1" dirty="0">
                <a:effectLst/>
                <a:latin typeface="Source Sans Pro" panose="020B0503030403020204" pitchFamily="34" charset="0"/>
                <a:ea typeface="Source Sans Pro" panose="020B0503030403020204" pitchFamily="34" charset="0"/>
              </a:rPr>
              <a:t>State</a:t>
            </a:r>
            <a:r>
              <a:rPr lang="en-US" sz="1000" dirty="0">
                <a:effectLst/>
                <a:latin typeface="Source Sans Pro" panose="020B0503030403020204" pitchFamily="34" charset="0"/>
                <a:ea typeface="Source Sans Pro" panose="020B0503030403020204" pitchFamily="34" charset="0"/>
              </a:rPr>
              <a:t> nodes place the review process in a particular mode, or state. Start and End nodes are special types of state nodes.</a:t>
            </a:r>
          </a:p>
          <a:p>
            <a:pPr marL="0" lvl="0" indent="0" algn="l" rtl="0">
              <a:spcBef>
                <a:spcPts val="0"/>
              </a:spcBef>
              <a:spcAft>
                <a:spcPts val="0"/>
              </a:spcAft>
              <a:buNone/>
            </a:pPr>
            <a:r>
              <a:rPr lang="en-US" sz="1000" b="1" dirty="0">
                <a:solidFill>
                  <a:srgbClr val="0B5FFF"/>
                </a:solidFill>
                <a:latin typeface="Source Sans Pro"/>
                <a:ea typeface="Source Sans Pro"/>
                <a:cs typeface="Source Sans Pro"/>
                <a:sym typeface="Source Sans Pro"/>
              </a:rPr>
              <a:t>Use Case:</a:t>
            </a:r>
          </a:p>
          <a:p>
            <a:pPr marL="171450" lvl="0" indent="-171450" algn="l" rtl="0">
              <a:spcBef>
                <a:spcPts val="0"/>
              </a:spcBef>
              <a:spcAft>
                <a:spcPts val="0"/>
              </a:spcAft>
            </a:pPr>
            <a:r>
              <a:rPr lang="en-US" sz="1000" b="0" dirty="0">
                <a:solidFill>
                  <a:srgbClr val="0B5FFF"/>
                </a:solidFill>
                <a:latin typeface="Source Sans Pro"/>
                <a:ea typeface="Source Sans Pro"/>
                <a:cs typeface="Source Sans Pro"/>
                <a:sym typeface="Source Sans Pro"/>
              </a:rPr>
              <a:t>As Marvin Robotics plans on utilizing the Process Builder to create custom workflows, they will of course need to be familiar with the available nodes.  Certain design processes from the web team will make use of Fork and Join nodes in their workflow processes due to the collaborative nature of their work, whereas Condition nodes will come into play with the Kaleo Forms process that Marvin Robotics will create to mimic their Order Management process.</a:t>
            </a:r>
          </a:p>
          <a:p>
            <a:pPr marL="0" lvl="0" indent="0" algn="l" rtl="0">
              <a:spcBef>
                <a:spcPts val="0"/>
              </a:spcBef>
              <a:spcAft>
                <a:spcPts val="0"/>
              </a:spcAft>
              <a:buNone/>
            </a:pPr>
            <a:endParaRPr lang="en-US" sz="1000" b="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7778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1b Presentation Title - no wordmark">
  <p:cSld name="TITLE_1_1_3_1_1_1">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15100" y="1717850"/>
            <a:ext cx="5886000" cy="1713900"/>
          </a:xfrm>
          <a:prstGeom prst="rect">
            <a:avLst/>
          </a:prstGeom>
        </p:spPr>
        <p:txBody>
          <a:bodyPr spcFirstLastPara="1" wrap="square" lIns="91440" tIns="91425" rIns="91440" bIns="91425" anchor="t" anchorCtr="0">
            <a:noAutofit/>
          </a:bodyPr>
          <a:lstStyle>
            <a:lvl1pPr lvl="0" rtl="0">
              <a:spcBef>
                <a:spcPts val="0"/>
              </a:spcBef>
              <a:spcAft>
                <a:spcPts val="0"/>
              </a:spcAft>
              <a:buSzPts val="5200"/>
              <a:buFont typeface="Source Sans Pro"/>
              <a:buNone/>
              <a:defRPr sz="5200" b="1">
                <a:latin typeface="Source Sans Pro"/>
                <a:ea typeface="Source Sans Pro"/>
                <a:cs typeface="Source Sans Pro"/>
                <a:sym typeface="Source Sans Pro"/>
              </a:defRPr>
            </a:lvl1pPr>
            <a:lvl2pPr lvl="1"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2pPr>
            <a:lvl3pPr lvl="2"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3pPr>
            <a:lvl4pPr lvl="3"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4pPr>
            <a:lvl5pPr lvl="4"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5pPr>
            <a:lvl6pPr lvl="5"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6pPr>
            <a:lvl7pPr lvl="6"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7pPr>
            <a:lvl8pPr lvl="7"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8pPr>
            <a:lvl9pPr lvl="8"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9pPr>
          </a:lstStyle>
          <a:p>
            <a:endParaRPr dirty="0"/>
          </a:p>
        </p:txBody>
      </p:sp>
      <p:sp>
        <p:nvSpPr>
          <p:cNvPr id="11" name="Google Shape;11;p2"/>
          <p:cNvSpPr txBox="1">
            <a:spLocks noGrp="1"/>
          </p:cNvSpPr>
          <p:nvPr>
            <p:ph type="subTitle" idx="1"/>
          </p:nvPr>
        </p:nvSpPr>
        <p:spPr>
          <a:xfrm>
            <a:off x="2115101" y="3431700"/>
            <a:ext cx="5200200" cy="591900"/>
          </a:xfrm>
          <a:prstGeom prst="rect">
            <a:avLst/>
          </a:prstGeom>
        </p:spPr>
        <p:txBody>
          <a:bodyPr spcFirstLastPara="1" wrap="square" lIns="18275" tIns="91425" rIns="0" bIns="91425" anchor="t" anchorCtr="0">
            <a:noAutofit/>
          </a:bodyPr>
          <a:lstStyle>
            <a:lvl1pPr lvl="0" rtl="0">
              <a:spcBef>
                <a:spcPts val="0"/>
              </a:spcBef>
              <a:spcAft>
                <a:spcPts val="0"/>
              </a:spcAft>
              <a:buNone/>
              <a:defRPr sz="2400" b="1">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
        <p:nvSpPr>
          <p:cNvPr id="12" name="Google Shape;12;p2"/>
          <p:cNvSpPr txBox="1">
            <a:spLocks noGrp="1"/>
          </p:cNvSpPr>
          <p:nvPr>
            <p:ph type="subTitle" idx="2"/>
          </p:nvPr>
        </p:nvSpPr>
        <p:spPr>
          <a:xfrm>
            <a:off x="2115096" y="1442700"/>
            <a:ext cx="5200200" cy="275100"/>
          </a:xfrm>
          <a:prstGeom prst="rect">
            <a:avLst/>
          </a:prstGeom>
        </p:spPr>
        <p:txBody>
          <a:bodyPr spcFirstLastPara="1" wrap="square" lIns="36575" tIns="91425" rIns="0" bIns="91425" anchor="t" anchorCtr="0">
            <a:noAutofit/>
          </a:bodyPr>
          <a:lstStyle>
            <a:lvl1pPr lvl="0" rtl="0">
              <a:spcBef>
                <a:spcPts val="0"/>
              </a:spcBef>
              <a:spcAft>
                <a:spcPts val="0"/>
              </a:spcAft>
              <a:buNone/>
              <a:defRPr sz="1400">
                <a:solidFill>
                  <a:schemeClr val="accent2"/>
                </a:solidFill>
                <a:latin typeface="Source Sans Pro SemiBold"/>
                <a:ea typeface="Source Sans Pro SemiBold"/>
                <a:cs typeface="Source Sans Pro SemiBold"/>
                <a:sym typeface="Source Sans Pro SemiBold"/>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
        <p:nvSpPr>
          <p:cNvPr id="13" name="Google Shape;13;p2"/>
          <p:cNvSpPr txBox="1">
            <a:spLocks noGrp="1"/>
          </p:cNvSpPr>
          <p:nvPr>
            <p:ph type="subTitle" idx="3"/>
          </p:nvPr>
        </p:nvSpPr>
        <p:spPr>
          <a:xfrm>
            <a:off x="2115100" y="4090651"/>
            <a:ext cx="5200200" cy="591900"/>
          </a:xfrm>
          <a:prstGeom prst="rect">
            <a:avLst/>
          </a:prstGeom>
        </p:spPr>
        <p:txBody>
          <a:bodyPr spcFirstLastPara="1" wrap="square" lIns="36575" tIns="91425" rIns="0"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4" name="Google Shape;14;p2"/>
          <p:cNvSpPr/>
          <p:nvPr/>
        </p:nvSpPr>
        <p:spPr>
          <a:xfrm>
            <a:off x="0" y="0"/>
            <a:ext cx="1521600" cy="5143500"/>
          </a:xfrm>
          <a:prstGeom prst="rect">
            <a:avLst/>
          </a:prstGeom>
          <a:solidFill>
            <a:srgbClr val="F4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8287372" y="2373600"/>
            <a:ext cx="873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Sans Pro SemiBold"/>
                <a:ea typeface="Source Sans Pro SemiBold"/>
                <a:cs typeface="Source Sans Pro SemiBold"/>
                <a:sym typeface="Source Sans Pro SemiBold"/>
              </a:rPr>
              <a:t>L</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I</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F</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E</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R</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A</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Y</a:t>
            </a:r>
            <a:endParaRPr sz="900">
              <a:solidFill>
                <a:schemeClr val="dk1"/>
              </a:solidFill>
              <a:latin typeface="Source Sans Pro SemiBold"/>
              <a:ea typeface="Source Sans Pro SemiBold"/>
              <a:cs typeface="Source Sans Pro SemiBold"/>
              <a:sym typeface="Source Sans Pro SemiBold"/>
            </a:endParaRPr>
          </a:p>
        </p:txBody>
      </p:sp>
      <p:sp>
        <p:nvSpPr>
          <p:cNvPr id="16" name="Google Shape;16;p2"/>
          <p:cNvSpPr/>
          <p:nvPr/>
        </p:nvSpPr>
        <p:spPr>
          <a:xfrm>
            <a:off x="523529" y="2334479"/>
            <a:ext cx="474542" cy="474542"/>
          </a:xfrm>
          <a:custGeom>
            <a:avLst/>
            <a:gdLst/>
            <a:ahLst/>
            <a:cxnLst/>
            <a:rect l="l" t="t" r="r" b="b"/>
            <a:pathLst>
              <a:path w="110939" h="110939" extrusionOk="0">
                <a:moveTo>
                  <a:pt x="1" y="8218"/>
                </a:moveTo>
                <a:cubicBezTo>
                  <a:pt x="1" y="3616"/>
                  <a:pt x="3616" y="1"/>
                  <a:pt x="8218" y="1"/>
                </a:cubicBezTo>
                <a:lnTo>
                  <a:pt x="102721" y="1"/>
                </a:lnTo>
                <a:cubicBezTo>
                  <a:pt x="107159" y="1"/>
                  <a:pt x="110939" y="3616"/>
                  <a:pt x="110939" y="8218"/>
                </a:cubicBezTo>
                <a:lnTo>
                  <a:pt x="110939" y="102721"/>
                </a:lnTo>
                <a:cubicBezTo>
                  <a:pt x="110939" y="107159"/>
                  <a:pt x="107159" y="110939"/>
                  <a:pt x="102721" y="110939"/>
                </a:cubicBezTo>
                <a:lnTo>
                  <a:pt x="8218" y="110939"/>
                </a:lnTo>
                <a:cubicBezTo>
                  <a:pt x="3616" y="110939"/>
                  <a:pt x="1" y="107159"/>
                  <a:pt x="1" y="102721"/>
                </a:cubicBezTo>
                <a:close/>
                <a:moveTo>
                  <a:pt x="16436" y="18408"/>
                </a:moveTo>
                <a:cubicBezTo>
                  <a:pt x="16436" y="17258"/>
                  <a:pt x="17258" y="16436"/>
                  <a:pt x="18408" y="16436"/>
                </a:cubicBezTo>
                <a:lnTo>
                  <a:pt x="30735" y="16436"/>
                </a:lnTo>
                <a:cubicBezTo>
                  <a:pt x="31885" y="16436"/>
                  <a:pt x="32871" y="17258"/>
                  <a:pt x="32871" y="18408"/>
                </a:cubicBezTo>
                <a:lnTo>
                  <a:pt x="32871" y="30735"/>
                </a:lnTo>
                <a:cubicBezTo>
                  <a:pt x="32871" y="31885"/>
                  <a:pt x="31885" y="32871"/>
                  <a:pt x="30735" y="32871"/>
                </a:cubicBezTo>
                <a:lnTo>
                  <a:pt x="18408" y="32871"/>
                </a:lnTo>
                <a:cubicBezTo>
                  <a:pt x="17258" y="32871"/>
                  <a:pt x="16436" y="31885"/>
                  <a:pt x="16436" y="30735"/>
                </a:cubicBezTo>
                <a:close/>
                <a:moveTo>
                  <a:pt x="38952" y="16436"/>
                </a:moveTo>
                <a:cubicBezTo>
                  <a:pt x="37802" y="16436"/>
                  <a:pt x="36980" y="17258"/>
                  <a:pt x="36980" y="18408"/>
                </a:cubicBezTo>
                <a:lnTo>
                  <a:pt x="36980" y="30735"/>
                </a:lnTo>
                <a:cubicBezTo>
                  <a:pt x="36980" y="31885"/>
                  <a:pt x="37802" y="32871"/>
                  <a:pt x="38952" y="32871"/>
                </a:cubicBezTo>
                <a:lnTo>
                  <a:pt x="51279" y="32871"/>
                </a:lnTo>
                <a:cubicBezTo>
                  <a:pt x="52429" y="32871"/>
                  <a:pt x="53415" y="31885"/>
                  <a:pt x="53415" y="30735"/>
                </a:cubicBezTo>
                <a:lnTo>
                  <a:pt x="53415" y="18408"/>
                </a:lnTo>
                <a:cubicBezTo>
                  <a:pt x="53415" y="17258"/>
                  <a:pt x="52429" y="16436"/>
                  <a:pt x="51279" y="16436"/>
                </a:cubicBezTo>
                <a:close/>
                <a:moveTo>
                  <a:pt x="57524" y="18408"/>
                </a:moveTo>
                <a:cubicBezTo>
                  <a:pt x="57524" y="17258"/>
                  <a:pt x="58346" y="16436"/>
                  <a:pt x="59496" y="16436"/>
                </a:cubicBezTo>
                <a:lnTo>
                  <a:pt x="71823" y="16436"/>
                </a:lnTo>
                <a:cubicBezTo>
                  <a:pt x="72973" y="16436"/>
                  <a:pt x="73959" y="17258"/>
                  <a:pt x="73959" y="18408"/>
                </a:cubicBezTo>
                <a:lnTo>
                  <a:pt x="73959" y="30735"/>
                </a:lnTo>
                <a:cubicBezTo>
                  <a:pt x="73959" y="31885"/>
                  <a:pt x="72973" y="32871"/>
                  <a:pt x="71823" y="32871"/>
                </a:cubicBezTo>
                <a:lnTo>
                  <a:pt x="59496" y="32871"/>
                </a:lnTo>
                <a:cubicBezTo>
                  <a:pt x="58346" y="32871"/>
                  <a:pt x="57524" y="31885"/>
                  <a:pt x="57524" y="30735"/>
                </a:cubicBezTo>
                <a:close/>
                <a:moveTo>
                  <a:pt x="18408" y="36980"/>
                </a:moveTo>
                <a:cubicBezTo>
                  <a:pt x="17258" y="36980"/>
                  <a:pt x="16436" y="37802"/>
                  <a:pt x="16436" y="38952"/>
                </a:cubicBezTo>
                <a:lnTo>
                  <a:pt x="16436" y="51279"/>
                </a:lnTo>
                <a:cubicBezTo>
                  <a:pt x="16436" y="52429"/>
                  <a:pt x="17258" y="53415"/>
                  <a:pt x="18408" y="53415"/>
                </a:cubicBezTo>
                <a:lnTo>
                  <a:pt x="30735" y="53415"/>
                </a:lnTo>
                <a:cubicBezTo>
                  <a:pt x="31885" y="53415"/>
                  <a:pt x="32871" y="52429"/>
                  <a:pt x="32871" y="51279"/>
                </a:cubicBezTo>
                <a:lnTo>
                  <a:pt x="32871" y="38952"/>
                </a:lnTo>
                <a:cubicBezTo>
                  <a:pt x="32871" y="37802"/>
                  <a:pt x="31885" y="36980"/>
                  <a:pt x="30735" y="36980"/>
                </a:cubicBezTo>
                <a:close/>
                <a:moveTo>
                  <a:pt x="36980" y="38952"/>
                </a:moveTo>
                <a:cubicBezTo>
                  <a:pt x="36980" y="37802"/>
                  <a:pt x="37802" y="36980"/>
                  <a:pt x="38952" y="36980"/>
                </a:cubicBezTo>
                <a:lnTo>
                  <a:pt x="51279" y="36980"/>
                </a:lnTo>
                <a:cubicBezTo>
                  <a:pt x="52429" y="36980"/>
                  <a:pt x="53415" y="37802"/>
                  <a:pt x="53415" y="38952"/>
                </a:cubicBezTo>
                <a:lnTo>
                  <a:pt x="53415" y="51279"/>
                </a:lnTo>
                <a:cubicBezTo>
                  <a:pt x="53415" y="52429"/>
                  <a:pt x="52429" y="53415"/>
                  <a:pt x="51279" y="53415"/>
                </a:cubicBezTo>
                <a:lnTo>
                  <a:pt x="38952" y="53415"/>
                </a:lnTo>
                <a:cubicBezTo>
                  <a:pt x="37802" y="53415"/>
                  <a:pt x="36980" y="52429"/>
                  <a:pt x="36980" y="51279"/>
                </a:cubicBezTo>
                <a:close/>
                <a:moveTo>
                  <a:pt x="80041" y="36980"/>
                </a:moveTo>
                <a:cubicBezTo>
                  <a:pt x="78890" y="36980"/>
                  <a:pt x="78068" y="37802"/>
                  <a:pt x="78068" y="38952"/>
                </a:cubicBezTo>
                <a:lnTo>
                  <a:pt x="78068" y="51279"/>
                </a:lnTo>
                <a:cubicBezTo>
                  <a:pt x="78068" y="52429"/>
                  <a:pt x="78890" y="53415"/>
                  <a:pt x="80041" y="53415"/>
                </a:cubicBezTo>
                <a:lnTo>
                  <a:pt x="92367" y="53415"/>
                </a:lnTo>
                <a:cubicBezTo>
                  <a:pt x="93517" y="53415"/>
                  <a:pt x="94504" y="52429"/>
                  <a:pt x="94504" y="51279"/>
                </a:cubicBezTo>
                <a:lnTo>
                  <a:pt x="94504" y="38952"/>
                </a:lnTo>
                <a:cubicBezTo>
                  <a:pt x="94504" y="37802"/>
                  <a:pt x="93517" y="36980"/>
                  <a:pt x="92367" y="36980"/>
                </a:cubicBezTo>
                <a:close/>
                <a:moveTo>
                  <a:pt x="16436" y="59496"/>
                </a:moveTo>
                <a:cubicBezTo>
                  <a:pt x="16436" y="58346"/>
                  <a:pt x="17258" y="57524"/>
                  <a:pt x="18408" y="57524"/>
                </a:cubicBezTo>
                <a:lnTo>
                  <a:pt x="30735" y="57524"/>
                </a:lnTo>
                <a:cubicBezTo>
                  <a:pt x="31885" y="57524"/>
                  <a:pt x="32871" y="58346"/>
                  <a:pt x="32871" y="59496"/>
                </a:cubicBezTo>
                <a:lnTo>
                  <a:pt x="32871" y="71823"/>
                </a:lnTo>
                <a:cubicBezTo>
                  <a:pt x="32871" y="72973"/>
                  <a:pt x="31885" y="73959"/>
                  <a:pt x="30735" y="73959"/>
                </a:cubicBezTo>
                <a:lnTo>
                  <a:pt x="18408" y="73959"/>
                </a:lnTo>
                <a:cubicBezTo>
                  <a:pt x="17258" y="73959"/>
                  <a:pt x="16436" y="72973"/>
                  <a:pt x="16436" y="71823"/>
                </a:cubicBezTo>
                <a:close/>
                <a:moveTo>
                  <a:pt x="59496" y="57524"/>
                </a:moveTo>
                <a:cubicBezTo>
                  <a:pt x="58346" y="57524"/>
                  <a:pt x="57524" y="58346"/>
                  <a:pt x="57524" y="59496"/>
                </a:cubicBezTo>
                <a:lnTo>
                  <a:pt x="57524" y="71823"/>
                </a:lnTo>
                <a:cubicBezTo>
                  <a:pt x="57524" y="72973"/>
                  <a:pt x="58346" y="73959"/>
                  <a:pt x="59496" y="73959"/>
                </a:cubicBezTo>
                <a:lnTo>
                  <a:pt x="71823" y="73959"/>
                </a:lnTo>
                <a:cubicBezTo>
                  <a:pt x="72973" y="73959"/>
                  <a:pt x="73959" y="72973"/>
                  <a:pt x="73959" y="71823"/>
                </a:cubicBezTo>
                <a:lnTo>
                  <a:pt x="73959" y="59496"/>
                </a:lnTo>
                <a:cubicBezTo>
                  <a:pt x="73959" y="58346"/>
                  <a:pt x="72973" y="57524"/>
                  <a:pt x="71823" y="57524"/>
                </a:cubicBezTo>
                <a:close/>
                <a:moveTo>
                  <a:pt x="78068" y="59496"/>
                </a:moveTo>
                <a:cubicBezTo>
                  <a:pt x="78068" y="58346"/>
                  <a:pt x="78890" y="57524"/>
                  <a:pt x="80041" y="57524"/>
                </a:cubicBezTo>
                <a:lnTo>
                  <a:pt x="92367" y="57524"/>
                </a:lnTo>
                <a:cubicBezTo>
                  <a:pt x="93517" y="57524"/>
                  <a:pt x="94504" y="58346"/>
                  <a:pt x="94504" y="59496"/>
                </a:cubicBezTo>
                <a:lnTo>
                  <a:pt x="94504" y="71823"/>
                </a:lnTo>
                <a:cubicBezTo>
                  <a:pt x="94504" y="72973"/>
                  <a:pt x="93517" y="73959"/>
                  <a:pt x="92367" y="73959"/>
                </a:cubicBezTo>
                <a:lnTo>
                  <a:pt x="80041" y="73959"/>
                </a:lnTo>
                <a:cubicBezTo>
                  <a:pt x="78890" y="73959"/>
                  <a:pt x="78068" y="72973"/>
                  <a:pt x="78068" y="71823"/>
                </a:cubicBezTo>
                <a:close/>
                <a:moveTo>
                  <a:pt x="38952" y="78068"/>
                </a:moveTo>
                <a:cubicBezTo>
                  <a:pt x="37802" y="78068"/>
                  <a:pt x="36980" y="78890"/>
                  <a:pt x="36980" y="80041"/>
                </a:cubicBezTo>
                <a:lnTo>
                  <a:pt x="36980" y="92367"/>
                </a:lnTo>
                <a:cubicBezTo>
                  <a:pt x="36980" y="93517"/>
                  <a:pt x="37802" y="94504"/>
                  <a:pt x="38952" y="94504"/>
                </a:cubicBezTo>
                <a:lnTo>
                  <a:pt x="51279" y="94504"/>
                </a:lnTo>
                <a:cubicBezTo>
                  <a:pt x="52429" y="94504"/>
                  <a:pt x="53415" y="93517"/>
                  <a:pt x="53415" y="92367"/>
                </a:cubicBezTo>
                <a:lnTo>
                  <a:pt x="53415" y="80041"/>
                </a:lnTo>
                <a:cubicBezTo>
                  <a:pt x="53415" y="78890"/>
                  <a:pt x="52429" y="78068"/>
                  <a:pt x="51279" y="78068"/>
                </a:cubicBezTo>
                <a:close/>
                <a:moveTo>
                  <a:pt x="57524" y="80041"/>
                </a:moveTo>
                <a:cubicBezTo>
                  <a:pt x="57524" y="78890"/>
                  <a:pt x="58346" y="78068"/>
                  <a:pt x="59496" y="78068"/>
                </a:cubicBezTo>
                <a:lnTo>
                  <a:pt x="71823" y="78068"/>
                </a:lnTo>
                <a:cubicBezTo>
                  <a:pt x="72973" y="78068"/>
                  <a:pt x="73959" y="78890"/>
                  <a:pt x="73959" y="80041"/>
                </a:cubicBezTo>
                <a:lnTo>
                  <a:pt x="73959" y="92367"/>
                </a:lnTo>
                <a:cubicBezTo>
                  <a:pt x="73959" y="93517"/>
                  <a:pt x="72973" y="94504"/>
                  <a:pt x="71823" y="94504"/>
                </a:cubicBezTo>
                <a:lnTo>
                  <a:pt x="59496" y="94504"/>
                </a:lnTo>
                <a:cubicBezTo>
                  <a:pt x="58346" y="94504"/>
                  <a:pt x="57524" y="93517"/>
                  <a:pt x="57524" y="92367"/>
                </a:cubicBezTo>
                <a:close/>
                <a:moveTo>
                  <a:pt x="80041" y="78068"/>
                </a:moveTo>
                <a:cubicBezTo>
                  <a:pt x="78890" y="78068"/>
                  <a:pt x="78068" y="78890"/>
                  <a:pt x="78068" y="80041"/>
                </a:cubicBezTo>
                <a:lnTo>
                  <a:pt x="78068" y="92367"/>
                </a:lnTo>
                <a:cubicBezTo>
                  <a:pt x="78068" y="93517"/>
                  <a:pt x="78890" y="94504"/>
                  <a:pt x="80041" y="94504"/>
                </a:cubicBezTo>
                <a:lnTo>
                  <a:pt x="92367" y="94504"/>
                </a:lnTo>
                <a:cubicBezTo>
                  <a:pt x="93517" y="94504"/>
                  <a:pt x="94504" y="93517"/>
                  <a:pt x="94504" y="92367"/>
                </a:cubicBezTo>
                <a:lnTo>
                  <a:pt x="94504" y="80041"/>
                </a:lnTo>
                <a:cubicBezTo>
                  <a:pt x="94504" y="78890"/>
                  <a:pt x="93517" y="78068"/>
                  <a:pt x="92367" y="78068"/>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1332">
          <p15:clr>
            <a:schemeClr val="accent5"/>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99a Blank Slide - white" preserve="1">
  <p:cSld name="1_99a Blank Slide - white">
    <p:spTree>
      <p:nvGrpSpPr>
        <p:cNvPr id="1" name="Shape 72"/>
        <p:cNvGrpSpPr/>
        <p:nvPr/>
      </p:nvGrpSpPr>
      <p:grpSpPr>
        <a:xfrm>
          <a:off x="0" y="0"/>
          <a:ext cx="0" cy="0"/>
          <a:chOff x="0" y="0"/>
          <a:chExt cx="0" cy="0"/>
        </a:xfrm>
      </p:grpSpPr>
      <p:cxnSp>
        <p:nvCxnSpPr>
          <p:cNvPr id="2" name="Google Shape;47;p7">
            <a:extLst>
              <a:ext uri="{FF2B5EF4-FFF2-40B4-BE49-F238E27FC236}">
                <a16:creationId xmlns:a16="http://schemas.microsoft.com/office/drawing/2014/main" id="{8ACDE7F2-D0BD-F744-9760-252337772905}"/>
              </a:ext>
            </a:extLst>
          </p:cNvPr>
          <p:cNvCxnSpPr>
            <a:cxnSpLocks/>
          </p:cNvCxnSpPr>
          <p:nvPr userDrawn="1"/>
        </p:nvCxnSpPr>
        <p:spPr>
          <a:xfrm>
            <a:off x="312612" y="4600932"/>
            <a:ext cx="8340300" cy="3300"/>
          </a:xfrm>
          <a:prstGeom prst="straightConnector1">
            <a:avLst/>
          </a:prstGeom>
          <a:noFill/>
          <a:ln w="9525" cap="flat" cmpd="sng">
            <a:solidFill>
              <a:srgbClr val="EBEEF2"/>
            </a:solidFill>
            <a:prstDash val="solid"/>
            <a:round/>
            <a:headEnd type="none" w="med" len="med"/>
            <a:tailEnd type="none" w="med" len="med"/>
          </a:ln>
        </p:spPr>
      </p:cxnSp>
      <p:cxnSp>
        <p:nvCxnSpPr>
          <p:cNvPr id="3" name="Google Shape;48;p7">
            <a:extLst>
              <a:ext uri="{FF2B5EF4-FFF2-40B4-BE49-F238E27FC236}">
                <a16:creationId xmlns:a16="http://schemas.microsoft.com/office/drawing/2014/main" id="{E7567656-AFFA-F443-B14D-AED7D372D2A8}"/>
              </a:ext>
            </a:extLst>
          </p:cNvPr>
          <p:cNvCxnSpPr/>
          <p:nvPr userDrawn="1"/>
        </p:nvCxnSpPr>
        <p:spPr>
          <a:xfrm flipH="1">
            <a:off x="8652912" y="4602432"/>
            <a:ext cx="200700" cy="1800"/>
          </a:xfrm>
          <a:prstGeom prst="straightConnector1">
            <a:avLst/>
          </a:prstGeom>
          <a:noFill/>
          <a:ln w="9525" cap="flat" cmpd="sng">
            <a:solidFill>
              <a:schemeClr val="dk1"/>
            </a:solidFill>
            <a:prstDash val="solid"/>
            <a:round/>
            <a:headEnd type="none" w="med" len="med"/>
            <a:tailEnd type="none" w="med" len="med"/>
          </a:ln>
        </p:spPr>
      </p:cxnSp>
      <p:grpSp>
        <p:nvGrpSpPr>
          <p:cNvPr id="4" name="Google Shape;51;p7">
            <a:extLst>
              <a:ext uri="{FF2B5EF4-FFF2-40B4-BE49-F238E27FC236}">
                <a16:creationId xmlns:a16="http://schemas.microsoft.com/office/drawing/2014/main" id="{5B08EDF2-9AD5-4D46-89B7-CA4315D91B8B}"/>
              </a:ext>
            </a:extLst>
          </p:cNvPr>
          <p:cNvGrpSpPr/>
          <p:nvPr userDrawn="1"/>
        </p:nvGrpSpPr>
        <p:grpSpPr>
          <a:xfrm>
            <a:off x="311657" y="4719126"/>
            <a:ext cx="626141" cy="183261"/>
            <a:chOff x="621050" y="1967150"/>
            <a:chExt cx="6280250" cy="1838125"/>
          </a:xfrm>
        </p:grpSpPr>
        <p:sp>
          <p:nvSpPr>
            <p:cNvPr id="5" name="Google Shape;52;p7">
              <a:extLst>
                <a:ext uri="{FF2B5EF4-FFF2-40B4-BE49-F238E27FC236}">
                  <a16:creationId xmlns:a16="http://schemas.microsoft.com/office/drawing/2014/main" id="{5C188DBE-9C19-814F-823B-41124FF38602}"/>
                </a:ext>
              </a:extLst>
            </p:cNvPr>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p7">
              <a:extLst>
                <a:ext uri="{FF2B5EF4-FFF2-40B4-BE49-F238E27FC236}">
                  <a16:creationId xmlns:a16="http://schemas.microsoft.com/office/drawing/2014/main" id="{53DDF39B-2493-114D-9803-AE4B92D0D4AC}"/>
                </a:ext>
              </a:extLst>
            </p:cNvPr>
            <p:cNvSpPr/>
            <p:nvPr/>
          </p:nvSpPr>
          <p:spPr>
            <a:xfrm>
              <a:off x="2296425" y="1967150"/>
              <a:ext cx="4604875" cy="1838125"/>
            </a:xfrm>
            <a:custGeom>
              <a:avLst/>
              <a:gdLst/>
              <a:ahLst/>
              <a:cxnLst/>
              <a:rect l="l" t="t" r="r" b="b"/>
              <a:pathLst>
                <a:path w="184195" h="73525" extrusionOk="0">
                  <a:moveTo>
                    <a:pt x="33316" y="5362"/>
                  </a:moveTo>
                  <a:cubicBezTo>
                    <a:pt x="32780" y="5362"/>
                    <a:pt x="32244" y="5821"/>
                    <a:pt x="32244" y="6434"/>
                  </a:cubicBezTo>
                  <a:lnTo>
                    <a:pt x="32244" y="9880"/>
                  </a:lnTo>
                  <a:cubicBezTo>
                    <a:pt x="32244" y="10416"/>
                    <a:pt x="32780" y="10952"/>
                    <a:pt x="33316" y="10952"/>
                  </a:cubicBezTo>
                  <a:lnTo>
                    <a:pt x="36762" y="10952"/>
                  </a:lnTo>
                  <a:cubicBezTo>
                    <a:pt x="37375" y="10952"/>
                    <a:pt x="37835" y="10416"/>
                    <a:pt x="37835" y="9880"/>
                  </a:cubicBezTo>
                  <a:lnTo>
                    <a:pt x="37835" y="6434"/>
                  </a:lnTo>
                  <a:cubicBezTo>
                    <a:pt x="37835" y="5821"/>
                    <a:pt x="37375" y="5362"/>
                    <a:pt x="36762" y="5362"/>
                  </a:cubicBezTo>
                  <a:close/>
                  <a:moveTo>
                    <a:pt x="78197" y="22134"/>
                  </a:moveTo>
                  <a:cubicBezTo>
                    <a:pt x="84860" y="22134"/>
                    <a:pt x="88459" y="26806"/>
                    <a:pt x="88536" y="35231"/>
                  </a:cubicBezTo>
                  <a:lnTo>
                    <a:pt x="66172" y="35231"/>
                  </a:lnTo>
                  <a:cubicBezTo>
                    <a:pt x="67015" y="27495"/>
                    <a:pt x="71916" y="22134"/>
                    <a:pt x="78197" y="22134"/>
                  </a:cubicBezTo>
                  <a:close/>
                  <a:moveTo>
                    <a:pt x="133340" y="22134"/>
                  </a:moveTo>
                  <a:cubicBezTo>
                    <a:pt x="137016" y="22211"/>
                    <a:pt x="140080" y="23589"/>
                    <a:pt x="143603" y="26729"/>
                  </a:cubicBezTo>
                  <a:lnTo>
                    <a:pt x="143603" y="48097"/>
                  </a:lnTo>
                  <a:cubicBezTo>
                    <a:pt x="139697" y="52080"/>
                    <a:pt x="136250" y="53841"/>
                    <a:pt x="132574" y="53841"/>
                  </a:cubicBezTo>
                  <a:cubicBezTo>
                    <a:pt x="125298" y="53841"/>
                    <a:pt x="120933" y="47867"/>
                    <a:pt x="120933" y="37988"/>
                  </a:cubicBezTo>
                  <a:cubicBezTo>
                    <a:pt x="120933" y="29104"/>
                    <a:pt x="126370" y="22134"/>
                    <a:pt x="133340" y="22134"/>
                  </a:cubicBezTo>
                  <a:close/>
                  <a:moveTo>
                    <a:pt x="460" y="5515"/>
                  </a:moveTo>
                  <a:cubicBezTo>
                    <a:pt x="230" y="5515"/>
                    <a:pt x="0" y="5744"/>
                    <a:pt x="0" y="6051"/>
                  </a:cubicBezTo>
                  <a:lnTo>
                    <a:pt x="0" y="56369"/>
                  </a:lnTo>
                  <a:cubicBezTo>
                    <a:pt x="0" y="56675"/>
                    <a:pt x="230" y="56905"/>
                    <a:pt x="460" y="56905"/>
                  </a:cubicBezTo>
                  <a:lnTo>
                    <a:pt x="27189" y="56905"/>
                  </a:lnTo>
                  <a:cubicBezTo>
                    <a:pt x="27495" y="56905"/>
                    <a:pt x="27648" y="56675"/>
                    <a:pt x="27648" y="56369"/>
                  </a:cubicBezTo>
                  <a:lnTo>
                    <a:pt x="27648" y="53305"/>
                  </a:lnTo>
                  <a:cubicBezTo>
                    <a:pt x="27648" y="53152"/>
                    <a:pt x="27495" y="52922"/>
                    <a:pt x="27189" y="52922"/>
                  </a:cubicBezTo>
                  <a:lnTo>
                    <a:pt x="4519" y="52922"/>
                  </a:lnTo>
                  <a:lnTo>
                    <a:pt x="4519" y="6051"/>
                  </a:lnTo>
                  <a:cubicBezTo>
                    <a:pt x="4519" y="5744"/>
                    <a:pt x="4289" y="5515"/>
                    <a:pt x="4059" y="5515"/>
                  </a:cubicBezTo>
                  <a:close/>
                  <a:moveTo>
                    <a:pt x="58054" y="0"/>
                  </a:moveTo>
                  <a:cubicBezTo>
                    <a:pt x="51850" y="0"/>
                    <a:pt x="48480" y="4136"/>
                    <a:pt x="48480" y="11489"/>
                  </a:cubicBezTo>
                  <a:lnTo>
                    <a:pt x="48480" y="19224"/>
                  </a:lnTo>
                  <a:lnTo>
                    <a:pt x="43809" y="19530"/>
                  </a:lnTo>
                  <a:cubicBezTo>
                    <a:pt x="43579" y="19530"/>
                    <a:pt x="43349" y="19760"/>
                    <a:pt x="43349" y="19990"/>
                  </a:cubicBezTo>
                  <a:lnTo>
                    <a:pt x="43349" y="22594"/>
                  </a:lnTo>
                  <a:cubicBezTo>
                    <a:pt x="43349" y="22900"/>
                    <a:pt x="43579" y="23053"/>
                    <a:pt x="43809" y="23053"/>
                  </a:cubicBezTo>
                  <a:lnTo>
                    <a:pt x="48480" y="23053"/>
                  </a:lnTo>
                  <a:lnTo>
                    <a:pt x="48480" y="56369"/>
                  </a:lnTo>
                  <a:cubicBezTo>
                    <a:pt x="48480" y="56675"/>
                    <a:pt x="48634" y="56905"/>
                    <a:pt x="48940" y="56905"/>
                  </a:cubicBezTo>
                  <a:lnTo>
                    <a:pt x="52310" y="56905"/>
                  </a:lnTo>
                  <a:cubicBezTo>
                    <a:pt x="52540" y="56905"/>
                    <a:pt x="52769" y="56675"/>
                    <a:pt x="52769" y="56369"/>
                  </a:cubicBezTo>
                  <a:lnTo>
                    <a:pt x="52769" y="23053"/>
                  </a:lnTo>
                  <a:lnTo>
                    <a:pt x="60811" y="23053"/>
                  </a:lnTo>
                  <a:cubicBezTo>
                    <a:pt x="61117" y="23053"/>
                    <a:pt x="61271" y="22900"/>
                    <a:pt x="61271" y="22594"/>
                  </a:cubicBezTo>
                  <a:lnTo>
                    <a:pt x="61271" y="19607"/>
                  </a:lnTo>
                  <a:cubicBezTo>
                    <a:pt x="61271" y="19454"/>
                    <a:pt x="61117" y="19224"/>
                    <a:pt x="60811" y="19224"/>
                  </a:cubicBezTo>
                  <a:lnTo>
                    <a:pt x="52769" y="19224"/>
                  </a:lnTo>
                  <a:lnTo>
                    <a:pt x="52769" y="11795"/>
                  </a:lnTo>
                  <a:cubicBezTo>
                    <a:pt x="52769" y="6510"/>
                    <a:pt x="54454" y="3906"/>
                    <a:pt x="58054" y="3906"/>
                  </a:cubicBezTo>
                  <a:cubicBezTo>
                    <a:pt x="59432" y="3906"/>
                    <a:pt x="60888" y="4289"/>
                    <a:pt x="62266" y="4902"/>
                  </a:cubicBezTo>
                  <a:cubicBezTo>
                    <a:pt x="62305" y="4940"/>
                    <a:pt x="62362" y="4959"/>
                    <a:pt x="62429" y="4959"/>
                  </a:cubicBezTo>
                  <a:cubicBezTo>
                    <a:pt x="62496" y="4959"/>
                    <a:pt x="62573" y="4940"/>
                    <a:pt x="62649" y="4902"/>
                  </a:cubicBezTo>
                  <a:lnTo>
                    <a:pt x="62879" y="4596"/>
                  </a:lnTo>
                  <a:lnTo>
                    <a:pt x="63875" y="1839"/>
                  </a:lnTo>
                  <a:cubicBezTo>
                    <a:pt x="63951" y="1609"/>
                    <a:pt x="63875" y="1379"/>
                    <a:pt x="63568" y="1226"/>
                  </a:cubicBezTo>
                  <a:cubicBezTo>
                    <a:pt x="61730" y="460"/>
                    <a:pt x="59739" y="0"/>
                    <a:pt x="58054" y="0"/>
                  </a:cubicBezTo>
                  <a:close/>
                  <a:moveTo>
                    <a:pt x="33316" y="19224"/>
                  </a:moveTo>
                  <a:cubicBezTo>
                    <a:pt x="33010" y="19224"/>
                    <a:pt x="32856" y="19454"/>
                    <a:pt x="32856" y="19760"/>
                  </a:cubicBezTo>
                  <a:lnTo>
                    <a:pt x="32856" y="56522"/>
                  </a:lnTo>
                  <a:cubicBezTo>
                    <a:pt x="32856" y="56752"/>
                    <a:pt x="33010" y="56981"/>
                    <a:pt x="33316" y="56981"/>
                  </a:cubicBezTo>
                  <a:lnTo>
                    <a:pt x="36686" y="56981"/>
                  </a:lnTo>
                  <a:cubicBezTo>
                    <a:pt x="36992" y="56981"/>
                    <a:pt x="37145" y="56752"/>
                    <a:pt x="37145" y="56522"/>
                  </a:cubicBezTo>
                  <a:lnTo>
                    <a:pt x="37145" y="19760"/>
                  </a:lnTo>
                  <a:cubicBezTo>
                    <a:pt x="37145" y="19454"/>
                    <a:pt x="36992" y="19224"/>
                    <a:pt x="36686" y="19224"/>
                  </a:cubicBezTo>
                  <a:close/>
                  <a:moveTo>
                    <a:pt x="113350" y="18381"/>
                  </a:moveTo>
                  <a:cubicBezTo>
                    <a:pt x="109521" y="18381"/>
                    <a:pt x="105921" y="20756"/>
                    <a:pt x="103088" y="25274"/>
                  </a:cubicBezTo>
                  <a:lnTo>
                    <a:pt x="102858" y="19760"/>
                  </a:lnTo>
                  <a:cubicBezTo>
                    <a:pt x="102858" y="19454"/>
                    <a:pt x="102628" y="19224"/>
                    <a:pt x="102322" y="19224"/>
                  </a:cubicBezTo>
                  <a:lnTo>
                    <a:pt x="99488" y="19224"/>
                  </a:lnTo>
                  <a:cubicBezTo>
                    <a:pt x="99182" y="19224"/>
                    <a:pt x="99029" y="19454"/>
                    <a:pt x="99029" y="19760"/>
                  </a:cubicBezTo>
                  <a:lnTo>
                    <a:pt x="99029" y="56522"/>
                  </a:lnTo>
                  <a:cubicBezTo>
                    <a:pt x="99029" y="56752"/>
                    <a:pt x="99182" y="56981"/>
                    <a:pt x="99488" y="56981"/>
                  </a:cubicBezTo>
                  <a:lnTo>
                    <a:pt x="102858" y="56981"/>
                  </a:lnTo>
                  <a:cubicBezTo>
                    <a:pt x="103088" y="56981"/>
                    <a:pt x="103317" y="56752"/>
                    <a:pt x="103317" y="56522"/>
                  </a:cubicBezTo>
                  <a:lnTo>
                    <a:pt x="103317" y="31631"/>
                  </a:lnTo>
                  <a:cubicBezTo>
                    <a:pt x="105615" y="25887"/>
                    <a:pt x="109138" y="22517"/>
                    <a:pt x="112891" y="22517"/>
                  </a:cubicBezTo>
                  <a:cubicBezTo>
                    <a:pt x="114193" y="22517"/>
                    <a:pt x="114806" y="22670"/>
                    <a:pt x="116031" y="23053"/>
                  </a:cubicBezTo>
                  <a:lnTo>
                    <a:pt x="116414" y="23053"/>
                  </a:lnTo>
                  <a:cubicBezTo>
                    <a:pt x="116491" y="22977"/>
                    <a:pt x="116644" y="22900"/>
                    <a:pt x="116644" y="22823"/>
                  </a:cubicBezTo>
                  <a:lnTo>
                    <a:pt x="117410" y="19760"/>
                  </a:lnTo>
                  <a:cubicBezTo>
                    <a:pt x="117486" y="19454"/>
                    <a:pt x="117410" y="19224"/>
                    <a:pt x="117180" y="19147"/>
                  </a:cubicBezTo>
                  <a:cubicBezTo>
                    <a:pt x="116031" y="18611"/>
                    <a:pt x="114882" y="18381"/>
                    <a:pt x="113350" y="18381"/>
                  </a:cubicBezTo>
                  <a:close/>
                  <a:moveTo>
                    <a:pt x="78197" y="18305"/>
                  </a:moveTo>
                  <a:cubicBezTo>
                    <a:pt x="70231" y="18305"/>
                    <a:pt x="61730" y="25274"/>
                    <a:pt x="61730" y="38141"/>
                  </a:cubicBezTo>
                  <a:cubicBezTo>
                    <a:pt x="61730" y="49706"/>
                    <a:pt x="68929" y="57824"/>
                    <a:pt x="79192" y="57824"/>
                  </a:cubicBezTo>
                  <a:cubicBezTo>
                    <a:pt x="84630" y="57824"/>
                    <a:pt x="88000" y="55986"/>
                    <a:pt x="91063" y="54224"/>
                  </a:cubicBezTo>
                  <a:cubicBezTo>
                    <a:pt x="91217" y="54071"/>
                    <a:pt x="91370" y="53841"/>
                    <a:pt x="91217" y="53535"/>
                  </a:cubicBezTo>
                  <a:lnTo>
                    <a:pt x="89838" y="50931"/>
                  </a:lnTo>
                  <a:cubicBezTo>
                    <a:pt x="89685" y="50854"/>
                    <a:pt x="89608" y="50778"/>
                    <a:pt x="89532" y="50778"/>
                  </a:cubicBezTo>
                  <a:cubicBezTo>
                    <a:pt x="89378" y="50778"/>
                    <a:pt x="89225" y="50778"/>
                    <a:pt x="89149" y="50854"/>
                  </a:cubicBezTo>
                  <a:cubicBezTo>
                    <a:pt x="86085" y="53075"/>
                    <a:pt x="83022" y="53994"/>
                    <a:pt x="79575" y="53994"/>
                  </a:cubicBezTo>
                  <a:cubicBezTo>
                    <a:pt x="71763" y="53994"/>
                    <a:pt x="66555" y="47944"/>
                    <a:pt x="66249" y="39060"/>
                  </a:cubicBezTo>
                  <a:lnTo>
                    <a:pt x="92212" y="39060"/>
                  </a:lnTo>
                  <a:cubicBezTo>
                    <a:pt x="92365" y="39060"/>
                    <a:pt x="92595" y="38907"/>
                    <a:pt x="92672" y="38677"/>
                  </a:cubicBezTo>
                  <a:cubicBezTo>
                    <a:pt x="92825" y="37758"/>
                    <a:pt x="92825" y="36686"/>
                    <a:pt x="92825" y="35843"/>
                  </a:cubicBezTo>
                  <a:cubicBezTo>
                    <a:pt x="92672" y="24815"/>
                    <a:pt x="87311" y="18305"/>
                    <a:pt x="78197" y="18305"/>
                  </a:cubicBezTo>
                  <a:close/>
                  <a:moveTo>
                    <a:pt x="133187" y="18381"/>
                  </a:moveTo>
                  <a:cubicBezTo>
                    <a:pt x="123383" y="18381"/>
                    <a:pt x="116414" y="26729"/>
                    <a:pt x="116414" y="38217"/>
                  </a:cubicBezTo>
                  <a:cubicBezTo>
                    <a:pt x="116414" y="50548"/>
                    <a:pt x="122235" y="57900"/>
                    <a:pt x="132115" y="57900"/>
                  </a:cubicBezTo>
                  <a:cubicBezTo>
                    <a:pt x="136174" y="57900"/>
                    <a:pt x="140156" y="56062"/>
                    <a:pt x="143909" y="52692"/>
                  </a:cubicBezTo>
                  <a:lnTo>
                    <a:pt x="144215" y="56598"/>
                  </a:lnTo>
                  <a:cubicBezTo>
                    <a:pt x="144215" y="56828"/>
                    <a:pt x="144369" y="57058"/>
                    <a:pt x="144675" y="57058"/>
                  </a:cubicBezTo>
                  <a:lnTo>
                    <a:pt x="147509" y="57058"/>
                  </a:lnTo>
                  <a:cubicBezTo>
                    <a:pt x="147815" y="57058"/>
                    <a:pt x="148045" y="56828"/>
                    <a:pt x="148045" y="56598"/>
                  </a:cubicBezTo>
                  <a:lnTo>
                    <a:pt x="148045" y="19760"/>
                  </a:lnTo>
                  <a:cubicBezTo>
                    <a:pt x="147892" y="19454"/>
                    <a:pt x="147738" y="19224"/>
                    <a:pt x="147432" y="19224"/>
                  </a:cubicBezTo>
                  <a:lnTo>
                    <a:pt x="144445" y="19224"/>
                  </a:lnTo>
                  <a:cubicBezTo>
                    <a:pt x="144215" y="19224"/>
                    <a:pt x="143986" y="19454"/>
                    <a:pt x="143986" y="19760"/>
                  </a:cubicBezTo>
                  <a:lnTo>
                    <a:pt x="143833" y="22517"/>
                  </a:lnTo>
                  <a:cubicBezTo>
                    <a:pt x="140616" y="19990"/>
                    <a:pt x="137552" y="18381"/>
                    <a:pt x="133187" y="18381"/>
                  </a:cubicBezTo>
                  <a:close/>
                  <a:moveTo>
                    <a:pt x="152257" y="19147"/>
                  </a:moveTo>
                  <a:cubicBezTo>
                    <a:pt x="152027" y="19147"/>
                    <a:pt x="151951" y="19224"/>
                    <a:pt x="151874" y="19377"/>
                  </a:cubicBezTo>
                  <a:cubicBezTo>
                    <a:pt x="151721" y="19454"/>
                    <a:pt x="151721" y="19607"/>
                    <a:pt x="151874" y="19837"/>
                  </a:cubicBezTo>
                  <a:lnTo>
                    <a:pt x="166886" y="57058"/>
                  </a:lnTo>
                  <a:lnTo>
                    <a:pt x="165890" y="60121"/>
                  </a:lnTo>
                  <a:cubicBezTo>
                    <a:pt x="164511" y="64410"/>
                    <a:pt x="161831" y="69542"/>
                    <a:pt x="156929" y="69542"/>
                  </a:cubicBezTo>
                  <a:cubicBezTo>
                    <a:pt x="155933" y="69542"/>
                    <a:pt x="154785" y="69235"/>
                    <a:pt x="154019" y="68929"/>
                  </a:cubicBezTo>
                  <a:lnTo>
                    <a:pt x="153636" y="68929"/>
                  </a:lnTo>
                  <a:lnTo>
                    <a:pt x="153406" y="69235"/>
                  </a:lnTo>
                  <a:lnTo>
                    <a:pt x="152564" y="72222"/>
                  </a:lnTo>
                  <a:cubicBezTo>
                    <a:pt x="152487" y="72375"/>
                    <a:pt x="152717" y="72682"/>
                    <a:pt x="152870" y="72758"/>
                  </a:cubicBezTo>
                  <a:cubicBezTo>
                    <a:pt x="153942" y="73218"/>
                    <a:pt x="155474" y="73524"/>
                    <a:pt x="156852" y="73524"/>
                  </a:cubicBezTo>
                  <a:cubicBezTo>
                    <a:pt x="162443" y="73524"/>
                    <a:pt x="166886" y="69235"/>
                    <a:pt x="169643" y="61040"/>
                  </a:cubicBezTo>
                  <a:lnTo>
                    <a:pt x="184118" y="19683"/>
                  </a:lnTo>
                  <a:cubicBezTo>
                    <a:pt x="184194" y="19683"/>
                    <a:pt x="184118" y="19530"/>
                    <a:pt x="184041" y="19454"/>
                  </a:cubicBezTo>
                  <a:cubicBezTo>
                    <a:pt x="183888" y="19377"/>
                    <a:pt x="183811" y="19224"/>
                    <a:pt x="183658" y="19224"/>
                  </a:cubicBezTo>
                  <a:lnTo>
                    <a:pt x="180212" y="19224"/>
                  </a:lnTo>
                  <a:cubicBezTo>
                    <a:pt x="179982" y="19224"/>
                    <a:pt x="179829" y="19377"/>
                    <a:pt x="179676" y="19530"/>
                  </a:cubicBezTo>
                  <a:lnTo>
                    <a:pt x="171864" y="42583"/>
                  </a:lnTo>
                  <a:cubicBezTo>
                    <a:pt x="171481" y="43885"/>
                    <a:pt x="171021" y="45187"/>
                    <a:pt x="170638" y="46565"/>
                  </a:cubicBezTo>
                  <a:cubicBezTo>
                    <a:pt x="170026" y="48480"/>
                    <a:pt x="169336" y="50395"/>
                    <a:pt x="168800" y="52080"/>
                  </a:cubicBezTo>
                  <a:cubicBezTo>
                    <a:pt x="168034" y="50165"/>
                    <a:pt x="167268" y="48097"/>
                    <a:pt x="166503" y="46029"/>
                  </a:cubicBezTo>
                  <a:cubicBezTo>
                    <a:pt x="166043" y="44804"/>
                    <a:pt x="165507" y="43655"/>
                    <a:pt x="165124" y="42506"/>
                  </a:cubicBezTo>
                  <a:lnTo>
                    <a:pt x="156316" y="19454"/>
                  </a:lnTo>
                  <a:cubicBezTo>
                    <a:pt x="156240" y="19224"/>
                    <a:pt x="156087" y="19147"/>
                    <a:pt x="155857" y="19147"/>
                  </a:cubicBezTo>
                  <a:close/>
                </a:path>
              </a:pathLst>
            </a:custGeom>
            <a:solidFill>
              <a:srgbClr val="101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DC10A94-7361-1048-9B08-703CFB8D1B7F}"/>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latin typeface="Source Sans Pro Light" panose="020B0403030403020204" pitchFamily="34" charset="0"/>
              </a:rPr>
              <a:pPr algn="ctr"/>
              <a:t>‹#›</a:t>
            </a:fld>
            <a:endParaRPr lang="en-US" sz="1000" b="0" i="0" dirty="0">
              <a:latin typeface="Source Sans Pro Light" panose="020B0403030403020204" pitchFamily="34" charset="0"/>
            </a:endParaRPr>
          </a:p>
        </p:txBody>
      </p:sp>
    </p:spTree>
    <p:extLst>
      <p:ext uri="{BB962C8B-B14F-4D97-AF65-F5344CB8AC3E}">
        <p14:creationId xmlns:p14="http://schemas.microsoft.com/office/powerpoint/2010/main" val="74544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2a Section Title - default">
  <p:cSld name="CUSTOM_1">
    <p:spTree>
      <p:nvGrpSpPr>
        <p:cNvPr id="1" name="Shape 24"/>
        <p:cNvGrpSpPr/>
        <p:nvPr/>
      </p:nvGrpSpPr>
      <p:grpSpPr>
        <a:xfrm>
          <a:off x="0" y="0"/>
          <a:ext cx="0" cy="0"/>
          <a:chOff x="0" y="0"/>
          <a:chExt cx="0" cy="0"/>
        </a:xfrm>
      </p:grpSpPr>
      <p:sp>
        <p:nvSpPr>
          <p:cNvPr id="25" name="Google Shape;25;p4"/>
          <p:cNvSpPr/>
          <p:nvPr/>
        </p:nvSpPr>
        <p:spPr>
          <a:xfrm>
            <a:off x="0" y="0"/>
            <a:ext cx="1521600" cy="5143500"/>
          </a:xfrm>
          <a:prstGeom prst="rect">
            <a:avLst/>
          </a:prstGeom>
          <a:solidFill>
            <a:srgbClr val="F4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p:nvPr/>
        </p:nvSpPr>
        <p:spPr>
          <a:xfrm rot="5400000">
            <a:off x="8287372" y="2373600"/>
            <a:ext cx="873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Sans Pro SemiBold"/>
                <a:ea typeface="Source Sans Pro SemiBold"/>
                <a:cs typeface="Source Sans Pro SemiBold"/>
                <a:sym typeface="Source Sans Pro SemiBold"/>
              </a:rPr>
              <a:t>L</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I</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F</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E</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R</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A</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Y</a:t>
            </a:r>
            <a:endParaRPr sz="900">
              <a:solidFill>
                <a:schemeClr val="dk1"/>
              </a:solidFill>
              <a:latin typeface="Source Sans Pro SemiBold"/>
              <a:ea typeface="Source Sans Pro SemiBold"/>
              <a:cs typeface="Source Sans Pro SemiBold"/>
              <a:sym typeface="Source Sans Pro SemiBold"/>
            </a:endParaRPr>
          </a:p>
        </p:txBody>
      </p:sp>
      <p:sp>
        <p:nvSpPr>
          <p:cNvPr id="27" name="Google Shape;27;p4"/>
          <p:cNvSpPr txBox="1">
            <a:spLocks noGrp="1"/>
          </p:cNvSpPr>
          <p:nvPr>
            <p:ph type="title"/>
          </p:nvPr>
        </p:nvSpPr>
        <p:spPr>
          <a:xfrm>
            <a:off x="2244150" y="1654250"/>
            <a:ext cx="5985300" cy="529200"/>
          </a:xfrm>
          <a:prstGeom prst="rect">
            <a:avLst/>
          </a:prstGeom>
        </p:spPr>
        <p:txBody>
          <a:bodyPr spcFirstLastPara="1" wrap="square" lIns="91440" tIns="91425" rIns="91440"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8" name="Google Shape;28;p4"/>
          <p:cNvSpPr txBox="1">
            <a:spLocks noGrp="1"/>
          </p:cNvSpPr>
          <p:nvPr>
            <p:ph type="subTitle" idx="1"/>
          </p:nvPr>
        </p:nvSpPr>
        <p:spPr>
          <a:xfrm>
            <a:off x="2244175" y="2183400"/>
            <a:ext cx="5528100" cy="2115600"/>
          </a:xfrm>
          <a:prstGeom prst="rect">
            <a:avLst/>
          </a:prstGeom>
        </p:spPr>
        <p:txBody>
          <a:bodyPr spcFirstLastPara="1" wrap="square" lIns="0" tIns="91440" rIns="0" bIns="91440" anchor="t" anchorCtr="0">
            <a:noAutofit/>
          </a:bodyPr>
          <a:lstStyle>
            <a:lvl1pPr lvl="0" rtl="0">
              <a:spcBef>
                <a:spcPts val="0"/>
              </a:spcBef>
              <a:spcAft>
                <a:spcPts val="0"/>
              </a:spcAft>
              <a:buNone/>
              <a:defRPr sz="2400"/>
            </a:lvl1pPr>
            <a:lvl2pPr lvl="1" rtl="0">
              <a:spcBef>
                <a:spcPts val="1600"/>
              </a:spcBef>
              <a:spcAft>
                <a:spcPts val="0"/>
              </a:spcAft>
              <a:buNone/>
              <a:defRPr sz="2400"/>
            </a:lvl2pPr>
            <a:lvl3pPr lvl="2" rtl="0">
              <a:spcBef>
                <a:spcPts val="1600"/>
              </a:spcBef>
              <a:spcAft>
                <a:spcPts val="0"/>
              </a:spcAft>
              <a:buNone/>
              <a:defRPr sz="2400"/>
            </a:lvl3pPr>
            <a:lvl4pPr lvl="3" rtl="0">
              <a:spcBef>
                <a:spcPts val="1600"/>
              </a:spcBef>
              <a:spcAft>
                <a:spcPts val="0"/>
              </a:spcAft>
              <a:buNone/>
              <a:defRPr sz="2400"/>
            </a:lvl4pPr>
            <a:lvl5pPr lvl="4" rtl="0">
              <a:spcBef>
                <a:spcPts val="1600"/>
              </a:spcBef>
              <a:spcAft>
                <a:spcPts val="0"/>
              </a:spcAft>
              <a:buNone/>
              <a:defRPr sz="2400"/>
            </a:lvl5pPr>
            <a:lvl6pPr lvl="5" rtl="0">
              <a:spcBef>
                <a:spcPts val="1600"/>
              </a:spcBef>
              <a:spcAft>
                <a:spcPts val="0"/>
              </a:spcAft>
              <a:buNone/>
              <a:defRPr sz="2400"/>
            </a:lvl6pPr>
            <a:lvl7pPr lvl="6" rtl="0">
              <a:spcBef>
                <a:spcPts val="1600"/>
              </a:spcBef>
              <a:spcAft>
                <a:spcPts val="0"/>
              </a:spcAft>
              <a:buNone/>
              <a:defRPr sz="2400"/>
            </a:lvl7pPr>
            <a:lvl8pPr lvl="7" rtl="0">
              <a:spcBef>
                <a:spcPts val="1600"/>
              </a:spcBef>
              <a:spcAft>
                <a:spcPts val="0"/>
              </a:spcAft>
              <a:buNone/>
              <a:defRPr sz="2400"/>
            </a:lvl8pPr>
            <a:lvl9pPr lvl="8" rtl="0">
              <a:spcBef>
                <a:spcPts val="1600"/>
              </a:spcBef>
              <a:spcAft>
                <a:spcPts val="1600"/>
              </a:spcAft>
              <a:buNone/>
              <a:defRPr sz="2400"/>
            </a:lvl9pPr>
          </a:lstStyle>
          <a:p>
            <a:endParaRPr dirty="0"/>
          </a:p>
        </p:txBody>
      </p:sp>
      <p:sp>
        <p:nvSpPr>
          <p:cNvPr id="29" name="Google Shape;29;p4"/>
          <p:cNvSpPr/>
          <p:nvPr/>
        </p:nvSpPr>
        <p:spPr>
          <a:xfrm>
            <a:off x="523529" y="2334479"/>
            <a:ext cx="474542" cy="474542"/>
          </a:xfrm>
          <a:custGeom>
            <a:avLst/>
            <a:gdLst/>
            <a:ahLst/>
            <a:cxnLst/>
            <a:rect l="l" t="t" r="r" b="b"/>
            <a:pathLst>
              <a:path w="110939" h="110939" extrusionOk="0">
                <a:moveTo>
                  <a:pt x="1" y="8218"/>
                </a:moveTo>
                <a:cubicBezTo>
                  <a:pt x="1" y="3616"/>
                  <a:pt x="3616" y="1"/>
                  <a:pt x="8218" y="1"/>
                </a:cubicBezTo>
                <a:lnTo>
                  <a:pt x="102721" y="1"/>
                </a:lnTo>
                <a:cubicBezTo>
                  <a:pt x="107159" y="1"/>
                  <a:pt x="110939" y="3616"/>
                  <a:pt x="110939" y="8218"/>
                </a:cubicBezTo>
                <a:lnTo>
                  <a:pt x="110939" y="102721"/>
                </a:lnTo>
                <a:cubicBezTo>
                  <a:pt x="110939" y="107159"/>
                  <a:pt x="107159" y="110939"/>
                  <a:pt x="102721" y="110939"/>
                </a:cubicBezTo>
                <a:lnTo>
                  <a:pt x="8218" y="110939"/>
                </a:lnTo>
                <a:cubicBezTo>
                  <a:pt x="3616" y="110939"/>
                  <a:pt x="1" y="107159"/>
                  <a:pt x="1" y="102721"/>
                </a:cubicBezTo>
                <a:close/>
                <a:moveTo>
                  <a:pt x="16436" y="18408"/>
                </a:moveTo>
                <a:cubicBezTo>
                  <a:pt x="16436" y="17258"/>
                  <a:pt x="17258" y="16436"/>
                  <a:pt x="18408" y="16436"/>
                </a:cubicBezTo>
                <a:lnTo>
                  <a:pt x="30735" y="16436"/>
                </a:lnTo>
                <a:cubicBezTo>
                  <a:pt x="31885" y="16436"/>
                  <a:pt x="32871" y="17258"/>
                  <a:pt x="32871" y="18408"/>
                </a:cubicBezTo>
                <a:lnTo>
                  <a:pt x="32871" y="30735"/>
                </a:lnTo>
                <a:cubicBezTo>
                  <a:pt x="32871" y="31885"/>
                  <a:pt x="31885" y="32871"/>
                  <a:pt x="30735" y="32871"/>
                </a:cubicBezTo>
                <a:lnTo>
                  <a:pt x="18408" y="32871"/>
                </a:lnTo>
                <a:cubicBezTo>
                  <a:pt x="17258" y="32871"/>
                  <a:pt x="16436" y="31885"/>
                  <a:pt x="16436" y="30735"/>
                </a:cubicBezTo>
                <a:close/>
                <a:moveTo>
                  <a:pt x="38952" y="16436"/>
                </a:moveTo>
                <a:cubicBezTo>
                  <a:pt x="37802" y="16436"/>
                  <a:pt x="36980" y="17258"/>
                  <a:pt x="36980" y="18408"/>
                </a:cubicBezTo>
                <a:lnTo>
                  <a:pt x="36980" y="30735"/>
                </a:lnTo>
                <a:cubicBezTo>
                  <a:pt x="36980" y="31885"/>
                  <a:pt x="37802" y="32871"/>
                  <a:pt x="38952" y="32871"/>
                </a:cubicBezTo>
                <a:lnTo>
                  <a:pt x="51279" y="32871"/>
                </a:lnTo>
                <a:cubicBezTo>
                  <a:pt x="52429" y="32871"/>
                  <a:pt x="53415" y="31885"/>
                  <a:pt x="53415" y="30735"/>
                </a:cubicBezTo>
                <a:lnTo>
                  <a:pt x="53415" y="18408"/>
                </a:lnTo>
                <a:cubicBezTo>
                  <a:pt x="53415" y="17258"/>
                  <a:pt x="52429" y="16436"/>
                  <a:pt x="51279" y="16436"/>
                </a:cubicBezTo>
                <a:close/>
                <a:moveTo>
                  <a:pt x="57524" y="18408"/>
                </a:moveTo>
                <a:cubicBezTo>
                  <a:pt x="57524" y="17258"/>
                  <a:pt x="58346" y="16436"/>
                  <a:pt x="59496" y="16436"/>
                </a:cubicBezTo>
                <a:lnTo>
                  <a:pt x="71823" y="16436"/>
                </a:lnTo>
                <a:cubicBezTo>
                  <a:pt x="72973" y="16436"/>
                  <a:pt x="73959" y="17258"/>
                  <a:pt x="73959" y="18408"/>
                </a:cubicBezTo>
                <a:lnTo>
                  <a:pt x="73959" y="30735"/>
                </a:lnTo>
                <a:cubicBezTo>
                  <a:pt x="73959" y="31885"/>
                  <a:pt x="72973" y="32871"/>
                  <a:pt x="71823" y="32871"/>
                </a:cubicBezTo>
                <a:lnTo>
                  <a:pt x="59496" y="32871"/>
                </a:lnTo>
                <a:cubicBezTo>
                  <a:pt x="58346" y="32871"/>
                  <a:pt x="57524" y="31885"/>
                  <a:pt x="57524" y="30735"/>
                </a:cubicBezTo>
                <a:close/>
                <a:moveTo>
                  <a:pt x="18408" y="36980"/>
                </a:moveTo>
                <a:cubicBezTo>
                  <a:pt x="17258" y="36980"/>
                  <a:pt x="16436" y="37802"/>
                  <a:pt x="16436" y="38952"/>
                </a:cubicBezTo>
                <a:lnTo>
                  <a:pt x="16436" y="51279"/>
                </a:lnTo>
                <a:cubicBezTo>
                  <a:pt x="16436" y="52429"/>
                  <a:pt x="17258" y="53415"/>
                  <a:pt x="18408" y="53415"/>
                </a:cubicBezTo>
                <a:lnTo>
                  <a:pt x="30735" y="53415"/>
                </a:lnTo>
                <a:cubicBezTo>
                  <a:pt x="31885" y="53415"/>
                  <a:pt x="32871" y="52429"/>
                  <a:pt x="32871" y="51279"/>
                </a:cubicBezTo>
                <a:lnTo>
                  <a:pt x="32871" y="38952"/>
                </a:lnTo>
                <a:cubicBezTo>
                  <a:pt x="32871" y="37802"/>
                  <a:pt x="31885" y="36980"/>
                  <a:pt x="30735" y="36980"/>
                </a:cubicBezTo>
                <a:close/>
                <a:moveTo>
                  <a:pt x="36980" y="38952"/>
                </a:moveTo>
                <a:cubicBezTo>
                  <a:pt x="36980" y="37802"/>
                  <a:pt x="37802" y="36980"/>
                  <a:pt x="38952" y="36980"/>
                </a:cubicBezTo>
                <a:lnTo>
                  <a:pt x="51279" y="36980"/>
                </a:lnTo>
                <a:cubicBezTo>
                  <a:pt x="52429" y="36980"/>
                  <a:pt x="53415" y="37802"/>
                  <a:pt x="53415" y="38952"/>
                </a:cubicBezTo>
                <a:lnTo>
                  <a:pt x="53415" y="51279"/>
                </a:lnTo>
                <a:cubicBezTo>
                  <a:pt x="53415" y="52429"/>
                  <a:pt x="52429" y="53415"/>
                  <a:pt x="51279" y="53415"/>
                </a:cubicBezTo>
                <a:lnTo>
                  <a:pt x="38952" y="53415"/>
                </a:lnTo>
                <a:cubicBezTo>
                  <a:pt x="37802" y="53415"/>
                  <a:pt x="36980" y="52429"/>
                  <a:pt x="36980" y="51279"/>
                </a:cubicBezTo>
                <a:close/>
                <a:moveTo>
                  <a:pt x="80041" y="36980"/>
                </a:moveTo>
                <a:cubicBezTo>
                  <a:pt x="78890" y="36980"/>
                  <a:pt x="78068" y="37802"/>
                  <a:pt x="78068" y="38952"/>
                </a:cubicBezTo>
                <a:lnTo>
                  <a:pt x="78068" y="51279"/>
                </a:lnTo>
                <a:cubicBezTo>
                  <a:pt x="78068" y="52429"/>
                  <a:pt x="78890" y="53415"/>
                  <a:pt x="80041" y="53415"/>
                </a:cubicBezTo>
                <a:lnTo>
                  <a:pt x="92367" y="53415"/>
                </a:lnTo>
                <a:cubicBezTo>
                  <a:pt x="93517" y="53415"/>
                  <a:pt x="94504" y="52429"/>
                  <a:pt x="94504" y="51279"/>
                </a:cubicBezTo>
                <a:lnTo>
                  <a:pt x="94504" y="38952"/>
                </a:lnTo>
                <a:cubicBezTo>
                  <a:pt x="94504" y="37802"/>
                  <a:pt x="93517" y="36980"/>
                  <a:pt x="92367" y="36980"/>
                </a:cubicBezTo>
                <a:close/>
                <a:moveTo>
                  <a:pt x="16436" y="59496"/>
                </a:moveTo>
                <a:cubicBezTo>
                  <a:pt x="16436" y="58346"/>
                  <a:pt x="17258" y="57524"/>
                  <a:pt x="18408" y="57524"/>
                </a:cubicBezTo>
                <a:lnTo>
                  <a:pt x="30735" y="57524"/>
                </a:lnTo>
                <a:cubicBezTo>
                  <a:pt x="31885" y="57524"/>
                  <a:pt x="32871" y="58346"/>
                  <a:pt x="32871" y="59496"/>
                </a:cubicBezTo>
                <a:lnTo>
                  <a:pt x="32871" y="71823"/>
                </a:lnTo>
                <a:cubicBezTo>
                  <a:pt x="32871" y="72973"/>
                  <a:pt x="31885" y="73959"/>
                  <a:pt x="30735" y="73959"/>
                </a:cubicBezTo>
                <a:lnTo>
                  <a:pt x="18408" y="73959"/>
                </a:lnTo>
                <a:cubicBezTo>
                  <a:pt x="17258" y="73959"/>
                  <a:pt x="16436" y="72973"/>
                  <a:pt x="16436" y="71823"/>
                </a:cubicBezTo>
                <a:close/>
                <a:moveTo>
                  <a:pt x="59496" y="57524"/>
                </a:moveTo>
                <a:cubicBezTo>
                  <a:pt x="58346" y="57524"/>
                  <a:pt x="57524" y="58346"/>
                  <a:pt x="57524" y="59496"/>
                </a:cubicBezTo>
                <a:lnTo>
                  <a:pt x="57524" y="71823"/>
                </a:lnTo>
                <a:cubicBezTo>
                  <a:pt x="57524" y="72973"/>
                  <a:pt x="58346" y="73959"/>
                  <a:pt x="59496" y="73959"/>
                </a:cubicBezTo>
                <a:lnTo>
                  <a:pt x="71823" y="73959"/>
                </a:lnTo>
                <a:cubicBezTo>
                  <a:pt x="72973" y="73959"/>
                  <a:pt x="73959" y="72973"/>
                  <a:pt x="73959" y="71823"/>
                </a:cubicBezTo>
                <a:lnTo>
                  <a:pt x="73959" y="59496"/>
                </a:lnTo>
                <a:cubicBezTo>
                  <a:pt x="73959" y="58346"/>
                  <a:pt x="72973" y="57524"/>
                  <a:pt x="71823" y="57524"/>
                </a:cubicBezTo>
                <a:close/>
                <a:moveTo>
                  <a:pt x="78068" y="59496"/>
                </a:moveTo>
                <a:cubicBezTo>
                  <a:pt x="78068" y="58346"/>
                  <a:pt x="78890" y="57524"/>
                  <a:pt x="80041" y="57524"/>
                </a:cubicBezTo>
                <a:lnTo>
                  <a:pt x="92367" y="57524"/>
                </a:lnTo>
                <a:cubicBezTo>
                  <a:pt x="93517" y="57524"/>
                  <a:pt x="94504" y="58346"/>
                  <a:pt x="94504" y="59496"/>
                </a:cubicBezTo>
                <a:lnTo>
                  <a:pt x="94504" y="71823"/>
                </a:lnTo>
                <a:cubicBezTo>
                  <a:pt x="94504" y="72973"/>
                  <a:pt x="93517" y="73959"/>
                  <a:pt x="92367" y="73959"/>
                </a:cubicBezTo>
                <a:lnTo>
                  <a:pt x="80041" y="73959"/>
                </a:lnTo>
                <a:cubicBezTo>
                  <a:pt x="78890" y="73959"/>
                  <a:pt x="78068" y="72973"/>
                  <a:pt x="78068" y="71823"/>
                </a:cubicBezTo>
                <a:close/>
                <a:moveTo>
                  <a:pt x="38952" y="78068"/>
                </a:moveTo>
                <a:cubicBezTo>
                  <a:pt x="37802" y="78068"/>
                  <a:pt x="36980" y="78890"/>
                  <a:pt x="36980" y="80041"/>
                </a:cubicBezTo>
                <a:lnTo>
                  <a:pt x="36980" y="92367"/>
                </a:lnTo>
                <a:cubicBezTo>
                  <a:pt x="36980" y="93517"/>
                  <a:pt x="37802" y="94504"/>
                  <a:pt x="38952" y="94504"/>
                </a:cubicBezTo>
                <a:lnTo>
                  <a:pt x="51279" y="94504"/>
                </a:lnTo>
                <a:cubicBezTo>
                  <a:pt x="52429" y="94504"/>
                  <a:pt x="53415" y="93517"/>
                  <a:pt x="53415" y="92367"/>
                </a:cubicBezTo>
                <a:lnTo>
                  <a:pt x="53415" y="80041"/>
                </a:lnTo>
                <a:cubicBezTo>
                  <a:pt x="53415" y="78890"/>
                  <a:pt x="52429" y="78068"/>
                  <a:pt x="51279" y="78068"/>
                </a:cubicBezTo>
                <a:close/>
                <a:moveTo>
                  <a:pt x="57524" y="80041"/>
                </a:moveTo>
                <a:cubicBezTo>
                  <a:pt x="57524" y="78890"/>
                  <a:pt x="58346" y="78068"/>
                  <a:pt x="59496" y="78068"/>
                </a:cubicBezTo>
                <a:lnTo>
                  <a:pt x="71823" y="78068"/>
                </a:lnTo>
                <a:cubicBezTo>
                  <a:pt x="72973" y="78068"/>
                  <a:pt x="73959" y="78890"/>
                  <a:pt x="73959" y="80041"/>
                </a:cubicBezTo>
                <a:lnTo>
                  <a:pt x="73959" y="92367"/>
                </a:lnTo>
                <a:cubicBezTo>
                  <a:pt x="73959" y="93517"/>
                  <a:pt x="72973" y="94504"/>
                  <a:pt x="71823" y="94504"/>
                </a:cubicBezTo>
                <a:lnTo>
                  <a:pt x="59496" y="94504"/>
                </a:lnTo>
                <a:cubicBezTo>
                  <a:pt x="58346" y="94504"/>
                  <a:pt x="57524" y="93517"/>
                  <a:pt x="57524" y="92367"/>
                </a:cubicBezTo>
                <a:close/>
                <a:moveTo>
                  <a:pt x="80041" y="78068"/>
                </a:moveTo>
                <a:cubicBezTo>
                  <a:pt x="78890" y="78068"/>
                  <a:pt x="78068" y="78890"/>
                  <a:pt x="78068" y="80041"/>
                </a:cubicBezTo>
                <a:lnTo>
                  <a:pt x="78068" y="92367"/>
                </a:lnTo>
                <a:cubicBezTo>
                  <a:pt x="78068" y="93517"/>
                  <a:pt x="78890" y="94504"/>
                  <a:pt x="80041" y="94504"/>
                </a:cubicBezTo>
                <a:lnTo>
                  <a:pt x="92367" y="94504"/>
                </a:lnTo>
                <a:cubicBezTo>
                  <a:pt x="93517" y="94504"/>
                  <a:pt x="94504" y="93517"/>
                  <a:pt x="94504" y="92367"/>
                </a:cubicBezTo>
                <a:lnTo>
                  <a:pt x="94504" y="80041"/>
                </a:lnTo>
                <a:cubicBezTo>
                  <a:pt x="94504" y="78890"/>
                  <a:pt x="93517" y="78068"/>
                  <a:pt x="92367" y="78068"/>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1414">
          <p15:clr>
            <a:schemeClr val="accent5"/>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2b Section Title - dark">
  <p:cSld name="CUSTOM_1_1">
    <p:bg>
      <p:bgPr>
        <a:solidFill>
          <a:srgbClr val="134194"/>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507325" y="2285400"/>
            <a:ext cx="6265200" cy="572700"/>
          </a:xfrm>
          <a:prstGeom prst="rect">
            <a:avLst/>
          </a:prstGeom>
        </p:spPr>
        <p:txBody>
          <a:bodyPr spcFirstLastPara="1" wrap="square" lIns="91440" tIns="91440" rIns="91440" bIns="91440" anchor="ctr"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32" name="Google Shape;32;p5"/>
          <p:cNvSpPr txBox="1"/>
          <p:nvPr/>
        </p:nvSpPr>
        <p:spPr>
          <a:xfrm rot="5400000">
            <a:off x="8287372" y="2373600"/>
            <a:ext cx="873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lt1"/>
                </a:solidFill>
                <a:latin typeface="Source Sans Pro SemiBold"/>
                <a:ea typeface="Source Sans Pro SemiBold"/>
                <a:cs typeface="Source Sans Pro SemiBold"/>
                <a:sym typeface="Source Sans Pro SemiBold"/>
              </a:rPr>
              <a:t>L</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I</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F</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E</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R</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A</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Y</a:t>
            </a:r>
            <a:endParaRPr sz="900">
              <a:solidFill>
                <a:schemeClr val="lt1"/>
              </a:solidFill>
              <a:latin typeface="Source Sans Pro SemiBold"/>
              <a:ea typeface="Source Sans Pro SemiBold"/>
              <a:cs typeface="Source Sans Pro SemiBold"/>
              <a:sym typeface="Source Sans Pro SemiBold"/>
            </a:endParaRPr>
          </a:p>
        </p:txBody>
      </p:sp>
      <p:sp>
        <p:nvSpPr>
          <p:cNvPr id="33" name="Google Shape;33;p5"/>
          <p:cNvSpPr/>
          <p:nvPr/>
        </p:nvSpPr>
        <p:spPr>
          <a:xfrm>
            <a:off x="523532" y="2336252"/>
            <a:ext cx="474542" cy="474542"/>
          </a:xfrm>
          <a:custGeom>
            <a:avLst/>
            <a:gdLst/>
            <a:ahLst/>
            <a:cxnLst/>
            <a:rect l="l" t="t" r="r" b="b"/>
            <a:pathLst>
              <a:path w="110939" h="110939" extrusionOk="0">
                <a:moveTo>
                  <a:pt x="1" y="8218"/>
                </a:moveTo>
                <a:cubicBezTo>
                  <a:pt x="1" y="3616"/>
                  <a:pt x="3616" y="1"/>
                  <a:pt x="8218" y="1"/>
                </a:cubicBezTo>
                <a:lnTo>
                  <a:pt x="102721" y="1"/>
                </a:lnTo>
                <a:cubicBezTo>
                  <a:pt x="107159" y="1"/>
                  <a:pt x="110939" y="3616"/>
                  <a:pt x="110939" y="8218"/>
                </a:cubicBezTo>
                <a:lnTo>
                  <a:pt x="110939" y="102721"/>
                </a:lnTo>
                <a:cubicBezTo>
                  <a:pt x="110939" y="107159"/>
                  <a:pt x="107159" y="110939"/>
                  <a:pt x="102721" y="110939"/>
                </a:cubicBezTo>
                <a:lnTo>
                  <a:pt x="8218" y="110939"/>
                </a:lnTo>
                <a:cubicBezTo>
                  <a:pt x="3616" y="110939"/>
                  <a:pt x="1" y="107159"/>
                  <a:pt x="1" y="102721"/>
                </a:cubicBezTo>
                <a:close/>
                <a:moveTo>
                  <a:pt x="16436" y="18408"/>
                </a:moveTo>
                <a:cubicBezTo>
                  <a:pt x="16436" y="17258"/>
                  <a:pt x="17258" y="16436"/>
                  <a:pt x="18408" y="16436"/>
                </a:cubicBezTo>
                <a:lnTo>
                  <a:pt x="30735" y="16436"/>
                </a:lnTo>
                <a:cubicBezTo>
                  <a:pt x="31885" y="16436"/>
                  <a:pt x="32871" y="17258"/>
                  <a:pt x="32871" y="18408"/>
                </a:cubicBezTo>
                <a:lnTo>
                  <a:pt x="32871" y="30735"/>
                </a:lnTo>
                <a:cubicBezTo>
                  <a:pt x="32871" y="31885"/>
                  <a:pt x="31885" y="32871"/>
                  <a:pt x="30735" y="32871"/>
                </a:cubicBezTo>
                <a:lnTo>
                  <a:pt x="18408" y="32871"/>
                </a:lnTo>
                <a:cubicBezTo>
                  <a:pt x="17258" y="32871"/>
                  <a:pt x="16436" y="31885"/>
                  <a:pt x="16436" y="30735"/>
                </a:cubicBezTo>
                <a:close/>
                <a:moveTo>
                  <a:pt x="38952" y="16436"/>
                </a:moveTo>
                <a:cubicBezTo>
                  <a:pt x="37802" y="16436"/>
                  <a:pt x="36980" y="17258"/>
                  <a:pt x="36980" y="18408"/>
                </a:cubicBezTo>
                <a:lnTo>
                  <a:pt x="36980" y="30735"/>
                </a:lnTo>
                <a:cubicBezTo>
                  <a:pt x="36980" y="31885"/>
                  <a:pt x="37802" y="32871"/>
                  <a:pt x="38952" y="32871"/>
                </a:cubicBezTo>
                <a:lnTo>
                  <a:pt x="51279" y="32871"/>
                </a:lnTo>
                <a:cubicBezTo>
                  <a:pt x="52429" y="32871"/>
                  <a:pt x="53415" y="31885"/>
                  <a:pt x="53415" y="30735"/>
                </a:cubicBezTo>
                <a:lnTo>
                  <a:pt x="53415" y="18408"/>
                </a:lnTo>
                <a:cubicBezTo>
                  <a:pt x="53415" y="17258"/>
                  <a:pt x="52429" y="16436"/>
                  <a:pt x="51279" y="16436"/>
                </a:cubicBezTo>
                <a:close/>
                <a:moveTo>
                  <a:pt x="57524" y="18408"/>
                </a:moveTo>
                <a:cubicBezTo>
                  <a:pt x="57524" y="17258"/>
                  <a:pt x="58346" y="16436"/>
                  <a:pt x="59496" y="16436"/>
                </a:cubicBezTo>
                <a:lnTo>
                  <a:pt x="71823" y="16436"/>
                </a:lnTo>
                <a:cubicBezTo>
                  <a:pt x="72973" y="16436"/>
                  <a:pt x="73959" y="17258"/>
                  <a:pt x="73959" y="18408"/>
                </a:cubicBezTo>
                <a:lnTo>
                  <a:pt x="73959" y="30735"/>
                </a:lnTo>
                <a:cubicBezTo>
                  <a:pt x="73959" y="31885"/>
                  <a:pt x="72973" y="32871"/>
                  <a:pt x="71823" y="32871"/>
                </a:cubicBezTo>
                <a:lnTo>
                  <a:pt x="59496" y="32871"/>
                </a:lnTo>
                <a:cubicBezTo>
                  <a:pt x="58346" y="32871"/>
                  <a:pt x="57524" y="31885"/>
                  <a:pt x="57524" y="30735"/>
                </a:cubicBezTo>
                <a:close/>
                <a:moveTo>
                  <a:pt x="18408" y="36980"/>
                </a:moveTo>
                <a:cubicBezTo>
                  <a:pt x="17258" y="36980"/>
                  <a:pt x="16436" y="37802"/>
                  <a:pt x="16436" y="38952"/>
                </a:cubicBezTo>
                <a:lnTo>
                  <a:pt x="16436" y="51279"/>
                </a:lnTo>
                <a:cubicBezTo>
                  <a:pt x="16436" y="52429"/>
                  <a:pt x="17258" y="53415"/>
                  <a:pt x="18408" y="53415"/>
                </a:cubicBezTo>
                <a:lnTo>
                  <a:pt x="30735" y="53415"/>
                </a:lnTo>
                <a:cubicBezTo>
                  <a:pt x="31885" y="53415"/>
                  <a:pt x="32871" y="52429"/>
                  <a:pt x="32871" y="51279"/>
                </a:cubicBezTo>
                <a:lnTo>
                  <a:pt x="32871" y="38952"/>
                </a:lnTo>
                <a:cubicBezTo>
                  <a:pt x="32871" y="37802"/>
                  <a:pt x="31885" y="36980"/>
                  <a:pt x="30735" y="36980"/>
                </a:cubicBezTo>
                <a:close/>
                <a:moveTo>
                  <a:pt x="36980" y="38952"/>
                </a:moveTo>
                <a:cubicBezTo>
                  <a:pt x="36980" y="37802"/>
                  <a:pt x="37802" y="36980"/>
                  <a:pt x="38952" y="36980"/>
                </a:cubicBezTo>
                <a:lnTo>
                  <a:pt x="51279" y="36980"/>
                </a:lnTo>
                <a:cubicBezTo>
                  <a:pt x="52429" y="36980"/>
                  <a:pt x="53415" y="37802"/>
                  <a:pt x="53415" y="38952"/>
                </a:cubicBezTo>
                <a:lnTo>
                  <a:pt x="53415" y="51279"/>
                </a:lnTo>
                <a:cubicBezTo>
                  <a:pt x="53415" y="52429"/>
                  <a:pt x="52429" y="53415"/>
                  <a:pt x="51279" y="53415"/>
                </a:cubicBezTo>
                <a:lnTo>
                  <a:pt x="38952" y="53415"/>
                </a:lnTo>
                <a:cubicBezTo>
                  <a:pt x="37802" y="53415"/>
                  <a:pt x="36980" y="52429"/>
                  <a:pt x="36980" y="51279"/>
                </a:cubicBezTo>
                <a:close/>
                <a:moveTo>
                  <a:pt x="80041" y="36980"/>
                </a:moveTo>
                <a:cubicBezTo>
                  <a:pt x="78890" y="36980"/>
                  <a:pt x="78068" y="37802"/>
                  <a:pt x="78068" y="38952"/>
                </a:cubicBezTo>
                <a:lnTo>
                  <a:pt x="78068" y="51279"/>
                </a:lnTo>
                <a:cubicBezTo>
                  <a:pt x="78068" y="52429"/>
                  <a:pt x="78890" y="53415"/>
                  <a:pt x="80041" y="53415"/>
                </a:cubicBezTo>
                <a:lnTo>
                  <a:pt x="92367" y="53415"/>
                </a:lnTo>
                <a:cubicBezTo>
                  <a:pt x="93517" y="53415"/>
                  <a:pt x="94504" y="52429"/>
                  <a:pt x="94504" y="51279"/>
                </a:cubicBezTo>
                <a:lnTo>
                  <a:pt x="94504" y="38952"/>
                </a:lnTo>
                <a:cubicBezTo>
                  <a:pt x="94504" y="37802"/>
                  <a:pt x="93517" y="36980"/>
                  <a:pt x="92367" y="36980"/>
                </a:cubicBezTo>
                <a:close/>
                <a:moveTo>
                  <a:pt x="16436" y="59496"/>
                </a:moveTo>
                <a:cubicBezTo>
                  <a:pt x="16436" y="58346"/>
                  <a:pt x="17258" y="57524"/>
                  <a:pt x="18408" y="57524"/>
                </a:cubicBezTo>
                <a:lnTo>
                  <a:pt x="30735" y="57524"/>
                </a:lnTo>
                <a:cubicBezTo>
                  <a:pt x="31885" y="57524"/>
                  <a:pt x="32871" y="58346"/>
                  <a:pt x="32871" y="59496"/>
                </a:cubicBezTo>
                <a:lnTo>
                  <a:pt x="32871" y="71823"/>
                </a:lnTo>
                <a:cubicBezTo>
                  <a:pt x="32871" y="72973"/>
                  <a:pt x="31885" y="73959"/>
                  <a:pt x="30735" y="73959"/>
                </a:cubicBezTo>
                <a:lnTo>
                  <a:pt x="18408" y="73959"/>
                </a:lnTo>
                <a:cubicBezTo>
                  <a:pt x="17258" y="73959"/>
                  <a:pt x="16436" y="72973"/>
                  <a:pt x="16436" y="71823"/>
                </a:cubicBezTo>
                <a:close/>
                <a:moveTo>
                  <a:pt x="59496" y="57524"/>
                </a:moveTo>
                <a:cubicBezTo>
                  <a:pt x="58346" y="57524"/>
                  <a:pt x="57524" y="58346"/>
                  <a:pt x="57524" y="59496"/>
                </a:cubicBezTo>
                <a:lnTo>
                  <a:pt x="57524" y="71823"/>
                </a:lnTo>
                <a:cubicBezTo>
                  <a:pt x="57524" y="72973"/>
                  <a:pt x="58346" y="73959"/>
                  <a:pt x="59496" y="73959"/>
                </a:cubicBezTo>
                <a:lnTo>
                  <a:pt x="71823" y="73959"/>
                </a:lnTo>
                <a:cubicBezTo>
                  <a:pt x="72973" y="73959"/>
                  <a:pt x="73959" y="72973"/>
                  <a:pt x="73959" y="71823"/>
                </a:cubicBezTo>
                <a:lnTo>
                  <a:pt x="73959" y="59496"/>
                </a:lnTo>
                <a:cubicBezTo>
                  <a:pt x="73959" y="58346"/>
                  <a:pt x="72973" y="57524"/>
                  <a:pt x="71823" y="57524"/>
                </a:cubicBezTo>
                <a:close/>
                <a:moveTo>
                  <a:pt x="78068" y="59496"/>
                </a:moveTo>
                <a:cubicBezTo>
                  <a:pt x="78068" y="58346"/>
                  <a:pt x="78890" y="57524"/>
                  <a:pt x="80041" y="57524"/>
                </a:cubicBezTo>
                <a:lnTo>
                  <a:pt x="92367" y="57524"/>
                </a:lnTo>
                <a:cubicBezTo>
                  <a:pt x="93517" y="57524"/>
                  <a:pt x="94504" y="58346"/>
                  <a:pt x="94504" y="59496"/>
                </a:cubicBezTo>
                <a:lnTo>
                  <a:pt x="94504" y="71823"/>
                </a:lnTo>
                <a:cubicBezTo>
                  <a:pt x="94504" y="72973"/>
                  <a:pt x="93517" y="73959"/>
                  <a:pt x="92367" y="73959"/>
                </a:cubicBezTo>
                <a:lnTo>
                  <a:pt x="80041" y="73959"/>
                </a:lnTo>
                <a:cubicBezTo>
                  <a:pt x="78890" y="73959"/>
                  <a:pt x="78068" y="72973"/>
                  <a:pt x="78068" y="71823"/>
                </a:cubicBezTo>
                <a:close/>
                <a:moveTo>
                  <a:pt x="38952" y="78068"/>
                </a:moveTo>
                <a:cubicBezTo>
                  <a:pt x="37802" y="78068"/>
                  <a:pt x="36980" y="78890"/>
                  <a:pt x="36980" y="80041"/>
                </a:cubicBezTo>
                <a:lnTo>
                  <a:pt x="36980" y="92367"/>
                </a:lnTo>
                <a:cubicBezTo>
                  <a:pt x="36980" y="93517"/>
                  <a:pt x="37802" y="94504"/>
                  <a:pt x="38952" y="94504"/>
                </a:cubicBezTo>
                <a:lnTo>
                  <a:pt x="51279" y="94504"/>
                </a:lnTo>
                <a:cubicBezTo>
                  <a:pt x="52429" y="94504"/>
                  <a:pt x="53415" y="93517"/>
                  <a:pt x="53415" y="92367"/>
                </a:cubicBezTo>
                <a:lnTo>
                  <a:pt x="53415" y="80041"/>
                </a:lnTo>
                <a:cubicBezTo>
                  <a:pt x="53415" y="78890"/>
                  <a:pt x="52429" y="78068"/>
                  <a:pt x="51279" y="78068"/>
                </a:cubicBezTo>
                <a:close/>
                <a:moveTo>
                  <a:pt x="57524" y="80041"/>
                </a:moveTo>
                <a:cubicBezTo>
                  <a:pt x="57524" y="78890"/>
                  <a:pt x="58346" y="78068"/>
                  <a:pt x="59496" y="78068"/>
                </a:cubicBezTo>
                <a:lnTo>
                  <a:pt x="71823" y="78068"/>
                </a:lnTo>
                <a:cubicBezTo>
                  <a:pt x="72973" y="78068"/>
                  <a:pt x="73959" y="78890"/>
                  <a:pt x="73959" y="80041"/>
                </a:cubicBezTo>
                <a:lnTo>
                  <a:pt x="73959" y="92367"/>
                </a:lnTo>
                <a:cubicBezTo>
                  <a:pt x="73959" y="93517"/>
                  <a:pt x="72973" y="94504"/>
                  <a:pt x="71823" y="94504"/>
                </a:cubicBezTo>
                <a:lnTo>
                  <a:pt x="59496" y="94504"/>
                </a:lnTo>
                <a:cubicBezTo>
                  <a:pt x="58346" y="94504"/>
                  <a:pt x="57524" y="93517"/>
                  <a:pt x="57524" y="92367"/>
                </a:cubicBezTo>
                <a:close/>
                <a:moveTo>
                  <a:pt x="80041" y="78068"/>
                </a:moveTo>
                <a:cubicBezTo>
                  <a:pt x="78890" y="78068"/>
                  <a:pt x="78068" y="78890"/>
                  <a:pt x="78068" y="80041"/>
                </a:cubicBezTo>
                <a:lnTo>
                  <a:pt x="78068" y="92367"/>
                </a:lnTo>
                <a:cubicBezTo>
                  <a:pt x="78068" y="93517"/>
                  <a:pt x="78890" y="94504"/>
                  <a:pt x="80041" y="94504"/>
                </a:cubicBezTo>
                <a:lnTo>
                  <a:pt x="92367" y="94504"/>
                </a:lnTo>
                <a:cubicBezTo>
                  <a:pt x="93517" y="94504"/>
                  <a:pt x="94504" y="93517"/>
                  <a:pt x="94504" y="92367"/>
                </a:cubicBezTo>
                <a:lnTo>
                  <a:pt x="94504" y="80041"/>
                </a:lnTo>
                <a:cubicBezTo>
                  <a:pt x="94504" y="78890"/>
                  <a:pt x="93517" y="78068"/>
                  <a:pt x="92367" y="78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949">
          <p15:clr>
            <a:schemeClr val="accent5"/>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3a Content - default">
  <p:cSld name="CUSTOM_2">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479962" y="846125"/>
            <a:ext cx="6292500" cy="626400"/>
          </a:xfrm>
          <a:prstGeom prst="rect">
            <a:avLst/>
          </a:prstGeom>
        </p:spPr>
        <p:txBody>
          <a:bodyPr spcFirstLastPara="1" wrap="square" lIns="91440" tIns="91425" rIns="91440"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dirty="0"/>
          </a:p>
        </p:txBody>
      </p:sp>
      <p:cxnSp>
        <p:nvCxnSpPr>
          <p:cNvPr id="37" name="Google Shape;37;p6"/>
          <p:cNvCxnSpPr>
            <a:cxnSpLocks/>
          </p:cNvCxnSpPr>
          <p:nvPr/>
        </p:nvCxnSpPr>
        <p:spPr>
          <a:xfrm>
            <a:off x="312612" y="4600932"/>
            <a:ext cx="8340300" cy="3300"/>
          </a:xfrm>
          <a:prstGeom prst="straightConnector1">
            <a:avLst/>
          </a:prstGeom>
          <a:noFill/>
          <a:ln w="9525" cap="flat" cmpd="sng">
            <a:solidFill>
              <a:srgbClr val="EBEEF2"/>
            </a:solidFill>
            <a:prstDash val="solid"/>
            <a:round/>
            <a:headEnd type="none" w="med" len="med"/>
            <a:tailEnd type="none" w="med" len="med"/>
          </a:ln>
        </p:spPr>
      </p:cxnSp>
      <p:cxnSp>
        <p:nvCxnSpPr>
          <p:cNvPr id="38" name="Google Shape;38;p6"/>
          <p:cNvCxnSpPr>
            <a:cxnSpLocks/>
          </p:cNvCxnSpPr>
          <p:nvPr/>
        </p:nvCxnSpPr>
        <p:spPr>
          <a:xfrm flipH="1">
            <a:off x="8652912" y="4602432"/>
            <a:ext cx="200700" cy="1800"/>
          </a:xfrm>
          <a:prstGeom prst="straightConnector1">
            <a:avLst/>
          </a:prstGeom>
          <a:noFill/>
          <a:ln w="9525" cap="flat" cmpd="sng">
            <a:solidFill>
              <a:schemeClr val="dk1"/>
            </a:solidFill>
            <a:prstDash val="solid"/>
            <a:round/>
            <a:headEnd type="none" w="med" len="med"/>
            <a:tailEnd type="none" w="med" len="med"/>
          </a:ln>
        </p:spPr>
      </p:cxnSp>
      <p:sp>
        <p:nvSpPr>
          <p:cNvPr id="39" name="Google Shape;39;p6"/>
          <p:cNvSpPr txBox="1">
            <a:spLocks noGrp="1"/>
          </p:cNvSpPr>
          <p:nvPr>
            <p:ph type="body" idx="1"/>
          </p:nvPr>
        </p:nvSpPr>
        <p:spPr>
          <a:xfrm>
            <a:off x="1479952" y="1472650"/>
            <a:ext cx="6292500" cy="2115600"/>
          </a:xfrm>
          <a:prstGeom prst="rect">
            <a:avLst/>
          </a:prstGeom>
        </p:spPr>
        <p:txBody>
          <a:bodyPr spcFirstLastPara="1" wrap="square" lIns="0" tIns="91425" rIns="0" bIns="91425" anchor="t" anchorCtr="0">
            <a:noAutofit/>
          </a:bodyPr>
          <a:lstStyle>
            <a:lvl1pPr marL="457200" lvl="0" indent="-330200" rtl="0">
              <a:spcBef>
                <a:spcPts val="0"/>
              </a:spcBef>
              <a:spcAft>
                <a:spcPts val="0"/>
              </a:spcAft>
              <a:buSzPts val="16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dirty="0"/>
          </a:p>
        </p:txBody>
      </p:sp>
      <p:sp>
        <p:nvSpPr>
          <p:cNvPr id="40" name="Google Shape;40;p6"/>
          <p:cNvSpPr txBox="1">
            <a:spLocks noGrp="1"/>
          </p:cNvSpPr>
          <p:nvPr>
            <p:ph type="subTitle" idx="2"/>
          </p:nvPr>
        </p:nvSpPr>
        <p:spPr>
          <a:xfrm>
            <a:off x="1479962" y="668550"/>
            <a:ext cx="6292500" cy="1776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None/>
              <a:defRPr sz="1000">
                <a:solidFill>
                  <a:schemeClr val="accent2"/>
                </a:solidFill>
                <a:latin typeface="Source Sans Pro SemiBold"/>
                <a:ea typeface="Source Sans Pro SemiBold"/>
                <a:cs typeface="Source Sans Pro SemiBold"/>
                <a:sym typeface="Source Sans Pro SemiBold"/>
              </a:defRPr>
            </a:lvl1pPr>
            <a:lvl2pPr lvl="1" rtl="0">
              <a:spcBef>
                <a:spcPts val="0"/>
              </a:spcBef>
              <a:spcAft>
                <a:spcPts val="0"/>
              </a:spcAft>
              <a:buNone/>
              <a:defRPr sz="1000">
                <a:solidFill>
                  <a:schemeClr val="accent2"/>
                </a:solidFill>
              </a:defRPr>
            </a:lvl2pPr>
            <a:lvl3pPr lvl="2" rtl="0">
              <a:spcBef>
                <a:spcPts val="1600"/>
              </a:spcBef>
              <a:spcAft>
                <a:spcPts val="0"/>
              </a:spcAft>
              <a:buNone/>
              <a:defRPr sz="1000">
                <a:solidFill>
                  <a:schemeClr val="accent2"/>
                </a:solidFill>
              </a:defRPr>
            </a:lvl3pPr>
            <a:lvl4pPr lvl="3" rtl="0">
              <a:spcBef>
                <a:spcPts val="1600"/>
              </a:spcBef>
              <a:spcAft>
                <a:spcPts val="0"/>
              </a:spcAft>
              <a:buNone/>
              <a:defRPr sz="1000">
                <a:solidFill>
                  <a:schemeClr val="accent2"/>
                </a:solidFill>
              </a:defRPr>
            </a:lvl4pPr>
            <a:lvl5pPr lvl="4" rtl="0">
              <a:spcBef>
                <a:spcPts val="1600"/>
              </a:spcBef>
              <a:spcAft>
                <a:spcPts val="0"/>
              </a:spcAft>
              <a:buNone/>
              <a:defRPr sz="1000">
                <a:solidFill>
                  <a:schemeClr val="accent2"/>
                </a:solidFill>
              </a:defRPr>
            </a:lvl5pPr>
            <a:lvl6pPr lvl="5" rtl="0">
              <a:spcBef>
                <a:spcPts val="1600"/>
              </a:spcBef>
              <a:spcAft>
                <a:spcPts val="0"/>
              </a:spcAft>
              <a:buNone/>
              <a:defRPr sz="1000">
                <a:solidFill>
                  <a:schemeClr val="accent2"/>
                </a:solidFill>
              </a:defRPr>
            </a:lvl6pPr>
            <a:lvl7pPr lvl="6" rtl="0">
              <a:spcBef>
                <a:spcPts val="1600"/>
              </a:spcBef>
              <a:spcAft>
                <a:spcPts val="0"/>
              </a:spcAft>
              <a:buNone/>
              <a:defRPr sz="1000">
                <a:solidFill>
                  <a:schemeClr val="accent2"/>
                </a:solidFill>
              </a:defRPr>
            </a:lvl7pPr>
            <a:lvl8pPr lvl="7" rtl="0">
              <a:spcBef>
                <a:spcPts val="1600"/>
              </a:spcBef>
              <a:spcAft>
                <a:spcPts val="0"/>
              </a:spcAft>
              <a:buNone/>
              <a:defRPr sz="1000">
                <a:solidFill>
                  <a:schemeClr val="accent2"/>
                </a:solidFill>
              </a:defRPr>
            </a:lvl8pPr>
            <a:lvl9pPr lvl="8" rtl="0">
              <a:spcBef>
                <a:spcPts val="1600"/>
              </a:spcBef>
              <a:spcAft>
                <a:spcPts val="1600"/>
              </a:spcAft>
              <a:buNone/>
              <a:defRPr sz="1000">
                <a:solidFill>
                  <a:schemeClr val="accent2"/>
                </a:solidFill>
              </a:defRPr>
            </a:lvl9pPr>
          </a:lstStyle>
          <a:p>
            <a:endParaRPr dirty="0"/>
          </a:p>
        </p:txBody>
      </p:sp>
      <p:grpSp>
        <p:nvGrpSpPr>
          <p:cNvPr id="41" name="Google Shape;41;p6"/>
          <p:cNvGrpSpPr/>
          <p:nvPr/>
        </p:nvGrpSpPr>
        <p:grpSpPr>
          <a:xfrm>
            <a:off x="311657" y="4719126"/>
            <a:ext cx="626141" cy="183261"/>
            <a:chOff x="621050" y="1967150"/>
            <a:chExt cx="6280250" cy="1838125"/>
          </a:xfrm>
        </p:grpSpPr>
        <p:sp>
          <p:nvSpPr>
            <p:cNvPr id="42" name="Google Shape;42;p6"/>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2296425" y="1967150"/>
              <a:ext cx="4604875" cy="1838125"/>
            </a:xfrm>
            <a:custGeom>
              <a:avLst/>
              <a:gdLst/>
              <a:ahLst/>
              <a:cxnLst/>
              <a:rect l="l" t="t" r="r" b="b"/>
              <a:pathLst>
                <a:path w="184195" h="73525" extrusionOk="0">
                  <a:moveTo>
                    <a:pt x="33316" y="5362"/>
                  </a:moveTo>
                  <a:cubicBezTo>
                    <a:pt x="32780" y="5362"/>
                    <a:pt x="32244" y="5821"/>
                    <a:pt x="32244" y="6434"/>
                  </a:cubicBezTo>
                  <a:lnTo>
                    <a:pt x="32244" y="9880"/>
                  </a:lnTo>
                  <a:cubicBezTo>
                    <a:pt x="32244" y="10416"/>
                    <a:pt x="32780" y="10952"/>
                    <a:pt x="33316" y="10952"/>
                  </a:cubicBezTo>
                  <a:lnTo>
                    <a:pt x="36762" y="10952"/>
                  </a:lnTo>
                  <a:cubicBezTo>
                    <a:pt x="37375" y="10952"/>
                    <a:pt x="37835" y="10416"/>
                    <a:pt x="37835" y="9880"/>
                  </a:cubicBezTo>
                  <a:lnTo>
                    <a:pt x="37835" y="6434"/>
                  </a:lnTo>
                  <a:cubicBezTo>
                    <a:pt x="37835" y="5821"/>
                    <a:pt x="37375" y="5362"/>
                    <a:pt x="36762" y="5362"/>
                  </a:cubicBezTo>
                  <a:close/>
                  <a:moveTo>
                    <a:pt x="78197" y="22134"/>
                  </a:moveTo>
                  <a:cubicBezTo>
                    <a:pt x="84860" y="22134"/>
                    <a:pt x="88459" y="26806"/>
                    <a:pt x="88536" y="35231"/>
                  </a:cubicBezTo>
                  <a:lnTo>
                    <a:pt x="66172" y="35231"/>
                  </a:lnTo>
                  <a:cubicBezTo>
                    <a:pt x="67015" y="27495"/>
                    <a:pt x="71916" y="22134"/>
                    <a:pt x="78197" y="22134"/>
                  </a:cubicBezTo>
                  <a:close/>
                  <a:moveTo>
                    <a:pt x="133340" y="22134"/>
                  </a:moveTo>
                  <a:cubicBezTo>
                    <a:pt x="137016" y="22211"/>
                    <a:pt x="140080" y="23589"/>
                    <a:pt x="143603" y="26729"/>
                  </a:cubicBezTo>
                  <a:lnTo>
                    <a:pt x="143603" y="48097"/>
                  </a:lnTo>
                  <a:cubicBezTo>
                    <a:pt x="139697" y="52080"/>
                    <a:pt x="136250" y="53841"/>
                    <a:pt x="132574" y="53841"/>
                  </a:cubicBezTo>
                  <a:cubicBezTo>
                    <a:pt x="125298" y="53841"/>
                    <a:pt x="120933" y="47867"/>
                    <a:pt x="120933" y="37988"/>
                  </a:cubicBezTo>
                  <a:cubicBezTo>
                    <a:pt x="120933" y="29104"/>
                    <a:pt x="126370" y="22134"/>
                    <a:pt x="133340" y="22134"/>
                  </a:cubicBezTo>
                  <a:close/>
                  <a:moveTo>
                    <a:pt x="460" y="5515"/>
                  </a:moveTo>
                  <a:cubicBezTo>
                    <a:pt x="230" y="5515"/>
                    <a:pt x="0" y="5744"/>
                    <a:pt x="0" y="6051"/>
                  </a:cubicBezTo>
                  <a:lnTo>
                    <a:pt x="0" y="56369"/>
                  </a:lnTo>
                  <a:cubicBezTo>
                    <a:pt x="0" y="56675"/>
                    <a:pt x="230" y="56905"/>
                    <a:pt x="460" y="56905"/>
                  </a:cubicBezTo>
                  <a:lnTo>
                    <a:pt x="27189" y="56905"/>
                  </a:lnTo>
                  <a:cubicBezTo>
                    <a:pt x="27495" y="56905"/>
                    <a:pt x="27648" y="56675"/>
                    <a:pt x="27648" y="56369"/>
                  </a:cubicBezTo>
                  <a:lnTo>
                    <a:pt x="27648" y="53305"/>
                  </a:lnTo>
                  <a:cubicBezTo>
                    <a:pt x="27648" y="53152"/>
                    <a:pt x="27495" y="52922"/>
                    <a:pt x="27189" y="52922"/>
                  </a:cubicBezTo>
                  <a:lnTo>
                    <a:pt x="4519" y="52922"/>
                  </a:lnTo>
                  <a:lnTo>
                    <a:pt x="4519" y="6051"/>
                  </a:lnTo>
                  <a:cubicBezTo>
                    <a:pt x="4519" y="5744"/>
                    <a:pt x="4289" y="5515"/>
                    <a:pt x="4059" y="5515"/>
                  </a:cubicBezTo>
                  <a:close/>
                  <a:moveTo>
                    <a:pt x="58054" y="0"/>
                  </a:moveTo>
                  <a:cubicBezTo>
                    <a:pt x="51850" y="0"/>
                    <a:pt x="48480" y="4136"/>
                    <a:pt x="48480" y="11489"/>
                  </a:cubicBezTo>
                  <a:lnTo>
                    <a:pt x="48480" y="19224"/>
                  </a:lnTo>
                  <a:lnTo>
                    <a:pt x="43809" y="19530"/>
                  </a:lnTo>
                  <a:cubicBezTo>
                    <a:pt x="43579" y="19530"/>
                    <a:pt x="43349" y="19760"/>
                    <a:pt x="43349" y="19990"/>
                  </a:cubicBezTo>
                  <a:lnTo>
                    <a:pt x="43349" y="22594"/>
                  </a:lnTo>
                  <a:cubicBezTo>
                    <a:pt x="43349" y="22900"/>
                    <a:pt x="43579" y="23053"/>
                    <a:pt x="43809" y="23053"/>
                  </a:cubicBezTo>
                  <a:lnTo>
                    <a:pt x="48480" y="23053"/>
                  </a:lnTo>
                  <a:lnTo>
                    <a:pt x="48480" y="56369"/>
                  </a:lnTo>
                  <a:cubicBezTo>
                    <a:pt x="48480" y="56675"/>
                    <a:pt x="48634" y="56905"/>
                    <a:pt x="48940" y="56905"/>
                  </a:cubicBezTo>
                  <a:lnTo>
                    <a:pt x="52310" y="56905"/>
                  </a:lnTo>
                  <a:cubicBezTo>
                    <a:pt x="52540" y="56905"/>
                    <a:pt x="52769" y="56675"/>
                    <a:pt x="52769" y="56369"/>
                  </a:cubicBezTo>
                  <a:lnTo>
                    <a:pt x="52769" y="23053"/>
                  </a:lnTo>
                  <a:lnTo>
                    <a:pt x="60811" y="23053"/>
                  </a:lnTo>
                  <a:cubicBezTo>
                    <a:pt x="61117" y="23053"/>
                    <a:pt x="61271" y="22900"/>
                    <a:pt x="61271" y="22594"/>
                  </a:cubicBezTo>
                  <a:lnTo>
                    <a:pt x="61271" y="19607"/>
                  </a:lnTo>
                  <a:cubicBezTo>
                    <a:pt x="61271" y="19454"/>
                    <a:pt x="61117" y="19224"/>
                    <a:pt x="60811" y="19224"/>
                  </a:cubicBezTo>
                  <a:lnTo>
                    <a:pt x="52769" y="19224"/>
                  </a:lnTo>
                  <a:lnTo>
                    <a:pt x="52769" y="11795"/>
                  </a:lnTo>
                  <a:cubicBezTo>
                    <a:pt x="52769" y="6510"/>
                    <a:pt x="54454" y="3906"/>
                    <a:pt x="58054" y="3906"/>
                  </a:cubicBezTo>
                  <a:cubicBezTo>
                    <a:pt x="59432" y="3906"/>
                    <a:pt x="60888" y="4289"/>
                    <a:pt x="62266" y="4902"/>
                  </a:cubicBezTo>
                  <a:cubicBezTo>
                    <a:pt x="62305" y="4940"/>
                    <a:pt x="62362" y="4959"/>
                    <a:pt x="62429" y="4959"/>
                  </a:cubicBezTo>
                  <a:cubicBezTo>
                    <a:pt x="62496" y="4959"/>
                    <a:pt x="62573" y="4940"/>
                    <a:pt x="62649" y="4902"/>
                  </a:cubicBezTo>
                  <a:lnTo>
                    <a:pt x="62879" y="4596"/>
                  </a:lnTo>
                  <a:lnTo>
                    <a:pt x="63875" y="1839"/>
                  </a:lnTo>
                  <a:cubicBezTo>
                    <a:pt x="63951" y="1609"/>
                    <a:pt x="63875" y="1379"/>
                    <a:pt x="63568" y="1226"/>
                  </a:cubicBezTo>
                  <a:cubicBezTo>
                    <a:pt x="61730" y="460"/>
                    <a:pt x="59739" y="0"/>
                    <a:pt x="58054" y="0"/>
                  </a:cubicBezTo>
                  <a:close/>
                  <a:moveTo>
                    <a:pt x="33316" y="19224"/>
                  </a:moveTo>
                  <a:cubicBezTo>
                    <a:pt x="33010" y="19224"/>
                    <a:pt x="32856" y="19454"/>
                    <a:pt x="32856" y="19760"/>
                  </a:cubicBezTo>
                  <a:lnTo>
                    <a:pt x="32856" y="56522"/>
                  </a:lnTo>
                  <a:cubicBezTo>
                    <a:pt x="32856" y="56752"/>
                    <a:pt x="33010" y="56981"/>
                    <a:pt x="33316" y="56981"/>
                  </a:cubicBezTo>
                  <a:lnTo>
                    <a:pt x="36686" y="56981"/>
                  </a:lnTo>
                  <a:cubicBezTo>
                    <a:pt x="36992" y="56981"/>
                    <a:pt x="37145" y="56752"/>
                    <a:pt x="37145" y="56522"/>
                  </a:cubicBezTo>
                  <a:lnTo>
                    <a:pt x="37145" y="19760"/>
                  </a:lnTo>
                  <a:cubicBezTo>
                    <a:pt x="37145" y="19454"/>
                    <a:pt x="36992" y="19224"/>
                    <a:pt x="36686" y="19224"/>
                  </a:cubicBezTo>
                  <a:close/>
                  <a:moveTo>
                    <a:pt x="113350" y="18381"/>
                  </a:moveTo>
                  <a:cubicBezTo>
                    <a:pt x="109521" y="18381"/>
                    <a:pt x="105921" y="20756"/>
                    <a:pt x="103088" y="25274"/>
                  </a:cubicBezTo>
                  <a:lnTo>
                    <a:pt x="102858" y="19760"/>
                  </a:lnTo>
                  <a:cubicBezTo>
                    <a:pt x="102858" y="19454"/>
                    <a:pt x="102628" y="19224"/>
                    <a:pt x="102322" y="19224"/>
                  </a:cubicBezTo>
                  <a:lnTo>
                    <a:pt x="99488" y="19224"/>
                  </a:lnTo>
                  <a:cubicBezTo>
                    <a:pt x="99182" y="19224"/>
                    <a:pt x="99029" y="19454"/>
                    <a:pt x="99029" y="19760"/>
                  </a:cubicBezTo>
                  <a:lnTo>
                    <a:pt x="99029" y="56522"/>
                  </a:lnTo>
                  <a:cubicBezTo>
                    <a:pt x="99029" y="56752"/>
                    <a:pt x="99182" y="56981"/>
                    <a:pt x="99488" y="56981"/>
                  </a:cubicBezTo>
                  <a:lnTo>
                    <a:pt x="102858" y="56981"/>
                  </a:lnTo>
                  <a:cubicBezTo>
                    <a:pt x="103088" y="56981"/>
                    <a:pt x="103317" y="56752"/>
                    <a:pt x="103317" y="56522"/>
                  </a:cubicBezTo>
                  <a:lnTo>
                    <a:pt x="103317" y="31631"/>
                  </a:lnTo>
                  <a:cubicBezTo>
                    <a:pt x="105615" y="25887"/>
                    <a:pt x="109138" y="22517"/>
                    <a:pt x="112891" y="22517"/>
                  </a:cubicBezTo>
                  <a:cubicBezTo>
                    <a:pt x="114193" y="22517"/>
                    <a:pt x="114806" y="22670"/>
                    <a:pt x="116031" y="23053"/>
                  </a:cubicBezTo>
                  <a:lnTo>
                    <a:pt x="116414" y="23053"/>
                  </a:lnTo>
                  <a:cubicBezTo>
                    <a:pt x="116491" y="22977"/>
                    <a:pt x="116644" y="22900"/>
                    <a:pt x="116644" y="22823"/>
                  </a:cubicBezTo>
                  <a:lnTo>
                    <a:pt x="117410" y="19760"/>
                  </a:lnTo>
                  <a:cubicBezTo>
                    <a:pt x="117486" y="19454"/>
                    <a:pt x="117410" y="19224"/>
                    <a:pt x="117180" y="19147"/>
                  </a:cubicBezTo>
                  <a:cubicBezTo>
                    <a:pt x="116031" y="18611"/>
                    <a:pt x="114882" y="18381"/>
                    <a:pt x="113350" y="18381"/>
                  </a:cubicBezTo>
                  <a:close/>
                  <a:moveTo>
                    <a:pt x="78197" y="18305"/>
                  </a:moveTo>
                  <a:cubicBezTo>
                    <a:pt x="70231" y="18305"/>
                    <a:pt x="61730" y="25274"/>
                    <a:pt x="61730" y="38141"/>
                  </a:cubicBezTo>
                  <a:cubicBezTo>
                    <a:pt x="61730" y="49706"/>
                    <a:pt x="68929" y="57824"/>
                    <a:pt x="79192" y="57824"/>
                  </a:cubicBezTo>
                  <a:cubicBezTo>
                    <a:pt x="84630" y="57824"/>
                    <a:pt x="88000" y="55986"/>
                    <a:pt x="91063" y="54224"/>
                  </a:cubicBezTo>
                  <a:cubicBezTo>
                    <a:pt x="91217" y="54071"/>
                    <a:pt x="91370" y="53841"/>
                    <a:pt x="91217" y="53535"/>
                  </a:cubicBezTo>
                  <a:lnTo>
                    <a:pt x="89838" y="50931"/>
                  </a:lnTo>
                  <a:cubicBezTo>
                    <a:pt x="89685" y="50854"/>
                    <a:pt x="89608" y="50778"/>
                    <a:pt x="89532" y="50778"/>
                  </a:cubicBezTo>
                  <a:cubicBezTo>
                    <a:pt x="89378" y="50778"/>
                    <a:pt x="89225" y="50778"/>
                    <a:pt x="89149" y="50854"/>
                  </a:cubicBezTo>
                  <a:cubicBezTo>
                    <a:pt x="86085" y="53075"/>
                    <a:pt x="83022" y="53994"/>
                    <a:pt x="79575" y="53994"/>
                  </a:cubicBezTo>
                  <a:cubicBezTo>
                    <a:pt x="71763" y="53994"/>
                    <a:pt x="66555" y="47944"/>
                    <a:pt x="66249" y="39060"/>
                  </a:cubicBezTo>
                  <a:lnTo>
                    <a:pt x="92212" y="39060"/>
                  </a:lnTo>
                  <a:cubicBezTo>
                    <a:pt x="92365" y="39060"/>
                    <a:pt x="92595" y="38907"/>
                    <a:pt x="92672" y="38677"/>
                  </a:cubicBezTo>
                  <a:cubicBezTo>
                    <a:pt x="92825" y="37758"/>
                    <a:pt x="92825" y="36686"/>
                    <a:pt x="92825" y="35843"/>
                  </a:cubicBezTo>
                  <a:cubicBezTo>
                    <a:pt x="92672" y="24815"/>
                    <a:pt x="87311" y="18305"/>
                    <a:pt x="78197" y="18305"/>
                  </a:cubicBezTo>
                  <a:close/>
                  <a:moveTo>
                    <a:pt x="133187" y="18381"/>
                  </a:moveTo>
                  <a:cubicBezTo>
                    <a:pt x="123383" y="18381"/>
                    <a:pt x="116414" y="26729"/>
                    <a:pt x="116414" y="38217"/>
                  </a:cubicBezTo>
                  <a:cubicBezTo>
                    <a:pt x="116414" y="50548"/>
                    <a:pt x="122235" y="57900"/>
                    <a:pt x="132115" y="57900"/>
                  </a:cubicBezTo>
                  <a:cubicBezTo>
                    <a:pt x="136174" y="57900"/>
                    <a:pt x="140156" y="56062"/>
                    <a:pt x="143909" y="52692"/>
                  </a:cubicBezTo>
                  <a:lnTo>
                    <a:pt x="144215" y="56598"/>
                  </a:lnTo>
                  <a:cubicBezTo>
                    <a:pt x="144215" y="56828"/>
                    <a:pt x="144369" y="57058"/>
                    <a:pt x="144675" y="57058"/>
                  </a:cubicBezTo>
                  <a:lnTo>
                    <a:pt x="147509" y="57058"/>
                  </a:lnTo>
                  <a:cubicBezTo>
                    <a:pt x="147815" y="57058"/>
                    <a:pt x="148045" y="56828"/>
                    <a:pt x="148045" y="56598"/>
                  </a:cubicBezTo>
                  <a:lnTo>
                    <a:pt x="148045" y="19760"/>
                  </a:lnTo>
                  <a:cubicBezTo>
                    <a:pt x="147892" y="19454"/>
                    <a:pt x="147738" y="19224"/>
                    <a:pt x="147432" y="19224"/>
                  </a:cubicBezTo>
                  <a:lnTo>
                    <a:pt x="144445" y="19224"/>
                  </a:lnTo>
                  <a:cubicBezTo>
                    <a:pt x="144215" y="19224"/>
                    <a:pt x="143986" y="19454"/>
                    <a:pt x="143986" y="19760"/>
                  </a:cubicBezTo>
                  <a:lnTo>
                    <a:pt x="143833" y="22517"/>
                  </a:lnTo>
                  <a:cubicBezTo>
                    <a:pt x="140616" y="19990"/>
                    <a:pt x="137552" y="18381"/>
                    <a:pt x="133187" y="18381"/>
                  </a:cubicBezTo>
                  <a:close/>
                  <a:moveTo>
                    <a:pt x="152257" y="19147"/>
                  </a:moveTo>
                  <a:cubicBezTo>
                    <a:pt x="152027" y="19147"/>
                    <a:pt x="151951" y="19224"/>
                    <a:pt x="151874" y="19377"/>
                  </a:cubicBezTo>
                  <a:cubicBezTo>
                    <a:pt x="151721" y="19454"/>
                    <a:pt x="151721" y="19607"/>
                    <a:pt x="151874" y="19837"/>
                  </a:cubicBezTo>
                  <a:lnTo>
                    <a:pt x="166886" y="57058"/>
                  </a:lnTo>
                  <a:lnTo>
                    <a:pt x="165890" y="60121"/>
                  </a:lnTo>
                  <a:cubicBezTo>
                    <a:pt x="164511" y="64410"/>
                    <a:pt x="161831" y="69542"/>
                    <a:pt x="156929" y="69542"/>
                  </a:cubicBezTo>
                  <a:cubicBezTo>
                    <a:pt x="155933" y="69542"/>
                    <a:pt x="154785" y="69235"/>
                    <a:pt x="154019" y="68929"/>
                  </a:cubicBezTo>
                  <a:lnTo>
                    <a:pt x="153636" y="68929"/>
                  </a:lnTo>
                  <a:lnTo>
                    <a:pt x="153406" y="69235"/>
                  </a:lnTo>
                  <a:lnTo>
                    <a:pt x="152564" y="72222"/>
                  </a:lnTo>
                  <a:cubicBezTo>
                    <a:pt x="152487" y="72375"/>
                    <a:pt x="152717" y="72682"/>
                    <a:pt x="152870" y="72758"/>
                  </a:cubicBezTo>
                  <a:cubicBezTo>
                    <a:pt x="153942" y="73218"/>
                    <a:pt x="155474" y="73524"/>
                    <a:pt x="156852" y="73524"/>
                  </a:cubicBezTo>
                  <a:cubicBezTo>
                    <a:pt x="162443" y="73524"/>
                    <a:pt x="166886" y="69235"/>
                    <a:pt x="169643" y="61040"/>
                  </a:cubicBezTo>
                  <a:lnTo>
                    <a:pt x="184118" y="19683"/>
                  </a:lnTo>
                  <a:cubicBezTo>
                    <a:pt x="184194" y="19683"/>
                    <a:pt x="184118" y="19530"/>
                    <a:pt x="184041" y="19454"/>
                  </a:cubicBezTo>
                  <a:cubicBezTo>
                    <a:pt x="183888" y="19377"/>
                    <a:pt x="183811" y="19224"/>
                    <a:pt x="183658" y="19224"/>
                  </a:cubicBezTo>
                  <a:lnTo>
                    <a:pt x="180212" y="19224"/>
                  </a:lnTo>
                  <a:cubicBezTo>
                    <a:pt x="179982" y="19224"/>
                    <a:pt x="179829" y="19377"/>
                    <a:pt x="179676" y="19530"/>
                  </a:cubicBezTo>
                  <a:lnTo>
                    <a:pt x="171864" y="42583"/>
                  </a:lnTo>
                  <a:cubicBezTo>
                    <a:pt x="171481" y="43885"/>
                    <a:pt x="171021" y="45187"/>
                    <a:pt x="170638" y="46565"/>
                  </a:cubicBezTo>
                  <a:cubicBezTo>
                    <a:pt x="170026" y="48480"/>
                    <a:pt x="169336" y="50395"/>
                    <a:pt x="168800" y="52080"/>
                  </a:cubicBezTo>
                  <a:cubicBezTo>
                    <a:pt x="168034" y="50165"/>
                    <a:pt x="167268" y="48097"/>
                    <a:pt x="166503" y="46029"/>
                  </a:cubicBezTo>
                  <a:cubicBezTo>
                    <a:pt x="166043" y="44804"/>
                    <a:pt x="165507" y="43655"/>
                    <a:pt x="165124" y="42506"/>
                  </a:cubicBezTo>
                  <a:lnTo>
                    <a:pt x="156316" y="19454"/>
                  </a:lnTo>
                  <a:cubicBezTo>
                    <a:pt x="156240" y="19224"/>
                    <a:pt x="156087" y="19147"/>
                    <a:pt x="155857" y="19147"/>
                  </a:cubicBezTo>
                  <a:close/>
                </a:path>
              </a:pathLst>
            </a:custGeom>
            <a:solidFill>
              <a:srgbClr val="101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FD6779D-0A02-2D49-9F11-6433B64BCB4B}"/>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latin typeface="Source Sans Pro Light" panose="020B0403030403020204" pitchFamily="34" charset="0"/>
              </a:rPr>
              <a:pPr algn="ctr"/>
              <a:t>‹#›</a:t>
            </a:fld>
            <a:endParaRPr lang="en-US" sz="1000" b="0" i="0" dirty="0">
              <a:latin typeface="Source Sans Pro Light" panose="020B0403030403020204" pitchFamily="34" charset="0"/>
            </a:endParaRPr>
          </a:p>
        </p:txBody>
      </p:sp>
    </p:spTree>
  </p:cSld>
  <p:clrMapOvr>
    <a:masterClrMapping/>
  </p:clrMapOvr>
  <p:extLst>
    <p:ext uri="{DCECCB84-F9BA-43D5-87BE-67443E8EF086}">
      <p15:sldGuideLst xmlns:p15="http://schemas.microsoft.com/office/powerpoint/2012/main">
        <p15:guide id="1" pos="934">
          <p15:clr>
            <a:schemeClr val="accent5"/>
          </p15:clr>
        </p15:guide>
        <p15:guide id="2" pos="196">
          <p15:clr>
            <a:schemeClr val="accent4"/>
          </p15:clr>
        </p15:guide>
        <p15:guide id="3" pos="5577">
          <p15:clr>
            <a:schemeClr val="accent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3b Content - image right floating">
  <p:cSld name="CUSTOM_2_1">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77675" y="1654250"/>
            <a:ext cx="5208600" cy="572700"/>
          </a:xfrm>
          <a:prstGeom prst="rect">
            <a:avLst/>
          </a:prstGeom>
        </p:spPr>
        <p:txBody>
          <a:bodyPr spcFirstLastPara="1" wrap="square" lIns="91440" tIns="91425" rIns="91440"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dirty="0"/>
          </a:p>
        </p:txBody>
      </p:sp>
      <p:cxnSp>
        <p:nvCxnSpPr>
          <p:cNvPr id="47" name="Google Shape;47;p7"/>
          <p:cNvCxnSpPr>
            <a:cxnSpLocks/>
          </p:cNvCxnSpPr>
          <p:nvPr/>
        </p:nvCxnSpPr>
        <p:spPr>
          <a:xfrm>
            <a:off x="312612" y="4600932"/>
            <a:ext cx="8340300" cy="3300"/>
          </a:xfrm>
          <a:prstGeom prst="straightConnector1">
            <a:avLst/>
          </a:prstGeom>
          <a:noFill/>
          <a:ln w="9525" cap="flat" cmpd="sng">
            <a:solidFill>
              <a:srgbClr val="EBEEF2"/>
            </a:solidFill>
            <a:prstDash val="solid"/>
            <a:round/>
            <a:headEnd type="none" w="med" len="med"/>
            <a:tailEnd type="none" w="med" len="med"/>
          </a:ln>
        </p:spPr>
      </p:cxnSp>
      <p:cxnSp>
        <p:nvCxnSpPr>
          <p:cNvPr id="48" name="Google Shape;48;p7"/>
          <p:cNvCxnSpPr/>
          <p:nvPr/>
        </p:nvCxnSpPr>
        <p:spPr>
          <a:xfrm flipH="1">
            <a:off x="8652912" y="4602432"/>
            <a:ext cx="200700" cy="1800"/>
          </a:xfrm>
          <a:prstGeom prst="straightConnector1">
            <a:avLst/>
          </a:prstGeom>
          <a:noFill/>
          <a:ln w="9525" cap="flat" cmpd="sng">
            <a:solidFill>
              <a:schemeClr val="dk1"/>
            </a:solidFill>
            <a:prstDash val="solid"/>
            <a:round/>
            <a:headEnd type="none" w="med" len="med"/>
            <a:tailEnd type="none" w="med" len="med"/>
          </a:ln>
        </p:spPr>
      </p:cxnSp>
      <p:sp>
        <p:nvSpPr>
          <p:cNvPr id="49" name="Google Shape;49;p7"/>
          <p:cNvSpPr txBox="1">
            <a:spLocks noGrp="1"/>
          </p:cNvSpPr>
          <p:nvPr>
            <p:ph type="body" idx="1"/>
          </p:nvPr>
        </p:nvSpPr>
        <p:spPr>
          <a:xfrm>
            <a:off x="277675" y="2226950"/>
            <a:ext cx="5208600" cy="2115600"/>
          </a:xfrm>
          <a:prstGeom prst="rect">
            <a:avLst/>
          </a:prstGeom>
        </p:spPr>
        <p:txBody>
          <a:bodyPr spcFirstLastPara="1" wrap="square" lIns="0" tIns="91425" rIns="0" bIns="91425" anchor="t" anchorCtr="0">
            <a:noAutofit/>
          </a:bodyPr>
          <a:lstStyle>
            <a:lvl1pPr marL="457200" lvl="0" indent="-330200" rtl="0">
              <a:spcBef>
                <a:spcPts val="0"/>
              </a:spcBef>
              <a:spcAft>
                <a:spcPts val="0"/>
              </a:spcAft>
              <a:buSzPts val="16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dirty="0"/>
          </a:p>
        </p:txBody>
      </p:sp>
      <p:sp>
        <p:nvSpPr>
          <p:cNvPr id="50" name="Google Shape;50;p7"/>
          <p:cNvSpPr txBox="1">
            <a:spLocks noGrp="1"/>
          </p:cNvSpPr>
          <p:nvPr>
            <p:ph type="subTitle" idx="2"/>
          </p:nvPr>
        </p:nvSpPr>
        <p:spPr>
          <a:xfrm>
            <a:off x="277675" y="1476675"/>
            <a:ext cx="4751400" cy="1776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None/>
              <a:defRPr sz="1000">
                <a:solidFill>
                  <a:schemeClr val="accent2"/>
                </a:solidFill>
                <a:latin typeface="Source Sans Pro SemiBold"/>
                <a:ea typeface="Source Sans Pro SemiBold"/>
                <a:cs typeface="Source Sans Pro SemiBold"/>
                <a:sym typeface="Source Sans Pro SemiBold"/>
              </a:defRPr>
            </a:lvl1pPr>
            <a:lvl2pPr lvl="1" rtl="0">
              <a:spcBef>
                <a:spcPts val="0"/>
              </a:spcBef>
              <a:spcAft>
                <a:spcPts val="0"/>
              </a:spcAft>
              <a:buNone/>
              <a:defRPr sz="1000">
                <a:solidFill>
                  <a:schemeClr val="accent2"/>
                </a:solidFill>
              </a:defRPr>
            </a:lvl2pPr>
            <a:lvl3pPr lvl="2" rtl="0">
              <a:spcBef>
                <a:spcPts val="1600"/>
              </a:spcBef>
              <a:spcAft>
                <a:spcPts val="0"/>
              </a:spcAft>
              <a:buNone/>
              <a:defRPr sz="1000">
                <a:solidFill>
                  <a:schemeClr val="accent2"/>
                </a:solidFill>
              </a:defRPr>
            </a:lvl3pPr>
            <a:lvl4pPr lvl="3" rtl="0">
              <a:spcBef>
                <a:spcPts val="1600"/>
              </a:spcBef>
              <a:spcAft>
                <a:spcPts val="0"/>
              </a:spcAft>
              <a:buNone/>
              <a:defRPr sz="1000">
                <a:solidFill>
                  <a:schemeClr val="accent2"/>
                </a:solidFill>
              </a:defRPr>
            </a:lvl4pPr>
            <a:lvl5pPr lvl="4" rtl="0">
              <a:spcBef>
                <a:spcPts val="1600"/>
              </a:spcBef>
              <a:spcAft>
                <a:spcPts val="0"/>
              </a:spcAft>
              <a:buNone/>
              <a:defRPr sz="1000">
                <a:solidFill>
                  <a:schemeClr val="accent2"/>
                </a:solidFill>
              </a:defRPr>
            </a:lvl5pPr>
            <a:lvl6pPr lvl="5" rtl="0">
              <a:spcBef>
                <a:spcPts val="1600"/>
              </a:spcBef>
              <a:spcAft>
                <a:spcPts val="0"/>
              </a:spcAft>
              <a:buNone/>
              <a:defRPr sz="1000">
                <a:solidFill>
                  <a:schemeClr val="accent2"/>
                </a:solidFill>
              </a:defRPr>
            </a:lvl6pPr>
            <a:lvl7pPr lvl="6" rtl="0">
              <a:spcBef>
                <a:spcPts val="1600"/>
              </a:spcBef>
              <a:spcAft>
                <a:spcPts val="0"/>
              </a:spcAft>
              <a:buNone/>
              <a:defRPr sz="1000">
                <a:solidFill>
                  <a:schemeClr val="accent2"/>
                </a:solidFill>
              </a:defRPr>
            </a:lvl7pPr>
            <a:lvl8pPr lvl="7" rtl="0">
              <a:spcBef>
                <a:spcPts val="1600"/>
              </a:spcBef>
              <a:spcAft>
                <a:spcPts val="0"/>
              </a:spcAft>
              <a:buNone/>
              <a:defRPr sz="1000">
                <a:solidFill>
                  <a:schemeClr val="accent2"/>
                </a:solidFill>
              </a:defRPr>
            </a:lvl8pPr>
            <a:lvl9pPr lvl="8" rtl="0">
              <a:spcBef>
                <a:spcPts val="1600"/>
              </a:spcBef>
              <a:spcAft>
                <a:spcPts val="1600"/>
              </a:spcAft>
              <a:buNone/>
              <a:defRPr sz="1000">
                <a:solidFill>
                  <a:schemeClr val="accent2"/>
                </a:solidFill>
              </a:defRPr>
            </a:lvl9pPr>
          </a:lstStyle>
          <a:p>
            <a:endParaRPr/>
          </a:p>
        </p:txBody>
      </p:sp>
      <p:grpSp>
        <p:nvGrpSpPr>
          <p:cNvPr id="51" name="Google Shape;51;p7"/>
          <p:cNvGrpSpPr/>
          <p:nvPr/>
        </p:nvGrpSpPr>
        <p:grpSpPr>
          <a:xfrm>
            <a:off x="311657" y="4719126"/>
            <a:ext cx="626141" cy="183261"/>
            <a:chOff x="621050" y="1967150"/>
            <a:chExt cx="6280250" cy="1838125"/>
          </a:xfrm>
        </p:grpSpPr>
        <p:sp>
          <p:nvSpPr>
            <p:cNvPr id="52" name="Google Shape;52;p7"/>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2296425" y="1967150"/>
              <a:ext cx="4604875" cy="1838125"/>
            </a:xfrm>
            <a:custGeom>
              <a:avLst/>
              <a:gdLst/>
              <a:ahLst/>
              <a:cxnLst/>
              <a:rect l="l" t="t" r="r" b="b"/>
              <a:pathLst>
                <a:path w="184195" h="73525" extrusionOk="0">
                  <a:moveTo>
                    <a:pt x="33316" y="5362"/>
                  </a:moveTo>
                  <a:cubicBezTo>
                    <a:pt x="32780" y="5362"/>
                    <a:pt x="32244" y="5821"/>
                    <a:pt x="32244" y="6434"/>
                  </a:cubicBezTo>
                  <a:lnTo>
                    <a:pt x="32244" y="9880"/>
                  </a:lnTo>
                  <a:cubicBezTo>
                    <a:pt x="32244" y="10416"/>
                    <a:pt x="32780" y="10952"/>
                    <a:pt x="33316" y="10952"/>
                  </a:cubicBezTo>
                  <a:lnTo>
                    <a:pt x="36762" y="10952"/>
                  </a:lnTo>
                  <a:cubicBezTo>
                    <a:pt x="37375" y="10952"/>
                    <a:pt x="37835" y="10416"/>
                    <a:pt x="37835" y="9880"/>
                  </a:cubicBezTo>
                  <a:lnTo>
                    <a:pt x="37835" y="6434"/>
                  </a:lnTo>
                  <a:cubicBezTo>
                    <a:pt x="37835" y="5821"/>
                    <a:pt x="37375" y="5362"/>
                    <a:pt x="36762" y="5362"/>
                  </a:cubicBezTo>
                  <a:close/>
                  <a:moveTo>
                    <a:pt x="78197" y="22134"/>
                  </a:moveTo>
                  <a:cubicBezTo>
                    <a:pt x="84860" y="22134"/>
                    <a:pt x="88459" y="26806"/>
                    <a:pt x="88536" y="35231"/>
                  </a:cubicBezTo>
                  <a:lnTo>
                    <a:pt x="66172" y="35231"/>
                  </a:lnTo>
                  <a:cubicBezTo>
                    <a:pt x="67015" y="27495"/>
                    <a:pt x="71916" y="22134"/>
                    <a:pt x="78197" y="22134"/>
                  </a:cubicBezTo>
                  <a:close/>
                  <a:moveTo>
                    <a:pt x="133340" y="22134"/>
                  </a:moveTo>
                  <a:cubicBezTo>
                    <a:pt x="137016" y="22211"/>
                    <a:pt x="140080" y="23589"/>
                    <a:pt x="143603" y="26729"/>
                  </a:cubicBezTo>
                  <a:lnTo>
                    <a:pt x="143603" y="48097"/>
                  </a:lnTo>
                  <a:cubicBezTo>
                    <a:pt x="139697" y="52080"/>
                    <a:pt x="136250" y="53841"/>
                    <a:pt x="132574" y="53841"/>
                  </a:cubicBezTo>
                  <a:cubicBezTo>
                    <a:pt x="125298" y="53841"/>
                    <a:pt x="120933" y="47867"/>
                    <a:pt x="120933" y="37988"/>
                  </a:cubicBezTo>
                  <a:cubicBezTo>
                    <a:pt x="120933" y="29104"/>
                    <a:pt x="126370" y="22134"/>
                    <a:pt x="133340" y="22134"/>
                  </a:cubicBezTo>
                  <a:close/>
                  <a:moveTo>
                    <a:pt x="460" y="5515"/>
                  </a:moveTo>
                  <a:cubicBezTo>
                    <a:pt x="230" y="5515"/>
                    <a:pt x="0" y="5744"/>
                    <a:pt x="0" y="6051"/>
                  </a:cubicBezTo>
                  <a:lnTo>
                    <a:pt x="0" y="56369"/>
                  </a:lnTo>
                  <a:cubicBezTo>
                    <a:pt x="0" y="56675"/>
                    <a:pt x="230" y="56905"/>
                    <a:pt x="460" y="56905"/>
                  </a:cubicBezTo>
                  <a:lnTo>
                    <a:pt x="27189" y="56905"/>
                  </a:lnTo>
                  <a:cubicBezTo>
                    <a:pt x="27495" y="56905"/>
                    <a:pt x="27648" y="56675"/>
                    <a:pt x="27648" y="56369"/>
                  </a:cubicBezTo>
                  <a:lnTo>
                    <a:pt x="27648" y="53305"/>
                  </a:lnTo>
                  <a:cubicBezTo>
                    <a:pt x="27648" y="53152"/>
                    <a:pt x="27495" y="52922"/>
                    <a:pt x="27189" y="52922"/>
                  </a:cubicBezTo>
                  <a:lnTo>
                    <a:pt x="4519" y="52922"/>
                  </a:lnTo>
                  <a:lnTo>
                    <a:pt x="4519" y="6051"/>
                  </a:lnTo>
                  <a:cubicBezTo>
                    <a:pt x="4519" y="5744"/>
                    <a:pt x="4289" y="5515"/>
                    <a:pt x="4059" y="5515"/>
                  </a:cubicBezTo>
                  <a:close/>
                  <a:moveTo>
                    <a:pt x="58054" y="0"/>
                  </a:moveTo>
                  <a:cubicBezTo>
                    <a:pt x="51850" y="0"/>
                    <a:pt x="48480" y="4136"/>
                    <a:pt x="48480" y="11489"/>
                  </a:cubicBezTo>
                  <a:lnTo>
                    <a:pt x="48480" y="19224"/>
                  </a:lnTo>
                  <a:lnTo>
                    <a:pt x="43809" y="19530"/>
                  </a:lnTo>
                  <a:cubicBezTo>
                    <a:pt x="43579" y="19530"/>
                    <a:pt x="43349" y="19760"/>
                    <a:pt x="43349" y="19990"/>
                  </a:cubicBezTo>
                  <a:lnTo>
                    <a:pt x="43349" y="22594"/>
                  </a:lnTo>
                  <a:cubicBezTo>
                    <a:pt x="43349" y="22900"/>
                    <a:pt x="43579" y="23053"/>
                    <a:pt x="43809" y="23053"/>
                  </a:cubicBezTo>
                  <a:lnTo>
                    <a:pt x="48480" y="23053"/>
                  </a:lnTo>
                  <a:lnTo>
                    <a:pt x="48480" y="56369"/>
                  </a:lnTo>
                  <a:cubicBezTo>
                    <a:pt x="48480" y="56675"/>
                    <a:pt x="48634" y="56905"/>
                    <a:pt x="48940" y="56905"/>
                  </a:cubicBezTo>
                  <a:lnTo>
                    <a:pt x="52310" y="56905"/>
                  </a:lnTo>
                  <a:cubicBezTo>
                    <a:pt x="52540" y="56905"/>
                    <a:pt x="52769" y="56675"/>
                    <a:pt x="52769" y="56369"/>
                  </a:cubicBezTo>
                  <a:lnTo>
                    <a:pt x="52769" y="23053"/>
                  </a:lnTo>
                  <a:lnTo>
                    <a:pt x="60811" y="23053"/>
                  </a:lnTo>
                  <a:cubicBezTo>
                    <a:pt x="61117" y="23053"/>
                    <a:pt x="61271" y="22900"/>
                    <a:pt x="61271" y="22594"/>
                  </a:cubicBezTo>
                  <a:lnTo>
                    <a:pt x="61271" y="19607"/>
                  </a:lnTo>
                  <a:cubicBezTo>
                    <a:pt x="61271" y="19454"/>
                    <a:pt x="61117" y="19224"/>
                    <a:pt x="60811" y="19224"/>
                  </a:cubicBezTo>
                  <a:lnTo>
                    <a:pt x="52769" y="19224"/>
                  </a:lnTo>
                  <a:lnTo>
                    <a:pt x="52769" y="11795"/>
                  </a:lnTo>
                  <a:cubicBezTo>
                    <a:pt x="52769" y="6510"/>
                    <a:pt x="54454" y="3906"/>
                    <a:pt x="58054" y="3906"/>
                  </a:cubicBezTo>
                  <a:cubicBezTo>
                    <a:pt x="59432" y="3906"/>
                    <a:pt x="60888" y="4289"/>
                    <a:pt x="62266" y="4902"/>
                  </a:cubicBezTo>
                  <a:cubicBezTo>
                    <a:pt x="62305" y="4940"/>
                    <a:pt x="62362" y="4959"/>
                    <a:pt x="62429" y="4959"/>
                  </a:cubicBezTo>
                  <a:cubicBezTo>
                    <a:pt x="62496" y="4959"/>
                    <a:pt x="62573" y="4940"/>
                    <a:pt x="62649" y="4902"/>
                  </a:cubicBezTo>
                  <a:lnTo>
                    <a:pt x="62879" y="4596"/>
                  </a:lnTo>
                  <a:lnTo>
                    <a:pt x="63875" y="1839"/>
                  </a:lnTo>
                  <a:cubicBezTo>
                    <a:pt x="63951" y="1609"/>
                    <a:pt x="63875" y="1379"/>
                    <a:pt x="63568" y="1226"/>
                  </a:cubicBezTo>
                  <a:cubicBezTo>
                    <a:pt x="61730" y="460"/>
                    <a:pt x="59739" y="0"/>
                    <a:pt x="58054" y="0"/>
                  </a:cubicBezTo>
                  <a:close/>
                  <a:moveTo>
                    <a:pt x="33316" y="19224"/>
                  </a:moveTo>
                  <a:cubicBezTo>
                    <a:pt x="33010" y="19224"/>
                    <a:pt x="32856" y="19454"/>
                    <a:pt x="32856" y="19760"/>
                  </a:cubicBezTo>
                  <a:lnTo>
                    <a:pt x="32856" y="56522"/>
                  </a:lnTo>
                  <a:cubicBezTo>
                    <a:pt x="32856" y="56752"/>
                    <a:pt x="33010" y="56981"/>
                    <a:pt x="33316" y="56981"/>
                  </a:cubicBezTo>
                  <a:lnTo>
                    <a:pt x="36686" y="56981"/>
                  </a:lnTo>
                  <a:cubicBezTo>
                    <a:pt x="36992" y="56981"/>
                    <a:pt x="37145" y="56752"/>
                    <a:pt x="37145" y="56522"/>
                  </a:cubicBezTo>
                  <a:lnTo>
                    <a:pt x="37145" y="19760"/>
                  </a:lnTo>
                  <a:cubicBezTo>
                    <a:pt x="37145" y="19454"/>
                    <a:pt x="36992" y="19224"/>
                    <a:pt x="36686" y="19224"/>
                  </a:cubicBezTo>
                  <a:close/>
                  <a:moveTo>
                    <a:pt x="113350" y="18381"/>
                  </a:moveTo>
                  <a:cubicBezTo>
                    <a:pt x="109521" y="18381"/>
                    <a:pt x="105921" y="20756"/>
                    <a:pt x="103088" y="25274"/>
                  </a:cubicBezTo>
                  <a:lnTo>
                    <a:pt x="102858" y="19760"/>
                  </a:lnTo>
                  <a:cubicBezTo>
                    <a:pt x="102858" y="19454"/>
                    <a:pt x="102628" y="19224"/>
                    <a:pt x="102322" y="19224"/>
                  </a:cubicBezTo>
                  <a:lnTo>
                    <a:pt x="99488" y="19224"/>
                  </a:lnTo>
                  <a:cubicBezTo>
                    <a:pt x="99182" y="19224"/>
                    <a:pt x="99029" y="19454"/>
                    <a:pt x="99029" y="19760"/>
                  </a:cubicBezTo>
                  <a:lnTo>
                    <a:pt x="99029" y="56522"/>
                  </a:lnTo>
                  <a:cubicBezTo>
                    <a:pt x="99029" y="56752"/>
                    <a:pt x="99182" y="56981"/>
                    <a:pt x="99488" y="56981"/>
                  </a:cubicBezTo>
                  <a:lnTo>
                    <a:pt x="102858" y="56981"/>
                  </a:lnTo>
                  <a:cubicBezTo>
                    <a:pt x="103088" y="56981"/>
                    <a:pt x="103317" y="56752"/>
                    <a:pt x="103317" y="56522"/>
                  </a:cubicBezTo>
                  <a:lnTo>
                    <a:pt x="103317" y="31631"/>
                  </a:lnTo>
                  <a:cubicBezTo>
                    <a:pt x="105615" y="25887"/>
                    <a:pt x="109138" y="22517"/>
                    <a:pt x="112891" y="22517"/>
                  </a:cubicBezTo>
                  <a:cubicBezTo>
                    <a:pt x="114193" y="22517"/>
                    <a:pt x="114806" y="22670"/>
                    <a:pt x="116031" y="23053"/>
                  </a:cubicBezTo>
                  <a:lnTo>
                    <a:pt x="116414" y="23053"/>
                  </a:lnTo>
                  <a:cubicBezTo>
                    <a:pt x="116491" y="22977"/>
                    <a:pt x="116644" y="22900"/>
                    <a:pt x="116644" y="22823"/>
                  </a:cubicBezTo>
                  <a:lnTo>
                    <a:pt x="117410" y="19760"/>
                  </a:lnTo>
                  <a:cubicBezTo>
                    <a:pt x="117486" y="19454"/>
                    <a:pt x="117410" y="19224"/>
                    <a:pt x="117180" y="19147"/>
                  </a:cubicBezTo>
                  <a:cubicBezTo>
                    <a:pt x="116031" y="18611"/>
                    <a:pt x="114882" y="18381"/>
                    <a:pt x="113350" y="18381"/>
                  </a:cubicBezTo>
                  <a:close/>
                  <a:moveTo>
                    <a:pt x="78197" y="18305"/>
                  </a:moveTo>
                  <a:cubicBezTo>
                    <a:pt x="70231" y="18305"/>
                    <a:pt x="61730" y="25274"/>
                    <a:pt x="61730" y="38141"/>
                  </a:cubicBezTo>
                  <a:cubicBezTo>
                    <a:pt x="61730" y="49706"/>
                    <a:pt x="68929" y="57824"/>
                    <a:pt x="79192" y="57824"/>
                  </a:cubicBezTo>
                  <a:cubicBezTo>
                    <a:pt x="84630" y="57824"/>
                    <a:pt x="88000" y="55986"/>
                    <a:pt x="91063" y="54224"/>
                  </a:cubicBezTo>
                  <a:cubicBezTo>
                    <a:pt x="91217" y="54071"/>
                    <a:pt x="91370" y="53841"/>
                    <a:pt x="91217" y="53535"/>
                  </a:cubicBezTo>
                  <a:lnTo>
                    <a:pt x="89838" y="50931"/>
                  </a:lnTo>
                  <a:cubicBezTo>
                    <a:pt x="89685" y="50854"/>
                    <a:pt x="89608" y="50778"/>
                    <a:pt x="89532" y="50778"/>
                  </a:cubicBezTo>
                  <a:cubicBezTo>
                    <a:pt x="89378" y="50778"/>
                    <a:pt x="89225" y="50778"/>
                    <a:pt x="89149" y="50854"/>
                  </a:cubicBezTo>
                  <a:cubicBezTo>
                    <a:pt x="86085" y="53075"/>
                    <a:pt x="83022" y="53994"/>
                    <a:pt x="79575" y="53994"/>
                  </a:cubicBezTo>
                  <a:cubicBezTo>
                    <a:pt x="71763" y="53994"/>
                    <a:pt x="66555" y="47944"/>
                    <a:pt x="66249" y="39060"/>
                  </a:cubicBezTo>
                  <a:lnTo>
                    <a:pt x="92212" y="39060"/>
                  </a:lnTo>
                  <a:cubicBezTo>
                    <a:pt x="92365" y="39060"/>
                    <a:pt x="92595" y="38907"/>
                    <a:pt x="92672" y="38677"/>
                  </a:cubicBezTo>
                  <a:cubicBezTo>
                    <a:pt x="92825" y="37758"/>
                    <a:pt x="92825" y="36686"/>
                    <a:pt x="92825" y="35843"/>
                  </a:cubicBezTo>
                  <a:cubicBezTo>
                    <a:pt x="92672" y="24815"/>
                    <a:pt x="87311" y="18305"/>
                    <a:pt x="78197" y="18305"/>
                  </a:cubicBezTo>
                  <a:close/>
                  <a:moveTo>
                    <a:pt x="133187" y="18381"/>
                  </a:moveTo>
                  <a:cubicBezTo>
                    <a:pt x="123383" y="18381"/>
                    <a:pt x="116414" y="26729"/>
                    <a:pt x="116414" y="38217"/>
                  </a:cubicBezTo>
                  <a:cubicBezTo>
                    <a:pt x="116414" y="50548"/>
                    <a:pt x="122235" y="57900"/>
                    <a:pt x="132115" y="57900"/>
                  </a:cubicBezTo>
                  <a:cubicBezTo>
                    <a:pt x="136174" y="57900"/>
                    <a:pt x="140156" y="56062"/>
                    <a:pt x="143909" y="52692"/>
                  </a:cubicBezTo>
                  <a:lnTo>
                    <a:pt x="144215" y="56598"/>
                  </a:lnTo>
                  <a:cubicBezTo>
                    <a:pt x="144215" y="56828"/>
                    <a:pt x="144369" y="57058"/>
                    <a:pt x="144675" y="57058"/>
                  </a:cubicBezTo>
                  <a:lnTo>
                    <a:pt x="147509" y="57058"/>
                  </a:lnTo>
                  <a:cubicBezTo>
                    <a:pt x="147815" y="57058"/>
                    <a:pt x="148045" y="56828"/>
                    <a:pt x="148045" y="56598"/>
                  </a:cubicBezTo>
                  <a:lnTo>
                    <a:pt x="148045" y="19760"/>
                  </a:lnTo>
                  <a:cubicBezTo>
                    <a:pt x="147892" y="19454"/>
                    <a:pt x="147738" y="19224"/>
                    <a:pt x="147432" y="19224"/>
                  </a:cubicBezTo>
                  <a:lnTo>
                    <a:pt x="144445" y="19224"/>
                  </a:lnTo>
                  <a:cubicBezTo>
                    <a:pt x="144215" y="19224"/>
                    <a:pt x="143986" y="19454"/>
                    <a:pt x="143986" y="19760"/>
                  </a:cubicBezTo>
                  <a:lnTo>
                    <a:pt x="143833" y="22517"/>
                  </a:lnTo>
                  <a:cubicBezTo>
                    <a:pt x="140616" y="19990"/>
                    <a:pt x="137552" y="18381"/>
                    <a:pt x="133187" y="18381"/>
                  </a:cubicBezTo>
                  <a:close/>
                  <a:moveTo>
                    <a:pt x="152257" y="19147"/>
                  </a:moveTo>
                  <a:cubicBezTo>
                    <a:pt x="152027" y="19147"/>
                    <a:pt x="151951" y="19224"/>
                    <a:pt x="151874" y="19377"/>
                  </a:cubicBezTo>
                  <a:cubicBezTo>
                    <a:pt x="151721" y="19454"/>
                    <a:pt x="151721" y="19607"/>
                    <a:pt x="151874" y="19837"/>
                  </a:cubicBezTo>
                  <a:lnTo>
                    <a:pt x="166886" y="57058"/>
                  </a:lnTo>
                  <a:lnTo>
                    <a:pt x="165890" y="60121"/>
                  </a:lnTo>
                  <a:cubicBezTo>
                    <a:pt x="164511" y="64410"/>
                    <a:pt x="161831" y="69542"/>
                    <a:pt x="156929" y="69542"/>
                  </a:cubicBezTo>
                  <a:cubicBezTo>
                    <a:pt x="155933" y="69542"/>
                    <a:pt x="154785" y="69235"/>
                    <a:pt x="154019" y="68929"/>
                  </a:cubicBezTo>
                  <a:lnTo>
                    <a:pt x="153636" y="68929"/>
                  </a:lnTo>
                  <a:lnTo>
                    <a:pt x="153406" y="69235"/>
                  </a:lnTo>
                  <a:lnTo>
                    <a:pt x="152564" y="72222"/>
                  </a:lnTo>
                  <a:cubicBezTo>
                    <a:pt x="152487" y="72375"/>
                    <a:pt x="152717" y="72682"/>
                    <a:pt x="152870" y="72758"/>
                  </a:cubicBezTo>
                  <a:cubicBezTo>
                    <a:pt x="153942" y="73218"/>
                    <a:pt x="155474" y="73524"/>
                    <a:pt x="156852" y="73524"/>
                  </a:cubicBezTo>
                  <a:cubicBezTo>
                    <a:pt x="162443" y="73524"/>
                    <a:pt x="166886" y="69235"/>
                    <a:pt x="169643" y="61040"/>
                  </a:cubicBezTo>
                  <a:lnTo>
                    <a:pt x="184118" y="19683"/>
                  </a:lnTo>
                  <a:cubicBezTo>
                    <a:pt x="184194" y="19683"/>
                    <a:pt x="184118" y="19530"/>
                    <a:pt x="184041" y="19454"/>
                  </a:cubicBezTo>
                  <a:cubicBezTo>
                    <a:pt x="183888" y="19377"/>
                    <a:pt x="183811" y="19224"/>
                    <a:pt x="183658" y="19224"/>
                  </a:cubicBezTo>
                  <a:lnTo>
                    <a:pt x="180212" y="19224"/>
                  </a:lnTo>
                  <a:cubicBezTo>
                    <a:pt x="179982" y="19224"/>
                    <a:pt x="179829" y="19377"/>
                    <a:pt x="179676" y="19530"/>
                  </a:cubicBezTo>
                  <a:lnTo>
                    <a:pt x="171864" y="42583"/>
                  </a:lnTo>
                  <a:cubicBezTo>
                    <a:pt x="171481" y="43885"/>
                    <a:pt x="171021" y="45187"/>
                    <a:pt x="170638" y="46565"/>
                  </a:cubicBezTo>
                  <a:cubicBezTo>
                    <a:pt x="170026" y="48480"/>
                    <a:pt x="169336" y="50395"/>
                    <a:pt x="168800" y="52080"/>
                  </a:cubicBezTo>
                  <a:cubicBezTo>
                    <a:pt x="168034" y="50165"/>
                    <a:pt x="167268" y="48097"/>
                    <a:pt x="166503" y="46029"/>
                  </a:cubicBezTo>
                  <a:cubicBezTo>
                    <a:pt x="166043" y="44804"/>
                    <a:pt x="165507" y="43655"/>
                    <a:pt x="165124" y="42506"/>
                  </a:cubicBezTo>
                  <a:lnTo>
                    <a:pt x="156316" y="19454"/>
                  </a:lnTo>
                  <a:cubicBezTo>
                    <a:pt x="156240" y="19224"/>
                    <a:pt x="156087" y="19147"/>
                    <a:pt x="155857" y="19147"/>
                  </a:cubicBezTo>
                  <a:close/>
                </a:path>
              </a:pathLst>
            </a:custGeom>
            <a:solidFill>
              <a:srgbClr val="101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CD45FA98-31AD-3548-8798-FF0BDD59DFF2}"/>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latin typeface="Source Sans Pro Light" panose="020B0403030403020204" pitchFamily="34" charset="0"/>
              </a:rPr>
              <a:pPr algn="ctr"/>
              <a:t>‹#›</a:t>
            </a:fld>
            <a:endParaRPr lang="en-US" sz="1000" b="0" i="0" dirty="0">
              <a:latin typeface="Source Sans Pro Light" panose="020B0403030403020204" pitchFamily="34" charset="0"/>
            </a:endParaRPr>
          </a:p>
        </p:txBody>
      </p:sp>
    </p:spTree>
  </p:cSld>
  <p:clrMapOvr>
    <a:masterClrMapping/>
  </p:clrMapOvr>
  <p:extLst>
    <p:ext uri="{DCECCB84-F9BA-43D5-87BE-67443E8EF086}">
      <p15:sldGuideLst xmlns:p15="http://schemas.microsoft.com/office/powerpoint/2012/main">
        <p15:guide id="1" pos="196">
          <p15:clr>
            <a:schemeClr val="accent4"/>
          </p15:clr>
        </p15:guide>
        <p15:guide id="2" pos="5577">
          <p15:clr>
            <a:schemeClr val="accent4"/>
          </p15:clr>
        </p15:guide>
        <p15:guide id="3" pos="175">
          <p15:clr>
            <a:schemeClr val="accent5"/>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3c Content - image left full-height">
  <p:cSld name="CUSTOM_2_1_1">
    <p:spTree>
      <p:nvGrpSpPr>
        <p:cNvPr id="1" name="Shape 54"/>
        <p:cNvGrpSpPr/>
        <p:nvPr/>
      </p:nvGrpSpPr>
      <p:grpSpPr>
        <a:xfrm>
          <a:off x="0" y="0"/>
          <a:ext cx="0" cy="0"/>
          <a:chOff x="0" y="0"/>
          <a:chExt cx="0" cy="0"/>
        </a:xfrm>
      </p:grpSpPr>
      <p:cxnSp>
        <p:nvCxnSpPr>
          <p:cNvPr id="56" name="Google Shape;56;p8"/>
          <p:cNvCxnSpPr>
            <a:cxnSpLocks/>
          </p:cNvCxnSpPr>
          <p:nvPr/>
        </p:nvCxnSpPr>
        <p:spPr>
          <a:xfrm>
            <a:off x="4870812" y="4604232"/>
            <a:ext cx="3782100" cy="0"/>
          </a:xfrm>
          <a:prstGeom prst="straightConnector1">
            <a:avLst/>
          </a:prstGeom>
          <a:noFill/>
          <a:ln w="9525" cap="flat" cmpd="sng">
            <a:solidFill>
              <a:srgbClr val="EBEEF2"/>
            </a:solidFill>
            <a:prstDash val="solid"/>
            <a:round/>
            <a:headEnd type="none" w="med" len="med"/>
            <a:tailEnd type="none" w="med" len="med"/>
          </a:ln>
        </p:spPr>
      </p:cxnSp>
      <p:cxnSp>
        <p:nvCxnSpPr>
          <p:cNvPr id="57" name="Google Shape;57;p8"/>
          <p:cNvCxnSpPr/>
          <p:nvPr/>
        </p:nvCxnSpPr>
        <p:spPr>
          <a:xfrm flipH="1">
            <a:off x="8652912" y="4602432"/>
            <a:ext cx="200700" cy="1800"/>
          </a:xfrm>
          <a:prstGeom prst="straightConnector1">
            <a:avLst/>
          </a:prstGeom>
          <a:noFill/>
          <a:ln w="9525" cap="flat" cmpd="sng">
            <a:solidFill>
              <a:schemeClr val="dk1"/>
            </a:solidFill>
            <a:prstDash val="solid"/>
            <a:round/>
            <a:headEnd type="none" w="med" len="med"/>
            <a:tailEnd type="none" w="med" len="med"/>
          </a:ln>
        </p:spPr>
      </p:cxnSp>
      <p:sp>
        <p:nvSpPr>
          <p:cNvPr id="58" name="Google Shape;58;p8"/>
          <p:cNvSpPr txBox="1">
            <a:spLocks noGrp="1"/>
          </p:cNvSpPr>
          <p:nvPr>
            <p:ph type="title"/>
          </p:nvPr>
        </p:nvSpPr>
        <p:spPr>
          <a:xfrm>
            <a:off x="4840710" y="1654250"/>
            <a:ext cx="4012800" cy="529200"/>
          </a:xfrm>
          <a:prstGeom prst="rect">
            <a:avLst/>
          </a:prstGeom>
        </p:spPr>
        <p:txBody>
          <a:bodyPr spcFirstLastPara="1" wrap="square" lIns="0" tIns="91425" rIns="0"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59" name="Google Shape;59;p8"/>
          <p:cNvSpPr txBox="1">
            <a:spLocks noGrp="1"/>
          </p:cNvSpPr>
          <p:nvPr>
            <p:ph type="subTitle" idx="1"/>
          </p:nvPr>
        </p:nvSpPr>
        <p:spPr>
          <a:xfrm>
            <a:off x="4840700" y="2183400"/>
            <a:ext cx="4012800" cy="2115600"/>
          </a:xfrm>
          <a:prstGeom prst="rect">
            <a:avLst/>
          </a:prstGeom>
        </p:spPr>
        <p:txBody>
          <a:bodyPr spcFirstLastPara="1" wrap="square" lIns="0" tIns="91425" rIns="0" bIns="91425" anchor="t"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dirty="0"/>
          </a:p>
        </p:txBody>
      </p:sp>
      <p:sp>
        <p:nvSpPr>
          <p:cNvPr id="60" name="Google Shape;60;p8"/>
          <p:cNvSpPr txBox="1">
            <a:spLocks noGrp="1"/>
          </p:cNvSpPr>
          <p:nvPr>
            <p:ph type="subTitle" idx="2"/>
          </p:nvPr>
        </p:nvSpPr>
        <p:spPr>
          <a:xfrm>
            <a:off x="4840700" y="1476675"/>
            <a:ext cx="3617400" cy="177600"/>
          </a:xfrm>
          <a:prstGeom prst="rect">
            <a:avLst/>
          </a:prstGeom>
        </p:spPr>
        <p:txBody>
          <a:bodyPr spcFirstLastPara="1" wrap="square" lIns="18275" tIns="91425" rIns="0" bIns="91425" anchor="t" anchorCtr="0">
            <a:noAutofit/>
          </a:bodyPr>
          <a:lstStyle>
            <a:lvl1pPr lvl="0" rtl="0">
              <a:lnSpc>
                <a:spcPct val="100000"/>
              </a:lnSpc>
              <a:spcBef>
                <a:spcPts val="0"/>
              </a:spcBef>
              <a:spcAft>
                <a:spcPts val="0"/>
              </a:spcAft>
              <a:buNone/>
              <a:defRPr sz="1000">
                <a:solidFill>
                  <a:schemeClr val="accent2"/>
                </a:solidFill>
                <a:latin typeface="Source Sans Pro SemiBold"/>
                <a:ea typeface="Source Sans Pro SemiBold"/>
                <a:cs typeface="Source Sans Pro SemiBold"/>
                <a:sym typeface="Source Sans Pro SemiBold"/>
              </a:defRPr>
            </a:lvl1pPr>
            <a:lvl2pPr lvl="1" rtl="0">
              <a:spcBef>
                <a:spcPts val="0"/>
              </a:spcBef>
              <a:spcAft>
                <a:spcPts val="0"/>
              </a:spcAft>
              <a:buNone/>
              <a:defRPr sz="1000">
                <a:solidFill>
                  <a:schemeClr val="accent2"/>
                </a:solidFill>
              </a:defRPr>
            </a:lvl2pPr>
            <a:lvl3pPr lvl="2" rtl="0">
              <a:spcBef>
                <a:spcPts val="1600"/>
              </a:spcBef>
              <a:spcAft>
                <a:spcPts val="0"/>
              </a:spcAft>
              <a:buNone/>
              <a:defRPr sz="1000">
                <a:solidFill>
                  <a:schemeClr val="accent2"/>
                </a:solidFill>
              </a:defRPr>
            </a:lvl3pPr>
            <a:lvl4pPr lvl="3" rtl="0">
              <a:spcBef>
                <a:spcPts val="1600"/>
              </a:spcBef>
              <a:spcAft>
                <a:spcPts val="0"/>
              </a:spcAft>
              <a:buNone/>
              <a:defRPr sz="1000">
                <a:solidFill>
                  <a:schemeClr val="accent2"/>
                </a:solidFill>
              </a:defRPr>
            </a:lvl4pPr>
            <a:lvl5pPr lvl="4" rtl="0">
              <a:spcBef>
                <a:spcPts val="1600"/>
              </a:spcBef>
              <a:spcAft>
                <a:spcPts val="0"/>
              </a:spcAft>
              <a:buNone/>
              <a:defRPr sz="1000">
                <a:solidFill>
                  <a:schemeClr val="accent2"/>
                </a:solidFill>
              </a:defRPr>
            </a:lvl5pPr>
            <a:lvl6pPr lvl="5" rtl="0">
              <a:spcBef>
                <a:spcPts val="1600"/>
              </a:spcBef>
              <a:spcAft>
                <a:spcPts val="0"/>
              </a:spcAft>
              <a:buNone/>
              <a:defRPr sz="1000">
                <a:solidFill>
                  <a:schemeClr val="accent2"/>
                </a:solidFill>
              </a:defRPr>
            </a:lvl6pPr>
            <a:lvl7pPr lvl="6" rtl="0">
              <a:spcBef>
                <a:spcPts val="1600"/>
              </a:spcBef>
              <a:spcAft>
                <a:spcPts val="0"/>
              </a:spcAft>
              <a:buNone/>
              <a:defRPr sz="1000">
                <a:solidFill>
                  <a:schemeClr val="accent2"/>
                </a:solidFill>
              </a:defRPr>
            </a:lvl7pPr>
            <a:lvl8pPr lvl="7" rtl="0">
              <a:spcBef>
                <a:spcPts val="1600"/>
              </a:spcBef>
              <a:spcAft>
                <a:spcPts val="0"/>
              </a:spcAft>
              <a:buNone/>
              <a:defRPr sz="1000">
                <a:solidFill>
                  <a:schemeClr val="accent2"/>
                </a:solidFill>
              </a:defRPr>
            </a:lvl8pPr>
            <a:lvl9pPr lvl="8" rtl="0">
              <a:spcBef>
                <a:spcPts val="1600"/>
              </a:spcBef>
              <a:spcAft>
                <a:spcPts val="1600"/>
              </a:spcAft>
              <a:buNone/>
              <a:defRPr sz="1000">
                <a:solidFill>
                  <a:schemeClr val="accent2"/>
                </a:solidFill>
              </a:defRPr>
            </a:lvl9pPr>
          </a:lstStyle>
          <a:p>
            <a:endParaRPr dirty="0"/>
          </a:p>
        </p:txBody>
      </p:sp>
      <p:grpSp>
        <p:nvGrpSpPr>
          <p:cNvPr id="61" name="Google Shape;61;p8"/>
          <p:cNvGrpSpPr/>
          <p:nvPr/>
        </p:nvGrpSpPr>
        <p:grpSpPr>
          <a:xfrm>
            <a:off x="4877599" y="4719126"/>
            <a:ext cx="626141" cy="183261"/>
            <a:chOff x="621050" y="1967150"/>
            <a:chExt cx="6280250" cy="1838125"/>
          </a:xfrm>
        </p:grpSpPr>
        <p:sp>
          <p:nvSpPr>
            <p:cNvPr id="62" name="Google Shape;62;p8"/>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2296425" y="1967150"/>
              <a:ext cx="4604875" cy="1838125"/>
            </a:xfrm>
            <a:custGeom>
              <a:avLst/>
              <a:gdLst/>
              <a:ahLst/>
              <a:cxnLst/>
              <a:rect l="l" t="t" r="r" b="b"/>
              <a:pathLst>
                <a:path w="184195" h="73525" extrusionOk="0">
                  <a:moveTo>
                    <a:pt x="33316" y="5362"/>
                  </a:moveTo>
                  <a:cubicBezTo>
                    <a:pt x="32780" y="5362"/>
                    <a:pt x="32244" y="5821"/>
                    <a:pt x="32244" y="6434"/>
                  </a:cubicBezTo>
                  <a:lnTo>
                    <a:pt x="32244" y="9880"/>
                  </a:lnTo>
                  <a:cubicBezTo>
                    <a:pt x="32244" y="10416"/>
                    <a:pt x="32780" y="10952"/>
                    <a:pt x="33316" y="10952"/>
                  </a:cubicBezTo>
                  <a:lnTo>
                    <a:pt x="36762" y="10952"/>
                  </a:lnTo>
                  <a:cubicBezTo>
                    <a:pt x="37375" y="10952"/>
                    <a:pt x="37835" y="10416"/>
                    <a:pt x="37835" y="9880"/>
                  </a:cubicBezTo>
                  <a:lnTo>
                    <a:pt x="37835" y="6434"/>
                  </a:lnTo>
                  <a:cubicBezTo>
                    <a:pt x="37835" y="5821"/>
                    <a:pt x="37375" y="5362"/>
                    <a:pt x="36762" y="5362"/>
                  </a:cubicBezTo>
                  <a:close/>
                  <a:moveTo>
                    <a:pt x="78197" y="22134"/>
                  </a:moveTo>
                  <a:cubicBezTo>
                    <a:pt x="84860" y="22134"/>
                    <a:pt x="88459" y="26806"/>
                    <a:pt x="88536" y="35231"/>
                  </a:cubicBezTo>
                  <a:lnTo>
                    <a:pt x="66172" y="35231"/>
                  </a:lnTo>
                  <a:cubicBezTo>
                    <a:pt x="67015" y="27495"/>
                    <a:pt x="71916" y="22134"/>
                    <a:pt x="78197" y="22134"/>
                  </a:cubicBezTo>
                  <a:close/>
                  <a:moveTo>
                    <a:pt x="133340" y="22134"/>
                  </a:moveTo>
                  <a:cubicBezTo>
                    <a:pt x="137016" y="22211"/>
                    <a:pt x="140080" y="23589"/>
                    <a:pt x="143603" y="26729"/>
                  </a:cubicBezTo>
                  <a:lnTo>
                    <a:pt x="143603" y="48097"/>
                  </a:lnTo>
                  <a:cubicBezTo>
                    <a:pt x="139697" y="52080"/>
                    <a:pt x="136250" y="53841"/>
                    <a:pt x="132574" y="53841"/>
                  </a:cubicBezTo>
                  <a:cubicBezTo>
                    <a:pt x="125298" y="53841"/>
                    <a:pt x="120933" y="47867"/>
                    <a:pt x="120933" y="37988"/>
                  </a:cubicBezTo>
                  <a:cubicBezTo>
                    <a:pt x="120933" y="29104"/>
                    <a:pt x="126370" y="22134"/>
                    <a:pt x="133340" y="22134"/>
                  </a:cubicBezTo>
                  <a:close/>
                  <a:moveTo>
                    <a:pt x="460" y="5515"/>
                  </a:moveTo>
                  <a:cubicBezTo>
                    <a:pt x="230" y="5515"/>
                    <a:pt x="0" y="5744"/>
                    <a:pt x="0" y="6051"/>
                  </a:cubicBezTo>
                  <a:lnTo>
                    <a:pt x="0" y="56369"/>
                  </a:lnTo>
                  <a:cubicBezTo>
                    <a:pt x="0" y="56675"/>
                    <a:pt x="230" y="56905"/>
                    <a:pt x="460" y="56905"/>
                  </a:cubicBezTo>
                  <a:lnTo>
                    <a:pt x="27189" y="56905"/>
                  </a:lnTo>
                  <a:cubicBezTo>
                    <a:pt x="27495" y="56905"/>
                    <a:pt x="27648" y="56675"/>
                    <a:pt x="27648" y="56369"/>
                  </a:cubicBezTo>
                  <a:lnTo>
                    <a:pt x="27648" y="53305"/>
                  </a:lnTo>
                  <a:cubicBezTo>
                    <a:pt x="27648" y="53152"/>
                    <a:pt x="27495" y="52922"/>
                    <a:pt x="27189" y="52922"/>
                  </a:cubicBezTo>
                  <a:lnTo>
                    <a:pt x="4519" y="52922"/>
                  </a:lnTo>
                  <a:lnTo>
                    <a:pt x="4519" y="6051"/>
                  </a:lnTo>
                  <a:cubicBezTo>
                    <a:pt x="4519" y="5744"/>
                    <a:pt x="4289" y="5515"/>
                    <a:pt x="4059" y="5515"/>
                  </a:cubicBezTo>
                  <a:close/>
                  <a:moveTo>
                    <a:pt x="58054" y="0"/>
                  </a:moveTo>
                  <a:cubicBezTo>
                    <a:pt x="51850" y="0"/>
                    <a:pt x="48480" y="4136"/>
                    <a:pt x="48480" y="11489"/>
                  </a:cubicBezTo>
                  <a:lnTo>
                    <a:pt x="48480" y="19224"/>
                  </a:lnTo>
                  <a:lnTo>
                    <a:pt x="43809" y="19530"/>
                  </a:lnTo>
                  <a:cubicBezTo>
                    <a:pt x="43579" y="19530"/>
                    <a:pt x="43349" y="19760"/>
                    <a:pt x="43349" y="19990"/>
                  </a:cubicBezTo>
                  <a:lnTo>
                    <a:pt x="43349" y="22594"/>
                  </a:lnTo>
                  <a:cubicBezTo>
                    <a:pt x="43349" y="22900"/>
                    <a:pt x="43579" y="23053"/>
                    <a:pt x="43809" y="23053"/>
                  </a:cubicBezTo>
                  <a:lnTo>
                    <a:pt x="48480" y="23053"/>
                  </a:lnTo>
                  <a:lnTo>
                    <a:pt x="48480" y="56369"/>
                  </a:lnTo>
                  <a:cubicBezTo>
                    <a:pt x="48480" y="56675"/>
                    <a:pt x="48634" y="56905"/>
                    <a:pt x="48940" y="56905"/>
                  </a:cubicBezTo>
                  <a:lnTo>
                    <a:pt x="52310" y="56905"/>
                  </a:lnTo>
                  <a:cubicBezTo>
                    <a:pt x="52540" y="56905"/>
                    <a:pt x="52769" y="56675"/>
                    <a:pt x="52769" y="56369"/>
                  </a:cubicBezTo>
                  <a:lnTo>
                    <a:pt x="52769" y="23053"/>
                  </a:lnTo>
                  <a:lnTo>
                    <a:pt x="60811" y="23053"/>
                  </a:lnTo>
                  <a:cubicBezTo>
                    <a:pt x="61117" y="23053"/>
                    <a:pt x="61271" y="22900"/>
                    <a:pt x="61271" y="22594"/>
                  </a:cubicBezTo>
                  <a:lnTo>
                    <a:pt x="61271" y="19607"/>
                  </a:lnTo>
                  <a:cubicBezTo>
                    <a:pt x="61271" y="19454"/>
                    <a:pt x="61117" y="19224"/>
                    <a:pt x="60811" y="19224"/>
                  </a:cubicBezTo>
                  <a:lnTo>
                    <a:pt x="52769" y="19224"/>
                  </a:lnTo>
                  <a:lnTo>
                    <a:pt x="52769" y="11795"/>
                  </a:lnTo>
                  <a:cubicBezTo>
                    <a:pt x="52769" y="6510"/>
                    <a:pt x="54454" y="3906"/>
                    <a:pt x="58054" y="3906"/>
                  </a:cubicBezTo>
                  <a:cubicBezTo>
                    <a:pt x="59432" y="3906"/>
                    <a:pt x="60888" y="4289"/>
                    <a:pt x="62266" y="4902"/>
                  </a:cubicBezTo>
                  <a:cubicBezTo>
                    <a:pt x="62305" y="4940"/>
                    <a:pt x="62362" y="4959"/>
                    <a:pt x="62429" y="4959"/>
                  </a:cubicBezTo>
                  <a:cubicBezTo>
                    <a:pt x="62496" y="4959"/>
                    <a:pt x="62573" y="4940"/>
                    <a:pt x="62649" y="4902"/>
                  </a:cubicBezTo>
                  <a:lnTo>
                    <a:pt x="62879" y="4596"/>
                  </a:lnTo>
                  <a:lnTo>
                    <a:pt x="63875" y="1839"/>
                  </a:lnTo>
                  <a:cubicBezTo>
                    <a:pt x="63951" y="1609"/>
                    <a:pt x="63875" y="1379"/>
                    <a:pt x="63568" y="1226"/>
                  </a:cubicBezTo>
                  <a:cubicBezTo>
                    <a:pt x="61730" y="460"/>
                    <a:pt x="59739" y="0"/>
                    <a:pt x="58054" y="0"/>
                  </a:cubicBezTo>
                  <a:close/>
                  <a:moveTo>
                    <a:pt x="33316" y="19224"/>
                  </a:moveTo>
                  <a:cubicBezTo>
                    <a:pt x="33010" y="19224"/>
                    <a:pt x="32856" y="19454"/>
                    <a:pt x="32856" y="19760"/>
                  </a:cubicBezTo>
                  <a:lnTo>
                    <a:pt x="32856" y="56522"/>
                  </a:lnTo>
                  <a:cubicBezTo>
                    <a:pt x="32856" y="56752"/>
                    <a:pt x="33010" y="56981"/>
                    <a:pt x="33316" y="56981"/>
                  </a:cubicBezTo>
                  <a:lnTo>
                    <a:pt x="36686" y="56981"/>
                  </a:lnTo>
                  <a:cubicBezTo>
                    <a:pt x="36992" y="56981"/>
                    <a:pt x="37145" y="56752"/>
                    <a:pt x="37145" y="56522"/>
                  </a:cubicBezTo>
                  <a:lnTo>
                    <a:pt x="37145" y="19760"/>
                  </a:lnTo>
                  <a:cubicBezTo>
                    <a:pt x="37145" y="19454"/>
                    <a:pt x="36992" y="19224"/>
                    <a:pt x="36686" y="19224"/>
                  </a:cubicBezTo>
                  <a:close/>
                  <a:moveTo>
                    <a:pt x="113350" y="18381"/>
                  </a:moveTo>
                  <a:cubicBezTo>
                    <a:pt x="109521" y="18381"/>
                    <a:pt x="105921" y="20756"/>
                    <a:pt x="103088" y="25274"/>
                  </a:cubicBezTo>
                  <a:lnTo>
                    <a:pt x="102858" y="19760"/>
                  </a:lnTo>
                  <a:cubicBezTo>
                    <a:pt x="102858" y="19454"/>
                    <a:pt x="102628" y="19224"/>
                    <a:pt x="102322" y="19224"/>
                  </a:cubicBezTo>
                  <a:lnTo>
                    <a:pt x="99488" y="19224"/>
                  </a:lnTo>
                  <a:cubicBezTo>
                    <a:pt x="99182" y="19224"/>
                    <a:pt x="99029" y="19454"/>
                    <a:pt x="99029" y="19760"/>
                  </a:cubicBezTo>
                  <a:lnTo>
                    <a:pt x="99029" y="56522"/>
                  </a:lnTo>
                  <a:cubicBezTo>
                    <a:pt x="99029" y="56752"/>
                    <a:pt x="99182" y="56981"/>
                    <a:pt x="99488" y="56981"/>
                  </a:cubicBezTo>
                  <a:lnTo>
                    <a:pt x="102858" y="56981"/>
                  </a:lnTo>
                  <a:cubicBezTo>
                    <a:pt x="103088" y="56981"/>
                    <a:pt x="103317" y="56752"/>
                    <a:pt x="103317" y="56522"/>
                  </a:cubicBezTo>
                  <a:lnTo>
                    <a:pt x="103317" y="31631"/>
                  </a:lnTo>
                  <a:cubicBezTo>
                    <a:pt x="105615" y="25887"/>
                    <a:pt x="109138" y="22517"/>
                    <a:pt x="112891" y="22517"/>
                  </a:cubicBezTo>
                  <a:cubicBezTo>
                    <a:pt x="114193" y="22517"/>
                    <a:pt x="114806" y="22670"/>
                    <a:pt x="116031" y="23053"/>
                  </a:cubicBezTo>
                  <a:lnTo>
                    <a:pt x="116414" y="23053"/>
                  </a:lnTo>
                  <a:cubicBezTo>
                    <a:pt x="116491" y="22977"/>
                    <a:pt x="116644" y="22900"/>
                    <a:pt x="116644" y="22823"/>
                  </a:cubicBezTo>
                  <a:lnTo>
                    <a:pt x="117410" y="19760"/>
                  </a:lnTo>
                  <a:cubicBezTo>
                    <a:pt x="117486" y="19454"/>
                    <a:pt x="117410" y="19224"/>
                    <a:pt x="117180" y="19147"/>
                  </a:cubicBezTo>
                  <a:cubicBezTo>
                    <a:pt x="116031" y="18611"/>
                    <a:pt x="114882" y="18381"/>
                    <a:pt x="113350" y="18381"/>
                  </a:cubicBezTo>
                  <a:close/>
                  <a:moveTo>
                    <a:pt x="78197" y="18305"/>
                  </a:moveTo>
                  <a:cubicBezTo>
                    <a:pt x="70231" y="18305"/>
                    <a:pt x="61730" y="25274"/>
                    <a:pt x="61730" y="38141"/>
                  </a:cubicBezTo>
                  <a:cubicBezTo>
                    <a:pt x="61730" y="49706"/>
                    <a:pt x="68929" y="57824"/>
                    <a:pt x="79192" y="57824"/>
                  </a:cubicBezTo>
                  <a:cubicBezTo>
                    <a:pt x="84630" y="57824"/>
                    <a:pt x="88000" y="55986"/>
                    <a:pt x="91063" y="54224"/>
                  </a:cubicBezTo>
                  <a:cubicBezTo>
                    <a:pt x="91217" y="54071"/>
                    <a:pt x="91370" y="53841"/>
                    <a:pt x="91217" y="53535"/>
                  </a:cubicBezTo>
                  <a:lnTo>
                    <a:pt x="89838" y="50931"/>
                  </a:lnTo>
                  <a:cubicBezTo>
                    <a:pt x="89685" y="50854"/>
                    <a:pt x="89608" y="50778"/>
                    <a:pt x="89532" y="50778"/>
                  </a:cubicBezTo>
                  <a:cubicBezTo>
                    <a:pt x="89378" y="50778"/>
                    <a:pt x="89225" y="50778"/>
                    <a:pt x="89149" y="50854"/>
                  </a:cubicBezTo>
                  <a:cubicBezTo>
                    <a:pt x="86085" y="53075"/>
                    <a:pt x="83022" y="53994"/>
                    <a:pt x="79575" y="53994"/>
                  </a:cubicBezTo>
                  <a:cubicBezTo>
                    <a:pt x="71763" y="53994"/>
                    <a:pt x="66555" y="47944"/>
                    <a:pt x="66249" y="39060"/>
                  </a:cubicBezTo>
                  <a:lnTo>
                    <a:pt x="92212" y="39060"/>
                  </a:lnTo>
                  <a:cubicBezTo>
                    <a:pt x="92365" y="39060"/>
                    <a:pt x="92595" y="38907"/>
                    <a:pt x="92672" y="38677"/>
                  </a:cubicBezTo>
                  <a:cubicBezTo>
                    <a:pt x="92825" y="37758"/>
                    <a:pt x="92825" y="36686"/>
                    <a:pt x="92825" y="35843"/>
                  </a:cubicBezTo>
                  <a:cubicBezTo>
                    <a:pt x="92672" y="24815"/>
                    <a:pt x="87311" y="18305"/>
                    <a:pt x="78197" y="18305"/>
                  </a:cubicBezTo>
                  <a:close/>
                  <a:moveTo>
                    <a:pt x="133187" y="18381"/>
                  </a:moveTo>
                  <a:cubicBezTo>
                    <a:pt x="123383" y="18381"/>
                    <a:pt x="116414" y="26729"/>
                    <a:pt x="116414" y="38217"/>
                  </a:cubicBezTo>
                  <a:cubicBezTo>
                    <a:pt x="116414" y="50548"/>
                    <a:pt x="122235" y="57900"/>
                    <a:pt x="132115" y="57900"/>
                  </a:cubicBezTo>
                  <a:cubicBezTo>
                    <a:pt x="136174" y="57900"/>
                    <a:pt x="140156" y="56062"/>
                    <a:pt x="143909" y="52692"/>
                  </a:cubicBezTo>
                  <a:lnTo>
                    <a:pt x="144215" y="56598"/>
                  </a:lnTo>
                  <a:cubicBezTo>
                    <a:pt x="144215" y="56828"/>
                    <a:pt x="144369" y="57058"/>
                    <a:pt x="144675" y="57058"/>
                  </a:cubicBezTo>
                  <a:lnTo>
                    <a:pt x="147509" y="57058"/>
                  </a:lnTo>
                  <a:cubicBezTo>
                    <a:pt x="147815" y="57058"/>
                    <a:pt x="148045" y="56828"/>
                    <a:pt x="148045" y="56598"/>
                  </a:cubicBezTo>
                  <a:lnTo>
                    <a:pt x="148045" y="19760"/>
                  </a:lnTo>
                  <a:cubicBezTo>
                    <a:pt x="147892" y="19454"/>
                    <a:pt x="147738" y="19224"/>
                    <a:pt x="147432" y="19224"/>
                  </a:cubicBezTo>
                  <a:lnTo>
                    <a:pt x="144445" y="19224"/>
                  </a:lnTo>
                  <a:cubicBezTo>
                    <a:pt x="144215" y="19224"/>
                    <a:pt x="143986" y="19454"/>
                    <a:pt x="143986" y="19760"/>
                  </a:cubicBezTo>
                  <a:lnTo>
                    <a:pt x="143833" y="22517"/>
                  </a:lnTo>
                  <a:cubicBezTo>
                    <a:pt x="140616" y="19990"/>
                    <a:pt x="137552" y="18381"/>
                    <a:pt x="133187" y="18381"/>
                  </a:cubicBezTo>
                  <a:close/>
                  <a:moveTo>
                    <a:pt x="152257" y="19147"/>
                  </a:moveTo>
                  <a:cubicBezTo>
                    <a:pt x="152027" y="19147"/>
                    <a:pt x="151951" y="19224"/>
                    <a:pt x="151874" y="19377"/>
                  </a:cubicBezTo>
                  <a:cubicBezTo>
                    <a:pt x="151721" y="19454"/>
                    <a:pt x="151721" y="19607"/>
                    <a:pt x="151874" y="19837"/>
                  </a:cubicBezTo>
                  <a:lnTo>
                    <a:pt x="166886" y="57058"/>
                  </a:lnTo>
                  <a:lnTo>
                    <a:pt x="165890" y="60121"/>
                  </a:lnTo>
                  <a:cubicBezTo>
                    <a:pt x="164511" y="64410"/>
                    <a:pt x="161831" y="69542"/>
                    <a:pt x="156929" y="69542"/>
                  </a:cubicBezTo>
                  <a:cubicBezTo>
                    <a:pt x="155933" y="69542"/>
                    <a:pt x="154785" y="69235"/>
                    <a:pt x="154019" y="68929"/>
                  </a:cubicBezTo>
                  <a:lnTo>
                    <a:pt x="153636" y="68929"/>
                  </a:lnTo>
                  <a:lnTo>
                    <a:pt x="153406" y="69235"/>
                  </a:lnTo>
                  <a:lnTo>
                    <a:pt x="152564" y="72222"/>
                  </a:lnTo>
                  <a:cubicBezTo>
                    <a:pt x="152487" y="72375"/>
                    <a:pt x="152717" y="72682"/>
                    <a:pt x="152870" y="72758"/>
                  </a:cubicBezTo>
                  <a:cubicBezTo>
                    <a:pt x="153942" y="73218"/>
                    <a:pt x="155474" y="73524"/>
                    <a:pt x="156852" y="73524"/>
                  </a:cubicBezTo>
                  <a:cubicBezTo>
                    <a:pt x="162443" y="73524"/>
                    <a:pt x="166886" y="69235"/>
                    <a:pt x="169643" y="61040"/>
                  </a:cubicBezTo>
                  <a:lnTo>
                    <a:pt x="184118" y="19683"/>
                  </a:lnTo>
                  <a:cubicBezTo>
                    <a:pt x="184194" y="19683"/>
                    <a:pt x="184118" y="19530"/>
                    <a:pt x="184041" y="19454"/>
                  </a:cubicBezTo>
                  <a:cubicBezTo>
                    <a:pt x="183888" y="19377"/>
                    <a:pt x="183811" y="19224"/>
                    <a:pt x="183658" y="19224"/>
                  </a:cubicBezTo>
                  <a:lnTo>
                    <a:pt x="180212" y="19224"/>
                  </a:lnTo>
                  <a:cubicBezTo>
                    <a:pt x="179982" y="19224"/>
                    <a:pt x="179829" y="19377"/>
                    <a:pt x="179676" y="19530"/>
                  </a:cubicBezTo>
                  <a:lnTo>
                    <a:pt x="171864" y="42583"/>
                  </a:lnTo>
                  <a:cubicBezTo>
                    <a:pt x="171481" y="43885"/>
                    <a:pt x="171021" y="45187"/>
                    <a:pt x="170638" y="46565"/>
                  </a:cubicBezTo>
                  <a:cubicBezTo>
                    <a:pt x="170026" y="48480"/>
                    <a:pt x="169336" y="50395"/>
                    <a:pt x="168800" y="52080"/>
                  </a:cubicBezTo>
                  <a:cubicBezTo>
                    <a:pt x="168034" y="50165"/>
                    <a:pt x="167268" y="48097"/>
                    <a:pt x="166503" y="46029"/>
                  </a:cubicBezTo>
                  <a:cubicBezTo>
                    <a:pt x="166043" y="44804"/>
                    <a:pt x="165507" y="43655"/>
                    <a:pt x="165124" y="42506"/>
                  </a:cubicBezTo>
                  <a:lnTo>
                    <a:pt x="156316" y="19454"/>
                  </a:lnTo>
                  <a:cubicBezTo>
                    <a:pt x="156240" y="19224"/>
                    <a:pt x="156087" y="19147"/>
                    <a:pt x="155857" y="19147"/>
                  </a:cubicBezTo>
                  <a:close/>
                </a:path>
              </a:pathLst>
            </a:custGeom>
            <a:solidFill>
              <a:srgbClr val="101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A61D82C4-44CD-4448-B802-0BF3ED147052}"/>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latin typeface="Source Sans Pro Light" panose="020B0403030403020204" pitchFamily="34" charset="0"/>
              </a:rPr>
              <a:pPr algn="ctr"/>
              <a:t>‹#›</a:t>
            </a:fld>
            <a:endParaRPr lang="en-US" sz="1000" b="0" i="0" dirty="0">
              <a:latin typeface="Source Sans Pro Light" panose="020B0403030403020204" pitchFamily="34" charset="0"/>
            </a:endParaRPr>
          </a:p>
        </p:txBody>
      </p:sp>
    </p:spTree>
  </p:cSld>
  <p:clrMapOvr>
    <a:masterClrMapping/>
  </p:clrMapOvr>
  <p:extLst>
    <p:ext uri="{DCECCB84-F9BA-43D5-87BE-67443E8EF086}">
      <p15:sldGuideLst xmlns:p15="http://schemas.microsoft.com/office/powerpoint/2012/main">
        <p15:guide id="1" pos="3072">
          <p15:clr>
            <a:schemeClr val="accent4"/>
          </p15:clr>
        </p15:guide>
        <p15:guide id="2" pos="5577">
          <p15:clr>
            <a:schemeClr val="accent4"/>
          </p15:clr>
        </p15:guide>
        <p15:guide id="3" pos="3049">
          <p15:clr>
            <a:schemeClr val="accent5"/>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9b Blank Slide - blue">
  <p:cSld name="TITLE_1_1_1_1">
    <p:bg>
      <p:bgPr>
        <a:solidFill>
          <a:srgbClr val="0B63CE"/>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99b Blank Slide - blue" preserve="1">
  <p:cSld name="1_99b Blank Slide - blue">
    <p:bg>
      <p:bgPr>
        <a:solidFill>
          <a:srgbClr val="0B63CE"/>
        </a:solidFill>
        <a:effectLst/>
      </p:bgPr>
    </p:bg>
    <p:spTree>
      <p:nvGrpSpPr>
        <p:cNvPr id="1" name="Shape 71"/>
        <p:cNvGrpSpPr/>
        <p:nvPr/>
      </p:nvGrpSpPr>
      <p:grpSpPr>
        <a:xfrm>
          <a:off x="0" y="0"/>
          <a:ext cx="0" cy="0"/>
          <a:chOff x="0" y="0"/>
          <a:chExt cx="0" cy="0"/>
        </a:xfrm>
      </p:grpSpPr>
      <p:cxnSp>
        <p:nvCxnSpPr>
          <p:cNvPr id="2" name="Google Shape;47;p7">
            <a:extLst>
              <a:ext uri="{FF2B5EF4-FFF2-40B4-BE49-F238E27FC236}">
                <a16:creationId xmlns:a16="http://schemas.microsoft.com/office/drawing/2014/main" id="{C7BEE12E-C3F8-6E4A-9955-F4E1E3871066}"/>
              </a:ext>
            </a:extLst>
          </p:cNvPr>
          <p:cNvCxnSpPr>
            <a:cxnSpLocks/>
          </p:cNvCxnSpPr>
          <p:nvPr userDrawn="1"/>
        </p:nvCxnSpPr>
        <p:spPr>
          <a:xfrm>
            <a:off x="312612" y="4600932"/>
            <a:ext cx="8541000" cy="0"/>
          </a:xfrm>
          <a:prstGeom prst="straightConnector1">
            <a:avLst/>
          </a:prstGeom>
          <a:noFill/>
          <a:ln w="9525" cap="flat" cmpd="sng">
            <a:solidFill>
              <a:schemeClr val="bg1">
                <a:lumMod val="95000"/>
              </a:schemeClr>
            </a:solidFill>
            <a:prstDash val="solid"/>
            <a:round/>
            <a:headEnd type="none" w="med" len="med"/>
            <a:tailEnd type="none" w="med" len="med"/>
          </a:ln>
        </p:spPr>
      </p:cxnSp>
      <p:grpSp>
        <p:nvGrpSpPr>
          <p:cNvPr id="22" name="Google Shape;154;p23">
            <a:extLst>
              <a:ext uri="{FF2B5EF4-FFF2-40B4-BE49-F238E27FC236}">
                <a16:creationId xmlns:a16="http://schemas.microsoft.com/office/drawing/2014/main" id="{E6F578A1-248B-454E-9F79-4FE4452DA68F}"/>
              </a:ext>
            </a:extLst>
          </p:cNvPr>
          <p:cNvGrpSpPr/>
          <p:nvPr userDrawn="1"/>
        </p:nvGrpSpPr>
        <p:grpSpPr>
          <a:xfrm>
            <a:off x="311657" y="4719125"/>
            <a:ext cx="626541" cy="183261"/>
            <a:chOff x="621050" y="1967150"/>
            <a:chExt cx="6280250" cy="1838125"/>
          </a:xfrm>
        </p:grpSpPr>
        <p:sp>
          <p:nvSpPr>
            <p:cNvPr id="23" name="Google Shape;155;p23">
              <a:extLst>
                <a:ext uri="{FF2B5EF4-FFF2-40B4-BE49-F238E27FC236}">
                  <a16:creationId xmlns:a16="http://schemas.microsoft.com/office/drawing/2014/main" id="{B0A76353-D634-2447-9FB3-56E15F1AEDA4}"/>
                </a:ext>
              </a:extLst>
            </p:cNvPr>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6;p23">
              <a:extLst>
                <a:ext uri="{FF2B5EF4-FFF2-40B4-BE49-F238E27FC236}">
                  <a16:creationId xmlns:a16="http://schemas.microsoft.com/office/drawing/2014/main" id="{0C197D74-E24C-6F49-B54D-3DF4057BB838}"/>
                </a:ext>
              </a:extLst>
            </p:cNvPr>
            <p:cNvSpPr/>
            <p:nvPr/>
          </p:nvSpPr>
          <p:spPr>
            <a:xfrm>
              <a:off x="2296425" y="2105000"/>
              <a:ext cx="691225" cy="1284775"/>
            </a:xfrm>
            <a:custGeom>
              <a:avLst/>
              <a:gdLst/>
              <a:ahLst/>
              <a:cxnLst/>
              <a:rect l="l" t="t" r="r" b="b"/>
              <a:pathLst>
                <a:path w="27649" h="51391" extrusionOk="0">
                  <a:moveTo>
                    <a:pt x="460" y="1"/>
                  </a:moveTo>
                  <a:cubicBezTo>
                    <a:pt x="230" y="1"/>
                    <a:pt x="0" y="230"/>
                    <a:pt x="0" y="537"/>
                  </a:cubicBezTo>
                  <a:lnTo>
                    <a:pt x="0" y="50855"/>
                  </a:lnTo>
                  <a:cubicBezTo>
                    <a:pt x="0" y="51161"/>
                    <a:pt x="230" y="51391"/>
                    <a:pt x="460" y="51391"/>
                  </a:cubicBezTo>
                  <a:lnTo>
                    <a:pt x="27189" y="51391"/>
                  </a:lnTo>
                  <a:cubicBezTo>
                    <a:pt x="27495" y="51391"/>
                    <a:pt x="27648" y="51161"/>
                    <a:pt x="27648" y="50855"/>
                  </a:cubicBezTo>
                  <a:lnTo>
                    <a:pt x="27648" y="47791"/>
                  </a:lnTo>
                  <a:cubicBezTo>
                    <a:pt x="27648" y="47638"/>
                    <a:pt x="27495" y="47408"/>
                    <a:pt x="27189" y="47408"/>
                  </a:cubicBezTo>
                  <a:lnTo>
                    <a:pt x="4519" y="47408"/>
                  </a:lnTo>
                  <a:lnTo>
                    <a:pt x="4519" y="537"/>
                  </a:lnTo>
                  <a:cubicBezTo>
                    <a:pt x="4519" y="230"/>
                    <a:pt x="4289" y="1"/>
                    <a:pt x="4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7;p23">
              <a:extLst>
                <a:ext uri="{FF2B5EF4-FFF2-40B4-BE49-F238E27FC236}">
                  <a16:creationId xmlns:a16="http://schemas.microsoft.com/office/drawing/2014/main" id="{304578EA-4A4A-8944-A1D3-8DB939414855}"/>
                </a:ext>
              </a:extLst>
            </p:cNvPr>
            <p:cNvSpPr/>
            <p:nvPr/>
          </p:nvSpPr>
          <p:spPr>
            <a:xfrm>
              <a:off x="3380125" y="1967150"/>
              <a:ext cx="515100" cy="1422625"/>
            </a:xfrm>
            <a:custGeom>
              <a:avLst/>
              <a:gdLst/>
              <a:ahLst/>
              <a:cxnLst/>
              <a:rect l="l" t="t" r="r" b="b"/>
              <a:pathLst>
                <a:path w="20604" h="56905" extrusionOk="0">
                  <a:moveTo>
                    <a:pt x="14706" y="0"/>
                  </a:moveTo>
                  <a:cubicBezTo>
                    <a:pt x="8502" y="0"/>
                    <a:pt x="5132" y="4136"/>
                    <a:pt x="5132" y="11489"/>
                  </a:cubicBezTo>
                  <a:lnTo>
                    <a:pt x="5132" y="19224"/>
                  </a:lnTo>
                  <a:lnTo>
                    <a:pt x="461" y="19530"/>
                  </a:lnTo>
                  <a:cubicBezTo>
                    <a:pt x="231" y="19530"/>
                    <a:pt x="1" y="19760"/>
                    <a:pt x="1" y="19990"/>
                  </a:cubicBezTo>
                  <a:lnTo>
                    <a:pt x="1" y="22594"/>
                  </a:lnTo>
                  <a:cubicBezTo>
                    <a:pt x="1" y="22900"/>
                    <a:pt x="231" y="23053"/>
                    <a:pt x="461" y="23053"/>
                  </a:cubicBezTo>
                  <a:lnTo>
                    <a:pt x="5132" y="23053"/>
                  </a:lnTo>
                  <a:lnTo>
                    <a:pt x="5132" y="56369"/>
                  </a:lnTo>
                  <a:cubicBezTo>
                    <a:pt x="5132" y="56675"/>
                    <a:pt x="5286" y="56905"/>
                    <a:pt x="5592" y="56905"/>
                  </a:cubicBezTo>
                  <a:lnTo>
                    <a:pt x="8962" y="56905"/>
                  </a:lnTo>
                  <a:cubicBezTo>
                    <a:pt x="9192" y="56905"/>
                    <a:pt x="9421" y="56675"/>
                    <a:pt x="9421" y="56369"/>
                  </a:cubicBezTo>
                  <a:lnTo>
                    <a:pt x="9421" y="23053"/>
                  </a:lnTo>
                  <a:lnTo>
                    <a:pt x="17463" y="23053"/>
                  </a:lnTo>
                  <a:cubicBezTo>
                    <a:pt x="17769" y="23053"/>
                    <a:pt x="17923" y="22900"/>
                    <a:pt x="17923" y="22594"/>
                  </a:cubicBezTo>
                  <a:lnTo>
                    <a:pt x="17923" y="19607"/>
                  </a:lnTo>
                  <a:cubicBezTo>
                    <a:pt x="17923" y="19454"/>
                    <a:pt x="17769" y="19224"/>
                    <a:pt x="17463" y="19224"/>
                  </a:cubicBezTo>
                  <a:lnTo>
                    <a:pt x="9421" y="19224"/>
                  </a:lnTo>
                  <a:lnTo>
                    <a:pt x="9421" y="11795"/>
                  </a:lnTo>
                  <a:cubicBezTo>
                    <a:pt x="9421" y="6510"/>
                    <a:pt x="11106" y="3906"/>
                    <a:pt x="14706" y="3906"/>
                  </a:cubicBezTo>
                  <a:cubicBezTo>
                    <a:pt x="16084" y="3906"/>
                    <a:pt x="17540" y="4289"/>
                    <a:pt x="18918" y="4902"/>
                  </a:cubicBezTo>
                  <a:cubicBezTo>
                    <a:pt x="18957" y="4940"/>
                    <a:pt x="19014" y="4959"/>
                    <a:pt x="19081" y="4959"/>
                  </a:cubicBezTo>
                  <a:cubicBezTo>
                    <a:pt x="19148" y="4959"/>
                    <a:pt x="19225" y="4940"/>
                    <a:pt x="19301" y="4902"/>
                  </a:cubicBezTo>
                  <a:lnTo>
                    <a:pt x="19531" y="4596"/>
                  </a:lnTo>
                  <a:lnTo>
                    <a:pt x="20527" y="1839"/>
                  </a:lnTo>
                  <a:cubicBezTo>
                    <a:pt x="20603" y="1609"/>
                    <a:pt x="20527" y="1379"/>
                    <a:pt x="20220" y="1226"/>
                  </a:cubicBezTo>
                  <a:cubicBezTo>
                    <a:pt x="18382" y="460"/>
                    <a:pt x="16391" y="0"/>
                    <a:pt x="14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8;p23">
              <a:extLst>
                <a:ext uri="{FF2B5EF4-FFF2-40B4-BE49-F238E27FC236}">
                  <a16:creationId xmlns:a16="http://schemas.microsoft.com/office/drawing/2014/main" id="{5810A7FD-3AAA-2E42-BC00-2EED74B3206A}"/>
                </a:ext>
              </a:extLst>
            </p:cNvPr>
            <p:cNvSpPr/>
            <p:nvPr/>
          </p:nvSpPr>
          <p:spPr>
            <a:xfrm>
              <a:off x="3839675" y="2424750"/>
              <a:ext cx="777375" cy="988000"/>
            </a:xfrm>
            <a:custGeom>
              <a:avLst/>
              <a:gdLst/>
              <a:ahLst/>
              <a:cxnLst/>
              <a:rect l="l" t="t" r="r" b="b"/>
              <a:pathLst>
                <a:path w="31095" h="39520" extrusionOk="0">
                  <a:moveTo>
                    <a:pt x="16467" y="3830"/>
                  </a:moveTo>
                  <a:cubicBezTo>
                    <a:pt x="23130" y="3830"/>
                    <a:pt x="26729" y="8502"/>
                    <a:pt x="26806" y="16927"/>
                  </a:cubicBezTo>
                  <a:lnTo>
                    <a:pt x="4442" y="16927"/>
                  </a:lnTo>
                  <a:cubicBezTo>
                    <a:pt x="5285" y="9191"/>
                    <a:pt x="10186" y="3830"/>
                    <a:pt x="16467" y="3830"/>
                  </a:cubicBezTo>
                  <a:close/>
                  <a:moveTo>
                    <a:pt x="16467" y="1"/>
                  </a:moveTo>
                  <a:cubicBezTo>
                    <a:pt x="8501" y="1"/>
                    <a:pt x="0" y="6970"/>
                    <a:pt x="0" y="19837"/>
                  </a:cubicBezTo>
                  <a:cubicBezTo>
                    <a:pt x="0" y="31402"/>
                    <a:pt x="7199" y="39520"/>
                    <a:pt x="17462" y="39520"/>
                  </a:cubicBezTo>
                  <a:cubicBezTo>
                    <a:pt x="22900" y="39520"/>
                    <a:pt x="26270" y="37682"/>
                    <a:pt x="29333" y="35920"/>
                  </a:cubicBezTo>
                  <a:cubicBezTo>
                    <a:pt x="29487" y="35767"/>
                    <a:pt x="29640" y="35537"/>
                    <a:pt x="29487" y="35231"/>
                  </a:cubicBezTo>
                  <a:lnTo>
                    <a:pt x="28108" y="32627"/>
                  </a:lnTo>
                  <a:cubicBezTo>
                    <a:pt x="27955" y="32550"/>
                    <a:pt x="27878" y="32474"/>
                    <a:pt x="27802" y="32474"/>
                  </a:cubicBezTo>
                  <a:cubicBezTo>
                    <a:pt x="27648" y="32474"/>
                    <a:pt x="27495" y="32474"/>
                    <a:pt x="27419" y="32550"/>
                  </a:cubicBezTo>
                  <a:cubicBezTo>
                    <a:pt x="24355" y="34771"/>
                    <a:pt x="21292" y="35690"/>
                    <a:pt x="17845" y="35690"/>
                  </a:cubicBezTo>
                  <a:cubicBezTo>
                    <a:pt x="10033" y="35690"/>
                    <a:pt x="4825" y="29640"/>
                    <a:pt x="4519" y="20756"/>
                  </a:cubicBezTo>
                  <a:lnTo>
                    <a:pt x="30482" y="20756"/>
                  </a:lnTo>
                  <a:cubicBezTo>
                    <a:pt x="30635" y="20756"/>
                    <a:pt x="30865" y="20603"/>
                    <a:pt x="30942" y="20373"/>
                  </a:cubicBezTo>
                  <a:cubicBezTo>
                    <a:pt x="31095" y="19454"/>
                    <a:pt x="31095" y="18382"/>
                    <a:pt x="31095" y="17539"/>
                  </a:cubicBezTo>
                  <a:cubicBezTo>
                    <a:pt x="30942" y="6511"/>
                    <a:pt x="25581" y="1"/>
                    <a:pt x="16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9;p23">
              <a:extLst>
                <a:ext uri="{FF2B5EF4-FFF2-40B4-BE49-F238E27FC236}">
                  <a16:creationId xmlns:a16="http://schemas.microsoft.com/office/drawing/2014/main" id="{EC358D0C-C153-9449-A3F3-A1A94CDEB4DB}"/>
                </a:ext>
              </a:extLst>
            </p:cNvPr>
            <p:cNvSpPr/>
            <p:nvPr/>
          </p:nvSpPr>
          <p:spPr>
            <a:xfrm>
              <a:off x="4772125" y="2426675"/>
              <a:ext cx="461475" cy="965025"/>
            </a:xfrm>
            <a:custGeom>
              <a:avLst/>
              <a:gdLst/>
              <a:ahLst/>
              <a:cxnLst/>
              <a:rect l="l" t="t" r="r" b="b"/>
              <a:pathLst>
                <a:path w="18459" h="38601" extrusionOk="0">
                  <a:moveTo>
                    <a:pt x="14322" y="0"/>
                  </a:moveTo>
                  <a:cubicBezTo>
                    <a:pt x="10493" y="0"/>
                    <a:pt x="6893" y="2375"/>
                    <a:pt x="4060" y="6893"/>
                  </a:cubicBezTo>
                  <a:lnTo>
                    <a:pt x="3830" y="1379"/>
                  </a:lnTo>
                  <a:cubicBezTo>
                    <a:pt x="3830" y="1073"/>
                    <a:pt x="3600" y="843"/>
                    <a:pt x="3294" y="843"/>
                  </a:cubicBezTo>
                  <a:lnTo>
                    <a:pt x="460" y="843"/>
                  </a:lnTo>
                  <a:cubicBezTo>
                    <a:pt x="154" y="843"/>
                    <a:pt x="1" y="1073"/>
                    <a:pt x="1" y="1379"/>
                  </a:cubicBezTo>
                  <a:lnTo>
                    <a:pt x="1" y="38141"/>
                  </a:lnTo>
                  <a:cubicBezTo>
                    <a:pt x="1" y="38371"/>
                    <a:pt x="154" y="38600"/>
                    <a:pt x="460" y="38600"/>
                  </a:cubicBezTo>
                  <a:lnTo>
                    <a:pt x="3830" y="38600"/>
                  </a:lnTo>
                  <a:cubicBezTo>
                    <a:pt x="4060" y="38600"/>
                    <a:pt x="4289" y="38371"/>
                    <a:pt x="4289" y="38141"/>
                  </a:cubicBezTo>
                  <a:lnTo>
                    <a:pt x="4289" y="13250"/>
                  </a:lnTo>
                  <a:cubicBezTo>
                    <a:pt x="6587" y="7506"/>
                    <a:pt x="10110" y="4136"/>
                    <a:pt x="13863" y="4136"/>
                  </a:cubicBezTo>
                  <a:cubicBezTo>
                    <a:pt x="15165" y="4136"/>
                    <a:pt x="15778" y="4289"/>
                    <a:pt x="17003" y="4672"/>
                  </a:cubicBezTo>
                  <a:lnTo>
                    <a:pt x="17386" y="4672"/>
                  </a:lnTo>
                  <a:cubicBezTo>
                    <a:pt x="17463" y="4596"/>
                    <a:pt x="17616" y="4519"/>
                    <a:pt x="17616" y="4442"/>
                  </a:cubicBezTo>
                  <a:lnTo>
                    <a:pt x="18382" y="1379"/>
                  </a:lnTo>
                  <a:cubicBezTo>
                    <a:pt x="18458" y="1073"/>
                    <a:pt x="18382" y="843"/>
                    <a:pt x="18152" y="766"/>
                  </a:cubicBezTo>
                  <a:cubicBezTo>
                    <a:pt x="17003" y="230"/>
                    <a:pt x="15854" y="0"/>
                    <a:pt x="14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0;p23">
              <a:extLst>
                <a:ext uri="{FF2B5EF4-FFF2-40B4-BE49-F238E27FC236}">
                  <a16:creationId xmlns:a16="http://schemas.microsoft.com/office/drawing/2014/main" id="{3FAEFBAB-E350-E846-90F5-A81269B8F8F5}"/>
                </a:ext>
              </a:extLst>
            </p:cNvPr>
            <p:cNvSpPr/>
            <p:nvPr/>
          </p:nvSpPr>
          <p:spPr>
            <a:xfrm>
              <a:off x="5206750" y="2426675"/>
              <a:ext cx="790800" cy="988000"/>
            </a:xfrm>
            <a:custGeom>
              <a:avLst/>
              <a:gdLst/>
              <a:ahLst/>
              <a:cxnLst/>
              <a:rect l="l" t="t" r="r" b="b"/>
              <a:pathLst>
                <a:path w="31632" h="39520" extrusionOk="0">
                  <a:moveTo>
                    <a:pt x="16927" y="3753"/>
                  </a:moveTo>
                  <a:cubicBezTo>
                    <a:pt x="20603" y="3830"/>
                    <a:pt x="23667" y="5208"/>
                    <a:pt x="27190" y="8348"/>
                  </a:cubicBezTo>
                  <a:lnTo>
                    <a:pt x="27190" y="29716"/>
                  </a:lnTo>
                  <a:cubicBezTo>
                    <a:pt x="23284" y="33699"/>
                    <a:pt x="19837" y="35460"/>
                    <a:pt x="16161" y="35460"/>
                  </a:cubicBezTo>
                  <a:cubicBezTo>
                    <a:pt x="8885" y="35460"/>
                    <a:pt x="4520" y="29486"/>
                    <a:pt x="4520" y="19607"/>
                  </a:cubicBezTo>
                  <a:cubicBezTo>
                    <a:pt x="4520" y="10723"/>
                    <a:pt x="9957" y="3753"/>
                    <a:pt x="16927" y="3753"/>
                  </a:cubicBezTo>
                  <a:close/>
                  <a:moveTo>
                    <a:pt x="16774" y="0"/>
                  </a:moveTo>
                  <a:cubicBezTo>
                    <a:pt x="6970" y="0"/>
                    <a:pt x="1" y="8348"/>
                    <a:pt x="1" y="19836"/>
                  </a:cubicBezTo>
                  <a:cubicBezTo>
                    <a:pt x="1" y="32167"/>
                    <a:pt x="5822" y="39519"/>
                    <a:pt x="15702" y="39519"/>
                  </a:cubicBezTo>
                  <a:cubicBezTo>
                    <a:pt x="19761" y="39519"/>
                    <a:pt x="23743" y="37681"/>
                    <a:pt x="27496" y="34311"/>
                  </a:cubicBezTo>
                  <a:lnTo>
                    <a:pt x="27802" y="38217"/>
                  </a:lnTo>
                  <a:cubicBezTo>
                    <a:pt x="27802" y="38447"/>
                    <a:pt x="27956" y="38677"/>
                    <a:pt x="28262" y="38677"/>
                  </a:cubicBezTo>
                  <a:lnTo>
                    <a:pt x="31096" y="38677"/>
                  </a:lnTo>
                  <a:cubicBezTo>
                    <a:pt x="31402" y="38677"/>
                    <a:pt x="31632" y="38447"/>
                    <a:pt x="31632" y="38217"/>
                  </a:cubicBezTo>
                  <a:lnTo>
                    <a:pt x="31632" y="1379"/>
                  </a:lnTo>
                  <a:cubicBezTo>
                    <a:pt x="31479" y="1073"/>
                    <a:pt x="31325" y="843"/>
                    <a:pt x="31019" y="843"/>
                  </a:cubicBezTo>
                  <a:lnTo>
                    <a:pt x="28032" y="843"/>
                  </a:lnTo>
                  <a:cubicBezTo>
                    <a:pt x="27802" y="843"/>
                    <a:pt x="27573" y="1073"/>
                    <a:pt x="27573" y="1379"/>
                  </a:cubicBezTo>
                  <a:lnTo>
                    <a:pt x="27420" y="4136"/>
                  </a:lnTo>
                  <a:cubicBezTo>
                    <a:pt x="24203" y="1609"/>
                    <a:pt x="21139" y="0"/>
                    <a:pt x="16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1;p23">
              <a:extLst>
                <a:ext uri="{FF2B5EF4-FFF2-40B4-BE49-F238E27FC236}">
                  <a16:creationId xmlns:a16="http://schemas.microsoft.com/office/drawing/2014/main" id="{0175ACFE-B62F-B440-9CEC-C1154DD8A49D}"/>
                </a:ext>
              </a:extLst>
            </p:cNvPr>
            <p:cNvSpPr/>
            <p:nvPr/>
          </p:nvSpPr>
          <p:spPr>
            <a:xfrm>
              <a:off x="6089450" y="2445825"/>
              <a:ext cx="811850" cy="1359450"/>
            </a:xfrm>
            <a:custGeom>
              <a:avLst/>
              <a:gdLst/>
              <a:ahLst/>
              <a:cxnLst/>
              <a:rect l="l" t="t" r="r" b="b"/>
              <a:pathLst>
                <a:path w="32474" h="54378" extrusionOk="0">
                  <a:moveTo>
                    <a:pt x="536" y="0"/>
                  </a:moveTo>
                  <a:cubicBezTo>
                    <a:pt x="306" y="0"/>
                    <a:pt x="230" y="77"/>
                    <a:pt x="153" y="230"/>
                  </a:cubicBezTo>
                  <a:cubicBezTo>
                    <a:pt x="0" y="307"/>
                    <a:pt x="0" y="460"/>
                    <a:pt x="153" y="690"/>
                  </a:cubicBezTo>
                  <a:lnTo>
                    <a:pt x="15165" y="37911"/>
                  </a:lnTo>
                  <a:lnTo>
                    <a:pt x="14169" y="40974"/>
                  </a:lnTo>
                  <a:cubicBezTo>
                    <a:pt x="12790" y="45263"/>
                    <a:pt x="10110" y="50395"/>
                    <a:pt x="5208" y="50395"/>
                  </a:cubicBezTo>
                  <a:cubicBezTo>
                    <a:pt x="4212" y="50395"/>
                    <a:pt x="3064" y="50088"/>
                    <a:pt x="2298" y="49782"/>
                  </a:cubicBezTo>
                  <a:lnTo>
                    <a:pt x="1915" y="49782"/>
                  </a:lnTo>
                  <a:lnTo>
                    <a:pt x="1685" y="50088"/>
                  </a:lnTo>
                  <a:lnTo>
                    <a:pt x="843" y="53075"/>
                  </a:lnTo>
                  <a:cubicBezTo>
                    <a:pt x="766" y="53228"/>
                    <a:pt x="996" y="53535"/>
                    <a:pt x="1149" y="53611"/>
                  </a:cubicBezTo>
                  <a:cubicBezTo>
                    <a:pt x="2221" y="54071"/>
                    <a:pt x="3753" y="54377"/>
                    <a:pt x="5131" y="54377"/>
                  </a:cubicBezTo>
                  <a:cubicBezTo>
                    <a:pt x="10722" y="54377"/>
                    <a:pt x="15165" y="50088"/>
                    <a:pt x="17922" y="41893"/>
                  </a:cubicBezTo>
                  <a:lnTo>
                    <a:pt x="32397" y="536"/>
                  </a:lnTo>
                  <a:cubicBezTo>
                    <a:pt x="32473" y="536"/>
                    <a:pt x="32397" y="383"/>
                    <a:pt x="32320" y="307"/>
                  </a:cubicBezTo>
                  <a:cubicBezTo>
                    <a:pt x="32167" y="230"/>
                    <a:pt x="32090" y="77"/>
                    <a:pt x="31937" y="77"/>
                  </a:cubicBezTo>
                  <a:lnTo>
                    <a:pt x="28491" y="77"/>
                  </a:lnTo>
                  <a:cubicBezTo>
                    <a:pt x="28261" y="77"/>
                    <a:pt x="28108" y="230"/>
                    <a:pt x="27955" y="383"/>
                  </a:cubicBezTo>
                  <a:lnTo>
                    <a:pt x="20143" y="23436"/>
                  </a:lnTo>
                  <a:cubicBezTo>
                    <a:pt x="19760" y="24738"/>
                    <a:pt x="19300" y="26040"/>
                    <a:pt x="18917" y="27418"/>
                  </a:cubicBezTo>
                  <a:cubicBezTo>
                    <a:pt x="18305" y="29333"/>
                    <a:pt x="17615" y="31248"/>
                    <a:pt x="17079" y="32933"/>
                  </a:cubicBezTo>
                  <a:cubicBezTo>
                    <a:pt x="16313" y="31018"/>
                    <a:pt x="15547" y="28950"/>
                    <a:pt x="14782" y="26882"/>
                  </a:cubicBezTo>
                  <a:cubicBezTo>
                    <a:pt x="14322" y="25657"/>
                    <a:pt x="13786" y="24508"/>
                    <a:pt x="13403" y="23359"/>
                  </a:cubicBezTo>
                  <a:lnTo>
                    <a:pt x="4595" y="307"/>
                  </a:lnTo>
                  <a:cubicBezTo>
                    <a:pt x="4519" y="77"/>
                    <a:pt x="4366" y="0"/>
                    <a:pt x="4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p23">
              <a:extLst>
                <a:ext uri="{FF2B5EF4-FFF2-40B4-BE49-F238E27FC236}">
                  <a16:creationId xmlns:a16="http://schemas.microsoft.com/office/drawing/2014/main" id="{3BB9425F-54C9-984D-82B5-AE358690473C}"/>
                </a:ext>
              </a:extLst>
            </p:cNvPr>
            <p:cNvSpPr/>
            <p:nvPr/>
          </p:nvSpPr>
          <p:spPr>
            <a:xfrm>
              <a:off x="3102500" y="2101175"/>
              <a:ext cx="139800" cy="1290525"/>
            </a:xfrm>
            <a:custGeom>
              <a:avLst/>
              <a:gdLst/>
              <a:ahLst/>
              <a:cxnLst/>
              <a:rect l="l" t="t" r="r" b="b"/>
              <a:pathLst>
                <a:path w="5592" h="51621" extrusionOk="0">
                  <a:moveTo>
                    <a:pt x="1073" y="1"/>
                  </a:moveTo>
                  <a:cubicBezTo>
                    <a:pt x="537" y="1"/>
                    <a:pt x="1" y="460"/>
                    <a:pt x="1" y="1073"/>
                  </a:cubicBezTo>
                  <a:lnTo>
                    <a:pt x="1" y="4519"/>
                  </a:lnTo>
                  <a:cubicBezTo>
                    <a:pt x="1" y="5055"/>
                    <a:pt x="537" y="5591"/>
                    <a:pt x="1073" y="5591"/>
                  </a:cubicBezTo>
                  <a:lnTo>
                    <a:pt x="4519" y="5591"/>
                  </a:lnTo>
                  <a:cubicBezTo>
                    <a:pt x="5132" y="5591"/>
                    <a:pt x="5592" y="5055"/>
                    <a:pt x="5592" y="4519"/>
                  </a:cubicBezTo>
                  <a:lnTo>
                    <a:pt x="5592" y="1073"/>
                  </a:lnTo>
                  <a:cubicBezTo>
                    <a:pt x="5592" y="460"/>
                    <a:pt x="5132" y="1"/>
                    <a:pt x="4519" y="1"/>
                  </a:cubicBezTo>
                  <a:close/>
                  <a:moveTo>
                    <a:pt x="1073" y="13863"/>
                  </a:moveTo>
                  <a:cubicBezTo>
                    <a:pt x="767" y="13863"/>
                    <a:pt x="613" y="14093"/>
                    <a:pt x="613" y="14399"/>
                  </a:cubicBezTo>
                  <a:lnTo>
                    <a:pt x="613" y="51161"/>
                  </a:lnTo>
                  <a:cubicBezTo>
                    <a:pt x="613" y="51391"/>
                    <a:pt x="767" y="51620"/>
                    <a:pt x="1073" y="51620"/>
                  </a:cubicBezTo>
                  <a:lnTo>
                    <a:pt x="4443" y="51620"/>
                  </a:lnTo>
                  <a:cubicBezTo>
                    <a:pt x="4749" y="51620"/>
                    <a:pt x="4902" y="51391"/>
                    <a:pt x="4902" y="51161"/>
                  </a:cubicBezTo>
                  <a:lnTo>
                    <a:pt x="4902" y="14399"/>
                  </a:lnTo>
                  <a:cubicBezTo>
                    <a:pt x="4902" y="14093"/>
                    <a:pt x="4749" y="13863"/>
                    <a:pt x="4443" y="138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066F03F8-A13B-9D42-967D-E325E85C209B}"/>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solidFill>
                  <a:schemeClr val="bg1"/>
                </a:solidFill>
                <a:latin typeface="Source Sans Pro Light" panose="020B0403030403020204" pitchFamily="34" charset="0"/>
              </a:rPr>
              <a:pPr algn="ctr"/>
              <a:t>‹#›</a:t>
            </a:fld>
            <a:endParaRPr lang="en-US" sz="1000" b="0" i="0" dirty="0">
              <a:solidFill>
                <a:schemeClr val="bg1"/>
              </a:solidFill>
              <a:latin typeface="Source Sans Pro Light" panose="020B0403030403020204" pitchFamily="34" charset="0"/>
            </a:endParaRPr>
          </a:p>
        </p:txBody>
      </p:sp>
    </p:spTree>
    <p:extLst>
      <p:ext uri="{BB962C8B-B14F-4D97-AF65-F5344CB8AC3E}">
        <p14:creationId xmlns:p14="http://schemas.microsoft.com/office/powerpoint/2010/main" val="106623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9a Blank Slide - white">
  <p:cSld name="TITLE_1">
    <p:spTree>
      <p:nvGrpSpPr>
        <p:cNvPr id="1" name="Shape 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ource Sans Pro"/>
              <a:buNone/>
              <a:defRPr sz="2800" b="1">
                <a:solidFill>
                  <a:schemeClr val="dk1"/>
                </a:solidFill>
                <a:latin typeface="Source Sans Pro"/>
                <a:ea typeface="Source Sans Pro"/>
                <a:cs typeface="Source Sans Pro"/>
                <a:sym typeface="Source Sans Pro"/>
              </a:defRPr>
            </a:lvl1pPr>
            <a:lvl2pPr lvl="1"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2pPr>
            <a:lvl3pPr lvl="2"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3pPr>
            <a:lvl4pPr lvl="3"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4pPr>
            <a:lvl5pPr lvl="4"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5pPr>
            <a:lvl6pPr lvl="5"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6pPr>
            <a:lvl7pPr lvl="6"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7pPr>
            <a:lvl8pPr lvl="7"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8pPr>
            <a:lvl9pPr lvl="8"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1pPr>
            <a:lvl2pPr marL="914400" lvl="1"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rtl="0">
              <a:lnSpc>
                <a:spcPct val="115000"/>
              </a:lnSpc>
              <a:spcBef>
                <a:spcPts val="1600"/>
              </a:spcBef>
              <a:spcAft>
                <a:spcPts val="160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ct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7" r:id="rId7"/>
    <p:sldLayoutId id="2147483662" r:id="rId8"/>
    <p:sldLayoutId id="2147483658"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ct val="150000"/>
        <a:buFont typeface="Arial" panose="020B0604020202020204" pitchFamily="34" charset="0"/>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chemeClr val="accent1"/>
          </p15:clr>
        </p15:guide>
        <p15:guide id="2" orient="horz" pos="1620">
          <p15:clr>
            <a:schemeClr val="accent1"/>
          </p15:clr>
        </p15:guide>
        <p15:guide id="3" orient="horz" pos="202">
          <p15:clr>
            <a:schemeClr val="accent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s.google.com/speed/docs/insights/v5/get-started"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liferay.com/dxp/latest/en/process-automation/workflow/introduction-to-workflow.html"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hyperlink" Target="https://learn.liferay.com/index.html" TargetMode="External"/><Relationship Id="rId4" Type="http://schemas.openxmlformats.org/officeDocument/2006/relationships/hyperlink" Target="https://learn.liferay.com/dxp/latest/en/site-building/publishing-tools/publications/publications-overview.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ctrTitle"/>
          </p:nvPr>
        </p:nvSpPr>
        <p:spPr>
          <a:xfrm>
            <a:off x="2115099" y="1717850"/>
            <a:ext cx="6471947" cy="8539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sz="4000" dirty="0"/>
              <a:t>Create Content Review and Publication Processes with Liferay DXP</a:t>
            </a:r>
            <a:endParaRPr sz="4000" dirty="0"/>
          </a:p>
        </p:txBody>
      </p:sp>
      <p:sp>
        <p:nvSpPr>
          <p:cNvPr id="78" name="Google Shape;78;p13"/>
          <p:cNvSpPr txBox="1">
            <a:spLocks noGrp="1"/>
          </p:cNvSpPr>
          <p:nvPr>
            <p:ph type="subTitle" idx="1"/>
          </p:nvPr>
        </p:nvSpPr>
        <p:spPr>
          <a:xfrm>
            <a:off x="2115101" y="3527290"/>
            <a:ext cx="5200200" cy="591900"/>
          </a:xfrm>
          <a:prstGeom prst="rect">
            <a:avLst/>
          </a:prstGeom>
        </p:spPr>
        <p:txBody>
          <a:bodyPr spcFirstLastPara="1" wrap="square" lIns="18275" tIns="91425" rIns="0" bIns="91425" anchor="t" anchorCtr="0">
            <a:noAutofit/>
          </a:bodyPr>
          <a:lstStyle/>
          <a:p>
            <a:pPr marL="0" lvl="0" indent="0" algn="l" rtl="0">
              <a:spcBef>
                <a:spcPts val="0"/>
              </a:spcBef>
              <a:spcAft>
                <a:spcPts val="1600"/>
              </a:spcAft>
              <a:buNone/>
            </a:pPr>
            <a:r>
              <a:rPr lang="en-US" dirty="0"/>
              <a:t>Business</a:t>
            </a:r>
            <a:endParaRPr dirty="0"/>
          </a:p>
        </p:txBody>
      </p:sp>
      <p:sp>
        <p:nvSpPr>
          <p:cNvPr id="79" name="Google Shape;79;p13"/>
          <p:cNvSpPr txBox="1">
            <a:spLocks noGrp="1"/>
          </p:cNvSpPr>
          <p:nvPr>
            <p:ph type="subTitle" idx="2"/>
          </p:nvPr>
        </p:nvSpPr>
        <p:spPr>
          <a:xfrm>
            <a:off x="2115096" y="1442700"/>
            <a:ext cx="5200200" cy="275100"/>
          </a:xfrm>
          <a:prstGeom prst="rect">
            <a:avLst/>
          </a:prstGeom>
        </p:spPr>
        <p:txBody>
          <a:bodyPr spcFirstLastPara="1" wrap="square" lIns="36575" tIns="91425" rIns="0" bIns="91425" anchor="t" anchorCtr="0">
            <a:noAutofit/>
          </a:bodyPr>
          <a:lstStyle/>
          <a:p>
            <a:pPr marL="0" lvl="0" indent="0" algn="l" rtl="0">
              <a:spcBef>
                <a:spcPts val="0"/>
              </a:spcBef>
              <a:spcAft>
                <a:spcPts val="1600"/>
              </a:spcAft>
              <a:buNone/>
            </a:pPr>
            <a:r>
              <a:rPr lang="en-US" dirty="0"/>
              <a:t>Liferay DXP Basics</a:t>
            </a:r>
            <a:endParaRPr dirty="0"/>
          </a:p>
        </p:txBody>
      </p:sp>
      <p:sp>
        <p:nvSpPr>
          <p:cNvPr id="80" name="Google Shape;80;p13"/>
          <p:cNvSpPr txBox="1">
            <a:spLocks noGrp="1"/>
          </p:cNvSpPr>
          <p:nvPr>
            <p:ph type="subTitle" idx="3"/>
          </p:nvPr>
        </p:nvSpPr>
        <p:spPr>
          <a:xfrm>
            <a:off x="2115100" y="4090651"/>
            <a:ext cx="5200200" cy="591900"/>
          </a:xfrm>
          <a:prstGeom prst="rect">
            <a:avLst/>
          </a:prstGeom>
        </p:spPr>
        <p:txBody>
          <a:bodyPr spcFirstLastPara="1" wrap="square" lIns="36575" tIns="91425" rIns="0" bIns="91425" anchor="t" anchorCtr="0">
            <a:noAutofit/>
          </a:bodyPr>
          <a:lstStyle/>
          <a:p>
            <a:pPr marL="0" lvl="0" indent="0" algn="l" rtl="0">
              <a:spcBef>
                <a:spcPts val="0"/>
              </a:spcBef>
              <a:spcAft>
                <a:spcPts val="1600"/>
              </a:spcAft>
              <a:buNone/>
            </a:pPr>
            <a:r>
              <a:rPr lang="en-US" i="1" dirty="0"/>
              <a:t>Liferay DXP 7.4</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19"/>
          <p:cNvSpPr txBox="1">
            <a:spLocks noGrp="1"/>
          </p:cNvSpPr>
          <p:nvPr>
            <p:ph type="title"/>
          </p:nvPr>
        </p:nvSpPr>
        <p:spPr>
          <a:xfrm>
            <a:off x="4840700" y="757091"/>
            <a:ext cx="4012800" cy="529200"/>
          </a:xfrm>
          <a:prstGeom prst="rect">
            <a:avLst/>
          </a:prstGeom>
        </p:spPr>
        <p:txBody>
          <a:bodyPr spcFirstLastPara="1" wrap="square" lIns="0" tIns="91425" rIns="0" bIns="91425" anchor="t" anchorCtr="0">
            <a:noAutofit/>
          </a:bodyPr>
          <a:lstStyle/>
          <a:p>
            <a:pPr lvl="0"/>
            <a:r>
              <a:rPr lang="en-US" dirty="0"/>
              <a:t>Task Nodes</a:t>
            </a:r>
            <a:endParaRPr dirty="0"/>
          </a:p>
        </p:txBody>
      </p:sp>
      <p:sp>
        <p:nvSpPr>
          <p:cNvPr id="122" name="Google Shape;122;p19"/>
          <p:cNvSpPr txBox="1">
            <a:spLocks noGrp="1"/>
          </p:cNvSpPr>
          <p:nvPr>
            <p:ph type="subTitle" idx="1"/>
          </p:nvPr>
        </p:nvSpPr>
        <p:spPr>
          <a:xfrm>
            <a:off x="4840700" y="1432540"/>
            <a:ext cx="4012800" cy="2115600"/>
          </a:xfrm>
          <a:prstGeom prst="rect">
            <a:avLst/>
          </a:prstGeom>
        </p:spPr>
        <p:txBody>
          <a:bodyPr spcFirstLastPara="1" wrap="square" lIns="0" tIns="91425" rIns="0" bIns="91425" anchor="t" anchorCtr="0">
            <a:noAutofit/>
          </a:bodyPr>
          <a:lstStyle/>
          <a:p>
            <a:pPr marL="285750" lvl="0" indent="-285750">
              <a:spcBef>
                <a:spcPts val="600"/>
              </a:spcBef>
              <a:buSzPct val="150000"/>
              <a:buFont typeface="Arial" panose="020B0604020202020204" pitchFamily="34" charset="0"/>
              <a:buChar char="•"/>
            </a:pPr>
            <a:r>
              <a:rPr lang="en-US" b="1" dirty="0"/>
              <a:t>Task nodes</a:t>
            </a:r>
            <a:r>
              <a:rPr lang="en-US" dirty="0"/>
              <a:t> represent actual tasks that need to be fulfilled in the review process</a:t>
            </a:r>
          </a:p>
          <a:p>
            <a:pPr marL="285750" lvl="0" indent="-285750">
              <a:spcBef>
                <a:spcPts val="600"/>
              </a:spcBef>
              <a:buSzPct val="150000"/>
              <a:buFont typeface="Arial" panose="020B0604020202020204" pitchFamily="34" charset="0"/>
              <a:buChar char="•"/>
            </a:pPr>
            <a:r>
              <a:rPr lang="en-US" dirty="0"/>
              <a:t>When a Task node is added in the workflow designer, you must configure its Assignment Type</a:t>
            </a:r>
          </a:p>
          <a:p>
            <a:pPr marL="285750" lvl="0" indent="-285750">
              <a:spcBef>
                <a:spcPts val="600"/>
              </a:spcBef>
              <a:buSzPct val="150000"/>
              <a:buFont typeface="Arial" panose="020B0604020202020204" pitchFamily="34" charset="0"/>
              <a:buChar char="•"/>
            </a:pPr>
            <a:r>
              <a:rPr lang="en-US" dirty="0"/>
              <a:t>The Task Assignment Type determines how the Task is assigned to the User or Role responsible for completing it</a:t>
            </a:r>
          </a:p>
        </p:txBody>
      </p:sp>
      <p:pic>
        <p:nvPicPr>
          <p:cNvPr id="5" name="Google Shape;124;p19">
            <a:extLst>
              <a:ext uri="{FF2B5EF4-FFF2-40B4-BE49-F238E27FC236}">
                <a16:creationId xmlns:a16="http://schemas.microsoft.com/office/drawing/2014/main" id="{FA62FBD0-DB9B-3E41-A315-0ED463536DA6}"/>
              </a:ext>
            </a:extLst>
          </p:cNvPr>
          <p:cNvPicPr preferRelativeResize="0"/>
          <p:nvPr/>
        </p:nvPicPr>
        <p:blipFill>
          <a:blip r:embed="rId3"/>
          <a:srcRect/>
          <a:stretch/>
        </p:blipFill>
        <p:spPr>
          <a:xfrm>
            <a:off x="1041382" y="0"/>
            <a:ext cx="2501682" cy="51480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Use Case Example: Marketing Content Workflow</a:t>
            </a:r>
            <a:endParaRPr dirty="0"/>
          </a:p>
        </p:txBody>
      </p:sp>
      <p:pic>
        <p:nvPicPr>
          <p:cNvPr id="7" name="Google Shape;115;p18">
            <a:extLst>
              <a:ext uri="{FF2B5EF4-FFF2-40B4-BE49-F238E27FC236}">
                <a16:creationId xmlns:a16="http://schemas.microsoft.com/office/drawing/2014/main" id="{7F786366-B902-104D-A3D3-4109E80990BD}"/>
              </a:ext>
            </a:extLst>
          </p:cNvPr>
          <p:cNvPicPr preferRelativeResize="0">
            <a:picLocks noChangeAspect="1"/>
          </p:cNvPicPr>
          <p:nvPr/>
        </p:nvPicPr>
        <p:blipFill rotWithShape="1">
          <a:blip r:embed="rId3"/>
          <a:srcRect l="-63" r="2514" b="27274"/>
          <a:stretch/>
        </p:blipFill>
        <p:spPr>
          <a:xfrm>
            <a:off x="1395345" y="1488849"/>
            <a:ext cx="6353309" cy="2998930"/>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331014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4" y="1427593"/>
            <a:ext cx="7362092" cy="189286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If Marvin Robotics employees do not wish to upload their own custom workflows via XML files, they can still create custom workflow definitions using Liferay DXP’s built-in </a:t>
            </a:r>
            <a:r>
              <a:rPr lang="en-US" u="sng" dirty="0">
                <a:solidFill>
                  <a:schemeClr val="bg1">
                    <a:lumMod val="75000"/>
                  </a:schemeClr>
                </a:solidFill>
                <a:highlight>
                  <a:srgbClr val="C0C0C0"/>
                </a:highlight>
              </a:rPr>
              <a:t>__________________</a:t>
            </a:r>
            <a:r>
              <a:rPr lang="en-US" dirty="0"/>
              <a:t>.   </a:t>
            </a:r>
          </a:p>
          <a:p>
            <a:pPr marL="285750" indent="-285750">
              <a:spcBef>
                <a:spcPts val="600"/>
              </a:spcBef>
              <a:buSzPct val="150000"/>
              <a:buFont typeface="Arial" panose="020B0604020202020204" pitchFamily="34" charset="0"/>
              <a:buChar char="•"/>
            </a:pPr>
            <a:r>
              <a:rPr lang="en-US" dirty="0"/>
              <a:t>If a Marvin Robotics employee is creating a workflow definition that involves a period of parallel review, they need to include both a </a:t>
            </a:r>
            <a:r>
              <a:rPr lang="en-US" u="sng" dirty="0">
                <a:solidFill>
                  <a:schemeClr val="bg1">
                    <a:lumMod val="75000"/>
                  </a:schemeClr>
                </a:solidFill>
                <a:highlight>
                  <a:srgbClr val="C0C0C0"/>
                </a:highlight>
              </a:rPr>
              <a:t>__________________</a:t>
            </a:r>
            <a:r>
              <a:rPr lang="en-US" dirty="0"/>
              <a:t> and a </a:t>
            </a:r>
            <a:r>
              <a:rPr lang="en-US" u="sng" dirty="0">
                <a:solidFill>
                  <a:schemeClr val="bg1">
                    <a:lumMod val="75000"/>
                  </a:schemeClr>
                </a:solidFill>
                <a:highlight>
                  <a:srgbClr val="C0C0C0"/>
                </a:highlight>
              </a:rPr>
              <a:t>__________________</a:t>
            </a:r>
            <a:r>
              <a:rPr lang="en-US" dirty="0"/>
              <a:t> node within the process.   </a:t>
            </a:r>
          </a:p>
          <a:p>
            <a:pPr marL="285750" indent="-285750">
              <a:spcBef>
                <a:spcPts val="600"/>
              </a:spcBef>
              <a:buSzPct val="150000"/>
              <a:buFont typeface="Arial" panose="020B0604020202020204" pitchFamily="34" charset="0"/>
              <a:buChar char="•"/>
            </a:pPr>
            <a:r>
              <a:rPr lang="en-US" dirty="0"/>
              <a:t>For Assets that do not require custom workflows, Marvin Robotics can simply use the </a:t>
            </a:r>
            <a:r>
              <a:rPr lang="en-US" u="sng" dirty="0">
                <a:solidFill>
                  <a:schemeClr val="bg1">
                    <a:lumMod val="75000"/>
                  </a:schemeClr>
                </a:solidFill>
                <a:highlight>
                  <a:srgbClr val="C0C0C0"/>
                </a:highlight>
              </a:rPr>
              <a:t>__________________</a:t>
            </a:r>
            <a:r>
              <a:rPr lang="en-US" dirty="0"/>
              <a:t> workflow definition, which is the default, out-of-the-box workflow definition.</a:t>
            </a:r>
          </a:p>
        </p:txBody>
      </p:sp>
    </p:spTree>
    <p:extLst>
      <p:ext uri="{BB962C8B-B14F-4D97-AF65-F5344CB8AC3E}">
        <p14:creationId xmlns:p14="http://schemas.microsoft.com/office/powerpoint/2010/main" val="406543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4" y="1427593"/>
            <a:ext cx="7362092" cy="189286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If Marvin Robotics employees do not wish to upload their own custom workflows via XML files, they can still create custom workflow definitions using Liferay DXP’s built-in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workflow designer</a:t>
            </a:r>
            <a:r>
              <a:rPr lang="en-US" dirty="0"/>
              <a:t>.   </a:t>
            </a:r>
          </a:p>
          <a:p>
            <a:pPr marL="285750" indent="-285750">
              <a:spcBef>
                <a:spcPts val="600"/>
              </a:spcBef>
              <a:buSzPct val="150000"/>
              <a:buFont typeface="Arial" panose="020B0604020202020204" pitchFamily="34" charset="0"/>
              <a:buChar char="•"/>
            </a:pPr>
            <a:r>
              <a:rPr lang="en-US" dirty="0"/>
              <a:t>If a Marvin Robotics employee is creating a workflow definition that involves a period of parallel review, they need to include both a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Fork</a:t>
            </a:r>
            <a:r>
              <a:rPr lang="en-US" dirty="0"/>
              <a:t> and a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Join</a:t>
            </a:r>
            <a:r>
              <a:rPr lang="en-US" dirty="0"/>
              <a:t> node within the process.   </a:t>
            </a:r>
          </a:p>
          <a:p>
            <a:pPr marL="285750" indent="-285750">
              <a:spcBef>
                <a:spcPts val="600"/>
              </a:spcBef>
              <a:buSzPct val="150000"/>
              <a:buFont typeface="Arial" panose="020B0604020202020204" pitchFamily="34" charset="0"/>
              <a:buChar char="•"/>
            </a:pPr>
            <a:r>
              <a:rPr lang="en-US" dirty="0"/>
              <a:t>For Assets that do not require custom workflows, Marvin Robotics can simply use the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Single Approver</a:t>
            </a:r>
            <a:r>
              <a:rPr lang="en-US" dirty="0"/>
              <a:t> workflow definition, which is the default, out-of-the-box workflow definition.</a:t>
            </a:r>
          </a:p>
        </p:txBody>
      </p:sp>
    </p:spTree>
    <p:extLst>
      <p:ext uri="{BB962C8B-B14F-4D97-AF65-F5344CB8AC3E}">
        <p14:creationId xmlns:p14="http://schemas.microsoft.com/office/powerpoint/2010/main" val="416810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1507325" y="2285400"/>
            <a:ext cx="6265200" cy="572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a:t>Exercise: Creating Workflow Definitions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lvl="0"/>
            <a:r>
              <a:rPr lang="en-US" dirty="0">
                <a:solidFill>
                  <a:schemeClr val="tx1"/>
                </a:solidFill>
              </a:rPr>
              <a:t>Creating Workflow Definitions Exercise Objectives</a:t>
            </a:r>
            <a:endParaRPr dirty="0">
              <a:solidFill>
                <a:schemeClr val="tx1"/>
              </a:solidFill>
            </a:endParaRPr>
          </a:p>
        </p:txBody>
      </p:sp>
      <p:sp>
        <p:nvSpPr>
          <p:cNvPr id="136" name="Google Shape;136;p21"/>
          <p:cNvSpPr txBox="1">
            <a:spLocks noGrp="1"/>
          </p:cNvSpPr>
          <p:nvPr>
            <p:ph type="subTitle" idx="1"/>
          </p:nvPr>
        </p:nvSpPr>
        <p:spPr>
          <a:xfrm>
            <a:off x="2244175" y="1854201"/>
            <a:ext cx="5528100" cy="3091089"/>
          </a:xfrm>
          <a:prstGeom prst="rect">
            <a:avLst/>
          </a:prstGeom>
        </p:spPr>
        <p:txBody>
          <a:bodyPr spcFirstLastPara="1" wrap="square" lIns="0" tIns="91425" rIns="0" bIns="91425" anchor="t" anchorCtr="0">
            <a:noAutofit/>
          </a:bodyPr>
          <a:lstStyle/>
          <a:p>
            <a:pPr marL="0" lvl="0" indent="0">
              <a:spcBef>
                <a:spcPts val="600"/>
              </a:spcBef>
              <a:buSzPct val="150000"/>
            </a:pPr>
            <a:endParaRPr lang="en-US" sz="1600" dirty="0"/>
          </a:p>
          <a:p>
            <a:pPr marL="285750" lvl="0" indent="-285750">
              <a:spcBef>
                <a:spcPts val="600"/>
              </a:spcBef>
              <a:buSzPct val="150000"/>
              <a:buFont typeface="Arial" panose="020B0604020202020204" pitchFamily="34" charset="0"/>
              <a:buChar char="•"/>
            </a:pPr>
            <a:r>
              <a:rPr lang="en-US" sz="1600" dirty="0"/>
              <a:t>Create a Workflow definition with the Kaleo Designer</a:t>
            </a:r>
          </a:p>
          <a:p>
            <a:pPr marL="285750" lvl="0" indent="-285750">
              <a:spcBef>
                <a:spcPts val="600"/>
              </a:spcBef>
              <a:buSzPct val="150000"/>
              <a:buFont typeface="Arial" panose="020B0604020202020204" pitchFamily="34" charset="0"/>
              <a:buChar char="•"/>
            </a:pPr>
            <a:r>
              <a:rPr lang="en-US" sz="1600" dirty="0"/>
              <a:t>Activate the Workflow and go through a review process</a:t>
            </a:r>
          </a:p>
          <a:p>
            <a:pPr marL="285750" lvl="0" indent="-285750">
              <a:spcBef>
                <a:spcPts val="600"/>
              </a:spcBef>
              <a:buSzPct val="150000"/>
              <a:buFont typeface="Arial" panose="020B0604020202020204" pitchFamily="34" charset="0"/>
              <a:buChar char="•"/>
            </a:pP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550985" y="1652954"/>
            <a:ext cx="8042030" cy="2068709"/>
          </a:xfrm>
          <a:prstGeom prst="rect">
            <a:avLst/>
          </a:prstGeom>
        </p:spPr>
        <p:txBody>
          <a:bodyPr spcFirstLastPara="1" wrap="square" lIns="0" tIns="91425" rIns="0" bIns="91425" anchor="t" anchorCtr="0">
            <a:noAutofit/>
          </a:bodyPr>
          <a:lstStyle/>
          <a:p>
            <a:pPr marL="283464" lvl="0" indent="-342900" algn="l" rtl="0">
              <a:spcBef>
                <a:spcPts val="600"/>
              </a:spcBef>
              <a:spcAft>
                <a:spcPts val="0"/>
              </a:spcAft>
              <a:buFont typeface="+mj-lt"/>
              <a:buAutoNum type="arabicPeriod"/>
            </a:pPr>
            <a:r>
              <a:rPr lang="en-US" dirty="0"/>
              <a:t>Create a New Workflow with Kaleo Designer</a:t>
            </a:r>
          </a:p>
          <a:p>
            <a:pPr marL="283464" lvl="0" indent="-342900" algn="l" rtl="0">
              <a:spcBef>
                <a:spcPts val="600"/>
              </a:spcBef>
              <a:spcAft>
                <a:spcPts val="0"/>
              </a:spcAft>
              <a:buFont typeface="+mj-lt"/>
              <a:buAutoNum type="arabicPeriod"/>
            </a:pPr>
            <a:r>
              <a:rPr lang="en-US" dirty="0"/>
              <a:t>Add the Review and Update Task Nodes</a:t>
            </a:r>
          </a:p>
          <a:p>
            <a:pPr marL="283464" lvl="0" indent="-342900" algn="l" rtl="0">
              <a:spcBef>
                <a:spcPts val="600"/>
              </a:spcBef>
              <a:spcAft>
                <a:spcPts val="0"/>
              </a:spcAft>
              <a:buFont typeface="+mj-lt"/>
              <a:buAutoNum type="arabicPeriod"/>
            </a:pPr>
            <a:r>
              <a:rPr lang="en-US" dirty="0"/>
              <a:t>Connect All Nodes with Transitions</a:t>
            </a:r>
          </a:p>
          <a:p>
            <a:pPr marL="283464" lvl="0" indent="-342900" algn="l" rtl="0">
              <a:spcBef>
                <a:spcPts val="600"/>
              </a:spcBef>
              <a:spcAft>
                <a:spcPts val="0"/>
              </a:spcAft>
              <a:buFont typeface="+mj-lt"/>
              <a:buAutoNum type="arabicPeriod"/>
            </a:pPr>
            <a:r>
              <a:rPr lang="en-US" dirty="0"/>
              <a:t>Name the New Transitions</a:t>
            </a:r>
          </a:p>
          <a:p>
            <a:pPr marL="283464" lvl="0" indent="-342900" algn="l" rtl="0">
              <a:spcBef>
                <a:spcPts val="600"/>
              </a:spcBef>
              <a:spcAft>
                <a:spcPts val="0"/>
              </a:spcAft>
              <a:buFont typeface="+mj-lt"/>
              <a:buAutoNum type="arabicPeriod"/>
            </a:pPr>
            <a:r>
              <a:rPr lang="en-US" dirty="0"/>
              <a:t>Set the Assignments for the Review Tasks</a:t>
            </a:r>
          </a:p>
          <a:p>
            <a:pPr marL="283464" lvl="0" indent="-342900" algn="l" rtl="0">
              <a:spcBef>
                <a:spcPts val="600"/>
              </a:spcBef>
              <a:spcAft>
                <a:spcPts val="0"/>
              </a:spcAft>
              <a:buFont typeface="+mj-lt"/>
              <a:buAutoNum type="arabicPeriod"/>
            </a:pPr>
            <a:r>
              <a:rPr lang="en-US" dirty="0"/>
              <a:t>Set Notifications for Tasks</a:t>
            </a:r>
          </a:p>
          <a:p>
            <a:pPr marL="283464" lvl="0" indent="-342900" algn="l" rtl="0">
              <a:spcBef>
                <a:spcPts val="600"/>
              </a:spcBef>
              <a:spcAft>
                <a:spcPts val="0"/>
              </a:spcAft>
              <a:buFont typeface="+mj-lt"/>
              <a:buAutoNum type="arabicPeriod"/>
            </a:pPr>
            <a:r>
              <a:rPr lang="en-US" dirty="0"/>
              <a:t>Add Timers to the Tasks</a:t>
            </a:r>
            <a:endParaRPr dirty="0"/>
          </a:p>
          <a:p>
            <a:pPr marL="283464" lvl="0" indent="-342900" algn="l" rtl="0">
              <a:spcBef>
                <a:spcPts val="600"/>
              </a:spcBef>
              <a:spcAft>
                <a:spcPts val="1600"/>
              </a:spcAft>
              <a:buFont typeface="+mj-lt"/>
              <a:buAutoNum type="arabicPeriod"/>
            </a:pPr>
            <a:endParaRPr dirty="0"/>
          </a:p>
        </p:txBody>
      </p:sp>
      <p:sp>
        <p:nvSpPr>
          <p:cNvPr id="112" name="Google Shape;112;p18"/>
          <p:cNvSpPr txBox="1">
            <a:spLocks noGrp="1"/>
          </p:cNvSpPr>
          <p:nvPr>
            <p:ph type="title"/>
          </p:nvPr>
        </p:nvSpPr>
        <p:spPr>
          <a:xfrm>
            <a:off x="1008185" y="864030"/>
            <a:ext cx="7469388" cy="572700"/>
          </a:xfrm>
          <a:prstGeom prst="rect">
            <a:avLst/>
          </a:prstGeom>
        </p:spPr>
        <p:txBody>
          <a:bodyPr spcFirstLastPara="1" wrap="square" lIns="0" tIns="91425" rIns="0" bIns="91425" anchor="t" anchorCtr="0">
            <a:noAutofit/>
          </a:bodyPr>
          <a:lstStyle/>
          <a:p>
            <a:pPr lvl="0" algn="l" rtl="0">
              <a:spcBef>
                <a:spcPts val="0"/>
              </a:spcBef>
              <a:spcAft>
                <a:spcPts val="0"/>
              </a:spcAft>
            </a:pPr>
            <a:r>
              <a:rPr lang="en-US" dirty="0">
                <a:solidFill>
                  <a:schemeClr val="tx1"/>
                </a:solidFill>
              </a:rPr>
              <a:t>Creating Workflow Definitions Exercise Steps (1/2)</a:t>
            </a:r>
            <a:endParaRPr dirty="0">
              <a:solidFill>
                <a:schemeClr val="tx1"/>
              </a:solidFill>
            </a:endParaRPr>
          </a:p>
        </p:txBody>
      </p:sp>
      <p:pic>
        <p:nvPicPr>
          <p:cNvPr id="3" name="Picture 2" descr="A close up of a sign&#10;&#10;Description automatically generated">
            <a:extLst>
              <a:ext uri="{FF2B5EF4-FFF2-40B4-BE49-F238E27FC236}">
                <a16:creationId xmlns:a16="http://schemas.microsoft.com/office/drawing/2014/main" id="{BED0F1AE-C7F9-4A98-9406-F740E499421D}"/>
              </a:ext>
            </a:extLst>
          </p:cNvPr>
          <p:cNvPicPr>
            <a:picLocks noChangeAspect="1"/>
          </p:cNvPicPr>
          <p:nvPr/>
        </p:nvPicPr>
        <p:blipFill>
          <a:blip r:embed="rId3"/>
          <a:stretch>
            <a:fillRect/>
          </a:stretch>
        </p:blipFill>
        <p:spPr>
          <a:xfrm>
            <a:off x="277674" y="864030"/>
            <a:ext cx="562708" cy="562708"/>
          </a:xfrm>
          <a:prstGeom prst="rect">
            <a:avLst/>
          </a:prstGeom>
        </p:spPr>
      </p:pic>
    </p:spTree>
    <p:extLst>
      <p:ext uri="{BB962C8B-B14F-4D97-AF65-F5344CB8AC3E}">
        <p14:creationId xmlns:p14="http://schemas.microsoft.com/office/powerpoint/2010/main" val="47585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550985" y="1652954"/>
            <a:ext cx="8042030" cy="2068709"/>
          </a:xfrm>
          <a:prstGeom prst="rect">
            <a:avLst/>
          </a:prstGeom>
        </p:spPr>
        <p:txBody>
          <a:bodyPr spcFirstLastPara="1" wrap="square" lIns="0" tIns="91425" rIns="0" bIns="91425" anchor="t" anchorCtr="0">
            <a:noAutofit/>
          </a:bodyPr>
          <a:lstStyle/>
          <a:p>
            <a:pPr marL="283464" lvl="0" indent="-342900" algn="l" rtl="0">
              <a:spcBef>
                <a:spcPts val="600"/>
              </a:spcBef>
              <a:spcAft>
                <a:spcPts val="0"/>
              </a:spcAft>
              <a:buFont typeface="+mj-lt"/>
              <a:buAutoNum type="arabicPeriod"/>
            </a:pPr>
            <a:r>
              <a:rPr lang="en-US" dirty="0"/>
              <a:t>Assign a User to the Review Roles</a:t>
            </a:r>
          </a:p>
          <a:p>
            <a:pPr marL="283464" lvl="0" indent="-342900" algn="l" rtl="0">
              <a:spcBef>
                <a:spcPts val="600"/>
              </a:spcBef>
              <a:spcAft>
                <a:spcPts val="0"/>
              </a:spcAft>
              <a:buFont typeface="+mj-lt"/>
              <a:buAutoNum type="arabicPeriod"/>
            </a:pPr>
            <a:r>
              <a:rPr lang="en-US" dirty="0"/>
              <a:t>Activate the Marketing Content Review Workflow</a:t>
            </a:r>
          </a:p>
          <a:p>
            <a:pPr marL="283464" lvl="0" indent="-342900" algn="l" rtl="0">
              <a:spcBef>
                <a:spcPts val="600"/>
              </a:spcBef>
              <a:spcAft>
                <a:spcPts val="0"/>
              </a:spcAft>
              <a:buFont typeface="+mj-lt"/>
              <a:buAutoNum type="arabicPeriod"/>
            </a:pPr>
            <a:r>
              <a:rPr lang="en-US" dirty="0"/>
              <a:t>Add a Web Content Article to be Reviewed</a:t>
            </a:r>
          </a:p>
          <a:p>
            <a:pPr marL="283464" lvl="0" indent="-342900" algn="l" rtl="0">
              <a:spcBef>
                <a:spcPts val="600"/>
              </a:spcBef>
              <a:spcAft>
                <a:spcPts val="0"/>
              </a:spcAft>
              <a:buFont typeface="+mj-lt"/>
              <a:buAutoNum type="arabicPeriod"/>
            </a:pPr>
            <a:r>
              <a:rPr lang="en-US" dirty="0"/>
              <a:t>Go through the Workflow Process</a:t>
            </a:r>
            <a:endParaRPr dirty="0"/>
          </a:p>
          <a:p>
            <a:pPr marL="283464" lvl="0" indent="-342900" algn="l" rtl="0">
              <a:spcBef>
                <a:spcPts val="600"/>
              </a:spcBef>
              <a:spcAft>
                <a:spcPts val="1600"/>
              </a:spcAft>
              <a:buFont typeface="+mj-lt"/>
              <a:buAutoNum type="arabicPeriod"/>
            </a:pPr>
            <a:endParaRPr dirty="0"/>
          </a:p>
        </p:txBody>
      </p:sp>
      <p:sp>
        <p:nvSpPr>
          <p:cNvPr id="112" name="Google Shape;112;p18"/>
          <p:cNvSpPr txBox="1">
            <a:spLocks noGrp="1"/>
          </p:cNvSpPr>
          <p:nvPr>
            <p:ph type="title"/>
          </p:nvPr>
        </p:nvSpPr>
        <p:spPr>
          <a:xfrm>
            <a:off x="1008184" y="864030"/>
            <a:ext cx="7221415" cy="572700"/>
          </a:xfrm>
          <a:prstGeom prst="rect">
            <a:avLst/>
          </a:prstGeom>
        </p:spPr>
        <p:txBody>
          <a:bodyPr spcFirstLastPara="1" wrap="square" lIns="0" tIns="91425" rIns="0" bIns="91425" anchor="t" anchorCtr="0">
            <a:noAutofit/>
          </a:bodyPr>
          <a:lstStyle/>
          <a:p>
            <a:pPr lvl="0" algn="l" rtl="0">
              <a:spcBef>
                <a:spcPts val="0"/>
              </a:spcBef>
              <a:spcAft>
                <a:spcPts val="0"/>
              </a:spcAft>
            </a:pPr>
            <a:r>
              <a:rPr lang="en-US" dirty="0">
                <a:solidFill>
                  <a:schemeClr val="tx1"/>
                </a:solidFill>
              </a:rPr>
              <a:t>Creating Workflow Definitions Exercise Steps (2/2)</a:t>
            </a:r>
            <a:endParaRPr dirty="0">
              <a:solidFill>
                <a:schemeClr val="tx1"/>
              </a:solidFill>
            </a:endParaRPr>
          </a:p>
        </p:txBody>
      </p:sp>
      <p:pic>
        <p:nvPicPr>
          <p:cNvPr id="3" name="Picture 2" descr="A close up of a sign&#10;&#10;Description automatically generated">
            <a:extLst>
              <a:ext uri="{FF2B5EF4-FFF2-40B4-BE49-F238E27FC236}">
                <a16:creationId xmlns:a16="http://schemas.microsoft.com/office/drawing/2014/main" id="{BED0F1AE-C7F9-4A98-9406-F740E499421D}"/>
              </a:ext>
            </a:extLst>
          </p:cNvPr>
          <p:cNvPicPr>
            <a:picLocks noChangeAspect="1"/>
          </p:cNvPicPr>
          <p:nvPr/>
        </p:nvPicPr>
        <p:blipFill>
          <a:blip r:embed="rId3"/>
          <a:stretch>
            <a:fillRect/>
          </a:stretch>
        </p:blipFill>
        <p:spPr>
          <a:xfrm>
            <a:off x="277674" y="864030"/>
            <a:ext cx="562708" cy="562708"/>
          </a:xfrm>
          <a:prstGeom prst="rect">
            <a:avLst/>
          </a:prstGeom>
        </p:spPr>
      </p:pic>
    </p:spTree>
    <p:extLst>
      <p:ext uri="{BB962C8B-B14F-4D97-AF65-F5344CB8AC3E}">
        <p14:creationId xmlns:p14="http://schemas.microsoft.com/office/powerpoint/2010/main" val="1601848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B30F76-A8B1-AD4B-B068-4F9EDA699BB5}"/>
              </a:ext>
            </a:extLst>
          </p:cNvPr>
          <p:cNvPicPr>
            <a:picLocks noChangeAspect="1"/>
          </p:cNvPicPr>
          <p:nvPr/>
        </p:nvPicPr>
        <p:blipFill>
          <a:blip r:embed="rId3"/>
          <a:stretch>
            <a:fillRect/>
          </a:stretch>
        </p:blipFill>
        <p:spPr>
          <a:xfrm>
            <a:off x="277674" y="864030"/>
            <a:ext cx="562708" cy="562708"/>
          </a:xfrm>
          <a:prstGeom prst="rect">
            <a:avLst/>
          </a:prstGeom>
        </p:spPr>
      </p:pic>
      <p:sp>
        <p:nvSpPr>
          <p:cNvPr id="111" name="Google Shape;111;p18"/>
          <p:cNvSpPr txBox="1">
            <a:spLocks noGrp="1"/>
          </p:cNvSpPr>
          <p:nvPr>
            <p:ph type="body" idx="1"/>
          </p:nvPr>
        </p:nvSpPr>
        <p:spPr>
          <a:xfrm>
            <a:off x="550985" y="1652953"/>
            <a:ext cx="8042030" cy="2068709"/>
          </a:xfrm>
          <a:prstGeom prst="rect">
            <a:avLst/>
          </a:prstGeom>
        </p:spPr>
        <p:txBody>
          <a:bodyPr spcFirstLastPara="1" wrap="square" lIns="0" tIns="91425" rIns="0" bIns="91425" anchor="t" anchorCtr="0">
            <a:noAutofit/>
          </a:bodyPr>
          <a:lstStyle/>
          <a:p>
            <a:pPr marL="283464" lvl="0" indent="-283464" algn="l" rtl="0">
              <a:spcBef>
                <a:spcPts val="600"/>
              </a:spcBef>
              <a:spcAft>
                <a:spcPts val="0"/>
              </a:spcAft>
              <a:buFont typeface="+mj-lt"/>
              <a:buAutoNum type="arabicPeriod"/>
            </a:pPr>
            <a:r>
              <a:rPr lang="en-US" dirty="0"/>
              <a:t>Add a few more lines to the New Products January 2022 Web Content Article. Resubmit the article and go through the Marketing Content Workflow again, this time Approving it at both the Manager Review and the Final Review.</a:t>
            </a:r>
          </a:p>
          <a:p>
            <a:pPr marL="283464" lvl="0" indent="-283464">
              <a:spcBef>
                <a:spcPts val="600"/>
              </a:spcBef>
              <a:buFont typeface="+mj-lt"/>
              <a:buAutoNum type="arabicPeriod"/>
            </a:pPr>
            <a:r>
              <a:rPr lang="en-US" dirty="0"/>
              <a:t>Create another Workflow. Use Fork and Join nodes to allow two kinds of Review, Copyedit and Content, at the same time. </a:t>
            </a:r>
            <a:endParaRPr dirty="0"/>
          </a:p>
        </p:txBody>
      </p:sp>
      <p:sp>
        <p:nvSpPr>
          <p:cNvPr id="112" name="Google Shape;112;p18"/>
          <p:cNvSpPr txBox="1">
            <a:spLocks noGrp="1"/>
          </p:cNvSpPr>
          <p:nvPr>
            <p:ph type="title"/>
          </p:nvPr>
        </p:nvSpPr>
        <p:spPr>
          <a:xfrm>
            <a:off x="1008185" y="864030"/>
            <a:ext cx="4478090" cy="572700"/>
          </a:xfrm>
          <a:prstGeom prst="rect">
            <a:avLst/>
          </a:prstGeom>
        </p:spPr>
        <p:txBody>
          <a:bodyPr spcFirstLastPara="1" wrap="square" lIns="0" tIns="91425" rIns="0" bIns="91425" anchor="t" anchorCtr="0">
            <a:noAutofit/>
          </a:bodyPr>
          <a:lstStyle/>
          <a:p>
            <a:pPr lvl="0" algn="l" rtl="0">
              <a:spcBef>
                <a:spcPts val="0"/>
              </a:spcBef>
              <a:spcAft>
                <a:spcPts val="0"/>
              </a:spcAft>
            </a:pPr>
            <a:r>
              <a:rPr lang="en-US" dirty="0">
                <a:solidFill>
                  <a:schemeClr val="tx1"/>
                </a:solidFill>
              </a:rPr>
              <a:t>Bonus Exercises</a:t>
            </a:r>
            <a:endParaRPr dirty="0">
              <a:solidFill>
                <a:schemeClr val="tx1"/>
              </a:solidFill>
            </a:endParaRPr>
          </a:p>
        </p:txBody>
      </p:sp>
    </p:spTree>
    <p:extLst>
      <p:ext uri="{BB962C8B-B14F-4D97-AF65-F5344CB8AC3E}">
        <p14:creationId xmlns:p14="http://schemas.microsoft.com/office/powerpoint/2010/main" val="372882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4">
            <a:extLst>
              <a:ext uri="{FF2B5EF4-FFF2-40B4-BE49-F238E27FC236}">
                <a16:creationId xmlns:a16="http://schemas.microsoft.com/office/drawing/2014/main" id="{B38220D1-7BF4-4CC1-A82F-5B522E62FE99}"/>
              </a:ext>
            </a:extLst>
          </p:cNvPr>
          <p:cNvSpPr txBox="1">
            <a:spLocks/>
          </p:cNvSpPr>
          <p:nvPr/>
        </p:nvSpPr>
        <p:spPr>
          <a:xfrm>
            <a:off x="1339050" y="2062444"/>
            <a:ext cx="7002310" cy="784500"/>
          </a:xfrm>
          <a:prstGeom prst="rect">
            <a:avLst/>
          </a:prstGeom>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200" b="1" dirty="0">
                <a:latin typeface="Source Sans Pro" panose="020B0503030403020204" pitchFamily="34" charset="0"/>
                <a:ea typeface="Source Sans Pro" panose="020B0503030403020204" pitchFamily="34" charset="0"/>
              </a:rPr>
              <a:t>Preparing Pages and Content for Production</a:t>
            </a:r>
          </a:p>
        </p:txBody>
      </p:sp>
      <p:grpSp>
        <p:nvGrpSpPr>
          <p:cNvPr id="3" name="Google Shape;275;p23">
            <a:extLst>
              <a:ext uri="{FF2B5EF4-FFF2-40B4-BE49-F238E27FC236}">
                <a16:creationId xmlns:a16="http://schemas.microsoft.com/office/drawing/2014/main" id="{AFD47661-1F62-4C70-B083-E13F9F942F1B}"/>
              </a:ext>
            </a:extLst>
          </p:cNvPr>
          <p:cNvGrpSpPr/>
          <p:nvPr/>
        </p:nvGrpSpPr>
        <p:grpSpPr>
          <a:xfrm>
            <a:off x="919156" y="1846970"/>
            <a:ext cx="445337" cy="425232"/>
            <a:chOff x="1893225" y="1043450"/>
            <a:chExt cx="4277300" cy="4084200"/>
          </a:xfrm>
        </p:grpSpPr>
        <p:sp>
          <p:nvSpPr>
            <p:cNvPr id="4" name="Google Shape;276;p23">
              <a:extLst>
                <a:ext uri="{FF2B5EF4-FFF2-40B4-BE49-F238E27FC236}">
                  <a16:creationId xmlns:a16="http://schemas.microsoft.com/office/drawing/2014/main" id="{BF498A3D-B7DD-4E56-A2A5-4100B1C2904D}"/>
                </a:ext>
              </a:extLst>
            </p:cNvPr>
            <p:cNvSpPr/>
            <p:nvPr/>
          </p:nvSpPr>
          <p:spPr>
            <a:xfrm>
              <a:off x="2497225" y="1043450"/>
              <a:ext cx="3673300" cy="4084200"/>
            </a:xfrm>
            <a:custGeom>
              <a:avLst/>
              <a:gdLst/>
              <a:ahLst/>
              <a:cxnLst/>
              <a:rect l="l" t="t" r="r" b="b"/>
              <a:pathLst>
                <a:path w="146932" h="163368" extrusionOk="0">
                  <a:moveTo>
                    <a:pt x="19230" y="22023"/>
                  </a:moveTo>
                  <a:cubicBezTo>
                    <a:pt x="35007" y="0"/>
                    <a:pt x="78725" y="2959"/>
                    <a:pt x="102392" y="24324"/>
                  </a:cubicBezTo>
                  <a:cubicBezTo>
                    <a:pt x="146932" y="64427"/>
                    <a:pt x="89080" y="163367"/>
                    <a:pt x="35007" y="123758"/>
                  </a:cubicBezTo>
                  <a:cubicBezTo>
                    <a:pt x="33528" y="122936"/>
                    <a:pt x="32213" y="121950"/>
                    <a:pt x="30899" y="120800"/>
                  </a:cubicBezTo>
                  <a:cubicBezTo>
                    <a:pt x="13806" y="106008"/>
                    <a:pt x="0" y="84971"/>
                    <a:pt x="14628" y="31556"/>
                  </a:cubicBezTo>
                  <a:cubicBezTo>
                    <a:pt x="15614" y="27940"/>
                    <a:pt x="17257" y="24817"/>
                    <a:pt x="19230" y="22023"/>
                  </a:cubicBezTo>
                  <a:close/>
                </a:path>
              </a:pathLst>
            </a:custGeom>
            <a:solidFill>
              <a:srgbClr val="1AA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7;p23">
              <a:extLst>
                <a:ext uri="{FF2B5EF4-FFF2-40B4-BE49-F238E27FC236}">
                  <a16:creationId xmlns:a16="http://schemas.microsoft.com/office/drawing/2014/main" id="{5E8CBB7B-9A6E-41EA-BA40-311A686B1279}"/>
                </a:ext>
              </a:extLst>
            </p:cNvPr>
            <p:cNvSpPr/>
            <p:nvPr/>
          </p:nvSpPr>
          <p:spPr>
            <a:xfrm>
              <a:off x="1893225" y="1129725"/>
              <a:ext cx="3648650" cy="3085750"/>
            </a:xfrm>
            <a:custGeom>
              <a:avLst/>
              <a:gdLst/>
              <a:ahLst/>
              <a:cxnLst/>
              <a:rect l="l" t="t" r="r" b="b"/>
              <a:pathLst>
                <a:path w="145946" h="123430" extrusionOk="0">
                  <a:moveTo>
                    <a:pt x="43390" y="18572"/>
                  </a:moveTo>
                  <a:cubicBezTo>
                    <a:pt x="88915" y="1"/>
                    <a:pt x="145946" y="44705"/>
                    <a:pt x="101570" y="94504"/>
                  </a:cubicBezTo>
                  <a:cubicBezTo>
                    <a:pt x="91216" y="106008"/>
                    <a:pt x="75110" y="116198"/>
                    <a:pt x="59167" y="120307"/>
                  </a:cubicBezTo>
                  <a:cubicBezTo>
                    <a:pt x="47498" y="123430"/>
                    <a:pt x="35994" y="123265"/>
                    <a:pt x="26954" y="118006"/>
                  </a:cubicBezTo>
                  <a:cubicBezTo>
                    <a:pt x="5260" y="106008"/>
                    <a:pt x="0" y="62948"/>
                    <a:pt x="16600" y="39938"/>
                  </a:cubicBezTo>
                  <a:cubicBezTo>
                    <a:pt x="24325" y="29584"/>
                    <a:pt x="33528" y="22517"/>
                    <a:pt x="43390" y="18572"/>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8;p23">
              <a:extLst>
                <a:ext uri="{FF2B5EF4-FFF2-40B4-BE49-F238E27FC236}">
                  <a16:creationId xmlns:a16="http://schemas.microsoft.com/office/drawing/2014/main" id="{B847F13C-823A-4DF6-A8CC-F7E9F2FBE8FF}"/>
                </a:ext>
              </a:extLst>
            </p:cNvPr>
            <p:cNvSpPr/>
            <p:nvPr/>
          </p:nvSpPr>
          <p:spPr>
            <a:xfrm>
              <a:off x="2497225" y="1486675"/>
              <a:ext cx="2869075" cy="2650725"/>
            </a:xfrm>
            <a:custGeom>
              <a:avLst/>
              <a:gdLst/>
              <a:ahLst/>
              <a:cxnLst/>
              <a:rect l="l" t="t" r="r" b="b"/>
              <a:pathLst>
                <a:path w="114763" h="106029" extrusionOk="0">
                  <a:moveTo>
                    <a:pt x="41262" y="1"/>
                  </a:moveTo>
                  <a:cubicBezTo>
                    <a:pt x="33928" y="1"/>
                    <a:pt x="26435" y="1355"/>
                    <a:pt x="19230" y="4294"/>
                  </a:cubicBezTo>
                  <a:cubicBezTo>
                    <a:pt x="17257" y="7088"/>
                    <a:pt x="15614" y="10211"/>
                    <a:pt x="14628" y="13827"/>
                  </a:cubicBezTo>
                  <a:cubicBezTo>
                    <a:pt x="0" y="67242"/>
                    <a:pt x="13806" y="88279"/>
                    <a:pt x="30899" y="103071"/>
                  </a:cubicBezTo>
                  <a:cubicBezTo>
                    <a:pt x="32213" y="104221"/>
                    <a:pt x="33528" y="105207"/>
                    <a:pt x="35007" y="106029"/>
                  </a:cubicBezTo>
                  <a:cubicBezTo>
                    <a:pt x="50950" y="101920"/>
                    <a:pt x="67056" y="91730"/>
                    <a:pt x="77410" y="80226"/>
                  </a:cubicBezTo>
                  <a:cubicBezTo>
                    <a:pt x="114763" y="38308"/>
                    <a:pt x="80268" y="1"/>
                    <a:pt x="41262" y="1"/>
                  </a:cubicBezTo>
                  <a:close/>
                </a:path>
              </a:pathLst>
            </a:custGeom>
            <a:solidFill>
              <a:srgbClr val="134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104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5"/>
          <p:cNvSpPr txBox="1">
            <a:spLocks noGrp="1"/>
          </p:cNvSpPr>
          <p:nvPr>
            <p:ph type="subTitle" idx="1"/>
          </p:nvPr>
        </p:nvSpPr>
        <p:spPr>
          <a:xfrm>
            <a:off x="2244725" y="1925614"/>
            <a:ext cx="6139254" cy="2297672"/>
          </a:xfrm>
          <a:prstGeom prst="rect">
            <a:avLst/>
          </a:prstGeom>
        </p:spPr>
        <p:txBody>
          <a:bodyPr spcFirstLastPara="1" wrap="square" lIns="0" tIns="91425" rIns="0" bIns="91425" anchor="t" anchorCtr="0">
            <a:noAutofit/>
          </a:bodyPr>
          <a:lstStyle/>
          <a:p>
            <a:pPr marL="342900" lvl="0">
              <a:spcAft>
                <a:spcPts val="1600"/>
              </a:spcAft>
              <a:buFont typeface="Source Sans Pro" panose="020B0503030403020204" pitchFamily="34" charset="0"/>
              <a:buChar char="◉"/>
            </a:pPr>
            <a:r>
              <a:rPr lang="en-US" sz="1600" dirty="0"/>
              <a:t>Custom workflows can be created to define complex review processes that reflect and/or improve existing practices.</a:t>
            </a:r>
          </a:p>
          <a:p>
            <a:pPr marL="342900" lvl="0">
              <a:spcAft>
                <a:spcPts val="1600"/>
              </a:spcAft>
              <a:buFont typeface="Source Sans Pro" panose="020B0503030403020204" pitchFamily="34" charset="0"/>
              <a:buChar char="◉"/>
            </a:pPr>
            <a:r>
              <a:rPr lang="en-US" sz="1600" dirty="0">
                <a:solidFill>
                  <a:schemeClr val="tx1"/>
                </a:solidFill>
              </a:rPr>
              <a:t>Page and Content Auditing can be used to efficiently sort through a page’s content to check for issues with categorization, accessibility, and SEO, thus improving the end quality of the content.</a:t>
            </a:r>
          </a:p>
          <a:p>
            <a:pPr marL="342900" lvl="0">
              <a:spcAft>
                <a:spcPts val="1600"/>
              </a:spcAft>
              <a:buFont typeface="Source Sans Pro" panose="020B0503030403020204" pitchFamily="34" charset="0"/>
              <a:buChar char="◉"/>
            </a:pPr>
            <a:r>
              <a:rPr lang="en-US" sz="1600" dirty="0">
                <a:solidFill>
                  <a:schemeClr val="tx1"/>
                </a:solidFill>
              </a:rPr>
              <a:t>Publications can be created to make and schedule Site changes simultaneously across multiple Users and pages.</a:t>
            </a:r>
          </a:p>
        </p:txBody>
      </p:sp>
      <p:sp>
        <p:nvSpPr>
          <p:cNvPr id="4" name="Google Shape;135;p21">
            <a:extLst>
              <a:ext uri="{FF2B5EF4-FFF2-40B4-BE49-F238E27FC236}">
                <a16:creationId xmlns:a16="http://schemas.microsoft.com/office/drawing/2014/main" id="{E9E989D9-4B1A-D849-A7E8-3DC6584E95C6}"/>
              </a:ext>
            </a:extLst>
          </p:cNvPr>
          <p:cNvSpPr txBox="1">
            <a:spLocks/>
          </p:cNvSpPr>
          <p:nvPr/>
        </p:nvSpPr>
        <p:spPr>
          <a:xfrm>
            <a:off x="2244175" y="1199488"/>
            <a:ext cx="5985300" cy="5292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ource Sans Pro"/>
              <a:buNone/>
              <a:defRPr sz="2400" b="1"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9pPr>
          </a:lstStyle>
          <a:p>
            <a:r>
              <a:rPr lang="en-US" dirty="0"/>
              <a:t>Key Module Takeaways</a:t>
            </a:r>
            <a:endParaRPr lang="en-US" dirty="0">
              <a:solidFill>
                <a:schemeClr val="tx1"/>
              </a:solidFill>
            </a:endParaRPr>
          </a:p>
        </p:txBody>
      </p:sp>
    </p:spTree>
    <p:extLst>
      <p:ext uri="{BB962C8B-B14F-4D97-AF65-F5344CB8AC3E}">
        <p14:creationId xmlns:p14="http://schemas.microsoft.com/office/powerpoint/2010/main" val="140775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18"/>
          <p:cNvSpPr txBox="1">
            <a:spLocks noGrp="1"/>
          </p:cNvSpPr>
          <p:nvPr>
            <p:ph type="title"/>
          </p:nvPr>
        </p:nvSpPr>
        <p:spPr>
          <a:xfrm>
            <a:off x="433752" y="759340"/>
            <a:ext cx="4411397" cy="572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Browsing a Page’s Content</a:t>
            </a:r>
            <a:endParaRPr dirty="0"/>
          </a:p>
        </p:txBody>
      </p:sp>
      <p:pic>
        <p:nvPicPr>
          <p:cNvPr id="115" name="Google Shape;115;p18"/>
          <p:cNvPicPr preferRelativeResize="0">
            <a:picLocks noChangeAspect="1"/>
          </p:cNvPicPr>
          <p:nvPr/>
        </p:nvPicPr>
        <p:blipFill rotWithShape="1">
          <a:blip r:embed="rId3"/>
          <a:srcRect l="-120" r="2781"/>
          <a:stretch/>
        </p:blipFill>
        <p:spPr>
          <a:xfrm>
            <a:off x="4895023" y="1773729"/>
            <a:ext cx="4138012" cy="2449137"/>
          </a:xfrm>
          <a:prstGeom prst="rect">
            <a:avLst/>
          </a:prstGeom>
          <a:noFill/>
          <a:ln>
            <a:noFill/>
          </a:ln>
          <a:effectLst>
            <a:outerShdw blurRad="508000" dist="190500" dir="5400000" algn="ctr" rotWithShape="0">
              <a:srgbClr val="000000">
                <a:alpha val="20000"/>
              </a:srgbClr>
            </a:outerShdw>
          </a:effectLst>
        </p:spPr>
      </p:pic>
      <p:sp>
        <p:nvSpPr>
          <p:cNvPr id="2" name="Rectangle 1">
            <a:extLst>
              <a:ext uri="{FF2B5EF4-FFF2-40B4-BE49-F238E27FC236}">
                <a16:creationId xmlns:a16="http://schemas.microsoft.com/office/drawing/2014/main" id="{4B00CB48-C075-4AA9-A8A6-14E988C3CD02}"/>
              </a:ext>
            </a:extLst>
          </p:cNvPr>
          <p:cNvSpPr>
            <a:spLocks noChangeAspect="1"/>
          </p:cNvSpPr>
          <p:nvPr/>
        </p:nvSpPr>
        <p:spPr>
          <a:xfrm>
            <a:off x="8187552" y="2003018"/>
            <a:ext cx="845483" cy="222139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11;p18">
            <a:extLst>
              <a:ext uri="{FF2B5EF4-FFF2-40B4-BE49-F238E27FC236}">
                <a16:creationId xmlns:a16="http://schemas.microsoft.com/office/drawing/2014/main" id="{CD22C03C-02BC-1446-BB60-8660A98C8C20}"/>
              </a:ext>
            </a:extLst>
          </p:cNvPr>
          <p:cNvSpPr txBox="1">
            <a:spLocks noGrp="1"/>
          </p:cNvSpPr>
          <p:nvPr>
            <p:ph type="body" idx="1"/>
          </p:nvPr>
        </p:nvSpPr>
        <p:spPr>
          <a:xfrm>
            <a:off x="433751" y="1428475"/>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Browser Panel enables page creators to quickly find and edit the content used on a particular page</a:t>
            </a:r>
          </a:p>
          <a:p>
            <a:pPr marL="285750" indent="-285750">
              <a:spcBef>
                <a:spcPts val="600"/>
              </a:spcBef>
              <a:buSzPct val="150000"/>
              <a:buFont typeface="Arial" panose="020B0604020202020204" pitchFamily="34" charset="0"/>
              <a:buChar char="•"/>
            </a:pPr>
            <a:r>
              <a:rPr lang="en-US" dirty="0"/>
              <a:t>Content is distributed by type and can be filtered for quick access and editing, which:</a:t>
            </a:r>
          </a:p>
          <a:p>
            <a:pPr marL="742950" lvl="1" indent="-285750">
              <a:spcBef>
                <a:spcPts val="600"/>
              </a:spcBef>
              <a:buSzPct val="88000"/>
              <a:buFont typeface="Courier New" panose="02070309020205020404" pitchFamily="49" charset="0"/>
              <a:buChar char="o"/>
            </a:pPr>
            <a:r>
              <a:rPr lang="en-US" sz="1600" dirty="0"/>
              <a:t>Allows small updates or corrections of errors missed in the review process</a:t>
            </a:r>
          </a:p>
          <a:p>
            <a:pPr marL="742950" lvl="1" indent="-285750">
              <a:spcBef>
                <a:spcPts val="600"/>
              </a:spcBef>
              <a:buSzPct val="88000"/>
              <a:buFont typeface="Courier New" panose="02070309020205020404" pitchFamily="49" charset="0"/>
              <a:buChar char="o"/>
            </a:pPr>
            <a:r>
              <a:rPr lang="en-US" sz="1600" dirty="0"/>
              <a:t>Decreases total page creation time, enabling faster turnaround on new content</a:t>
            </a:r>
          </a:p>
          <a:p>
            <a:pPr marL="0" indent="0">
              <a:spcBef>
                <a:spcPts val="600"/>
              </a:spcBef>
              <a:buSzPct val="150000"/>
              <a:buNone/>
            </a:pPr>
            <a:endParaRPr lang="en-US" b="1" dirty="0"/>
          </a:p>
        </p:txBody>
      </p:sp>
    </p:spTree>
    <p:extLst>
      <p:ext uri="{BB962C8B-B14F-4D97-AF65-F5344CB8AC3E}">
        <p14:creationId xmlns:p14="http://schemas.microsoft.com/office/powerpoint/2010/main" val="153846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2" y="1428475"/>
            <a:ext cx="3988620"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Page Audit performs a series of checks that measure a page’s compliance with best practices for accessibility, search engine metadata, and SEO </a:t>
            </a:r>
          </a:p>
          <a:p>
            <a:pPr marL="742950" lvl="1" indent="-285750">
              <a:spcBef>
                <a:spcPts val="600"/>
              </a:spcBef>
              <a:buSzPct val="88000"/>
              <a:buFont typeface="Courier New" panose="02070309020205020404" pitchFamily="49" charset="0"/>
              <a:buChar char="o"/>
            </a:pPr>
            <a:r>
              <a:rPr lang="en-US" sz="1600" dirty="0"/>
              <a:t>Based on Google </a:t>
            </a:r>
            <a:r>
              <a:rPr lang="en-US" sz="1600" dirty="0" err="1"/>
              <a:t>PageSpeed</a:t>
            </a:r>
            <a:r>
              <a:rPr lang="en-US" sz="1600" dirty="0"/>
              <a:t> Insights</a:t>
            </a:r>
          </a:p>
          <a:p>
            <a:pPr marL="742950" lvl="1" indent="-285750">
              <a:spcBef>
                <a:spcPts val="600"/>
              </a:spcBef>
              <a:buSzPct val="88000"/>
              <a:buFont typeface="Courier New" panose="02070309020205020404" pitchFamily="49" charset="0"/>
              <a:buChar char="o"/>
            </a:pPr>
            <a:r>
              <a:rPr lang="en-US" sz="1600" dirty="0"/>
              <a:t>Gives warnings and tips to improve content based on the above categories</a:t>
            </a:r>
          </a:p>
          <a:p>
            <a:pPr marL="0" indent="0">
              <a:spcBef>
                <a:spcPts val="600"/>
              </a:spcBef>
              <a:buSzPct val="150000"/>
              <a:buNone/>
            </a:pPr>
            <a:endParaRPr lang="en-US" b="1"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Page Audit</a:t>
            </a:r>
            <a:endParaRPr dirty="0"/>
          </a:p>
        </p:txBody>
      </p:sp>
      <p:pic>
        <p:nvPicPr>
          <p:cNvPr id="7" name="Google Shape;115;p18">
            <a:extLst>
              <a:ext uri="{FF2B5EF4-FFF2-40B4-BE49-F238E27FC236}">
                <a16:creationId xmlns:a16="http://schemas.microsoft.com/office/drawing/2014/main" id="{94114D71-6A6B-4145-8836-006097778260}"/>
              </a:ext>
            </a:extLst>
          </p:cNvPr>
          <p:cNvPicPr preferRelativeResize="0"/>
          <p:nvPr/>
        </p:nvPicPr>
        <p:blipFill rotWithShape="1">
          <a:blip r:embed="rId3"/>
          <a:srcRect l="682" r="-105"/>
          <a:stretch/>
        </p:blipFill>
        <p:spPr>
          <a:xfrm>
            <a:off x="4572000" y="1657350"/>
            <a:ext cx="4510910" cy="2293188"/>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951688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2" y="1331223"/>
            <a:ext cx="8419736" cy="2293188"/>
          </a:xfrm>
          <a:prstGeom prst="rect">
            <a:avLst/>
          </a:prstGeom>
        </p:spPr>
        <p:txBody>
          <a:bodyPr spcFirstLastPara="1" wrap="square" lIns="0" tIns="91425" rIns="0" bIns="91425" anchor="t" anchorCtr="0">
            <a:noAutofit/>
          </a:bodyPr>
          <a:lstStyle/>
          <a:p>
            <a:pPr marL="285750" indent="-285750">
              <a:lnSpc>
                <a:spcPct val="110000"/>
              </a:lnSpc>
              <a:spcBef>
                <a:spcPts val="600"/>
              </a:spcBef>
              <a:buSzPct val="150000"/>
              <a:buFont typeface="Arial" panose="020B0604020202020204" pitchFamily="34" charset="0"/>
              <a:buChar char="•"/>
            </a:pPr>
            <a:r>
              <a:rPr lang="en-US" dirty="0"/>
              <a:t>In order to set up the Page Audit feature, you will need an API Key from Google </a:t>
            </a:r>
            <a:r>
              <a:rPr lang="en-US" dirty="0" err="1"/>
              <a:t>PageSpeed</a:t>
            </a:r>
            <a:r>
              <a:rPr lang="en-US" dirty="0"/>
              <a:t> Insights, obtained here: </a:t>
            </a:r>
            <a:r>
              <a:rPr lang="en-US" dirty="0">
                <a:hlinkClick r:id="rId3"/>
              </a:rPr>
              <a:t>https://developers.google.com/speed/docs/insights/v5/get-started</a:t>
            </a:r>
            <a:endParaRPr lang="en-US" dirty="0"/>
          </a:p>
          <a:p>
            <a:pPr marL="285750" indent="-285750">
              <a:lnSpc>
                <a:spcPct val="110000"/>
              </a:lnSpc>
              <a:spcBef>
                <a:spcPts val="500"/>
              </a:spcBef>
              <a:buSzPct val="150000"/>
              <a:buFont typeface="Arial" panose="020B0604020202020204" pitchFamily="34" charset="0"/>
              <a:buChar char="•"/>
            </a:pPr>
            <a:r>
              <a:rPr lang="en-US" dirty="0"/>
              <a:t>Once configured, a Page Audit can be launched on any public page by opening the associated panel and hitting “Launch Audit”</a:t>
            </a:r>
          </a:p>
          <a:p>
            <a:pPr marL="742950" lvl="1" indent="-285750">
              <a:lnSpc>
                <a:spcPct val="110000"/>
              </a:lnSpc>
              <a:spcBef>
                <a:spcPts val="500"/>
              </a:spcBef>
              <a:buSzPct val="88000"/>
              <a:buFont typeface="Courier New" panose="02070309020205020404" pitchFamily="49" charset="0"/>
              <a:buChar char="o"/>
            </a:pPr>
            <a:r>
              <a:rPr lang="en-US" sz="1600" dirty="0"/>
              <a:t>Will not work for the following page types as they are not crawlable:</a:t>
            </a:r>
          </a:p>
          <a:p>
            <a:pPr marL="1200150" lvl="2" indent="-285750">
              <a:lnSpc>
                <a:spcPct val="110000"/>
              </a:lnSpc>
              <a:spcBef>
                <a:spcPts val="500"/>
              </a:spcBef>
              <a:buSzPct val="88000"/>
              <a:buFont typeface="Wingdings" panose="05000000000000000000" pitchFamily="2" charset="2"/>
              <a:buChar char="§"/>
            </a:pPr>
            <a:r>
              <a:rPr lang="en-US" sz="1600" dirty="0"/>
              <a:t>Private pages</a:t>
            </a:r>
          </a:p>
          <a:p>
            <a:pPr marL="1200150" lvl="2" indent="-285750">
              <a:lnSpc>
                <a:spcPct val="110000"/>
              </a:lnSpc>
              <a:spcBef>
                <a:spcPts val="500"/>
              </a:spcBef>
              <a:buSzPct val="88000"/>
              <a:buFont typeface="Wingdings" panose="05000000000000000000" pitchFamily="2" charset="2"/>
              <a:buChar char="§"/>
            </a:pPr>
            <a:r>
              <a:rPr lang="en-US" sz="1600" dirty="0"/>
              <a:t>Local-run sites pages</a:t>
            </a:r>
          </a:p>
          <a:p>
            <a:pPr marL="1200150" lvl="2" indent="-285750">
              <a:lnSpc>
                <a:spcPct val="110000"/>
              </a:lnSpc>
              <a:spcBef>
                <a:spcPts val="500"/>
              </a:spcBef>
              <a:buSzPct val="88000"/>
              <a:buFont typeface="Wingdings" panose="05000000000000000000" pitchFamily="2" charset="2"/>
              <a:buChar char="§"/>
            </a:pPr>
            <a:r>
              <a:rPr lang="en-US" sz="1600" dirty="0"/>
              <a:t>Under-login pages</a:t>
            </a:r>
          </a:p>
          <a:p>
            <a:pPr marL="742950" lvl="1" indent="-285750">
              <a:lnSpc>
                <a:spcPct val="110000"/>
              </a:lnSpc>
              <a:spcBef>
                <a:spcPts val="500"/>
              </a:spcBef>
              <a:buSzPct val="88000"/>
              <a:buFont typeface="Courier New" panose="02070309020205020404" pitchFamily="49" charset="0"/>
              <a:buChar char="o"/>
            </a:pPr>
            <a:r>
              <a:rPr lang="en-US" sz="1600" dirty="0"/>
              <a:t>Issues have a detail view with description, tips to fix, and even direct links to the places where issues can be fixed</a:t>
            </a:r>
          </a:p>
          <a:p>
            <a:pPr marL="285750" indent="-285750">
              <a:spcBef>
                <a:spcPts val="600"/>
              </a:spcBef>
              <a:buSzPct val="150000"/>
              <a:buFont typeface="Arial" panose="020B0604020202020204" pitchFamily="34" charset="0"/>
              <a:buChar char="•"/>
            </a:pPr>
            <a:endParaRPr lang="en-US" b="1"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Launching a Page Audit</a:t>
            </a:r>
            <a:endParaRPr dirty="0"/>
          </a:p>
        </p:txBody>
      </p:sp>
    </p:spTree>
    <p:extLst>
      <p:ext uri="{BB962C8B-B14F-4D97-AF65-F5344CB8AC3E}">
        <p14:creationId xmlns:p14="http://schemas.microsoft.com/office/powerpoint/2010/main" val="1820745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2" y="1428475"/>
            <a:ext cx="4254626"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b="1" dirty="0"/>
              <a:t>Publications</a:t>
            </a:r>
            <a:r>
              <a:rPr lang="en-US" dirty="0"/>
              <a:t> can be used to develop, track, and publish changes across an instance of DXP</a:t>
            </a:r>
          </a:p>
          <a:p>
            <a:pPr marL="285750" indent="-285750">
              <a:spcBef>
                <a:spcPts val="600"/>
              </a:spcBef>
              <a:buSzPct val="150000"/>
              <a:buFont typeface="Arial" panose="020B0604020202020204" pitchFamily="34" charset="0"/>
              <a:buChar char="•"/>
            </a:pPr>
            <a:r>
              <a:rPr lang="en-US" dirty="0"/>
              <a:t>Users can use the tool to create separate </a:t>
            </a:r>
            <a:r>
              <a:rPr lang="en-US" i="1" dirty="0"/>
              <a:t>publications</a:t>
            </a:r>
            <a:r>
              <a:rPr lang="en-US" dirty="0"/>
              <a:t> that group their content into publishable blocks</a:t>
            </a:r>
          </a:p>
          <a:p>
            <a:pPr marL="285750" indent="-285750">
              <a:spcBef>
                <a:spcPts val="600"/>
              </a:spcBef>
              <a:buSzPct val="150000"/>
              <a:buFont typeface="Arial" panose="020B0604020202020204" pitchFamily="34" charset="0"/>
              <a:buChar char="•"/>
            </a:pPr>
            <a:r>
              <a:rPr lang="en-US" dirty="0"/>
              <a:t>Minor or major changes can be made by switching between edit and production modes</a:t>
            </a:r>
          </a:p>
          <a:p>
            <a:pPr marL="285750" indent="-285750">
              <a:spcBef>
                <a:spcPts val="600"/>
              </a:spcBef>
              <a:buSzPct val="150000"/>
              <a:buFont typeface="Arial" panose="020B0604020202020204" pitchFamily="34" charset="0"/>
              <a:buChar char="•"/>
            </a:pPr>
            <a:r>
              <a:rPr lang="en-US" dirty="0"/>
              <a:t>Edits can be published immediately or scheduled for later publication</a:t>
            </a:r>
          </a:p>
          <a:p>
            <a:pPr marL="285750" indent="-285750">
              <a:spcBef>
                <a:spcPts val="600"/>
              </a:spcBef>
              <a:buSzPct val="150000"/>
              <a:buFont typeface="Arial" panose="020B0604020202020204" pitchFamily="34" charset="0"/>
              <a:buChar char="•"/>
            </a:pPr>
            <a:endParaRPr lang="en-US"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Publications</a:t>
            </a:r>
            <a:endParaRPr dirty="0"/>
          </a:p>
        </p:txBody>
      </p:sp>
      <p:pic>
        <p:nvPicPr>
          <p:cNvPr id="5" name="Picture 2" descr="Create, view and manage publications via the Publications overview Page.">
            <a:extLst>
              <a:ext uri="{FF2B5EF4-FFF2-40B4-BE49-F238E27FC236}">
                <a16:creationId xmlns:a16="http://schemas.microsoft.com/office/drawing/2014/main" id="{0253CAF7-7D5C-7C4F-972C-5AE6DC3E3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151" y="1812212"/>
            <a:ext cx="4212236" cy="1785081"/>
          </a:xfrm>
          <a:prstGeom prst="rect">
            <a:avLst/>
          </a:prstGeom>
          <a:noFill/>
          <a:effectLst>
            <a:outerShdw blurRad="508000" dist="190500" dir="5400000" algn="ctr" rotWithShape="0">
              <a:srgbClr val="000000">
                <a:alpha val="2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50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2" y="1428475"/>
            <a:ext cx="3955368"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Publications can be created in </a:t>
            </a:r>
            <a:r>
              <a:rPr lang="en-US" i="1" dirty="0"/>
              <a:t>Publications</a:t>
            </a:r>
            <a:r>
              <a:rPr lang="en-US" dirty="0"/>
              <a:t> in the </a:t>
            </a:r>
            <a:r>
              <a:rPr lang="en-US" i="1" dirty="0"/>
              <a:t>Applications</a:t>
            </a:r>
            <a:r>
              <a:rPr lang="en-US" dirty="0"/>
              <a:t> tab of the </a:t>
            </a:r>
            <a:r>
              <a:rPr lang="en-US" i="1" dirty="0"/>
              <a:t>Global Menu</a:t>
            </a:r>
          </a:p>
          <a:p>
            <a:pPr marL="285750" indent="-285750">
              <a:spcBef>
                <a:spcPts val="600"/>
              </a:spcBef>
              <a:buSzPct val="150000"/>
              <a:buFont typeface="Arial" panose="020B0604020202020204" pitchFamily="34" charset="0"/>
              <a:buChar char="•"/>
            </a:pPr>
            <a:r>
              <a:rPr lang="en-US" dirty="0"/>
              <a:t>Once created, changes can be added to a publication by selecting it in the drop-down next to </a:t>
            </a:r>
            <a:r>
              <a:rPr lang="en-US" i="1" dirty="0"/>
              <a:t>Production</a:t>
            </a:r>
          </a:p>
          <a:p>
            <a:pPr marL="285750" indent="-285750">
              <a:spcBef>
                <a:spcPts val="600"/>
              </a:spcBef>
              <a:buSzPct val="150000"/>
              <a:buFont typeface="Arial" panose="020B0604020202020204" pitchFamily="34" charset="0"/>
              <a:buChar char="•"/>
            </a:pPr>
            <a:r>
              <a:rPr lang="en-US" dirty="0"/>
              <a:t>Making changes on parallel publications can be done without issue, so long as the changes do not conflict with one another</a:t>
            </a:r>
          </a:p>
          <a:p>
            <a:pPr marL="457200" lvl="1" indent="0">
              <a:spcBef>
                <a:spcPts val="600"/>
              </a:spcBef>
              <a:buSzPct val="88000"/>
              <a:buNone/>
            </a:pPr>
            <a:endParaRPr lang="en-US" sz="1600" dirty="0"/>
          </a:p>
          <a:p>
            <a:pPr marL="0" lvl="0" indent="0">
              <a:spcBef>
                <a:spcPts val="1600"/>
              </a:spcBef>
              <a:spcAft>
                <a:spcPts val="1600"/>
              </a:spcAft>
              <a:buNone/>
            </a:pPr>
            <a:endParaRPr lang="en-US"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Creating Publications</a:t>
            </a:r>
            <a:endParaRPr dirty="0"/>
          </a:p>
        </p:txBody>
      </p:sp>
      <p:pic>
        <p:nvPicPr>
          <p:cNvPr id="6" name="Picture 2" descr="Click on Select a Publication and choose which publication you want to work on.">
            <a:extLst>
              <a:ext uri="{FF2B5EF4-FFF2-40B4-BE49-F238E27FC236}">
                <a16:creationId xmlns:a16="http://schemas.microsoft.com/office/drawing/2014/main" id="{1E3BD9CE-5F73-1045-8E66-FDDE8DAF6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69835"/>
            <a:ext cx="4451806" cy="1851828"/>
          </a:xfrm>
          <a:prstGeom prst="rect">
            <a:avLst/>
          </a:prstGeom>
          <a:noFill/>
          <a:effectLst>
            <a:outerShdw blurRad="508000" dist="190500" dir="5400000" algn="ctr" rotWithShape="0">
              <a:srgbClr val="000000">
                <a:alpha val="2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742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2" y="1428475"/>
            <a:ext cx="3955368"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Before the changes made in a Publication go live, they can be reviewed in summary from the </a:t>
            </a:r>
            <a:r>
              <a:rPr lang="en-US" i="1" dirty="0"/>
              <a:t>Publications </a:t>
            </a:r>
            <a:r>
              <a:rPr lang="en-US" dirty="0"/>
              <a:t>bar in the drop-down menu</a:t>
            </a:r>
          </a:p>
          <a:p>
            <a:pPr marL="285750" indent="-285750">
              <a:spcBef>
                <a:spcPts val="600"/>
              </a:spcBef>
              <a:buSzPct val="150000"/>
              <a:buFont typeface="Arial" panose="020B0604020202020204" pitchFamily="34" charset="0"/>
              <a:buChar char="•"/>
            </a:pPr>
            <a:r>
              <a:rPr lang="en-US" dirty="0"/>
              <a:t>Once approved, a Publication has two methods of being published:</a:t>
            </a:r>
          </a:p>
          <a:p>
            <a:pPr marL="742950" lvl="1" indent="-285750">
              <a:spcBef>
                <a:spcPts val="600"/>
              </a:spcBef>
              <a:buSzPct val="88000"/>
              <a:buFont typeface="Courier New" panose="02070309020205020404" pitchFamily="49" charset="0"/>
              <a:buChar char="o"/>
            </a:pPr>
            <a:r>
              <a:rPr lang="en-US" sz="1600" i="1" dirty="0"/>
              <a:t>Publish: </a:t>
            </a:r>
            <a:r>
              <a:rPr lang="en-US" sz="1600" dirty="0"/>
              <a:t>Immediately publishes the Publication</a:t>
            </a:r>
            <a:endParaRPr lang="en-US" sz="1600" i="1" dirty="0"/>
          </a:p>
          <a:p>
            <a:pPr marL="742950" lvl="1" indent="-285750">
              <a:spcBef>
                <a:spcPts val="600"/>
              </a:spcBef>
              <a:buSzPct val="88000"/>
              <a:buFont typeface="Courier New" panose="02070309020205020404" pitchFamily="49" charset="0"/>
              <a:buChar char="o"/>
            </a:pPr>
            <a:r>
              <a:rPr lang="en-US" sz="1600" i="1" dirty="0"/>
              <a:t>Schedule: </a:t>
            </a:r>
            <a:r>
              <a:rPr lang="en-US" sz="1600" dirty="0"/>
              <a:t>Allows the Publication to be scheduled for a later time</a:t>
            </a:r>
            <a:endParaRPr lang="en-US" sz="1600" i="1" dirty="0"/>
          </a:p>
        </p:txBody>
      </p:sp>
      <p:sp>
        <p:nvSpPr>
          <p:cNvPr id="112" name="Google Shape;112;p18"/>
          <p:cNvSpPr txBox="1">
            <a:spLocks noGrp="1"/>
          </p:cNvSpPr>
          <p:nvPr>
            <p:ph type="title"/>
          </p:nvPr>
        </p:nvSpPr>
        <p:spPr>
          <a:xfrm>
            <a:off x="433754" y="758523"/>
            <a:ext cx="5085897" cy="572700"/>
          </a:xfrm>
          <a:prstGeom prst="rect">
            <a:avLst/>
          </a:prstGeom>
        </p:spPr>
        <p:txBody>
          <a:bodyPr spcFirstLastPara="1" wrap="square" lIns="0" tIns="91425" rIns="0" bIns="91425" anchor="t" anchorCtr="0">
            <a:noAutofit/>
          </a:bodyPr>
          <a:lstStyle/>
          <a:p>
            <a:pPr lvl="0"/>
            <a:r>
              <a:rPr lang="en-US" dirty="0"/>
              <a:t>Reviewing and Publishing Changes</a:t>
            </a:r>
            <a:endParaRPr dirty="0"/>
          </a:p>
        </p:txBody>
      </p:sp>
      <p:pic>
        <p:nvPicPr>
          <p:cNvPr id="5" name="Google Shape;115;p18">
            <a:extLst>
              <a:ext uri="{FF2B5EF4-FFF2-40B4-BE49-F238E27FC236}">
                <a16:creationId xmlns:a16="http://schemas.microsoft.com/office/drawing/2014/main" id="{376595C0-9AE1-244C-BB32-789681243F56}"/>
              </a:ext>
            </a:extLst>
          </p:cNvPr>
          <p:cNvPicPr preferRelativeResize="0"/>
          <p:nvPr/>
        </p:nvPicPr>
        <p:blipFill rotWithShape="1">
          <a:blip r:embed="rId3"/>
          <a:srcRect l="2523" r="16934"/>
          <a:stretch/>
        </p:blipFill>
        <p:spPr>
          <a:xfrm>
            <a:off x="4526957" y="1497948"/>
            <a:ext cx="4339243" cy="1502945"/>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290143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7903189" cy="626400"/>
          </a:xfrm>
          <a:prstGeom prst="rect">
            <a:avLst/>
          </a:prstGeom>
        </p:spPr>
        <p:txBody>
          <a:bodyPr spcFirstLastPara="1" wrap="square" lIns="0" tIns="91425" rIns="0" bIns="91425" anchor="t" anchorCtr="0">
            <a:noAutofit/>
          </a:bodyPr>
          <a:lstStyle/>
          <a:p>
            <a:pPr lvl="0"/>
            <a:r>
              <a:rPr lang="en-US" dirty="0"/>
              <a:t>Use Case Example: Marvin Robotics Publication Process</a:t>
            </a:r>
            <a:endParaRPr dirty="0"/>
          </a:p>
        </p:txBody>
      </p:sp>
      <p:sp>
        <p:nvSpPr>
          <p:cNvPr id="105" name="Google Shape;105;p17"/>
          <p:cNvSpPr txBox="1">
            <a:spLocks noGrp="1"/>
          </p:cNvSpPr>
          <p:nvPr>
            <p:ph type="body" idx="1"/>
          </p:nvPr>
        </p:nvSpPr>
        <p:spPr>
          <a:xfrm>
            <a:off x="890954" y="1427593"/>
            <a:ext cx="7362092" cy="1892861"/>
          </a:xfrm>
          <a:prstGeom prst="rect">
            <a:avLst/>
          </a:prstGeom>
        </p:spPr>
        <p:txBody>
          <a:bodyPr spcFirstLastPara="1" wrap="square" lIns="0" tIns="91425" rIns="0" bIns="91425" anchor="t" anchorCtr="0">
            <a:noAutofit/>
          </a:bodyPr>
          <a:lstStyle/>
          <a:p>
            <a:pPr marL="283464" indent="-285750">
              <a:spcBef>
                <a:spcPts val="600"/>
              </a:spcBef>
              <a:buSzPct val="150000"/>
              <a:buFont typeface="Arial" panose="020B0604020202020204" pitchFamily="34" charset="0"/>
              <a:buChar char="•"/>
            </a:pPr>
            <a:r>
              <a:rPr lang="en-US" dirty="0"/>
              <a:t>Marvin Robotics will take the following steps to prepare their content for production:</a:t>
            </a:r>
          </a:p>
          <a:p>
            <a:pPr marL="740664" lvl="1" indent="-285750">
              <a:spcBef>
                <a:spcPts val="600"/>
              </a:spcBef>
              <a:buSzPct val="88000"/>
              <a:buFont typeface="Courier New" panose="02070309020205020404" pitchFamily="49" charset="0"/>
              <a:buChar char="o"/>
            </a:pPr>
            <a:r>
              <a:rPr lang="en-US" sz="1600" dirty="0"/>
              <a:t>Implement a regular Page Audit schedule to ensure that content remains optimized </a:t>
            </a:r>
          </a:p>
          <a:p>
            <a:pPr marL="740664" lvl="1" indent="-285750">
              <a:spcBef>
                <a:spcPts val="600"/>
              </a:spcBef>
              <a:buSzPct val="88000"/>
              <a:buFont typeface="Courier New" panose="02070309020205020404" pitchFamily="49" charset="0"/>
              <a:buChar char="o"/>
            </a:pPr>
            <a:r>
              <a:rPr lang="en-US" sz="1600" dirty="0"/>
              <a:t>Create regularly scheduled Publications for Main Site Updates</a:t>
            </a:r>
          </a:p>
          <a:p>
            <a:pPr marL="740664" lvl="1" indent="-285750">
              <a:spcBef>
                <a:spcPts val="600"/>
              </a:spcBef>
              <a:buSzPct val="88000"/>
              <a:buFont typeface="Courier New" panose="02070309020205020404" pitchFamily="49" charset="0"/>
              <a:buChar char="o"/>
            </a:pPr>
            <a:r>
              <a:rPr lang="en-US" sz="1600" dirty="0"/>
              <a:t>Create regularly scheduled Publications for Store Updates</a:t>
            </a:r>
          </a:p>
        </p:txBody>
      </p:sp>
    </p:spTree>
    <p:extLst>
      <p:ext uri="{BB962C8B-B14F-4D97-AF65-F5344CB8AC3E}">
        <p14:creationId xmlns:p14="http://schemas.microsoft.com/office/powerpoint/2010/main" val="2499321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4" y="1427593"/>
            <a:ext cx="7362092" cy="189286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a:t>
            </a:r>
            <a:r>
              <a:rPr lang="en-US" u="sng" dirty="0">
                <a:solidFill>
                  <a:schemeClr val="bg1">
                    <a:lumMod val="75000"/>
                  </a:schemeClr>
                </a:solidFill>
                <a:highlight>
                  <a:srgbClr val="C0C0C0"/>
                </a:highlight>
              </a:rPr>
              <a:t>__________________</a:t>
            </a:r>
            <a:r>
              <a:rPr lang="en-US" dirty="0"/>
              <a:t> tool is a useful feature that utilizes </a:t>
            </a:r>
            <a:r>
              <a:rPr lang="en-US" u="sng" dirty="0">
                <a:solidFill>
                  <a:schemeClr val="bg1">
                    <a:lumMod val="75000"/>
                  </a:schemeClr>
                </a:solidFill>
                <a:highlight>
                  <a:srgbClr val="C0C0C0"/>
                </a:highlight>
              </a:rPr>
              <a:t>__________________</a:t>
            </a:r>
            <a:r>
              <a:rPr lang="en-US" dirty="0"/>
              <a:t> to make suggestions for improving a page’s Accessibility and SEO, leading to a better digital experience for Marvin Robotics’ customers.</a:t>
            </a:r>
          </a:p>
          <a:p>
            <a:pPr marL="285750" indent="-285750">
              <a:spcBef>
                <a:spcPts val="600"/>
              </a:spcBef>
              <a:buSzPct val="150000"/>
              <a:buFont typeface="Arial" panose="020B0604020202020204" pitchFamily="34" charset="0"/>
              <a:buChar char="•"/>
            </a:pPr>
            <a:r>
              <a:rPr lang="en-US" dirty="0"/>
              <a:t>The Marvin Robotics Web Team can use Publications to swap between </a:t>
            </a:r>
            <a:r>
              <a:rPr lang="en-US" u="sng" dirty="0">
                <a:solidFill>
                  <a:schemeClr val="bg1">
                    <a:lumMod val="75000"/>
                  </a:schemeClr>
                </a:solidFill>
                <a:highlight>
                  <a:srgbClr val="C0C0C0"/>
                </a:highlight>
              </a:rPr>
              <a:t>__________________</a:t>
            </a:r>
            <a:r>
              <a:rPr lang="en-US" dirty="0"/>
              <a:t> and  </a:t>
            </a:r>
            <a:r>
              <a:rPr lang="en-US" u="sng" dirty="0">
                <a:solidFill>
                  <a:schemeClr val="bg1">
                    <a:lumMod val="75000"/>
                  </a:schemeClr>
                </a:solidFill>
                <a:highlight>
                  <a:srgbClr val="C0C0C0"/>
                </a:highlight>
              </a:rPr>
              <a:t>__________________</a:t>
            </a:r>
            <a:r>
              <a:rPr lang="en-US" dirty="0"/>
              <a:t> modes to make changes without affecting the live Site.</a:t>
            </a:r>
          </a:p>
          <a:p>
            <a:pPr marL="285750" indent="-285750">
              <a:spcBef>
                <a:spcPts val="600"/>
              </a:spcBef>
              <a:buSzPct val="150000"/>
              <a:buFont typeface="Arial" panose="020B0604020202020204" pitchFamily="34" charset="0"/>
              <a:buChar char="•"/>
            </a:pPr>
            <a:r>
              <a:rPr lang="en-US" dirty="0"/>
              <a:t>Changes made to the same page on the Marvin Robotics Main Site in parallel publications will all be implemented into the published content, provided they do not </a:t>
            </a:r>
            <a:r>
              <a:rPr lang="en-US" u="sng" dirty="0">
                <a:solidFill>
                  <a:schemeClr val="bg1">
                    <a:lumMod val="75000"/>
                  </a:schemeClr>
                </a:solidFill>
                <a:highlight>
                  <a:srgbClr val="C0C0C0"/>
                </a:highlight>
              </a:rPr>
              <a:t>__________________</a:t>
            </a:r>
            <a:r>
              <a:rPr lang="en-US" dirty="0"/>
              <a:t>.</a:t>
            </a:r>
          </a:p>
        </p:txBody>
      </p:sp>
    </p:spTree>
    <p:extLst>
      <p:ext uri="{BB962C8B-B14F-4D97-AF65-F5344CB8AC3E}">
        <p14:creationId xmlns:p14="http://schemas.microsoft.com/office/powerpoint/2010/main" val="4285940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4" y="1427593"/>
            <a:ext cx="7362092" cy="189286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Page Audit</a:t>
            </a:r>
            <a:r>
              <a:rPr lang="en-US" dirty="0"/>
              <a:t> tool is a useful feature that utilizes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Google </a:t>
            </a:r>
            <a:r>
              <a:rPr lang="en-US" b="1" dirty="0" err="1">
                <a:solidFill>
                  <a:schemeClr val="accent1"/>
                </a:solidFill>
                <a:highlight>
                  <a:srgbClr val="C0C0C0"/>
                </a:highlight>
                <a:latin typeface="Source Sans Pro" panose="020B0503030403020204" pitchFamily="34" charset="0"/>
                <a:ea typeface="Source Sans Pro" panose="020B0503030403020204" pitchFamily="34" charset="0"/>
              </a:rPr>
              <a:t>PageSpeed</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 Insights</a:t>
            </a:r>
            <a:r>
              <a:rPr lang="en-US" dirty="0"/>
              <a:t> to make suggestions for improving a page’s Accessibility and SEO, leading to a better digital experience for Marvin Robotics’ customers.</a:t>
            </a:r>
          </a:p>
          <a:p>
            <a:pPr marL="285750" indent="-285750">
              <a:spcBef>
                <a:spcPts val="600"/>
              </a:spcBef>
              <a:buSzPct val="150000"/>
              <a:buFont typeface="Arial" panose="020B0604020202020204" pitchFamily="34" charset="0"/>
              <a:buChar char="•"/>
            </a:pPr>
            <a:r>
              <a:rPr lang="en-US" dirty="0"/>
              <a:t>The Marvin Robotics Web Team can use Publications to swap between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Edit</a:t>
            </a:r>
            <a:r>
              <a:rPr lang="en-US" dirty="0"/>
              <a:t> and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Production</a:t>
            </a:r>
            <a:r>
              <a:rPr lang="en-US" dirty="0"/>
              <a:t> modes to make changes without affecting the live Site.</a:t>
            </a:r>
          </a:p>
          <a:p>
            <a:pPr marL="285750" indent="-285750">
              <a:spcBef>
                <a:spcPts val="600"/>
              </a:spcBef>
              <a:buSzPct val="150000"/>
              <a:buFont typeface="Arial" panose="020B0604020202020204" pitchFamily="34" charset="0"/>
              <a:buChar char="•"/>
            </a:pPr>
            <a:r>
              <a:rPr lang="en-US" dirty="0"/>
              <a:t>Changes made to the same page on the Marvin Robotics Main Site in parallel publications will all be implemented into the published content, provided they do not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conflict</a:t>
            </a:r>
            <a:r>
              <a:rPr lang="en-US" dirty="0"/>
              <a:t>.</a:t>
            </a:r>
          </a:p>
        </p:txBody>
      </p:sp>
    </p:spTree>
    <p:extLst>
      <p:ext uri="{BB962C8B-B14F-4D97-AF65-F5344CB8AC3E}">
        <p14:creationId xmlns:p14="http://schemas.microsoft.com/office/powerpoint/2010/main" val="2594618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1507325" y="2285400"/>
            <a:ext cx="6265200" cy="572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a:t>Exercise: Publishing Content</a:t>
            </a:r>
            <a:endParaRPr dirty="0"/>
          </a:p>
        </p:txBody>
      </p:sp>
    </p:spTree>
    <p:extLst>
      <p:ext uri="{BB962C8B-B14F-4D97-AF65-F5344CB8AC3E}">
        <p14:creationId xmlns:p14="http://schemas.microsoft.com/office/powerpoint/2010/main" val="57691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36209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Exercise Prerequisites</a:t>
            </a:r>
            <a:endParaRPr dirty="0"/>
          </a:p>
        </p:txBody>
      </p:sp>
      <p:sp>
        <p:nvSpPr>
          <p:cNvPr id="105" name="Google Shape;105;p17"/>
          <p:cNvSpPr txBox="1">
            <a:spLocks noGrp="1"/>
          </p:cNvSpPr>
          <p:nvPr>
            <p:ph type="body" idx="1"/>
          </p:nvPr>
        </p:nvSpPr>
        <p:spPr>
          <a:xfrm>
            <a:off x="890953" y="1437762"/>
            <a:ext cx="7362094" cy="2747782"/>
          </a:xfrm>
          <a:prstGeom prst="rect">
            <a:avLst/>
          </a:prstGeom>
        </p:spPr>
        <p:txBody>
          <a:bodyPr spcFirstLastPara="1" wrap="square" lIns="0" tIns="91425" rIns="0" bIns="91425" anchor="t" anchorCtr="0">
            <a:noAutofit/>
          </a:bodyPr>
          <a:lstStyle/>
          <a:p>
            <a:pPr marL="283464" fontAlgn="base">
              <a:lnSpc>
                <a:spcPct val="114000"/>
              </a:lnSpc>
              <a:spcBef>
                <a:spcPts val="600"/>
              </a:spcBef>
              <a:buSzPct val="150000"/>
              <a:buFont typeface="Arial" panose="020B0604020202020204" pitchFamily="34" charset="0"/>
              <a:buChar char="•"/>
            </a:pPr>
            <a:r>
              <a:rPr lang="en-US" dirty="0"/>
              <a:t>Unzipped module exercise files in the following folder structure:</a:t>
            </a:r>
          </a:p>
          <a:p>
            <a:pPr lvl="1" fontAlgn="base">
              <a:lnSpc>
                <a:spcPct val="114000"/>
              </a:lnSpc>
              <a:spcBef>
                <a:spcPts val="600"/>
              </a:spcBef>
            </a:pPr>
            <a:r>
              <a:rPr lang="en-US" sz="1600" dirty="0"/>
              <a:t>Windows: C:\</a:t>
            </a:r>
            <a:r>
              <a:rPr lang="en-US" sz="1600" dirty="0" err="1"/>
              <a:t>liferay</a:t>
            </a:r>
            <a:r>
              <a:rPr lang="en-US" sz="1600" dirty="0"/>
              <a:t> </a:t>
            </a:r>
          </a:p>
          <a:p>
            <a:pPr lvl="1" fontAlgn="base">
              <a:lnSpc>
                <a:spcPct val="114000"/>
              </a:lnSpc>
              <a:spcBef>
                <a:spcPts val="600"/>
              </a:spcBef>
            </a:pPr>
            <a:r>
              <a:rPr lang="en-US" sz="1600" dirty="0"/>
              <a:t>Unix Systems: [user-home]/</a:t>
            </a:r>
            <a:r>
              <a:rPr lang="en-US" sz="1600" dirty="0" err="1"/>
              <a:t>liferay</a:t>
            </a:r>
            <a:endParaRPr lang="en-US" sz="1600" dirty="0"/>
          </a:p>
          <a:p>
            <a:pPr marL="283464" fontAlgn="base">
              <a:lnSpc>
                <a:spcPct val="114000"/>
              </a:lnSpc>
              <a:spcBef>
                <a:spcPts val="600"/>
              </a:spcBef>
              <a:buSzPct val="150000"/>
              <a:buFont typeface="Arial" panose="020B0604020202020204" pitchFamily="34" charset="0"/>
              <a:buChar char="•"/>
            </a:pPr>
            <a:r>
              <a:rPr lang="en-US" dirty="0"/>
              <a:t>A running instance of Liferay DXP or CE 7.4</a:t>
            </a:r>
          </a:p>
          <a:p>
            <a:pPr marL="283464" fontAlgn="base">
              <a:lnSpc>
                <a:spcPct val="114000"/>
              </a:lnSpc>
              <a:spcBef>
                <a:spcPts val="600"/>
              </a:spcBef>
              <a:buSzPct val="150000"/>
              <a:buFont typeface="Arial" panose="020B0604020202020204" pitchFamily="34" charset="0"/>
              <a:buChar char="•"/>
            </a:pPr>
            <a:r>
              <a:rPr lang="en-US" dirty="0"/>
              <a:t>The Marvin Robotics Site created</a:t>
            </a:r>
          </a:p>
          <a:p>
            <a:pPr lvl="1" fontAlgn="base">
              <a:lnSpc>
                <a:spcPct val="114000"/>
              </a:lnSpc>
              <a:spcBef>
                <a:spcPts val="600"/>
              </a:spcBef>
            </a:pPr>
            <a:r>
              <a:rPr lang="en-US" sz="1600" dirty="0"/>
              <a:t>For more information on starting a new instance of Liferay DXP, check out the </a:t>
            </a:r>
            <a:r>
              <a:rPr lang="en-US" sz="1600" i="1" dirty="0"/>
              <a:t>Liferay Foundations: Introduction to Liferay DXP </a:t>
            </a:r>
            <a:r>
              <a:rPr lang="en-US" sz="1600" dirty="0"/>
              <a:t>course</a:t>
            </a:r>
          </a:p>
          <a:p>
            <a:pPr marL="0" indent="0" fontAlgn="base">
              <a:lnSpc>
                <a:spcPct val="114000"/>
              </a:lnSpc>
              <a:spcBef>
                <a:spcPts val="600"/>
              </a:spcBef>
              <a:buSzPct val="150000"/>
              <a:buNone/>
            </a:pPr>
            <a:r>
              <a:rPr lang="en-US" dirty="0"/>
              <a:t>		</a:t>
            </a:r>
          </a:p>
        </p:txBody>
      </p:sp>
      <p:sp>
        <p:nvSpPr>
          <p:cNvPr id="2" name="TextBox 1">
            <a:extLst>
              <a:ext uri="{FF2B5EF4-FFF2-40B4-BE49-F238E27FC236}">
                <a16:creationId xmlns:a16="http://schemas.microsoft.com/office/drawing/2014/main" id="{496F74E6-C1D2-F847-AF3E-779659AA8CE3}"/>
              </a:ext>
            </a:extLst>
          </p:cNvPr>
          <p:cNvSpPr txBox="1"/>
          <p:nvPr/>
        </p:nvSpPr>
        <p:spPr>
          <a:xfrm>
            <a:off x="-2414588" y="2986088"/>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15150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lvl="0"/>
            <a:r>
              <a:rPr lang="en-US" dirty="0">
                <a:solidFill>
                  <a:schemeClr val="tx1"/>
                </a:solidFill>
              </a:rPr>
              <a:t>Publishing Content Exercise Objectives</a:t>
            </a:r>
            <a:endParaRPr dirty="0">
              <a:solidFill>
                <a:schemeClr val="tx1"/>
              </a:solidFill>
            </a:endParaRPr>
          </a:p>
        </p:txBody>
      </p:sp>
      <p:sp>
        <p:nvSpPr>
          <p:cNvPr id="136" name="Google Shape;136;p21"/>
          <p:cNvSpPr txBox="1">
            <a:spLocks noGrp="1"/>
          </p:cNvSpPr>
          <p:nvPr>
            <p:ph type="subTitle" idx="1"/>
          </p:nvPr>
        </p:nvSpPr>
        <p:spPr>
          <a:xfrm>
            <a:off x="2244175" y="1854201"/>
            <a:ext cx="5528100" cy="3091089"/>
          </a:xfrm>
          <a:prstGeom prst="rect">
            <a:avLst/>
          </a:prstGeom>
        </p:spPr>
        <p:txBody>
          <a:bodyPr spcFirstLastPara="1" wrap="square" lIns="0" tIns="91425" rIns="0" bIns="91425" anchor="t" anchorCtr="0">
            <a:noAutofit/>
          </a:bodyPr>
          <a:lstStyle/>
          <a:p>
            <a:pPr marL="0" lvl="0" indent="0">
              <a:spcBef>
                <a:spcPts val="600"/>
              </a:spcBef>
              <a:buSzPct val="150000"/>
            </a:pPr>
            <a:r>
              <a:rPr lang="en-US" sz="1600" dirty="0"/>
              <a:t>- Enable Publications and Create a New Publication</a:t>
            </a:r>
          </a:p>
          <a:p>
            <a:pPr marL="0" lvl="0" indent="0">
              <a:spcBef>
                <a:spcPts val="600"/>
              </a:spcBef>
              <a:buSzPct val="150000"/>
            </a:pPr>
            <a:r>
              <a:rPr lang="en-US" sz="1600" dirty="0"/>
              <a:t>- Invite Users to a Publication </a:t>
            </a:r>
          </a:p>
          <a:p>
            <a:pPr marL="0" lvl="0" indent="0">
              <a:spcBef>
                <a:spcPts val="600"/>
              </a:spcBef>
              <a:buSzPct val="150000"/>
            </a:pPr>
            <a:r>
              <a:rPr lang="en-US" sz="1600" dirty="0"/>
              <a:t>- Schedule a Publication and View the Changes</a:t>
            </a:r>
          </a:p>
        </p:txBody>
      </p:sp>
    </p:spTree>
    <p:extLst>
      <p:ext uri="{BB962C8B-B14F-4D97-AF65-F5344CB8AC3E}">
        <p14:creationId xmlns:p14="http://schemas.microsoft.com/office/powerpoint/2010/main" val="2078074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550985" y="1652954"/>
            <a:ext cx="8042030" cy="2068709"/>
          </a:xfrm>
          <a:prstGeom prst="rect">
            <a:avLst/>
          </a:prstGeom>
        </p:spPr>
        <p:txBody>
          <a:bodyPr spcFirstLastPara="1" wrap="square" lIns="0" tIns="91425" rIns="0" bIns="91425" anchor="t" anchorCtr="0">
            <a:noAutofit/>
          </a:bodyPr>
          <a:lstStyle/>
          <a:p>
            <a:pPr marL="283464" lvl="0" indent="-342900" algn="l" rtl="0">
              <a:spcBef>
                <a:spcPts val="600"/>
              </a:spcBef>
              <a:spcAft>
                <a:spcPts val="0"/>
              </a:spcAft>
              <a:buFont typeface="+mj-lt"/>
              <a:buAutoNum type="arabicPeriod"/>
            </a:pPr>
            <a:r>
              <a:rPr lang="en-US" dirty="0"/>
              <a:t>Enable Publications and Create a New Publication</a:t>
            </a:r>
          </a:p>
          <a:p>
            <a:pPr marL="283464" lvl="0" indent="-342900" algn="l" rtl="0">
              <a:spcBef>
                <a:spcPts val="600"/>
              </a:spcBef>
              <a:spcAft>
                <a:spcPts val="0"/>
              </a:spcAft>
              <a:buFont typeface="+mj-lt"/>
              <a:buAutoNum type="arabicPeriod"/>
            </a:pPr>
            <a:r>
              <a:rPr lang="en-US" dirty="0"/>
              <a:t>Add Pages in the New Publication</a:t>
            </a:r>
          </a:p>
          <a:p>
            <a:pPr marL="283464" lvl="0" indent="-342900" algn="l" rtl="0">
              <a:spcBef>
                <a:spcPts val="600"/>
              </a:spcBef>
              <a:spcAft>
                <a:spcPts val="0"/>
              </a:spcAft>
              <a:buFont typeface="+mj-lt"/>
              <a:buAutoNum type="arabicPeriod"/>
            </a:pPr>
            <a:r>
              <a:rPr lang="en-US" dirty="0"/>
              <a:t>Add Fragments to the New Page</a:t>
            </a:r>
          </a:p>
          <a:p>
            <a:pPr marL="283464" lvl="0" indent="-342900" algn="l" rtl="0">
              <a:spcBef>
                <a:spcPts val="600"/>
              </a:spcBef>
              <a:spcAft>
                <a:spcPts val="0"/>
              </a:spcAft>
              <a:buFont typeface="+mj-lt"/>
              <a:buAutoNum type="arabicPeriod"/>
            </a:pPr>
            <a:r>
              <a:rPr lang="en-US" dirty="0"/>
              <a:t>Add Two More Public Pages</a:t>
            </a:r>
          </a:p>
          <a:p>
            <a:pPr marL="283464" lvl="0" indent="-342900" algn="l" rtl="0">
              <a:spcBef>
                <a:spcPts val="600"/>
              </a:spcBef>
              <a:spcAft>
                <a:spcPts val="0"/>
              </a:spcAft>
              <a:buFont typeface="+mj-lt"/>
              <a:buAutoNum type="arabicPeriod"/>
            </a:pPr>
            <a:r>
              <a:rPr lang="en-US" dirty="0"/>
              <a:t>Review and Publish Changes to the Publication</a:t>
            </a:r>
          </a:p>
          <a:p>
            <a:pPr marL="283464" lvl="0" indent="-342900">
              <a:spcBef>
                <a:spcPts val="600"/>
              </a:spcBef>
              <a:buFont typeface="+mj-lt"/>
              <a:buAutoNum type="arabicPeriod"/>
            </a:pPr>
            <a:r>
              <a:rPr lang="en-US" dirty="0"/>
              <a:t>Create a New User and give them Access to the Marvin Robotic Site</a:t>
            </a:r>
          </a:p>
          <a:p>
            <a:pPr marL="283464" lvl="0" indent="-342900">
              <a:spcBef>
                <a:spcPts val="600"/>
              </a:spcBef>
              <a:buFont typeface="+mj-lt"/>
              <a:buAutoNum type="arabicPeriod"/>
            </a:pPr>
            <a:r>
              <a:rPr lang="en-US" dirty="0"/>
              <a:t>Assign the User Membership, a Role, and a Password</a:t>
            </a:r>
          </a:p>
          <a:p>
            <a:pPr marL="283464" lvl="0" indent="-342900" algn="l" rtl="0">
              <a:spcBef>
                <a:spcPts val="600"/>
              </a:spcBef>
              <a:spcAft>
                <a:spcPts val="1600"/>
              </a:spcAft>
              <a:buFont typeface="+mj-lt"/>
              <a:buAutoNum type="arabicPeriod"/>
            </a:pPr>
            <a:endParaRPr dirty="0"/>
          </a:p>
        </p:txBody>
      </p:sp>
      <p:sp>
        <p:nvSpPr>
          <p:cNvPr id="112" name="Google Shape;112;p18"/>
          <p:cNvSpPr txBox="1">
            <a:spLocks noGrp="1"/>
          </p:cNvSpPr>
          <p:nvPr>
            <p:ph type="title"/>
          </p:nvPr>
        </p:nvSpPr>
        <p:spPr>
          <a:xfrm>
            <a:off x="1008185" y="864030"/>
            <a:ext cx="7469388" cy="572700"/>
          </a:xfrm>
          <a:prstGeom prst="rect">
            <a:avLst/>
          </a:prstGeom>
        </p:spPr>
        <p:txBody>
          <a:bodyPr spcFirstLastPara="1" wrap="square" lIns="0" tIns="91425" rIns="0" bIns="91425" anchor="t" anchorCtr="0">
            <a:noAutofit/>
          </a:bodyPr>
          <a:lstStyle/>
          <a:p>
            <a:pPr lvl="0"/>
            <a:r>
              <a:rPr lang="en-US" dirty="0">
                <a:solidFill>
                  <a:schemeClr val="tx1"/>
                </a:solidFill>
              </a:rPr>
              <a:t>Publishing Content Exercise Steps (1/2)</a:t>
            </a:r>
            <a:endParaRPr dirty="0">
              <a:solidFill>
                <a:schemeClr val="tx1"/>
              </a:solidFill>
            </a:endParaRPr>
          </a:p>
        </p:txBody>
      </p:sp>
      <p:pic>
        <p:nvPicPr>
          <p:cNvPr id="3" name="Picture 2" descr="A close up of a sign&#10;&#10;Description automatically generated">
            <a:extLst>
              <a:ext uri="{FF2B5EF4-FFF2-40B4-BE49-F238E27FC236}">
                <a16:creationId xmlns:a16="http://schemas.microsoft.com/office/drawing/2014/main" id="{BED0F1AE-C7F9-4A98-9406-F740E499421D}"/>
              </a:ext>
            </a:extLst>
          </p:cNvPr>
          <p:cNvPicPr>
            <a:picLocks noChangeAspect="1"/>
          </p:cNvPicPr>
          <p:nvPr/>
        </p:nvPicPr>
        <p:blipFill>
          <a:blip r:embed="rId3"/>
          <a:stretch>
            <a:fillRect/>
          </a:stretch>
        </p:blipFill>
        <p:spPr>
          <a:xfrm>
            <a:off x="277674" y="864030"/>
            <a:ext cx="562708" cy="562708"/>
          </a:xfrm>
          <a:prstGeom prst="rect">
            <a:avLst/>
          </a:prstGeom>
        </p:spPr>
      </p:pic>
    </p:spTree>
    <p:extLst>
      <p:ext uri="{BB962C8B-B14F-4D97-AF65-F5344CB8AC3E}">
        <p14:creationId xmlns:p14="http://schemas.microsoft.com/office/powerpoint/2010/main" val="503102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550985" y="1652954"/>
            <a:ext cx="8042030" cy="2068709"/>
          </a:xfrm>
          <a:prstGeom prst="rect">
            <a:avLst/>
          </a:prstGeom>
        </p:spPr>
        <p:txBody>
          <a:bodyPr spcFirstLastPara="1" wrap="square" lIns="0" tIns="91425" rIns="0" bIns="91425" anchor="t" anchorCtr="0">
            <a:noAutofit/>
          </a:bodyPr>
          <a:lstStyle/>
          <a:p>
            <a:pPr marL="283464" lvl="0" indent="-342900" algn="l" rtl="0">
              <a:spcBef>
                <a:spcPts val="600"/>
              </a:spcBef>
              <a:spcAft>
                <a:spcPts val="0"/>
              </a:spcAft>
              <a:buFont typeface="+mj-lt"/>
              <a:buAutoNum type="arabicPeriod"/>
            </a:pPr>
            <a:r>
              <a:rPr lang="en-US" dirty="0"/>
              <a:t>Create another New Publication</a:t>
            </a:r>
          </a:p>
          <a:p>
            <a:pPr marL="283464" lvl="0" indent="-342900" algn="l" rtl="0">
              <a:spcBef>
                <a:spcPts val="600"/>
              </a:spcBef>
              <a:spcAft>
                <a:spcPts val="0"/>
              </a:spcAft>
              <a:buFont typeface="+mj-lt"/>
              <a:buAutoNum type="arabicPeriod"/>
            </a:pPr>
            <a:r>
              <a:rPr lang="en-US" dirty="0"/>
              <a:t>Invite the New User to the Publication </a:t>
            </a:r>
          </a:p>
          <a:p>
            <a:pPr marL="283464" lvl="0" indent="-342900" algn="l" rtl="0">
              <a:spcBef>
                <a:spcPts val="600"/>
              </a:spcBef>
              <a:spcAft>
                <a:spcPts val="0"/>
              </a:spcAft>
              <a:buFont typeface="+mj-lt"/>
              <a:buAutoNum type="arabicPeriod"/>
            </a:pPr>
            <a:r>
              <a:rPr lang="en-US" dirty="0"/>
              <a:t>Sign In as the new User and Access the Publication</a:t>
            </a:r>
          </a:p>
          <a:p>
            <a:pPr marL="283464" lvl="0" indent="-342900" algn="l" rtl="0">
              <a:spcBef>
                <a:spcPts val="600"/>
              </a:spcBef>
              <a:spcAft>
                <a:spcPts val="0"/>
              </a:spcAft>
              <a:buFont typeface="+mj-lt"/>
              <a:buAutoNum type="arabicPeriod"/>
            </a:pPr>
            <a:r>
              <a:rPr lang="en-US" dirty="0"/>
              <a:t>Make Changes to a Page</a:t>
            </a:r>
          </a:p>
          <a:p>
            <a:pPr marL="283464" lvl="0" indent="-342900" algn="l" rtl="0">
              <a:spcBef>
                <a:spcPts val="600"/>
              </a:spcBef>
              <a:spcAft>
                <a:spcPts val="0"/>
              </a:spcAft>
              <a:buFont typeface="+mj-lt"/>
              <a:buAutoNum type="arabicPeriod"/>
            </a:pPr>
            <a:r>
              <a:rPr lang="en-US" dirty="0"/>
              <a:t>Compare the Publication and the Current Site</a:t>
            </a:r>
          </a:p>
          <a:p>
            <a:pPr marL="283464" lvl="0" indent="-342900" algn="l" rtl="0">
              <a:spcBef>
                <a:spcPts val="600"/>
              </a:spcBef>
              <a:spcAft>
                <a:spcPts val="0"/>
              </a:spcAft>
              <a:buFont typeface="+mj-lt"/>
              <a:buAutoNum type="arabicPeriod"/>
            </a:pPr>
            <a:r>
              <a:rPr lang="en-US" dirty="0"/>
              <a:t>Schedule the Publication for Release</a:t>
            </a:r>
          </a:p>
        </p:txBody>
      </p:sp>
      <p:sp>
        <p:nvSpPr>
          <p:cNvPr id="112" name="Google Shape;112;p18"/>
          <p:cNvSpPr txBox="1">
            <a:spLocks noGrp="1"/>
          </p:cNvSpPr>
          <p:nvPr>
            <p:ph type="title"/>
          </p:nvPr>
        </p:nvSpPr>
        <p:spPr>
          <a:xfrm>
            <a:off x="1008184" y="864030"/>
            <a:ext cx="7221415" cy="572700"/>
          </a:xfrm>
          <a:prstGeom prst="rect">
            <a:avLst/>
          </a:prstGeom>
        </p:spPr>
        <p:txBody>
          <a:bodyPr spcFirstLastPara="1" wrap="square" lIns="0" tIns="91425" rIns="0" bIns="91425" anchor="t" anchorCtr="0">
            <a:noAutofit/>
          </a:bodyPr>
          <a:lstStyle/>
          <a:p>
            <a:pPr lvl="0" algn="l" rtl="0">
              <a:spcBef>
                <a:spcPts val="0"/>
              </a:spcBef>
              <a:spcAft>
                <a:spcPts val="0"/>
              </a:spcAft>
            </a:pPr>
            <a:r>
              <a:rPr lang="en-US" dirty="0">
                <a:solidFill>
                  <a:schemeClr val="tx1"/>
                </a:solidFill>
              </a:rPr>
              <a:t>Publishing Content Exercise Steps (2/2)</a:t>
            </a:r>
            <a:endParaRPr dirty="0">
              <a:solidFill>
                <a:schemeClr val="tx1"/>
              </a:solidFill>
            </a:endParaRPr>
          </a:p>
        </p:txBody>
      </p:sp>
      <p:pic>
        <p:nvPicPr>
          <p:cNvPr id="3" name="Picture 2" descr="A close up of a sign&#10;&#10;Description automatically generated">
            <a:extLst>
              <a:ext uri="{FF2B5EF4-FFF2-40B4-BE49-F238E27FC236}">
                <a16:creationId xmlns:a16="http://schemas.microsoft.com/office/drawing/2014/main" id="{BED0F1AE-C7F9-4A98-9406-F740E499421D}"/>
              </a:ext>
            </a:extLst>
          </p:cNvPr>
          <p:cNvPicPr>
            <a:picLocks noChangeAspect="1"/>
          </p:cNvPicPr>
          <p:nvPr/>
        </p:nvPicPr>
        <p:blipFill>
          <a:blip r:embed="rId3"/>
          <a:stretch>
            <a:fillRect/>
          </a:stretch>
        </p:blipFill>
        <p:spPr>
          <a:xfrm>
            <a:off x="277674" y="864030"/>
            <a:ext cx="562708" cy="562708"/>
          </a:xfrm>
          <a:prstGeom prst="rect">
            <a:avLst/>
          </a:prstGeom>
        </p:spPr>
      </p:pic>
    </p:spTree>
    <p:extLst>
      <p:ext uri="{BB962C8B-B14F-4D97-AF65-F5344CB8AC3E}">
        <p14:creationId xmlns:p14="http://schemas.microsoft.com/office/powerpoint/2010/main" val="832258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B30F76-A8B1-AD4B-B068-4F9EDA699BB5}"/>
              </a:ext>
            </a:extLst>
          </p:cNvPr>
          <p:cNvPicPr>
            <a:picLocks noChangeAspect="1"/>
          </p:cNvPicPr>
          <p:nvPr/>
        </p:nvPicPr>
        <p:blipFill>
          <a:blip r:embed="rId3"/>
          <a:stretch>
            <a:fillRect/>
          </a:stretch>
        </p:blipFill>
        <p:spPr>
          <a:xfrm>
            <a:off x="277674" y="864030"/>
            <a:ext cx="562708" cy="562708"/>
          </a:xfrm>
          <a:prstGeom prst="rect">
            <a:avLst/>
          </a:prstGeom>
        </p:spPr>
      </p:pic>
      <p:sp>
        <p:nvSpPr>
          <p:cNvPr id="111" name="Google Shape;111;p18"/>
          <p:cNvSpPr txBox="1">
            <a:spLocks noGrp="1"/>
          </p:cNvSpPr>
          <p:nvPr>
            <p:ph type="body" idx="1"/>
          </p:nvPr>
        </p:nvSpPr>
        <p:spPr>
          <a:xfrm>
            <a:off x="550985" y="1652953"/>
            <a:ext cx="8042030" cy="2068709"/>
          </a:xfrm>
          <a:prstGeom prst="rect">
            <a:avLst/>
          </a:prstGeom>
        </p:spPr>
        <p:txBody>
          <a:bodyPr spcFirstLastPara="1" wrap="square" lIns="0" tIns="91425" rIns="0" bIns="91425" anchor="t" anchorCtr="0">
            <a:noAutofit/>
          </a:bodyPr>
          <a:lstStyle/>
          <a:p>
            <a:pPr marL="283464" lvl="0" indent="-283464">
              <a:spcBef>
                <a:spcPts val="600"/>
              </a:spcBef>
              <a:buFont typeface="+mj-lt"/>
              <a:buAutoNum type="arabicPeriod"/>
            </a:pPr>
            <a:r>
              <a:rPr lang="en-US" dirty="0"/>
              <a:t>Create an additional publication. Make changes to the publication and to Production so that there are conflicts (for example, add duplicate folders or move a Web Content article). Resolve any conflicts that you are notified about when you attempt to publish the Publication. </a:t>
            </a:r>
            <a:endParaRPr dirty="0"/>
          </a:p>
        </p:txBody>
      </p:sp>
      <p:sp>
        <p:nvSpPr>
          <p:cNvPr id="112" name="Google Shape;112;p18"/>
          <p:cNvSpPr txBox="1">
            <a:spLocks noGrp="1"/>
          </p:cNvSpPr>
          <p:nvPr>
            <p:ph type="title"/>
          </p:nvPr>
        </p:nvSpPr>
        <p:spPr>
          <a:xfrm>
            <a:off x="1008185" y="864030"/>
            <a:ext cx="4478090" cy="572700"/>
          </a:xfrm>
          <a:prstGeom prst="rect">
            <a:avLst/>
          </a:prstGeom>
        </p:spPr>
        <p:txBody>
          <a:bodyPr spcFirstLastPara="1" wrap="square" lIns="0" tIns="91425" rIns="0" bIns="91425" anchor="t" anchorCtr="0">
            <a:noAutofit/>
          </a:bodyPr>
          <a:lstStyle/>
          <a:p>
            <a:pPr lvl="0" algn="l" rtl="0">
              <a:spcBef>
                <a:spcPts val="0"/>
              </a:spcBef>
              <a:spcAft>
                <a:spcPts val="0"/>
              </a:spcAft>
            </a:pPr>
            <a:r>
              <a:rPr lang="en-US" dirty="0">
                <a:solidFill>
                  <a:schemeClr val="tx1"/>
                </a:solidFill>
              </a:rPr>
              <a:t>Bonus Exercises</a:t>
            </a:r>
            <a:endParaRPr dirty="0">
              <a:solidFill>
                <a:schemeClr val="tx1"/>
              </a:solidFill>
            </a:endParaRPr>
          </a:p>
        </p:txBody>
      </p:sp>
    </p:spTree>
    <p:extLst>
      <p:ext uri="{BB962C8B-B14F-4D97-AF65-F5344CB8AC3E}">
        <p14:creationId xmlns:p14="http://schemas.microsoft.com/office/powerpoint/2010/main" val="2912246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solidFill>
                  <a:schemeClr val="tx1"/>
                </a:solidFill>
              </a:rPr>
              <a:t>Summary (1/2)</a:t>
            </a:r>
            <a:endParaRPr dirty="0">
              <a:solidFill>
                <a:schemeClr val="tx1"/>
              </a:solidFill>
            </a:endParaRPr>
          </a:p>
        </p:txBody>
      </p:sp>
      <p:sp>
        <p:nvSpPr>
          <p:cNvPr id="136" name="Google Shape;136;p21"/>
          <p:cNvSpPr txBox="1">
            <a:spLocks noGrp="1"/>
          </p:cNvSpPr>
          <p:nvPr>
            <p:ph type="subTitle" idx="1"/>
          </p:nvPr>
        </p:nvSpPr>
        <p:spPr>
          <a:xfrm>
            <a:off x="2244175" y="1853626"/>
            <a:ext cx="5528100" cy="2013611"/>
          </a:xfrm>
          <a:prstGeom prst="rect">
            <a:avLst/>
          </a:prstGeom>
        </p:spPr>
        <p:txBody>
          <a:bodyPr spcFirstLastPara="1" wrap="square" lIns="0" tIns="91425" rIns="0" bIns="91425" anchor="t" anchorCtr="0">
            <a:noAutofit/>
          </a:bodyPr>
          <a:lstStyle/>
          <a:p>
            <a:pPr marL="342900" lvl="0">
              <a:spcBef>
                <a:spcPts val="600"/>
              </a:spcBef>
              <a:buSzPct val="150000"/>
              <a:buFont typeface="Arial" panose="020B0604020202020204" pitchFamily="34" charset="0"/>
              <a:buChar char="•"/>
            </a:pPr>
            <a:r>
              <a:rPr lang="en-US" sz="1600" dirty="0"/>
              <a:t>Custom workflows can be created to accommodate complex review processes for various assets.</a:t>
            </a:r>
          </a:p>
          <a:p>
            <a:pPr marL="342900" lvl="0">
              <a:spcBef>
                <a:spcPts val="600"/>
              </a:spcBef>
              <a:buSzPct val="150000"/>
              <a:buFont typeface="Arial" panose="020B0604020202020204" pitchFamily="34" charset="0"/>
              <a:buChar char="•"/>
            </a:pPr>
            <a:r>
              <a:rPr lang="en-US" sz="1600" dirty="0">
                <a:solidFill>
                  <a:schemeClr val="tx1"/>
                </a:solidFill>
              </a:rPr>
              <a:t>The workflow designer allows administrators to create workflow definitions in a graphical editor.</a:t>
            </a:r>
          </a:p>
          <a:p>
            <a:pPr marL="342900" lvl="0">
              <a:spcBef>
                <a:spcPts val="600"/>
              </a:spcBef>
              <a:buSzPct val="150000"/>
              <a:buFont typeface="Arial" panose="020B0604020202020204" pitchFamily="34" charset="0"/>
              <a:buChar char="•"/>
            </a:pPr>
            <a:r>
              <a:rPr lang="en-US" sz="1600" dirty="0">
                <a:solidFill>
                  <a:schemeClr val="tx1"/>
                </a:solidFill>
              </a:rPr>
              <a:t>The four key components of a workflow each have several properties that work together to clarify and streamline the review process.</a:t>
            </a:r>
          </a:p>
        </p:txBody>
      </p:sp>
    </p:spTree>
    <p:extLst>
      <p:ext uri="{BB962C8B-B14F-4D97-AF65-F5344CB8AC3E}">
        <p14:creationId xmlns:p14="http://schemas.microsoft.com/office/powerpoint/2010/main" val="2642643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solidFill>
                  <a:schemeClr val="tx1"/>
                </a:solidFill>
              </a:rPr>
              <a:t>Summary (2/2)</a:t>
            </a:r>
            <a:endParaRPr dirty="0">
              <a:solidFill>
                <a:schemeClr val="tx1"/>
              </a:solidFill>
            </a:endParaRPr>
          </a:p>
        </p:txBody>
      </p:sp>
      <p:sp>
        <p:nvSpPr>
          <p:cNvPr id="136" name="Google Shape;136;p21"/>
          <p:cNvSpPr txBox="1">
            <a:spLocks noGrp="1"/>
          </p:cNvSpPr>
          <p:nvPr>
            <p:ph type="subTitle" idx="1"/>
          </p:nvPr>
        </p:nvSpPr>
        <p:spPr>
          <a:xfrm>
            <a:off x="2244175" y="1853626"/>
            <a:ext cx="5528100" cy="2013611"/>
          </a:xfrm>
          <a:prstGeom prst="rect">
            <a:avLst/>
          </a:prstGeom>
        </p:spPr>
        <p:txBody>
          <a:bodyPr spcFirstLastPara="1" wrap="square" lIns="0" tIns="91425" rIns="0" bIns="91425" anchor="t" anchorCtr="0">
            <a:noAutofit/>
          </a:bodyPr>
          <a:lstStyle/>
          <a:p>
            <a:pPr marL="342900" lvl="0">
              <a:spcBef>
                <a:spcPts val="600"/>
              </a:spcBef>
              <a:buSzPct val="150000"/>
              <a:buFont typeface="Arial" panose="020B0604020202020204" pitchFamily="34" charset="0"/>
              <a:buChar char="•"/>
            </a:pPr>
            <a:r>
              <a:rPr lang="en-US" sz="1600" dirty="0">
                <a:solidFill>
                  <a:schemeClr val="tx1"/>
                </a:solidFill>
              </a:rPr>
              <a:t>The workflow designer contains several options for creating intricate workflows including forks, joins, conditions, and task timers.</a:t>
            </a:r>
          </a:p>
          <a:p>
            <a:pPr marL="342900" lvl="0">
              <a:spcBef>
                <a:spcPts val="600"/>
              </a:spcBef>
              <a:buSzPct val="150000"/>
              <a:buFont typeface="Arial" panose="020B0604020202020204" pitchFamily="34" charset="0"/>
              <a:buChar char="•"/>
            </a:pPr>
            <a:r>
              <a:rPr lang="en-US" sz="1600" dirty="0">
                <a:solidFill>
                  <a:schemeClr val="tx1"/>
                </a:solidFill>
              </a:rPr>
              <a:t>Page Audits can be enabled and used to improve a page’s content with regards to accessibility and SEO.</a:t>
            </a:r>
          </a:p>
          <a:p>
            <a:pPr marL="342900" lvl="0">
              <a:spcBef>
                <a:spcPts val="600"/>
              </a:spcBef>
              <a:buSzPct val="150000"/>
              <a:buFont typeface="Arial" panose="020B0604020202020204" pitchFamily="34" charset="0"/>
              <a:buChar char="•"/>
            </a:pPr>
            <a:r>
              <a:rPr lang="en-US" sz="1600" dirty="0">
                <a:solidFill>
                  <a:schemeClr val="tx1"/>
                </a:solidFill>
              </a:rPr>
              <a:t>Changes across the entire DXP instance can be made behind the scenes and then published using Publications.</a:t>
            </a:r>
          </a:p>
        </p:txBody>
      </p:sp>
    </p:spTree>
    <p:extLst>
      <p:ext uri="{BB962C8B-B14F-4D97-AF65-F5344CB8AC3E}">
        <p14:creationId xmlns:p14="http://schemas.microsoft.com/office/powerpoint/2010/main" val="3408018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4284"/>
            <a:ext cx="7819292" cy="626400"/>
          </a:xfrm>
          <a:prstGeom prst="rect">
            <a:avLst/>
          </a:prstGeom>
        </p:spPr>
        <p:txBody>
          <a:bodyPr spcFirstLastPara="1" wrap="square" lIns="0" tIns="91425" rIns="0" bIns="91425" anchor="t" anchorCtr="0">
            <a:noAutofit/>
          </a:bodyPr>
          <a:lstStyle/>
          <a:p>
            <a:pPr lvl="0"/>
            <a:r>
              <a:rPr lang="en-US" dirty="0"/>
              <a:t>For Further Reading</a:t>
            </a:r>
            <a:endParaRPr dirty="0"/>
          </a:p>
        </p:txBody>
      </p:sp>
      <p:sp>
        <p:nvSpPr>
          <p:cNvPr id="105" name="Google Shape;105;p17"/>
          <p:cNvSpPr txBox="1">
            <a:spLocks noGrp="1"/>
          </p:cNvSpPr>
          <p:nvPr>
            <p:ph type="body" idx="1"/>
          </p:nvPr>
        </p:nvSpPr>
        <p:spPr>
          <a:xfrm>
            <a:off x="890953" y="1426086"/>
            <a:ext cx="7362094" cy="2197786"/>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For more information regarding workflows, consult the documentation here:</a:t>
            </a:r>
          </a:p>
          <a:p>
            <a:pPr marL="742950" lvl="1" indent="-285750">
              <a:spcBef>
                <a:spcPts val="600"/>
              </a:spcBef>
            </a:pPr>
            <a:r>
              <a:rPr lang="en-US" sz="1600" dirty="0">
                <a:hlinkClick r:id="rId3"/>
              </a:rPr>
              <a:t>https://learn.liferay.com/dxp/latest/en/process-automation/workflow/introduction-to-workflow.html</a:t>
            </a:r>
            <a:endParaRPr lang="en-US" sz="1600" dirty="0"/>
          </a:p>
          <a:p>
            <a:pPr marL="285750" indent="-285750">
              <a:spcBef>
                <a:spcPts val="600"/>
              </a:spcBef>
              <a:buSzPct val="150000"/>
              <a:buFont typeface="Arial" panose="020B0604020202020204" pitchFamily="34" charset="0"/>
              <a:buChar char="•"/>
            </a:pPr>
            <a:r>
              <a:rPr lang="en-US" dirty="0"/>
              <a:t>For more information regarding Publications, consult the documentation here:</a:t>
            </a:r>
          </a:p>
          <a:p>
            <a:pPr marL="742950" lvl="1" indent="-285750">
              <a:spcBef>
                <a:spcPts val="600"/>
              </a:spcBef>
            </a:pPr>
            <a:r>
              <a:rPr lang="en-US" sz="1600" dirty="0">
                <a:hlinkClick r:id="rId4"/>
              </a:rPr>
              <a:t>https://learn.liferay.com/dxp/latest/en/site-building/publishing-tools/publications/publications-overview.html</a:t>
            </a:r>
            <a:endParaRPr lang="en-US" dirty="0"/>
          </a:p>
          <a:p>
            <a:pPr marL="285750" indent="-285750">
              <a:spcBef>
                <a:spcPts val="600"/>
              </a:spcBef>
              <a:buSzPct val="150000"/>
              <a:buFont typeface="Arial" panose="020B0604020202020204" pitchFamily="34" charset="0"/>
              <a:buChar char="•"/>
            </a:pPr>
            <a:r>
              <a:rPr lang="en-US" dirty="0"/>
              <a:t>For general questions about using Liferay’s products, visit:</a:t>
            </a:r>
          </a:p>
          <a:p>
            <a:pPr marL="742950" lvl="1" indent="-285750">
              <a:spcBef>
                <a:spcPts val="600"/>
              </a:spcBef>
            </a:pPr>
            <a:r>
              <a:rPr lang="en-US" sz="1600" dirty="0">
                <a:hlinkClick r:id="rId5"/>
              </a:rPr>
              <a:t>https://learn.liferay.com/index.html</a:t>
            </a:r>
            <a:endParaRPr lang="en-US" sz="1600" dirty="0"/>
          </a:p>
        </p:txBody>
      </p:sp>
    </p:spTree>
    <p:extLst>
      <p:ext uri="{BB962C8B-B14F-4D97-AF65-F5344CB8AC3E}">
        <p14:creationId xmlns:p14="http://schemas.microsoft.com/office/powerpoint/2010/main" val="398512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428475"/>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Need to address the following issues:</a:t>
            </a:r>
          </a:p>
          <a:p>
            <a:pPr marL="742950" lvl="1" indent="-285750">
              <a:spcBef>
                <a:spcPts val="600"/>
              </a:spcBef>
              <a:buSzPct val="88000"/>
              <a:buFont typeface="Courier New" panose="02070309020205020404" pitchFamily="49" charset="0"/>
              <a:buChar char="o"/>
            </a:pPr>
            <a:r>
              <a:rPr lang="en-US" sz="1600" dirty="0"/>
              <a:t>Product-related content that is created needs to be approved by both Tricia McMillan (After Sales Manager) and Ford Dent (Ecommerce Manager)</a:t>
            </a:r>
          </a:p>
          <a:p>
            <a:pPr marL="742950" lvl="1" indent="-285750">
              <a:spcBef>
                <a:spcPts val="600"/>
              </a:spcBef>
              <a:buSzPct val="88000"/>
              <a:buFont typeface="Courier New" panose="02070309020205020404" pitchFamily="49" charset="0"/>
              <a:buChar char="o"/>
            </a:pPr>
            <a:r>
              <a:rPr lang="en-US" sz="1600" dirty="0"/>
              <a:t>Marketing content needs to be properly timed to publish alongside ongoing promotions</a:t>
            </a:r>
          </a:p>
          <a:p>
            <a:pPr marL="0" lvl="0" indent="0" algn="l" rtl="0">
              <a:spcBef>
                <a:spcPts val="600"/>
              </a:spcBef>
              <a:spcAft>
                <a:spcPts val="1600"/>
              </a:spcAft>
              <a:buNone/>
            </a:pPr>
            <a:endParaRPr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Use Case: Marvin Robotics</a:t>
            </a:r>
            <a:endParaRPr dirty="0"/>
          </a:p>
        </p:txBody>
      </p:sp>
      <p:pic>
        <p:nvPicPr>
          <p:cNvPr id="115" name="Google Shape;115;p18"/>
          <p:cNvPicPr preferRelativeResize="0"/>
          <p:nvPr/>
        </p:nvPicPr>
        <p:blipFill rotWithShape="1">
          <a:blip r:embed="rId3"/>
          <a:srcRect t="3657" b="3657"/>
          <a:stretch/>
        </p:blipFill>
        <p:spPr>
          <a:xfrm>
            <a:off x="4719026" y="1519079"/>
            <a:ext cx="4298854" cy="2865898"/>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259165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428475"/>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Need to address the following issues:</a:t>
            </a:r>
          </a:p>
          <a:p>
            <a:pPr marL="742950" lvl="1" indent="-285750">
              <a:spcBef>
                <a:spcPts val="600"/>
              </a:spcBef>
              <a:buSzPct val="88000"/>
              <a:buFont typeface="Courier New" panose="02070309020205020404" pitchFamily="49" charset="0"/>
              <a:buChar char="o"/>
            </a:pPr>
            <a:r>
              <a:rPr lang="en-US" sz="1600" dirty="0"/>
              <a:t>Multiple Users in charge of making edits across Marvin Robotics Sites, occasionally resulting in conflicting changes</a:t>
            </a:r>
          </a:p>
          <a:p>
            <a:pPr marL="742950" lvl="1" indent="-285750">
              <a:spcBef>
                <a:spcPts val="600"/>
              </a:spcBef>
              <a:buSzPct val="88000"/>
              <a:buFont typeface="Courier New" panose="02070309020205020404" pitchFamily="49" charset="0"/>
              <a:buChar char="o"/>
            </a:pPr>
            <a:r>
              <a:rPr lang="en-US" sz="1600" dirty="0"/>
              <a:t>Web Team supervisor wants the ability to review and approve multiple changes simultaneously</a:t>
            </a:r>
            <a:endParaRPr sz="1600" dirty="0"/>
          </a:p>
          <a:p>
            <a:pPr marL="0" lvl="0" indent="0" algn="l" rtl="0">
              <a:spcBef>
                <a:spcPts val="600"/>
              </a:spcBef>
              <a:spcAft>
                <a:spcPts val="1600"/>
              </a:spcAft>
              <a:buNone/>
            </a:pPr>
            <a:endParaRPr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Use Case: Marvin Robotics</a:t>
            </a:r>
            <a:endParaRPr dirty="0"/>
          </a:p>
        </p:txBody>
      </p:sp>
      <p:pic>
        <p:nvPicPr>
          <p:cNvPr id="115" name="Google Shape;115;p18"/>
          <p:cNvPicPr preferRelativeResize="0"/>
          <p:nvPr/>
        </p:nvPicPr>
        <p:blipFill rotWithShape="1">
          <a:blip r:embed="rId3"/>
          <a:srcRect t="4389" b="4389"/>
          <a:stretch/>
        </p:blipFill>
        <p:spPr>
          <a:xfrm>
            <a:off x="4687494" y="1519079"/>
            <a:ext cx="4298854" cy="2865898"/>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387944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5"/>
          <p:cNvSpPr txBox="1">
            <a:spLocks noGrp="1"/>
          </p:cNvSpPr>
          <p:nvPr>
            <p:ph type="subTitle" idx="1"/>
          </p:nvPr>
        </p:nvSpPr>
        <p:spPr>
          <a:xfrm>
            <a:off x="2824956" y="1850900"/>
            <a:ext cx="5798781" cy="2115600"/>
          </a:xfrm>
          <a:prstGeom prst="rect">
            <a:avLst/>
          </a:prstGeom>
        </p:spPr>
        <p:txBody>
          <a:bodyPr spcFirstLastPara="1" wrap="square" lIns="0" tIns="91425" rIns="0" bIns="91425" anchor="t" anchorCtr="0">
            <a:noAutofit/>
          </a:bodyPr>
          <a:lstStyle/>
          <a:p>
            <a:pPr marL="0" lvl="0" indent="0">
              <a:spcBef>
                <a:spcPts val="600"/>
              </a:spcBef>
              <a:spcAft>
                <a:spcPts val="1600"/>
              </a:spcAft>
            </a:pPr>
            <a:r>
              <a:rPr lang="en-US" sz="1600" dirty="0">
                <a:solidFill>
                  <a:schemeClr val="accent2"/>
                </a:solidFill>
              </a:rPr>
              <a:t>Increase </a:t>
            </a:r>
            <a:r>
              <a:rPr lang="en-US" sz="1600" dirty="0">
                <a:solidFill>
                  <a:schemeClr val="tx1"/>
                </a:solidFill>
              </a:rPr>
              <a:t>the number of review options available for created content</a:t>
            </a:r>
          </a:p>
          <a:p>
            <a:pPr marL="0" indent="0">
              <a:spcBef>
                <a:spcPts val="600"/>
              </a:spcBef>
              <a:spcAft>
                <a:spcPts val="1600"/>
              </a:spcAft>
            </a:pPr>
            <a:r>
              <a:rPr lang="en-US" sz="1600" dirty="0">
                <a:solidFill>
                  <a:srgbClr val="FF0000"/>
                </a:solidFill>
              </a:rPr>
              <a:t>Decrease </a:t>
            </a:r>
            <a:r>
              <a:rPr lang="en-US" sz="1600" dirty="0">
                <a:solidFill>
                  <a:schemeClr val="tx1"/>
                </a:solidFill>
              </a:rPr>
              <a:t>the</a:t>
            </a:r>
            <a:r>
              <a:rPr lang="en-US" sz="1600" dirty="0">
                <a:solidFill>
                  <a:srgbClr val="FF0000"/>
                </a:solidFill>
              </a:rPr>
              <a:t> </a:t>
            </a:r>
            <a:r>
              <a:rPr lang="en-US" sz="1600" dirty="0"/>
              <a:t>number of errors in released content</a:t>
            </a:r>
            <a:endParaRPr lang="en-US" sz="1600" dirty="0">
              <a:solidFill>
                <a:schemeClr val="tx1"/>
              </a:solidFill>
            </a:endParaRPr>
          </a:p>
          <a:p>
            <a:pPr marL="0" lvl="0" indent="0">
              <a:spcBef>
                <a:spcPts val="600"/>
              </a:spcBef>
              <a:spcAft>
                <a:spcPts val="1600"/>
              </a:spcAft>
            </a:pPr>
            <a:r>
              <a:rPr lang="en-US" sz="1600" dirty="0">
                <a:solidFill>
                  <a:srgbClr val="FF0000"/>
                </a:solidFill>
              </a:rPr>
              <a:t>Reduce </a:t>
            </a:r>
            <a:r>
              <a:rPr lang="en-US" sz="1600" dirty="0">
                <a:solidFill>
                  <a:schemeClr val="tx1"/>
                </a:solidFill>
              </a:rPr>
              <a:t>the</a:t>
            </a:r>
            <a:r>
              <a:rPr lang="en-US" sz="1600" dirty="0">
                <a:solidFill>
                  <a:srgbClr val="FF0000"/>
                </a:solidFill>
              </a:rPr>
              <a:t> </a:t>
            </a:r>
            <a:r>
              <a:rPr lang="en-US" sz="1600" dirty="0"/>
              <a:t>amount of time that content spends in review</a:t>
            </a:r>
            <a:endParaRPr lang="en-US" sz="1600" dirty="0">
              <a:solidFill>
                <a:schemeClr val="tx1"/>
              </a:solidFill>
            </a:endParaRPr>
          </a:p>
        </p:txBody>
      </p:sp>
      <p:pic>
        <p:nvPicPr>
          <p:cNvPr id="3" name="Picture 2" descr="A picture containing drawing&#10;&#10;Description automatically generated">
            <a:extLst>
              <a:ext uri="{FF2B5EF4-FFF2-40B4-BE49-F238E27FC236}">
                <a16:creationId xmlns:a16="http://schemas.microsoft.com/office/drawing/2014/main" id="{78705B3B-6368-4A94-AE0C-017DE78C0CD7}"/>
              </a:ext>
            </a:extLst>
          </p:cNvPr>
          <p:cNvPicPr>
            <a:picLocks noChangeAspect="1"/>
          </p:cNvPicPr>
          <p:nvPr/>
        </p:nvPicPr>
        <p:blipFill>
          <a:blip r:embed="rId3"/>
          <a:stretch>
            <a:fillRect/>
          </a:stretch>
        </p:blipFill>
        <p:spPr>
          <a:xfrm>
            <a:off x="2262813" y="1959668"/>
            <a:ext cx="420432" cy="420432"/>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6DA58EE7-8561-6047-A68E-F554E3BD7FCB}"/>
              </a:ext>
            </a:extLst>
          </p:cNvPr>
          <p:cNvPicPr>
            <a:picLocks noChangeAspect="1"/>
          </p:cNvPicPr>
          <p:nvPr/>
        </p:nvPicPr>
        <p:blipFill>
          <a:blip r:embed="rId4"/>
          <a:stretch>
            <a:fillRect/>
          </a:stretch>
        </p:blipFill>
        <p:spPr>
          <a:xfrm>
            <a:off x="2262813" y="2502185"/>
            <a:ext cx="420433" cy="420433"/>
          </a:xfrm>
          <a:prstGeom prst="rect">
            <a:avLst/>
          </a:prstGeom>
        </p:spPr>
      </p:pic>
      <p:sp>
        <p:nvSpPr>
          <p:cNvPr id="8" name="Google Shape;135;p21">
            <a:extLst>
              <a:ext uri="{FF2B5EF4-FFF2-40B4-BE49-F238E27FC236}">
                <a16:creationId xmlns:a16="http://schemas.microsoft.com/office/drawing/2014/main" id="{C75B7EF3-A259-1C4D-B1A2-90FDE18243F1}"/>
              </a:ext>
            </a:extLst>
          </p:cNvPr>
          <p:cNvSpPr txBox="1">
            <a:spLocks/>
          </p:cNvSpPr>
          <p:nvPr/>
        </p:nvSpPr>
        <p:spPr>
          <a:xfrm>
            <a:off x="2244175" y="1199488"/>
            <a:ext cx="5985300" cy="5292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ource Sans Pro"/>
              <a:buNone/>
              <a:defRPr sz="2400" b="1"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9pPr>
          </a:lstStyle>
          <a:p>
            <a:r>
              <a:rPr lang="en-US" dirty="0"/>
              <a:t>Relevant KPIs</a:t>
            </a:r>
            <a:endParaRPr lang="en-US" dirty="0">
              <a:solidFill>
                <a:schemeClr val="tx1"/>
              </a:solidFill>
            </a:endParaRPr>
          </a:p>
        </p:txBody>
      </p:sp>
      <p:pic>
        <p:nvPicPr>
          <p:cNvPr id="6" name="Picture 5" descr="A picture containing drawing&#10;&#10;Description automatically generated">
            <a:extLst>
              <a:ext uri="{FF2B5EF4-FFF2-40B4-BE49-F238E27FC236}">
                <a16:creationId xmlns:a16="http://schemas.microsoft.com/office/drawing/2014/main" id="{7D269927-A4EF-1942-ABA1-1345566D6B01}"/>
              </a:ext>
            </a:extLst>
          </p:cNvPr>
          <p:cNvPicPr>
            <a:picLocks noChangeAspect="1"/>
          </p:cNvPicPr>
          <p:nvPr/>
        </p:nvPicPr>
        <p:blipFill>
          <a:blip r:embed="rId4"/>
          <a:stretch>
            <a:fillRect/>
          </a:stretch>
        </p:blipFill>
        <p:spPr>
          <a:xfrm>
            <a:off x="2262813" y="3077911"/>
            <a:ext cx="420433" cy="4204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4">
            <a:extLst>
              <a:ext uri="{FF2B5EF4-FFF2-40B4-BE49-F238E27FC236}">
                <a16:creationId xmlns:a16="http://schemas.microsoft.com/office/drawing/2014/main" id="{B38220D1-7BF4-4CC1-A82F-5B522E62FE99}"/>
              </a:ext>
            </a:extLst>
          </p:cNvPr>
          <p:cNvSpPr txBox="1">
            <a:spLocks/>
          </p:cNvSpPr>
          <p:nvPr/>
        </p:nvSpPr>
        <p:spPr>
          <a:xfrm>
            <a:off x="1339050" y="2062444"/>
            <a:ext cx="6465900" cy="784500"/>
          </a:xfrm>
          <a:prstGeom prst="rect">
            <a:avLst/>
          </a:prstGeom>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200" b="1" dirty="0">
                <a:latin typeface="Source Sans Pro" panose="020B0503030403020204" pitchFamily="34" charset="0"/>
                <a:ea typeface="Source Sans Pro" panose="020B0503030403020204" pitchFamily="34" charset="0"/>
              </a:rPr>
              <a:t>Creating Custom Workflow Definitions</a:t>
            </a:r>
          </a:p>
        </p:txBody>
      </p:sp>
      <p:grpSp>
        <p:nvGrpSpPr>
          <p:cNvPr id="3" name="Google Shape;275;p23">
            <a:extLst>
              <a:ext uri="{FF2B5EF4-FFF2-40B4-BE49-F238E27FC236}">
                <a16:creationId xmlns:a16="http://schemas.microsoft.com/office/drawing/2014/main" id="{AFD47661-1F62-4C70-B083-E13F9F942F1B}"/>
              </a:ext>
            </a:extLst>
          </p:cNvPr>
          <p:cNvGrpSpPr/>
          <p:nvPr/>
        </p:nvGrpSpPr>
        <p:grpSpPr>
          <a:xfrm>
            <a:off x="919156" y="1846970"/>
            <a:ext cx="445337" cy="425232"/>
            <a:chOff x="1893225" y="1043450"/>
            <a:chExt cx="4277300" cy="4084200"/>
          </a:xfrm>
        </p:grpSpPr>
        <p:sp>
          <p:nvSpPr>
            <p:cNvPr id="4" name="Google Shape;276;p23">
              <a:extLst>
                <a:ext uri="{FF2B5EF4-FFF2-40B4-BE49-F238E27FC236}">
                  <a16:creationId xmlns:a16="http://schemas.microsoft.com/office/drawing/2014/main" id="{BF498A3D-B7DD-4E56-A2A5-4100B1C2904D}"/>
                </a:ext>
              </a:extLst>
            </p:cNvPr>
            <p:cNvSpPr/>
            <p:nvPr/>
          </p:nvSpPr>
          <p:spPr>
            <a:xfrm>
              <a:off x="2497225" y="1043450"/>
              <a:ext cx="3673300" cy="4084200"/>
            </a:xfrm>
            <a:custGeom>
              <a:avLst/>
              <a:gdLst/>
              <a:ahLst/>
              <a:cxnLst/>
              <a:rect l="l" t="t" r="r" b="b"/>
              <a:pathLst>
                <a:path w="146932" h="163368" extrusionOk="0">
                  <a:moveTo>
                    <a:pt x="19230" y="22023"/>
                  </a:moveTo>
                  <a:cubicBezTo>
                    <a:pt x="35007" y="0"/>
                    <a:pt x="78725" y="2959"/>
                    <a:pt x="102392" y="24324"/>
                  </a:cubicBezTo>
                  <a:cubicBezTo>
                    <a:pt x="146932" y="64427"/>
                    <a:pt x="89080" y="163367"/>
                    <a:pt x="35007" y="123758"/>
                  </a:cubicBezTo>
                  <a:cubicBezTo>
                    <a:pt x="33528" y="122936"/>
                    <a:pt x="32213" y="121950"/>
                    <a:pt x="30899" y="120800"/>
                  </a:cubicBezTo>
                  <a:cubicBezTo>
                    <a:pt x="13806" y="106008"/>
                    <a:pt x="0" y="84971"/>
                    <a:pt x="14628" y="31556"/>
                  </a:cubicBezTo>
                  <a:cubicBezTo>
                    <a:pt x="15614" y="27940"/>
                    <a:pt x="17257" y="24817"/>
                    <a:pt x="19230" y="22023"/>
                  </a:cubicBezTo>
                  <a:close/>
                </a:path>
              </a:pathLst>
            </a:custGeom>
            <a:solidFill>
              <a:srgbClr val="1AA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7;p23">
              <a:extLst>
                <a:ext uri="{FF2B5EF4-FFF2-40B4-BE49-F238E27FC236}">
                  <a16:creationId xmlns:a16="http://schemas.microsoft.com/office/drawing/2014/main" id="{5E8CBB7B-9A6E-41EA-BA40-311A686B1279}"/>
                </a:ext>
              </a:extLst>
            </p:cNvPr>
            <p:cNvSpPr/>
            <p:nvPr/>
          </p:nvSpPr>
          <p:spPr>
            <a:xfrm>
              <a:off x="1893225" y="1129725"/>
              <a:ext cx="3648650" cy="3085750"/>
            </a:xfrm>
            <a:custGeom>
              <a:avLst/>
              <a:gdLst/>
              <a:ahLst/>
              <a:cxnLst/>
              <a:rect l="l" t="t" r="r" b="b"/>
              <a:pathLst>
                <a:path w="145946" h="123430" extrusionOk="0">
                  <a:moveTo>
                    <a:pt x="43390" y="18572"/>
                  </a:moveTo>
                  <a:cubicBezTo>
                    <a:pt x="88915" y="1"/>
                    <a:pt x="145946" y="44705"/>
                    <a:pt x="101570" y="94504"/>
                  </a:cubicBezTo>
                  <a:cubicBezTo>
                    <a:pt x="91216" y="106008"/>
                    <a:pt x="75110" y="116198"/>
                    <a:pt x="59167" y="120307"/>
                  </a:cubicBezTo>
                  <a:cubicBezTo>
                    <a:pt x="47498" y="123430"/>
                    <a:pt x="35994" y="123265"/>
                    <a:pt x="26954" y="118006"/>
                  </a:cubicBezTo>
                  <a:cubicBezTo>
                    <a:pt x="5260" y="106008"/>
                    <a:pt x="0" y="62948"/>
                    <a:pt x="16600" y="39938"/>
                  </a:cubicBezTo>
                  <a:cubicBezTo>
                    <a:pt x="24325" y="29584"/>
                    <a:pt x="33528" y="22517"/>
                    <a:pt x="43390" y="18572"/>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8;p23">
              <a:extLst>
                <a:ext uri="{FF2B5EF4-FFF2-40B4-BE49-F238E27FC236}">
                  <a16:creationId xmlns:a16="http://schemas.microsoft.com/office/drawing/2014/main" id="{B847F13C-823A-4DF6-A8CC-F7E9F2FBE8FF}"/>
                </a:ext>
              </a:extLst>
            </p:cNvPr>
            <p:cNvSpPr/>
            <p:nvPr/>
          </p:nvSpPr>
          <p:spPr>
            <a:xfrm>
              <a:off x="2497225" y="1486675"/>
              <a:ext cx="2869075" cy="2650725"/>
            </a:xfrm>
            <a:custGeom>
              <a:avLst/>
              <a:gdLst/>
              <a:ahLst/>
              <a:cxnLst/>
              <a:rect l="l" t="t" r="r" b="b"/>
              <a:pathLst>
                <a:path w="114763" h="106029" extrusionOk="0">
                  <a:moveTo>
                    <a:pt x="41262" y="1"/>
                  </a:moveTo>
                  <a:cubicBezTo>
                    <a:pt x="33928" y="1"/>
                    <a:pt x="26435" y="1355"/>
                    <a:pt x="19230" y="4294"/>
                  </a:cubicBezTo>
                  <a:cubicBezTo>
                    <a:pt x="17257" y="7088"/>
                    <a:pt x="15614" y="10211"/>
                    <a:pt x="14628" y="13827"/>
                  </a:cubicBezTo>
                  <a:cubicBezTo>
                    <a:pt x="0" y="67242"/>
                    <a:pt x="13806" y="88279"/>
                    <a:pt x="30899" y="103071"/>
                  </a:cubicBezTo>
                  <a:cubicBezTo>
                    <a:pt x="32213" y="104221"/>
                    <a:pt x="33528" y="105207"/>
                    <a:pt x="35007" y="106029"/>
                  </a:cubicBezTo>
                  <a:cubicBezTo>
                    <a:pt x="50950" y="101920"/>
                    <a:pt x="67056" y="91730"/>
                    <a:pt x="77410" y="80226"/>
                  </a:cubicBezTo>
                  <a:cubicBezTo>
                    <a:pt x="114763" y="38308"/>
                    <a:pt x="80268" y="1"/>
                    <a:pt x="41262" y="1"/>
                  </a:cubicBezTo>
                  <a:close/>
                </a:path>
              </a:pathLst>
            </a:custGeom>
            <a:solidFill>
              <a:srgbClr val="134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310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428475"/>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To define complex workflows, administrators have two main options:</a:t>
            </a:r>
          </a:p>
          <a:p>
            <a:pPr marL="742950" lvl="1" indent="-285750">
              <a:spcBef>
                <a:spcPts val="600"/>
              </a:spcBef>
              <a:buSzPct val="88000"/>
              <a:buFont typeface="Courier New" panose="02070309020205020404" pitchFamily="49" charset="0"/>
              <a:buChar char="o"/>
            </a:pPr>
            <a:r>
              <a:rPr lang="en-US" sz="1600" dirty="0"/>
              <a:t>Write and upload an XML definition</a:t>
            </a:r>
          </a:p>
          <a:p>
            <a:pPr marL="742950" lvl="1" indent="-285750">
              <a:spcBef>
                <a:spcPts val="600"/>
              </a:spcBef>
              <a:buSzPct val="88000"/>
              <a:buFont typeface="Courier New" panose="02070309020205020404" pitchFamily="49" charset="0"/>
              <a:buChar char="o"/>
            </a:pPr>
            <a:r>
              <a:rPr lang="en-US" sz="1600" dirty="0"/>
              <a:t>Use the built-in workflow designer </a:t>
            </a:r>
          </a:p>
          <a:p>
            <a:pPr marL="285750" indent="-285750">
              <a:spcBef>
                <a:spcPts val="600"/>
              </a:spcBef>
              <a:buSzPct val="150000"/>
              <a:buFont typeface="Arial" panose="020B0604020202020204" pitchFamily="34" charset="0"/>
              <a:buChar char="•"/>
            </a:pPr>
            <a:r>
              <a:rPr lang="en-US" dirty="0"/>
              <a:t>Advantages of using the workflow designer:</a:t>
            </a:r>
          </a:p>
          <a:p>
            <a:pPr marL="742950" lvl="1" indent="-285750">
              <a:spcBef>
                <a:spcPts val="600"/>
              </a:spcBef>
              <a:buSzPct val="88000"/>
              <a:buFont typeface="Courier New" panose="02070309020205020404" pitchFamily="49" charset="0"/>
              <a:buChar char="o"/>
            </a:pPr>
            <a:r>
              <a:rPr lang="en-US" sz="1600" dirty="0"/>
              <a:t>Drag and drop interface</a:t>
            </a:r>
          </a:p>
          <a:p>
            <a:pPr marL="742950" lvl="1" indent="-285750">
              <a:spcBef>
                <a:spcPts val="600"/>
              </a:spcBef>
              <a:buSzPct val="88000"/>
              <a:buFont typeface="Courier New" panose="02070309020205020404" pitchFamily="49" charset="0"/>
              <a:buChar char="o"/>
            </a:pPr>
            <a:r>
              <a:rPr lang="en-US" sz="1600" dirty="0"/>
              <a:t>Faster than writing a definition in XML</a:t>
            </a:r>
          </a:p>
          <a:p>
            <a:pPr marL="742950" lvl="1" indent="-285750">
              <a:spcBef>
                <a:spcPts val="600"/>
              </a:spcBef>
              <a:buSzPct val="88000"/>
              <a:buFont typeface="Courier New" panose="02070309020205020404" pitchFamily="49" charset="0"/>
              <a:buChar char="o"/>
            </a:pPr>
            <a:r>
              <a:rPr lang="en-US" sz="1600" dirty="0"/>
              <a:t>Easily editable in the event of organizational changes</a:t>
            </a:r>
          </a:p>
          <a:p>
            <a:pPr marL="457200" lvl="1" indent="0">
              <a:spcBef>
                <a:spcPts val="600"/>
              </a:spcBef>
              <a:buSzPct val="88000"/>
              <a:buNone/>
            </a:pPr>
            <a:endParaRPr lang="en-US" sz="1600" dirty="0"/>
          </a:p>
          <a:p>
            <a:pPr marL="0" indent="0">
              <a:spcBef>
                <a:spcPts val="600"/>
              </a:spcBef>
              <a:buSzPct val="150000"/>
              <a:buNone/>
            </a:pPr>
            <a:endParaRPr lang="en-US"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Creating Custom Workflows</a:t>
            </a:r>
            <a:endParaRPr dirty="0"/>
          </a:p>
        </p:txBody>
      </p:sp>
      <p:pic>
        <p:nvPicPr>
          <p:cNvPr id="5" name="Google Shape;115;p18">
            <a:extLst>
              <a:ext uri="{FF2B5EF4-FFF2-40B4-BE49-F238E27FC236}">
                <a16:creationId xmlns:a16="http://schemas.microsoft.com/office/drawing/2014/main" id="{9CF7AC29-FCE4-2843-A0B8-76F1CF8EED07}"/>
              </a:ext>
            </a:extLst>
          </p:cNvPr>
          <p:cNvPicPr preferRelativeResize="0">
            <a:picLocks noChangeAspect="1"/>
          </p:cNvPicPr>
          <p:nvPr/>
        </p:nvPicPr>
        <p:blipFill>
          <a:blip r:embed="rId3"/>
          <a:srcRect/>
          <a:stretch/>
        </p:blipFill>
        <p:spPr>
          <a:xfrm>
            <a:off x="4683600" y="1790676"/>
            <a:ext cx="4169888" cy="2594301"/>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420506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Workflow Nodes</a:t>
            </a:r>
            <a:endParaRPr dirty="0"/>
          </a:p>
        </p:txBody>
      </p:sp>
      <p:sp>
        <p:nvSpPr>
          <p:cNvPr id="105" name="Google Shape;105;p17"/>
          <p:cNvSpPr txBox="1">
            <a:spLocks noGrp="1"/>
          </p:cNvSpPr>
          <p:nvPr>
            <p:ph type="body" idx="1"/>
          </p:nvPr>
        </p:nvSpPr>
        <p:spPr>
          <a:xfrm>
            <a:off x="890954" y="1310951"/>
            <a:ext cx="7362094" cy="2197786"/>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Workflow Nodes represent specific points in an approval process and typically fulfill one of the following roles:</a:t>
            </a:r>
          </a:p>
          <a:p>
            <a:pPr marL="742950" lvl="1" indent="-285750">
              <a:spcBef>
                <a:spcPts val="600"/>
              </a:spcBef>
              <a:buSzPct val="88000"/>
              <a:buFont typeface="Courier New" panose="02070309020205020404" pitchFamily="49" charset="0"/>
              <a:buChar char="o"/>
            </a:pPr>
            <a:r>
              <a:rPr lang="en-US" sz="1600" dirty="0"/>
              <a:t>Begin the review process</a:t>
            </a:r>
          </a:p>
          <a:p>
            <a:pPr marL="742950" lvl="1" indent="-285750">
              <a:spcBef>
                <a:spcPts val="600"/>
              </a:spcBef>
              <a:buSzPct val="88000"/>
              <a:buFont typeface="Courier New" panose="02070309020205020404" pitchFamily="49" charset="0"/>
              <a:buChar char="o"/>
            </a:pPr>
            <a:r>
              <a:rPr lang="en-US" sz="1600" dirty="0"/>
              <a:t>Approve or reject an Asset</a:t>
            </a:r>
          </a:p>
          <a:p>
            <a:pPr marL="742950" lvl="1" indent="-285750">
              <a:spcBef>
                <a:spcPts val="600"/>
              </a:spcBef>
              <a:buSzPct val="88000"/>
              <a:buFont typeface="Courier New" panose="02070309020205020404" pitchFamily="49" charset="0"/>
              <a:buChar char="o"/>
            </a:pPr>
            <a:r>
              <a:rPr lang="en-US" sz="1600" dirty="0"/>
              <a:t>Reassign a Task</a:t>
            </a:r>
          </a:p>
          <a:p>
            <a:pPr marL="285750" indent="-285750">
              <a:spcBef>
                <a:spcPts val="600"/>
              </a:spcBef>
              <a:buSzPct val="150000"/>
              <a:buFont typeface="Arial" panose="020B0604020202020204" pitchFamily="34" charset="0"/>
              <a:buChar char="•"/>
            </a:pPr>
            <a:r>
              <a:rPr lang="en-US" dirty="0"/>
              <a:t>The workflow designer supports the following workflow node types:</a:t>
            </a:r>
          </a:p>
          <a:p>
            <a:pPr marL="742950" lvl="1" indent="-285750">
              <a:spcBef>
                <a:spcPts val="600"/>
              </a:spcBef>
              <a:buSzPct val="88000"/>
              <a:buFont typeface="Courier New" panose="02070309020205020404" pitchFamily="49" charset="0"/>
              <a:buChar char="o"/>
            </a:pPr>
            <a:r>
              <a:rPr lang="en-US" sz="1600" dirty="0"/>
              <a:t>Start and End nodes</a:t>
            </a:r>
          </a:p>
          <a:p>
            <a:pPr marL="742950" lvl="1" indent="-285750">
              <a:spcBef>
                <a:spcPts val="600"/>
              </a:spcBef>
              <a:buSzPct val="88000"/>
              <a:buFont typeface="Courier New" panose="02070309020205020404" pitchFamily="49" charset="0"/>
              <a:buChar char="o"/>
            </a:pPr>
            <a:r>
              <a:rPr lang="en-US" sz="1600" dirty="0"/>
              <a:t>Fork and Join nodes</a:t>
            </a:r>
          </a:p>
          <a:p>
            <a:pPr marL="742950" lvl="1" indent="-285750">
              <a:spcBef>
                <a:spcPts val="600"/>
              </a:spcBef>
              <a:buSzPct val="88000"/>
              <a:buFont typeface="Courier New" panose="02070309020205020404" pitchFamily="49" charset="0"/>
              <a:buChar char="o"/>
            </a:pPr>
            <a:r>
              <a:rPr lang="en-US" sz="1600" dirty="0"/>
              <a:t>Condition Nodes</a:t>
            </a:r>
          </a:p>
        </p:txBody>
      </p:sp>
      <p:sp>
        <p:nvSpPr>
          <p:cNvPr id="5" name="TextBox 4">
            <a:extLst>
              <a:ext uri="{FF2B5EF4-FFF2-40B4-BE49-F238E27FC236}">
                <a16:creationId xmlns:a16="http://schemas.microsoft.com/office/drawing/2014/main" id="{A9D47BBC-1865-8849-9BD7-D6B0055CB32F}"/>
              </a:ext>
            </a:extLst>
          </p:cNvPr>
          <p:cNvSpPr txBox="1"/>
          <p:nvPr/>
        </p:nvSpPr>
        <p:spPr>
          <a:xfrm>
            <a:off x="4395107" y="3500786"/>
            <a:ext cx="1583574" cy="714042"/>
          </a:xfrm>
          <a:prstGeom prst="rect">
            <a:avLst/>
          </a:prstGeom>
          <a:noFill/>
        </p:spPr>
        <p:txBody>
          <a:bodyPr wrap="square" rtlCol="0">
            <a:spAutoFit/>
          </a:bodyPr>
          <a:lstStyle/>
          <a:p>
            <a:pPr marL="285750" indent="-285750">
              <a:lnSpc>
                <a:spcPct val="114000"/>
              </a:lnSpc>
              <a:spcBef>
                <a:spcPts val="600"/>
              </a:spcBef>
              <a:buSzPct val="88000"/>
              <a:buFont typeface="Courier New" panose="02070309020205020404" pitchFamily="49" charset="0"/>
              <a:buChar char="o"/>
            </a:pPr>
            <a:r>
              <a:rPr lang="en-US" sz="1600" dirty="0">
                <a:latin typeface="Source Sans Pro" panose="020B0503030403020204" pitchFamily="34" charset="0"/>
                <a:ea typeface="Source Sans Pro" panose="020B0503030403020204" pitchFamily="34" charset="0"/>
              </a:rPr>
              <a:t>State nodes</a:t>
            </a:r>
          </a:p>
          <a:p>
            <a:pPr marL="285750" indent="-285750">
              <a:lnSpc>
                <a:spcPct val="114000"/>
              </a:lnSpc>
              <a:spcBef>
                <a:spcPts val="600"/>
              </a:spcBef>
              <a:buSzPct val="88000"/>
              <a:buFont typeface="Courier New" panose="02070309020205020404" pitchFamily="49" charset="0"/>
              <a:buChar char="o"/>
            </a:pPr>
            <a:r>
              <a:rPr lang="en-US" sz="1600" dirty="0">
                <a:latin typeface="Source Sans Pro" panose="020B0503030403020204" pitchFamily="34" charset="0"/>
                <a:ea typeface="Source Sans Pro" panose="020B0503030403020204" pitchFamily="34" charset="0"/>
              </a:rPr>
              <a:t>Task nodes</a:t>
            </a:r>
          </a:p>
        </p:txBody>
      </p:sp>
    </p:spTree>
    <p:extLst>
      <p:ext uri="{BB962C8B-B14F-4D97-AF65-F5344CB8AC3E}">
        <p14:creationId xmlns:p14="http://schemas.microsoft.com/office/powerpoint/2010/main" val="1583676174"/>
      </p:ext>
    </p:extLst>
  </p:cSld>
  <p:clrMapOvr>
    <a:masterClrMapping/>
  </p:clrMapOvr>
</p:sld>
</file>

<file path=ppt/theme/theme1.xml><?xml version="1.0" encoding="utf-8"?>
<a:theme xmlns:a="http://schemas.openxmlformats.org/drawingml/2006/main" name="LR BRAND">
  <a:themeElements>
    <a:clrScheme name="Simple Light">
      <a:dk1>
        <a:srgbClr val="09101D"/>
      </a:dk1>
      <a:lt1>
        <a:srgbClr val="FFFFFF"/>
      </a:lt1>
      <a:dk2>
        <a:srgbClr val="DADEE3"/>
      </a:dk2>
      <a:lt2>
        <a:srgbClr val="858C94"/>
      </a:lt2>
      <a:accent1>
        <a:srgbClr val="0B63CE"/>
      </a:accent1>
      <a:accent2>
        <a:srgbClr val="134194"/>
      </a:accent2>
      <a:accent3>
        <a:srgbClr val="2E5AAC"/>
      </a:accent3>
      <a:accent4>
        <a:srgbClr val="DA1414"/>
      </a:accent4>
      <a:accent5>
        <a:srgbClr val="287D3C"/>
      </a:accent5>
      <a:accent6>
        <a:srgbClr val="B95000"/>
      </a:accent6>
      <a:hlink>
        <a:srgbClr val="0B63C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9377</TotalTime>
  <Words>3069</Words>
  <Application>Microsoft Macintosh PowerPoint</Application>
  <PresentationFormat>On-screen Show (16:9)</PresentationFormat>
  <Paragraphs>239</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Source Sans Pro</vt:lpstr>
      <vt:lpstr>Courier New</vt:lpstr>
      <vt:lpstr>Source Sans Pro Light</vt:lpstr>
      <vt:lpstr>Source Sans Pro SemiBold</vt:lpstr>
      <vt:lpstr>Source Serif Pro Semibold</vt:lpstr>
      <vt:lpstr>Wingdings</vt:lpstr>
      <vt:lpstr>Arial</vt:lpstr>
      <vt:lpstr>LR BRAND</vt:lpstr>
      <vt:lpstr>Create Content Review and Publication Processes with Liferay DXP</vt:lpstr>
      <vt:lpstr>PowerPoint Presentation</vt:lpstr>
      <vt:lpstr>Exercise Prerequisites</vt:lpstr>
      <vt:lpstr>Use Case: Marvin Robotics</vt:lpstr>
      <vt:lpstr>Use Case: Marvin Robotics</vt:lpstr>
      <vt:lpstr>PowerPoint Presentation</vt:lpstr>
      <vt:lpstr>PowerPoint Presentation</vt:lpstr>
      <vt:lpstr>Creating Custom Workflows</vt:lpstr>
      <vt:lpstr>Workflow Nodes</vt:lpstr>
      <vt:lpstr>Task Nodes</vt:lpstr>
      <vt:lpstr>Use Case Example: Marketing Content Workflow</vt:lpstr>
      <vt:lpstr>Knowledge Check</vt:lpstr>
      <vt:lpstr>Knowledge Check</vt:lpstr>
      <vt:lpstr>Exercise: Creating Workflow Definitions</vt:lpstr>
      <vt:lpstr>Creating Workflow Definitions Exercise Objectives</vt:lpstr>
      <vt:lpstr>Creating Workflow Definitions Exercise Steps (1/2)</vt:lpstr>
      <vt:lpstr>Creating Workflow Definitions Exercise Steps (2/2)</vt:lpstr>
      <vt:lpstr>Bonus Exercises</vt:lpstr>
      <vt:lpstr>PowerPoint Presentation</vt:lpstr>
      <vt:lpstr>Browsing a Page’s Content</vt:lpstr>
      <vt:lpstr>Page Audit</vt:lpstr>
      <vt:lpstr>Launching a Page Audit</vt:lpstr>
      <vt:lpstr>Publications</vt:lpstr>
      <vt:lpstr>Creating Publications</vt:lpstr>
      <vt:lpstr>Reviewing and Publishing Changes</vt:lpstr>
      <vt:lpstr>Use Case Example: Marvin Robotics Publication Process</vt:lpstr>
      <vt:lpstr>Knowledge Check</vt:lpstr>
      <vt:lpstr>Knowledge Check</vt:lpstr>
      <vt:lpstr>Exercise: Publishing Content</vt:lpstr>
      <vt:lpstr>Publishing Content Exercise Objectives</vt:lpstr>
      <vt:lpstr>Publishing Content Exercise Steps (1/2)</vt:lpstr>
      <vt:lpstr>Publishing Content Exercise Steps (2/2)</vt:lpstr>
      <vt:lpstr>Bonus Exercises</vt:lpstr>
      <vt:lpstr>Summary (1/2)</vt:lpstr>
      <vt:lpstr>Summary (2/2)</vt:lpstr>
      <vt:lpstr>For 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Start Your Presentation</dc:title>
  <cp:lastModifiedBy>Emily Brokaw</cp:lastModifiedBy>
  <cp:revision>177</cp:revision>
  <dcterms:modified xsi:type="dcterms:W3CDTF">2022-02-17T20:13:09Z</dcterms:modified>
</cp:coreProperties>
</file>