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87" r:id="rId8"/>
    <p:sldId id="290" r:id="rId9"/>
    <p:sldId id="267" r:id="rId10"/>
    <p:sldId id="269" r:id="rId11"/>
    <p:sldId id="289" r:id="rId12"/>
    <p:sldId id="270" r:id="rId13"/>
    <p:sldId id="271" r:id="rId14"/>
    <p:sldId id="272" r:id="rId15"/>
    <p:sldId id="273" r:id="rId16"/>
    <p:sldId id="275" r:id="rId17"/>
    <p:sldId id="276" r:id="rId18"/>
    <p:sldId id="279" r:id="rId19"/>
    <p:sldId id="280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11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D2D5-CF0E-4544-8C05-76FF926EF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BB3B2-6376-41C6-8E15-13177BDE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E6B241-3551-4192-B8ED-5F12532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88F313-38FF-47DE-A1C5-8955573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A9E253-8C05-4B11-916D-F6ECEFD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A187-E503-4801-BEC5-B99E0DE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CD60DC-7945-46D0-912C-24D99081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E72A3F-5E3B-41E6-89B4-FD857EE7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C2CB38-A2A8-4285-B30F-974B3BA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F8C18A-FB59-4A8F-96F9-6326F59E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16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68D62-462C-4B31-AE2A-920619CB2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D5EF6F-6194-43F4-8DB5-2C3B1419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D35C3B-EE82-41E2-B981-B78F6368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DF131-552A-47CE-807E-7D17CBE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FBB866-9D30-4683-8822-D1CE2C35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8899-3824-4A7D-95A2-CC4298B2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0CA8A9-F328-4613-89A1-2C415309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56BD29-B1AA-4CBF-ADC5-196ADD7C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227A04-C426-4B8C-A1AD-C8D3D5BA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09A404-F850-4E36-A3DF-8C08A91A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6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8DEF-BEAC-4DF1-9481-5778000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F60C26-AC4F-47A9-B67E-42CE5694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200CE-DCCC-4F3C-81FB-4EE5A7FB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662A09-441E-47E7-B82E-E1C0540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CAB46E-59C7-41DC-A351-8282BB7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75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83338-519A-4285-B75F-9018099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16D1E5-834B-4DE2-AD23-B9A4BA70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D8D946-F0C9-4763-8FEB-65815376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7AE4A5A-3888-4235-AE14-7B01BB7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EF78ED-1057-401B-9C43-65699C40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40AD6C-4C8B-441B-B0FA-AAD94A8E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2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BF5B7-15C2-4C54-9945-1128CF79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66568C-5C36-42BC-BE08-EA46B2A4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E37039-FBE1-448A-9F70-CF069FB8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5089C78-B722-4F2A-B0B9-C064EEB3E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2D716F-D705-40AE-94A5-37F6BBC2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A205F53-2F61-464B-8E7C-4BF3C591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4D988BD-F08D-4267-A1C3-D859C5CD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FDDC87F-EE89-451F-AC79-FAA7F37F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5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6E2C5-84ED-4582-AD15-A4EA9718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C94AB8A-6712-476A-AA92-BB606B9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77275D-4EE6-4CD4-AC2B-A09EE6C9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323E6B-9C3B-43F2-9B08-31B92F1D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15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DA8D4AE-B538-48F0-A75A-5A15040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0E1A438-3317-4C75-A070-DD3CD0D1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E08564-5AB4-4CAD-89FA-D61B8325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82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B18EB-4EFD-49B0-B159-AF43E3A5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67091-F302-4447-8281-DEB9A84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ED31FD-10DA-4A6A-87BA-113C01319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53ED54E-F24D-4419-B80F-86159CE0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76A3F3-A553-4B28-9759-B65B69B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AB6D9BD-1B6C-40FB-AC2C-5B85EFB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1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B1C1C-1160-4372-A2AC-2F4FE561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7DB60F-2CDE-4D19-BC77-FDFABE3F4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976243-F675-4021-96A5-071D3323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F7112A-78D6-4447-9657-0782AC6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82193E8-B078-4044-A80E-696BB19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2078DE-02AC-49F2-867D-D8EF156E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45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68DC91D-48E9-4EDE-86C8-1EFDECFF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6412C-A341-4A41-BE36-542D7AAD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27E45-5BFF-42C8-A335-07C0BE1A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AED3-091F-49D7-A134-84C1DA46D56F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56EBD4-EC7A-4211-B83C-21A9E1C1D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E8AF8E-37A7-4E6D-B013-0885515F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70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BAAA3-5DCD-4347-AF42-3D3C0138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pt-PT" sz="4800">
                <a:solidFill>
                  <a:schemeClr val="bg1"/>
                </a:solidFill>
              </a:rPr>
              <a:t>Fenomenologia da extensão minimal B-L do modelo padrão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0F3D5-A842-48FF-A110-1F1E3214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pt-PT" sz="2000">
                <a:solidFill>
                  <a:srgbClr val="FFC000"/>
                </a:solidFill>
              </a:rPr>
              <a:t>João Pedro Dias Rodrigues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F21C60-DBCD-48FD-83CE-64C36F06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3" y="453389"/>
            <a:ext cx="2621133" cy="198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C7454-4612-4BE7-A029-6F91021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 sector </a:t>
            </a:r>
            <a:r>
              <a:rPr lang="pt-PT" dirty="0" err="1">
                <a:solidFill>
                  <a:srgbClr val="FFFFFF"/>
                </a:solidFill>
              </a:rPr>
              <a:t>fermiónico</a:t>
            </a:r>
            <a:r>
              <a:rPr lang="pt-PT" dirty="0">
                <a:solidFill>
                  <a:srgbClr val="FFFFFF"/>
                </a:solidFill>
              </a:rPr>
              <a:t> do modelo B-L-SM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89D3B6C-B6AE-40BB-811F-1DFA2568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Expandindo os termos das derivadas escalares,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PT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sSubSup>
                                    <m:sSub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sSubSup>
                                    <m:sSub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Onde </a:t>
                </a:r>
                <a:r>
                  <a:rPr lang="pt-PT" sz="2000" i="1" dirty="0">
                    <a:solidFill>
                      <a:srgbClr val="FFFFFF"/>
                    </a:solidFill>
                  </a:rPr>
                  <a:t>h</a:t>
                </a:r>
                <a:r>
                  <a:rPr lang="pt-PT" sz="2000" dirty="0">
                    <a:solidFill>
                      <a:srgbClr val="FFFFFF"/>
                    </a:solidFill>
                  </a:rPr>
                  <a:t> e </a:t>
                </a:r>
                <a:r>
                  <a:rPr lang="pt-PT" sz="2000" i="1" dirty="0">
                    <a:solidFill>
                      <a:srgbClr val="FFFFFF"/>
                    </a:solidFill>
                  </a:rPr>
                  <a:t>h’ </a:t>
                </a:r>
                <a:r>
                  <a:rPr lang="pt-PT" sz="2000" i="1" dirty="0">
                    <a:solidFill>
                      <a:srgbClr val="FF0000"/>
                    </a:solidFill>
                  </a:rPr>
                  <a:t>são os graus de liberdade que não foram quebrados nos campos escalares? Descrever o que são os </a:t>
                </a:r>
                <a:r>
                  <a:rPr lang="pt-PT" sz="2000" i="1" dirty="0" err="1">
                    <a:solidFill>
                      <a:srgbClr val="FF0000"/>
                    </a:solidFill>
                  </a:rPr>
                  <a:t>couplings</a:t>
                </a:r>
                <a:r>
                  <a:rPr lang="pt-PT" sz="2000" i="1" dirty="0">
                    <a:solidFill>
                      <a:srgbClr val="FF0000"/>
                    </a:solidFill>
                  </a:rPr>
                  <a:t> ou </a:t>
                </a:r>
                <a:r>
                  <a:rPr lang="pt-PT" sz="2000" i="1" dirty="0" err="1">
                    <a:solidFill>
                      <a:srgbClr val="FF0000"/>
                    </a:solidFill>
                  </a:rPr>
                  <a:t>so</a:t>
                </a:r>
                <a:r>
                  <a:rPr lang="pt-PT" sz="2000" i="1" dirty="0">
                    <a:solidFill>
                      <a:srgbClr val="FF0000"/>
                    </a:solidFill>
                  </a:rPr>
                  <a:t> dizer na apresentação</a:t>
                </a:r>
                <a:r>
                  <a:rPr lang="pt-PT" sz="2000" dirty="0">
                    <a:solidFill>
                      <a:srgbClr val="FF0000"/>
                    </a:solidFill>
                  </a:rPr>
                  <a:t>? </a:t>
                </a:r>
                <a:r>
                  <a:rPr lang="pt-PT" sz="2000" dirty="0"/>
                  <a:t>Devidamente </a:t>
                </a:r>
                <a:r>
                  <a:rPr lang="pt-PT" sz="2000" dirty="0" err="1"/>
                  <a:t>diagonalizando</a:t>
                </a:r>
                <a:r>
                  <a:rPr lang="pt-PT" sz="2000" dirty="0"/>
                  <a:t> esta secção do lagrangiano no modelo B-L-SM obtemos vários termos de interceção e os mesmos valores para as massas dos bosões W e fotão que para o modelo padrão no entanto para os bosões Z e Z’ as massas agora são dadas por,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pt-PT" sz="20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̃"/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+16</m:t>
                                </m:r>
                                <m:sSup>
                                  <m:s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pt-PT" sz="20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′2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PT" sz="2000">
                            <a:latin typeface="Cambria Math" panose="02040503050406030204" pitchFamily="18" charset="0"/>
                          </a:rPr>
                          <m:t>∓</m:t>
                        </m:r>
                        <m:f>
                          <m:f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num>
                          <m:den>
                            <m:func>
                              <m:func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200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pt-PT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PT" sz="2000" dirty="0"/>
                  <a:t>	</a:t>
                </a:r>
              </a:p>
              <a:p>
                <a:pPr marL="0" indent="0">
                  <a:buNone/>
                </a:pPr>
                <a:r>
                  <a:rPr lang="pt-PT" sz="2000" dirty="0"/>
                  <a:t>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 é um angulo de mistura entre os bosões Z? </a:t>
                </a:r>
                <a:r>
                  <a:rPr lang="pt-PT" sz="2000" dirty="0"/>
                  <a:t>e </a:t>
                </a:r>
                <a:endParaRPr lang="pt-P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89D3B6C-B6AE-40BB-811F-1DFA2568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  <a:blipFill>
                <a:blip r:embed="rId2"/>
                <a:stretch>
                  <a:fillRect l="-582" t="-11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C7454-4612-4BE7-A029-6F91021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Neutrinos no modelo B-L-SM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89D3B6C-B6AE-40BB-811F-1DFA2568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</p:spPr>
            <p:txBody>
              <a:bodyPr>
                <a:normAutofit/>
              </a:bodyPr>
              <a:lstStyle/>
              <a:p>
                <a:r>
                  <a:rPr lang="pt-PT" sz="2000" dirty="0">
                    <a:solidFill>
                      <a:srgbClr val="FFFFFF"/>
                    </a:solidFill>
                  </a:rPr>
                  <a:t>No modelo B-L-SM o sector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2000" dirty="0">
                    <a:solidFill>
                      <a:srgbClr val="FFFFFF"/>
                    </a:solidFill>
                  </a:rPr>
                  <a:t> inclui os seguintes termos,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PT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b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ba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ba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Sup>
                        <m:sSub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0000"/>
                    </a:solidFill>
                  </a:rPr>
                  <a:t>(Tenho que rever estes índices acho que um deles é supérfluo visto que como não existe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intergenerational</a:t>
                </a:r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yukawa</a:t>
                </a:r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terms</a:t>
                </a:r>
                <a:r>
                  <a:rPr lang="pt-PT" sz="2000" dirty="0">
                    <a:solidFill>
                      <a:srgbClr val="FF0000"/>
                    </a:solidFill>
                  </a:rPr>
                  <a:t> (j=k)) </a:t>
                </a:r>
                <a:r>
                  <a:rPr lang="pt-PT" sz="2000" dirty="0">
                    <a:solidFill>
                      <a:srgbClr val="FFFFFF"/>
                    </a:solidFill>
                  </a:rPr>
                  <a:t>Estes termos são os adicionados neste modelo em relação ao SM para incluírem as interações dos novos neutrinos direitos previstos, devido aos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VEV’s</a:t>
                </a:r>
                <a:r>
                  <a:rPr lang="pt-PT" sz="2000" dirty="0">
                    <a:solidFill>
                      <a:srgbClr val="FFFFFF"/>
                    </a:solidFill>
                  </a:rPr>
                  <a:t> de ambos os campos agora temos a geração de termos de massa para os novos neutrinos direitos e esquerdos. Escrevendo estes termos em forma matricial,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Onde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P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pt-PT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.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Diagonalizando</a:t>
                </a:r>
                <a:r>
                  <a:rPr lang="pt-PT" sz="2000" dirty="0">
                    <a:solidFill>
                      <a:srgbClr val="FFFFFF"/>
                    </a:solidFill>
                  </a:rPr>
                  <a:t> este sistema para uma base física com neutrinos leves e pesados e obtendo os valores para a massa destes obtemos, </a:t>
                </a:r>
                <a:r>
                  <a:rPr lang="pt-PT" sz="2000" dirty="0">
                    <a:solidFill>
                      <a:srgbClr val="FF0000"/>
                    </a:solidFill>
                  </a:rPr>
                  <a:t>(incluir a matriz que relaciona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P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pt-P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P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?)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pt-PT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89D3B6C-B6AE-40BB-811F-1DFA2568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  <a:blipFill>
                <a:blip r:embed="rId2"/>
                <a:stretch>
                  <a:fillRect l="-582" t="-11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0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D072B-AE6C-4DDA-9EE7-C5DAFF50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418"/>
            <a:ext cx="3960812" cy="107999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Tree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level</a:t>
            </a:r>
            <a:r>
              <a:rPr lang="pt-PT" sz="2800" dirty="0">
                <a:solidFill>
                  <a:schemeClr val="bg1"/>
                </a:solidFill>
              </a:rPr>
              <a:t> teórico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E3EC39AA-468C-4158-95A7-2F5DA111D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4" y="1785732"/>
                <a:ext cx="3960812" cy="488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Tendo em conta a expressão simplificada para a massa do bosão de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2000" dirty="0">
                    <a:solidFill>
                      <a:schemeClr val="bg1"/>
                    </a:solidFill>
                  </a:rPr>
                  <a:t> do modelo padrão,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PT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pt-PT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5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PT" sz="15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sz="15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5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5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5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15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PT" sz="15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5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PT" sz="15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PT" sz="15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pt-PT" sz="15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5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5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15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5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pt-PT" sz="15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xv</m:t>
                                </m:r>
                              </m:e>
                            </m:d>
                          </m:e>
                          <m:sup>
                            <m:r>
                              <a:rPr lang="pt-PT" sz="15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PT" sz="15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Estudando esta função por parametrizar a zona onde a </a:t>
                </a:r>
                <a:r>
                  <a:rPr lang="pt-PT" sz="2000" dirty="0">
                    <a:solidFill>
                      <a:srgbClr val="FF0000"/>
                    </a:solidFill>
                  </a:rPr>
                  <a:t>“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tree</a:t>
                </a:r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level</a:t>
                </a:r>
                <a:r>
                  <a:rPr lang="pt-PT" sz="2000" dirty="0">
                    <a:solidFill>
                      <a:srgbClr val="FF0000"/>
                    </a:solidFill>
                  </a:rPr>
                  <a:t>”? </a:t>
                </a:r>
                <a:r>
                  <a:rPr lang="pt-PT" sz="2000" dirty="0">
                    <a:solidFill>
                      <a:schemeClr val="bg1"/>
                    </a:solidFill>
                  </a:rPr>
                  <a:t>a massa esta próxima à observada de 125.09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GeV’s</a:t>
                </a:r>
                <a:r>
                  <a:rPr lang="pt-PT" sz="2000" dirty="0">
                    <a:solidFill>
                      <a:schemeClr val="bg1"/>
                    </a:solidFill>
                  </a:rPr>
                  <a:t>. Para fazer isto definimos um valor para ambos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VEVs</a:t>
                </a:r>
                <a:r>
                  <a:rPr lang="pt-PT" sz="2000" dirty="0">
                    <a:solidFill>
                      <a:schemeClr val="bg1"/>
                    </a:solidFill>
                  </a:rPr>
                  <a:t>, x e v de forma a diminuir os graus de liberdade  da massa.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0000"/>
                    </a:solidFill>
                  </a:rPr>
                  <a:t>(Ainda posso mudar o layout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font</a:t>
                </a:r>
                <a:r>
                  <a:rPr lang="pt-PT" sz="2000" dirty="0">
                    <a:solidFill>
                      <a:srgbClr val="FF0000"/>
                    </a:solidFill>
                  </a:rPr>
                  <a:t> e tamanho destas caixas)</a:t>
                </a:r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E3EC39AA-468C-4158-95A7-2F5DA111D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4" y="1785732"/>
                <a:ext cx="3960812" cy="4883850"/>
              </a:xfrm>
              <a:blipFill>
                <a:blip r:embed="rId2"/>
                <a:stretch>
                  <a:fillRect l="-1692" t="-13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i.gyazo.com/e23f731d86d322322dfe6e8fe4292080.png">
            <a:extLst>
              <a:ext uri="{FF2B5EF4-FFF2-40B4-BE49-F238E27FC236}">
                <a16:creationId xmlns:a16="http://schemas.microsoft.com/office/drawing/2014/main" id="{A0F8024B-DE86-4985-8A47-0B2128FB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12" y="723900"/>
            <a:ext cx="6078875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2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EDB27-E6C5-4906-BB9E-FB72DA3F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Scan aleatório segundo uma </a:t>
            </a:r>
            <a:r>
              <a:rPr lang="pt-PT" sz="2800" dirty="0" err="1">
                <a:solidFill>
                  <a:schemeClr val="bg1"/>
                </a:solidFill>
              </a:rPr>
              <a:t>fold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Higgs</a:t>
            </a:r>
            <a:r>
              <a:rPr lang="pt-PT" sz="2800" dirty="0">
                <a:solidFill>
                  <a:schemeClr val="bg1"/>
                </a:solidFill>
              </a:rPr>
              <a:t> “SM”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C879D4-ED7D-4FF4-B37B-30D1A2E15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786228"/>
                <a:ext cx="3960812" cy="4882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Foi feito um scan aleatório num volume contido entre de duas folhas parametrizadas para valores de massa de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2000" dirty="0">
                    <a:solidFill>
                      <a:schemeClr val="bg1"/>
                    </a:solidFill>
                  </a:rPr>
                  <a:t> com um desvio pequeno do valor esperado experimentalmente,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t-PT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=125.09±</m:t>
                    </m:r>
                    <m:r>
                      <a:rPr lang="pt-PT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pt-PT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O que observamos é que a massa com apenas algumas correções quânticas já se afasta bastante do valor esperado. Este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plot</a:t>
                </a:r>
                <a:r>
                  <a:rPr lang="pt-PT" sz="2000" dirty="0">
                    <a:solidFill>
                      <a:schemeClr val="bg1"/>
                    </a:solidFill>
                  </a:rPr>
                  <a:t> serve também de mapa de contrasto podemos ver que o efeito das correções quântica muda de tornar as massas mais leves para mais pesadas. 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C879D4-ED7D-4FF4-B37B-30D1A2E15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786228"/>
                <a:ext cx="3960812" cy="4882858"/>
              </a:xfrm>
              <a:blipFill>
                <a:blip r:embed="rId2"/>
                <a:stretch>
                  <a:fillRect l="-1692" t="-1248" r="-24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F9F1F13E-859E-44AD-BA85-AFAC36841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61962"/>
            <a:ext cx="6858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2C467-D8B2-43FB-8AC3-06F1ECF4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Scan aleatório segundo uma </a:t>
            </a:r>
            <a:r>
              <a:rPr lang="pt-PT" sz="2800" dirty="0" err="1">
                <a:solidFill>
                  <a:schemeClr val="bg1"/>
                </a:solidFill>
              </a:rPr>
              <a:t>fold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Higgs</a:t>
            </a:r>
            <a:r>
              <a:rPr lang="pt-PT" sz="2800" dirty="0">
                <a:solidFill>
                  <a:schemeClr val="bg1"/>
                </a:solidFill>
              </a:rPr>
              <a:t> Prime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667CC7F-3CC9-4135-8B83-34455DC06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2" y="1786228"/>
                <a:ext cx="3960813" cy="4882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Também foi retirada informação sobre a massa do novo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2000" dirty="0">
                    <a:solidFill>
                      <a:schemeClr val="bg1"/>
                    </a:solidFill>
                  </a:rPr>
                  <a:t> previsto pelo modelo B-L-SM. 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chemeClr val="bg1"/>
                    </a:solidFill>
                  </a:rPr>
                  <a:t>Como esperado esta é maioritariamente dominada pelo acoplamento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PT" sz="2000" dirty="0">
                    <a:solidFill>
                      <a:schemeClr val="bg1"/>
                    </a:solidFill>
                  </a:rPr>
                  <a:t>. No entanto por enquanto é possível encontrar acoplamentos onde a massa deste </a:t>
                </a:r>
                <a:r>
                  <a:rPr lang="pt-PT" sz="20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2000" dirty="0">
                    <a:solidFill>
                      <a:schemeClr val="bg1"/>
                    </a:solidFill>
                  </a:rPr>
                  <a:t> seja menor é interessante  </a:t>
                </a:r>
                <a:r>
                  <a:rPr lang="pt-PT" sz="2000" dirty="0">
                    <a:solidFill>
                      <a:srgbClr val="FF0000"/>
                    </a:solidFill>
                  </a:rPr>
                  <a:t>Possivelmente combinar estes dois slides? 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667CC7F-3CC9-4135-8B83-34455DC06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2" y="1786228"/>
                <a:ext cx="3960813" cy="4882858"/>
              </a:xfrm>
              <a:blipFill>
                <a:blip r:embed="rId2"/>
                <a:stretch>
                  <a:fillRect l="-1692" t="-1248" r="-1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Uma imagem com mapa, texto&#10;&#10;Descrição gerada com confiança alta">
            <a:extLst>
              <a:ext uri="{FF2B5EF4-FFF2-40B4-BE49-F238E27FC236}">
                <a16:creationId xmlns:a16="http://schemas.microsoft.com/office/drawing/2014/main" id="{7F18F2F3-B467-458B-AA08-8AB0C4A8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04589"/>
            <a:ext cx="6250769" cy="36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4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11F5C-6001-48BD-9BAA-96B463E8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A Primeira seleção de pontos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FE00B-6B28-471C-88D2-5E7DF90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786228"/>
            <a:ext cx="3960813" cy="488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Selecionado apenas os pontos que descrevem um valor próximo ao observado revela uma zona que aparenta descrever um plano, podendo querer dizer que ainda com correções quânticas a forma do potencial é algum tipo de cone.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</a:rPr>
              <a:t>Como posso explicar os </a:t>
            </a:r>
            <a:r>
              <a:rPr lang="pt-PT" sz="2000" dirty="0" err="1">
                <a:solidFill>
                  <a:srgbClr val="FF0000"/>
                </a:solidFill>
              </a:rPr>
              <a:t>outliers</a:t>
            </a:r>
            <a:r>
              <a:rPr lang="pt-PT" sz="2000" dirty="0">
                <a:solidFill>
                  <a:srgbClr val="FF0000"/>
                </a:solidFill>
              </a:rPr>
              <a:t> na zona direita, para alem de oscilações nas correções quânticas? Posso mencionar que tentei usar método numérico para convergir e descobri que as correções não são lineares?  </a:t>
            </a:r>
          </a:p>
        </p:txBody>
      </p:sp>
      <p:pic>
        <p:nvPicPr>
          <p:cNvPr id="4" name="Marcador de Posição de Conteúdo 4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8C7A617E-0B64-4751-AEB9-792C7313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04589"/>
            <a:ext cx="6250769" cy="36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11F5C-6001-48BD-9BAA-96B463E8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Scans aleatórios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FE00B-6B28-471C-88D2-5E7DF90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786228"/>
            <a:ext cx="3960813" cy="488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Visto que correções quânticas são demasiado fortes para uma análise a </a:t>
            </a:r>
            <a:r>
              <a:rPr lang="pt-PT" sz="2000" dirty="0" err="1">
                <a:solidFill>
                  <a:schemeClr val="bg1"/>
                </a:solidFill>
              </a:rPr>
              <a:t>tree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level</a:t>
            </a:r>
            <a:r>
              <a:rPr lang="pt-PT" sz="2000" dirty="0">
                <a:solidFill>
                  <a:schemeClr val="bg1"/>
                </a:solidFill>
              </a:rPr>
              <a:t> ser um </a:t>
            </a:r>
            <a:r>
              <a:rPr lang="pt-PT" sz="2000" dirty="0" err="1">
                <a:solidFill>
                  <a:schemeClr val="bg1"/>
                </a:solidFill>
              </a:rPr>
              <a:t>guess</a:t>
            </a:r>
            <a:r>
              <a:rPr lang="pt-PT" sz="2000" dirty="0">
                <a:solidFill>
                  <a:schemeClr val="bg1"/>
                </a:solidFill>
              </a:rPr>
              <a:t> viável foi feito um scan puramente aleatório.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Ligamos correções quânticas a dois </a:t>
            </a:r>
            <a:r>
              <a:rPr lang="pt-PT" sz="2000" dirty="0" err="1">
                <a:solidFill>
                  <a:schemeClr val="bg1"/>
                </a:solidFill>
              </a:rPr>
              <a:t>loops</a:t>
            </a:r>
            <a:r>
              <a:rPr lang="pt-PT" sz="2000" dirty="0">
                <a:solidFill>
                  <a:schemeClr val="bg1"/>
                </a:solidFill>
              </a:rPr>
              <a:t> para ter uma descrição ainda mais fidedigna da realidade. Devido ao aumento de tempo de computação foi feito num intervalo diferente. 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Estas nuvens de pontos refletem o valor esperado para as massas dos </a:t>
            </a:r>
            <a:r>
              <a:rPr lang="pt-PT" sz="2000" dirty="0" err="1">
                <a:solidFill>
                  <a:schemeClr val="bg1"/>
                </a:solidFill>
              </a:rPr>
              <a:t>Higgs</a:t>
            </a:r>
            <a:r>
              <a:rPr lang="pt-PT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938603-F0AF-4CA1-88B6-FAEA3A0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93" y="0"/>
            <a:ext cx="4433622" cy="3533247"/>
          </a:xfrm>
          <a:prstGeom prst="rect">
            <a:avLst/>
          </a:prstGeom>
        </p:spPr>
      </p:pic>
      <p:pic>
        <p:nvPicPr>
          <p:cNvPr id="8" name="Marcador de Posição de Conteúdo 4">
            <a:extLst>
              <a:ext uri="{FF2B5EF4-FFF2-40B4-BE49-F238E27FC236}">
                <a16:creationId xmlns:a16="http://schemas.microsoft.com/office/drawing/2014/main" id="{DE39811B-9458-477A-A7DF-A4CEB0A9F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98" y="3319108"/>
            <a:ext cx="4382817" cy="34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7FBD0-C7B6-4F09-B2DF-3E8CB5F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Segunda seleção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83A8B-FC9F-4B4A-8C61-3F672469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786228"/>
            <a:ext cx="3960813" cy="488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Feita novamente uma seleção destes pontos conseguimos confirmar que o valor correto da massa do </a:t>
            </a:r>
            <a:r>
              <a:rPr lang="pt-PT" sz="2000" dirty="0" err="1">
                <a:solidFill>
                  <a:schemeClr val="bg1"/>
                </a:solidFill>
              </a:rPr>
              <a:t>Higgs</a:t>
            </a:r>
            <a:r>
              <a:rPr lang="pt-PT" sz="2000" dirty="0">
                <a:solidFill>
                  <a:schemeClr val="bg1"/>
                </a:solidFill>
              </a:rPr>
              <a:t> distribui-se num plano cónico.</a:t>
            </a:r>
          </a:p>
          <a:p>
            <a:pPr marL="0" indent="0">
              <a:buNone/>
            </a:pPr>
            <a:endParaRPr lang="pt-PT" sz="2000" dirty="0">
              <a:solidFill>
                <a:schemeClr val="bg1"/>
              </a:solidFill>
            </a:endParaRPr>
          </a:p>
        </p:txBody>
      </p:sp>
      <p:pic>
        <p:nvPicPr>
          <p:cNvPr id="4" name="Marcador de Posição de Conteúdo 4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8A8F2816-02C3-43B2-BCA6-E21DB4DD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37357"/>
            <a:ext cx="6250769" cy="44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7FBD0-C7B6-4F09-B2DF-3E8CB5F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 err="1">
                <a:solidFill>
                  <a:srgbClr val="FF0000"/>
                </a:solidFill>
              </a:rPr>
              <a:t>Observation</a:t>
            </a:r>
            <a:r>
              <a:rPr lang="pt-PT" sz="2800" dirty="0">
                <a:solidFill>
                  <a:srgbClr val="FF0000"/>
                </a:solidFill>
              </a:rPr>
              <a:t> ratio?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83A8B-FC9F-4B4A-8C61-3F672469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1793673"/>
            <a:ext cx="3960812" cy="487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Estudando a possível exclusão destes pontos através do </a:t>
            </a:r>
            <a:r>
              <a:rPr lang="pt-PT" sz="2000" dirty="0" err="1">
                <a:solidFill>
                  <a:schemeClr val="bg1"/>
                </a:solidFill>
              </a:rPr>
              <a:t>HiggsBounds</a:t>
            </a:r>
            <a:r>
              <a:rPr lang="pt-PT" sz="2000" dirty="0">
                <a:solidFill>
                  <a:schemeClr val="bg1"/>
                </a:solidFill>
              </a:rPr>
              <a:t>, observamos que os constrangimentos para estes ainda não serem  excluídos experimentalmente depende maioritariamente da massa do </a:t>
            </a:r>
            <a:r>
              <a:rPr lang="pt-PT" sz="2000" dirty="0" err="1">
                <a:solidFill>
                  <a:schemeClr val="bg1"/>
                </a:solidFill>
              </a:rPr>
              <a:t>Higgs</a:t>
            </a:r>
            <a:r>
              <a:rPr lang="pt-PT" sz="2000" dirty="0">
                <a:solidFill>
                  <a:schemeClr val="bg1"/>
                </a:solidFill>
              </a:rPr>
              <a:t> “SM”.</a:t>
            </a:r>
          </a:p>
        </p:txBody>
      </p:sp>
      <p:pic>
        <p:nvPicPr>
          <p:cNvPr id="10" name="Marcador de Posição de Conteúdo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5F795C5E-063A-4140-BA84-9D339F85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78" y="69638"/>
            <a:ext cx="4324171" cy="3265359"/>
          </a:xfrm>
          <a:prstGeom prst="rect">
            <a:avLst/>
          </a:prstGeom>
        </p:spPr>
      </p:pic>
      <p:pic>
        <p:nvPicPr>
          <p:cNvPr id="12" name="Imagem 11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71C0EF7-7434-47F4-8EA9-81C42182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79" y="3404635"/>
            <a:ext cx="4224298" cy="34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351C4-A7F0-41F1-9854-46053558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rgbClr val="FF0000"/>
                </a:solidFill>
              </a:rPr>
              <a:t>P </a:t>
            </a:r>
            <a:r>
              <a:rPr lang="pt-PT" sz="2800" dirty="0" err="1">
                <a:solidFill>
                  <a:srgbClr val="FF0000"/>
                </a:solidFill>
              </a:rPr>
              <a:t>value</a:t>
            </a:r>
            <a:r>
              <a:rPr lang="pt-PT" sz="280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E8F7D2-D2F0-495E-BBAD-2B0E25F4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773238"/>
            <a:ext cx="3960812" cy="4895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Estudando a probabilidade de estes pontos descreverem as observações experimentais através do </a:t>
            </a:r>
            <a:r>
              <a:rPr lang="pt-PT" sz="2000" dirty="0" err="1">
                <a:solidFill>
                  <a:schemeClr val="bg1"/>
                </a:solidFill>
              </a:rPr>
              <a:t>HiggsSingals</a:t>
            </a:r>
            <a:r>
              <a:rPr lang="pt-PT" sz="2000" dirty="0">
                <a:solidFill>
                  <a:schemeClr val="bg1"/>
                </a:solidFill>
              </a:rPr>
              <a:t> notamos novamente que o </a:t>
            </a:r>
            <a:r>
              <a:rPr lang="pt-PT" sz="2000" dirty="0" err="1">
                <a:solidFill>
                  <a:schemeClr val="bg1"/>
                </a:solidFill>
              </a:rPr>
              <a:t>Higgs</a:t>
            </a:r>
            <a:r>
              <a:rPr lang="pt-PT" sz="2000" dirty="0">
                <a:solidFill>
                  <a:schemeClr val="bg1"/>
                </a:solidFill>
              </a:rPr>
              <a:t> “SM” é o fator determinante.  </a:t>
            </a:r>
          </a:p>
        </p:txBody>
      </p:sp>
      <p:pic>
        <p:nvPicPr>
          <p:cNvPr id="4" name="Imagem 3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7DA9EF5D-1245-435B-A0ED-ED9A43557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0"/>
            <a:ext cx="4252382" cy="3455061"/>
          </a:xfrm>
          <a:prstGeom prst="rect">
            <a:avLst/>
          </a:prstGeom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DF0EE775-AB00-4D85-89FD-061E67F7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534342"/>
            <a:ext cx="4252382" cy="33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C2126-2C37-407C-8A83-D3A4CF2D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9391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Motivação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039A525-78D7-4F11-9429-EB38745F3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067" y="1524954"/>
                <a:ext cx="11516970" cy="51336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 A teoria quântica que usamos para descrever partículas e as suas interações fortes e fracas é o modelo padrão. Este modelo descreve as interações de, leptões, quarks, gluões e bosões. É uma teoria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2000" dirty="0">
                    <a:solidFill>
                      <a:srgbClr val="FFFFFF"/>
                    </a:solidFill>
                  </a:rPr>
                  <a:t> baseada no grupo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SU</m:t>
                    </m:r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SU</m:t>
                    </m:r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pt-PT" sz="1600" dirty="0"/>
                  <a:t>. </a:t>
                </a:r>
                <a:r>
                  <a:rPr lang="pt-PT" sz="2000" dirty="0"/>
                  <a:t>A descrição de partículas é feita por campos físicos que são </a:t>
                </a:r>
                <a:r>
                  <a:rPr lang="pt-PT" sz="2000" dirty="0" err="1"/>
                  <a:t>multipletos</a:t>
                </a:r>
                <a:r>
                  <a:rPr lang="pt-PT" sz="2000" dirty="0"/>
                  <a:t> destes grupos.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0000"/>
                    </a:solidFill>
                  </a:rPr>
                  <a:t>(incluir tabelas de cargas? Ou lagrangiano?) </a:t>
                </a: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No entanto dados experimentais apontam para que o modelo padrão esta incompleto, por isso decidimos abordar um dos muitos candidatos para expandi-lo, o modelo de partículas B-L-SM, que é baseado numa extensão unitária U(1) baseado na simetria aparente de numero de barião menos numero de leptão. </a:t>
                </a:r>
                <a:r>
                  <a:rPr lang="pt-PT" sz="2000" dirty="0">
                    <a:solidFill>
                      <a:srgbClr val="FF0000"/>
                    </a:solidFill>
                  </a:rPr>
                  <a:t>(dizer algo sobre resultados?) </a:t>
                </a:r>
              </a:p>
              <a:p>
                <a:endParaRPr lang="pt-PT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039A525-78D7-4F11-9429-EB38745F3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067" y="1524954"/>
                <a:ext cx="11516970" cy="5133655"/>
              </a:xfrm>
              <a:blipFill>
                <a:blip r:embed="rId2"/>
                <a:stretch>
                  <a:fillRect l="-582" t="-118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6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0A189-0DF5-4A42-A0D6-946E1E9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4"/>
            <a:ext cx="3960812" cy="10795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Seleção final de dados </a:t>
            </a:r>
          </a:p>
        </p:txBody>
      </p:sp>
      <p:pic>
        <p:nvPicPr>
          <p:cNvPr id="8" name="Marcador de Posição de Conteúdo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748B11D9-C591-4380-B5A7-B4DF04E0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56073"/>
            <a:ext cx="6250769" cy="4984987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C88DE94-ABD4-4B5B-9D5D-FEBD9BACA8E8}"/>
              </a:ext>
            </a:extLst>
          </p:cNvPr>
          <p:cNvSpPr txBox="1">
            <a:spLocks/>
          </p:cNvSpPr>
          <p:nvPr/>
        </p:nvSpPr>
        <p:spPr>
          <a:xfrm>
            <a:off x="334963" y="1773238"/>
            <a:ext cx="3960812" cy="489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>
                <a:solidFill>
                  <a:schemeClr val="bg1"/>
                </a:solidFill>
              </a:rPr>
              <a:t>Combinando todas as exclusões obtemos a seguinte seleção de pontos divididos por desvios. </a:t>
            </a:r>
            <a:r>
              <a:rPr lang="pt-PT" sz="2000" dirty="0">
                <a:solidFill>
                  <a:srgbClr val="FF0000"/>
                </a:solidFill>
              </a:rPr>
              <a:t>(ainda vou fazer os </a:t>
            </a:r>
            <a:r>
              <a:rPr lang="pt-PT" sz="2000" dirty="0" err="1">
                <a:solidFill>
                  <a:srgbClr val="FF0000"/>
                </a:solidFill>
              </a:rPr>
              <a:t>slices</a:t>
            </a:r>
            <a:r>
              <a:rPr lang="pt-PT" sz="2000" dirty="0">
                <a:solidFill>
                  <a:srgbClr val="FF0000"/>
                </a:solidFill>
              </a:rPr>
              <a:t> e complementar com mais alguns pontos mas não vou dedicar muito tempo a isso e focar me principalmente em estar pronto para a apresentação)</a:t>
            </a:r>
          </a:p>
        </p:txBody>
      </p:sp>
    </p:spTree>
    <p:extLst>
      <p:ext uri="{BB962C8B-B14F-4D97-AF65-F5344CB8AC3E}">
        <p14:creationId xmlns:p14="http://schemas.microsoft.com/office/powerpoint/2010/main" val="398907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https://i.gyazo.com/81eb7732a301dd61a12efa86e1e8af83.png">
            <a:extLst>
              <a:ext uri="{FF2B5EF4-FFF2-40B4-BE49-F238E27FC236}">
                <a16:creationId xmlns:a16="http://schemas.microsoft.com/office/drawing/2014/main" id="{F5C8A926-91E5-41C2-ABD1-6B5EB4A6B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36" y="1301081"/>
            <a:ext cx="8750726" cy="22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6A73B4C2-8D41-4110-9638-72EAFB6479F3}"/>
              </a:ext>
            </a:extLst>
          </p:cNvPr>
          <p:cNvSpPr txBox="1">
            <a:spLocks/>
          </p:cNvSpPr>
          <p:nvPr/>
        </p:nvSpPr>
        <p:spPr>
          <a:xfrm>
            <a:off x="643468" y="4402480"/>
            <a:ext cx="11548532" cy="165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>
                <a:solidFill>
                  <a:schemeClr val="bg1"/>
                </a:solidFill>
              </a:rPr>
              <a:t>Tendo em conta estes constrangimentos experimentais uma observação rápida da expressão associada a massa do novo bosão de </a:t>
            </a:r>
            <a:r>
              <a:rPr lang="pt-PT" sz="2000" dirty="0" err="1">
                <a:solidFill>
                  <a:schemeClr val="bg1"/>
                </a:solidFill>
              </a:rPr>
              <a:t>Gauge</a:t>
            </a:r>
            <a:r>
              <a:rPr lang="pt-PT" sz="2000" dirty="0">
                <a:solidFill>
                  <a:schemeClr val="bg1"/>
                </a:solidFill>
              </a:rPr>
              <a:t> e observamos que para o VEV escolhido o acoplamento de </a:t>
            </a:r>
            <a:r>
              <a:rPr lang="pt-PT" sz="2000" dirty="0" err="1">
                <a:solidFill>
                  <a:schemeClr val="bg1"/>
                </a:solidFill>
              </a:rPr>
              <a:t>Gauge</a:t>
            </a:r>
            <a:r>
              <a:rPr lang="pt-PT" sz="2000" dirty="0">
                <a:solidFill>
                  <a:schemeClr val="bg1"/>
                </a:solidFill>
              </a:rPr>
              <a:t> mínimo seria de aproximadamente 2 (discutir melhor com o orientador qual seria a conclusão a tirar de aqui.) 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8117F898-B445-4EF7-A379-5567B5C00921}"/>
              </a:ext>
            </a:extLst>
          </p:cNvPr>
          <p:cNvSpPr txBox="1">
            <a:spLocks/>
          </p:cNvSpPr>
          <p:nvPr/>
        </p:nvSpPr>
        <p:spPr>
          <a:xfrm>
            <a:off x="1923724" y="368591"/>
            <a:ext cx="8344551" cy="43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Limites associados ao bosão Z’ </a:t>
            </a:r>
          </a:p>
        </p:txBody>
      </p:sp>
    </p:spTree>
    <p:extLst>
      <p:ext uri="{BB962C8B-B14F-4D97-AF65-F5344CB8AC3E}">
        <p14:creationId xmlns:p14="http://schemas.microsoft.com/office/powerpoint/2010/main" val="270441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34DD7-8A18-4A37-A334-6CCD6577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6AC8E-E1F3-4957-8C5A-AD2DA2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pt-PT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6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CF07C-481E-49EB-92BF-B321DC34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09307"/>
            <a:ext cx="10520702" cy="10504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Formalismo e teoria clássica de campo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CEEA2CE-595B-4EA5-A13F-F6895964F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59743"/>
                <a:ext cx="11522074" cy="5388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Em física de partículas usamos campos físicos para a descrição de partículas. Iremos abordar física de partículas com formalismo lagrangiano cujo elemento fundamental é a ação, que se relaciona com o lagrangiano da forma, </a:t>
                </a: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5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nary>
                      <m:r>
                        <a:rPr lang="pt-PT" sz="1500"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nary>
                      <m:r>
                        <a:rPr lang="pt-PT" sz="1500">
                          <a:latin typeface="Cambria Math" panose="02040503050406030204" pitchFamily="18" charset="0"/>
                        </a:rPr>
                        <m:t> 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A partir desta relação pelo principio de mínima ação obtemos as equações de Euler-Lagrange, 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4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d>
                        <m:dPr>
                          <m:ctrlPr>
                            <a:rPr lang="pt-PT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PT" sz="14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PT" sz="14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PT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1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pt-PT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4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num>
                        <m:den>
                          <m:r>
                            <a:rPr lang="pt-PT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PT" sz="140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r>
                        <a:rPr lang="pt-PT" sz="1400">
                          <a:latin typeface="Cambria Math" panose="02040503050406030204" pitchFamily="18" charset="0"/>
                        </a:rPr>
                        <m:t>=0 ,</m:t>
                      </m:r>
                    </m:oMath>
                  </m:oMathPara>
                </a14:m>
                <a:endParaRPr lang="pt-PT" sz="1400" dirty="0"/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Esta equação é geralmente utilizada para obter a dinâmica do sistema, por exemplo para o campo escalar livre devolve a equação de Klein-Gordon. </a:t>
                </a:r>
                <a:r>
                  <a:rPr lang="pt-PT" sz="2000" dirty="0">
                    <a:solidFill>
                      <a:srgbClr val="FF0000"/>
                    </a:solidFill>
                  </a:rPr>
                  <a:t>(Remover?)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CEEA2CE-595B-4EA5-A13F-F6895964F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59743"/>
                <a:ext cx="11522074" cy="5388949"/>
              </a:xfrm>
              <a:blipFill>
                <a:blip r:embed="rId2"/>
                <a:stretch>
                  <a:fillRect l="-582" t="-12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5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A4F61-5543-4A2A-89ED-8EF0C52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Teorema de </a:t>
            </a:r>
            <a:r>
              <a:rPr lang="pt-PT" dirty="0" err="1">
                <a:solidFill>
                  <a:srgbClr val="FFFFFF"/>
                </a:solidFill>
              </a:rPr>
              <a:t>Noether</a:t>
            </a:r>
            <a:r>
              <a:rPr lang="pt-PT" dirty="0">
                <a:solidFill>
                  <a:srgbClr val="FFFFFF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58CF9BD-2B28-4CC0-B395-8C3CBDF2E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067" y="1514475"/>
                <a:ext cx="11516970" cy="5154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Se aplicarmos uma transformação genérica continua ao sistema, transformando o campo com a forma,</a:t>
                </a:r>
              </a:p>
              <a:p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+ 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δϕ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se esta transformação deixar as dinâmicas do sistema invariantes, que pode ser equivalente garantido verificando, </a:t>
                </a:r>
              </a:p>
              <a:p>
                <a:pPr marL="0" indent="0" algn="ctr">
                  <a:buNone/>
                </a:pPr>
                <a:endParaRPr lang="pt-PT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pt-PT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PT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</m:sSub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Podemos dizer que este tipo de transformação deixa o sistema invariante e é uma simetria do sistema. As consequências de sistema conter uma simetria é expresso pelo teorema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Noether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que enuncia que cada simetria continua têm associada  sistema simétrico uma corrente e carga. </a:t>
                </a:r>
                <a:r>
                  <a:rPr lang="pt-PT" sz="2000" dirty="0">
                    <a:solidFill>
                      <a:srgbClr val="FF0000"/>
                    </a:solidFill>
                  </a:rPr>
                  <a:t>(incluir mais formulas?)</a:t>
                </a:r>
              </a:p>
              <a:p>
                <a:endParaRPr lang="pt-PT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58CF9BD-2B28-4CC0-B395-8C3CBDF2E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067" y="1514475"/>
                <a:ext cx="11516970" cy="5154611"/>
              </a:xfrm>
              <a:blipFill>
                <a:blip r:embed="rId2"/>
                <a:stretch>
                  <a:fillRect l="-582" t="-11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1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A45CDD-C24A-44F5-BC09-F4EA7E6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FF0000"/>
                </a:solidFill>
              </a:rPr>
              <a:t>Quebra espontânea de uma simetria (possivelmente vou remover este e o </a:t>
            </a:r>
            <a:r>
              <a:rPr lang="pt-PT" dirty="0" err="1">
                <a:solidFill>
                  <a:srgbClr val="FF0000"/>
                </a:solidFill>
              </a:rPr>
              <a:t>prox</a:t>
            </a:r>
            <a:r>
              <a:rPr lang="pt-PT" dirty="0">
                <a:solidFill>
                  <a:srgbClr val="FF0000"/>
                </a:solidFill>
              </a:rPr>
              <a:t>. Slide)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D749362-AE03-4822-B13E-3CA3043AC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Para introduzir alguns conceitos usamos o exemplo do Lagrangiano associado com uma teoria escalar complexa,</a:t>
                </a: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PT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PT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for um parâmetro positivo temos um mínimo em,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, no entanto tomando valores negativos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muda o mínimo do campo para um valor diferente de zero, </a:t>
                </a:r>
                <a14:m>
                  <m:oMath xmlns:m="http://schemas.openxmlformats.org/officeDocument/2006/math">
                    <m:r>
                      <a:rPr lang="pt-PT" sz="2000">
                        <a:latin typeface="Cambria Math" panose="02040503050406030204" pitchFamily="18" charset="0"/>
                      </a:rPr>
                      <m:t> 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pt-PT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rad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2000" dirty="0"/>
                  <a:t>.</a:t>
                </a:r>
                <a:r>
                  <a:rPr lang="pt-PT" sz="2000" dirty="0">
                    <a:solidFill>
                      <a:srgbClr val="FFFFFF"/>
                    </a:solidFill>
                  </a:rPr>
                  <a:t> Mudando o campo para o mínimo, </a:t>
                </a:r>
                <a14:m>
                  <m:oMath xmlns:m="http://schemas.openxmlformats.org/officeDocument/2006/math">
                    <m:r>
                      <a:rPr lang="pt-PT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→ 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η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) + 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v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 + 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ϵ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endParaRPr lang="pt-PT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ϵ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ϵ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e>
                                <m:sup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p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λν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 .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:r>
                  <a:rPr lang="pt-PT" sz="2000" dirty="0"/>
                  <a:t>Onde antes tínhamos dois campos reais massivos agora temos apenas  um,  com massa </a:t>
                </a:r>
                <a14:m>
                  <m:oMath xmlns:m="http://schemas.openxmlformats.org/officeDocument/2006/math">
                    <m:r>
                      <a:rPr lang="pt-PT" sz="2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PT" sz="2000" dirty="0"/>
                  <a:t> A criação de um campo sem massa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pt-PT" sz="2000" dirty="0"/>
                  <a:t> é consequência do teorema de </a:t>
                </a:r>
                <a:r>
                  <a:rPr lang="pt-PT" sz="2000" dirty="0" err="1"/>
                  <a:t>goldstone</a:t>
                </a:r>
                <a:r>
                  <a:rPr lang="pt-PT" sz="2000" dirty="0"/>
                  <a:t>, que enuncia que por cada simetria continua quebrada </a:t>
                </a:r>
                <a:r>
                  <a:rPr lang="pt-PT" sz="2000" dirty="0">
                    <a:solidFill>
                      <a:srgbClr val="FF0000"/>
                    </a:solidFill>
                  </a:rPr>
                  <a:t>espontaneamente? </a:t>
                </a:r>
                <a:r>
                  <a:rPr lang="pt-PT" sz="2000" dirty="0"/>
                  <a:t>é criada uma partícula sem massa. 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pt-PT" sz="2000" dirty="0"/>
                  <a:t> representava a excitações relativa ao VEV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pt-PT" sz="2000" dirty="0"/>
                  <a:t> e o campo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r>
                  <a:rPr lang="pt-PT" sz="2000" dirty="0"/>
                  <a:t>excitações radiais. </a:t>
                </a:r>
                <a:endParaRPr lang="pt-P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D749362-AE03-4822-B13E-3CA3043AC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  <a:blipFill>
                <a:blip r:embed="rId2"/>
                <a:stretch>
                  <a:fillRect l="-529" t="-1537" r="-8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1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1FB5-F1A9-48D2-AA1A-C14643D4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Invariância de </a:t>
            </a:r>
            <a:r>
              <a:rPr lang="pt-PT" dirty="0" err="1">
                <a:solidFill>
                  <a:srgbClr val="FF0000"/>
                </a:solidFill>
              </a:rPr>
              <a:t>Gauge</a:t>
            </a:r>
            <a:endParaRPr lang="pt-PT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204577A-4A91-4F0C-92DB-AE8C0C8D7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067" y="1514476"/>
                <a:ext cx="11516970" cy="5154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Ainda com o Lagrangiano associado com uma teoria escalar complexa,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este é invariante segundo transformações do grupo U(1), mas se a transformação for local</a:t>
                </a:r>
              </a:p>
              <a:p>
                <a:pPr marL="0" indent="0" algn="ctr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PT" sz="20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PT" sz="200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PT" sz="2000">
                        <a:latin typeface="Cambria Math" panose="02040503050406030204" pitchFamily="18" charset="0"/>
                      </a:rPr>
                      <m:t> 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p>
                    <m:r>
                      <a:rPr lang="pt-PT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sz="2000">
                        <a:latin typeface="Cambria Math" panose="02040503050406030204" pitchFamily="18" charset="0"/>
                      </a:rPr>
                      <m:t> ,</m:t>
                    </m:r>
                  </m:oMath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Teríamos aqui uma simetria quebrada devido aos termos cinéticos não permanecerem invariantes,  querendo evitar a aparição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goldstones</a:t>
                </a:r>
                <a:r>
                  <a:rPr lang="pt-PT" sz="2000" dirty="0">
                    <a:solidFill>
                      <a:srgbClr val="FFFFFF"/>
                    </a:solidFill>
                  </a:rPr>
                  <a:t> introduzimos o campo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20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PT" sz="2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, que interage com o campo escalar de forma a manter a invariância. Este campo ira se transformar juntamente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20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com a forma,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PT" sz="20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Assim introduzindo a derivada covariante podemos simplificar o Lagrangiano para,</a:t>
                </a:r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PT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24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r>
                        <a:rPr lang="pt-PT" sz="240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204577A-4A91-4F0C-92DB-AE8C0C8D7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067" y="1514476"/>
                <a:ext cx="11516970" cy="5154611"/>
              </a:xfrm>
              <a:blipFill>
                <a:blip r:embed="rId2"/>
                <a:stretch>
                  <a:fillRect l="-582" t="-1182" r="-68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23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 campo de </a:t>
            </a:r>
            <a:r>
              <a:rPr lang="pt-PT" dirty="0" err="1">
                <a:solidFill>
                  <a:srgbClr val="FFFFFF"/>
                </a:solidFill>
              </a:rPr>
              <a:t>Higgs</a:t>
            </a:r>
            <a:r>
              <a:rPr lang="pt-PT" dirty="0">
                <a:solidFill>
                  <a:srgbClr val="FFFFFF"/>
                </a:solidFill>
              </a:rPr>
              <a:t> e a geração de massa dos  bosões Z e W.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O sector escalar do modelo padrão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16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P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600"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Onde o campo de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16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PT" sz="1600" dirty="0">
                    <a:solidFill>
                      <a:srgbClr val="FFFFFF"/>
                    </a:solidFill>
                  </a:rPr>
                  <a:t>, que no modelo padrão é um dupleto de SU(2), que toma um VEV com a forma,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sz="1600">
                        <a:latin typeface="Cambria Math" panose="02040503050406030204" pitchFamily="18" charset="0"/>
                      </a:rPr>
                      <m:t> 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PT" sz="160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, </a:t>
                </a:r>
              </a:p>
              <a:p>
                <a:pPr marL="0" indent="0">
                  <a:buNone/>
                </a:pPr>
                <a:r>
                  <a:rPr lang="pt-PT" sz="1600" dirty="0"/>
                  <a:t>Podemos expandir o lagrangiano em volta deste VEV.</a:t>
                </a:r>
              </a:p>
              <a:p>
                <a:pPr marL="0" indent="0">
                  <a:buNone/>
                </a:pPr>
                <a:endParaRPr lang="pt-PT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60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6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iμν</m:t>
                          </m:r>
                        </m:sup>
                      </m:sSup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  <m:r>
                        <a:rPr lang="pt-PT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  <m:r>
                        <a:rPr lang="pt-PT" sz="16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Destes termos obtemos do potencial uma partícula massiva que ira ser o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16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t-PT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PT" sz="1600" dirty="0"/>
                  <a:t>, e definindo uma base física onde,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6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pt-PT" sz="160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𝑖</m:t>
                        </m:r>
                        <m:sSubSup>
                          <m:sSub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6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PT" sz="1600" dirty="0"/>
                  <a:t> 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pt-PT" sz="1600" dirty="0"/>
                  <a:t> ,</a:t>
                </a:r>
              </a:p>
              <a:p>
                <a:pPr marL="0" indent="0" algn="ctr">
                  <a:buNone/>
                </a:pP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si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co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pt-PT" sz="1600" dirty="0"/>
              </a:p>
              <a:p>
                <a:pPr marL="0" indent="0">
                  <a:buNone/>
                </a:pPr>
                <a:r>
                  <a:rPr lang="pt-PT" sz="1600" dirty="0"/>
                  <a:t>Obtemos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𝑣</m:t>
                    </m:r>
                    <m:rad>
                      <m:radPr>
                        <m:degHide m:val="on"/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PT" sz="1600" dirty="0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1600" dirty="0">
                    <a:solidFill>
                      <a:srgbClr val="FFFFFF"/>
                    </a:solidFill>
                  </a:rPr>
                  <a:t> . </a:t>
                </a:r>
                <a:r>
                  <a:rPr lang="pt-PT" sz="1600" dirty="0">
                    <a:solidFill>
                      <a:srgbClr val="FF0000"/>
                    </a:solidFill>
                  </a:rPr>
                  <a:t>Demasiado pequeno?…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  <a:blipFill>
                <a:blip r:embed="rId2"/>
                <a:stretch>
                  <a:fillRect l="-317" t="-8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/>
              <a:t>Geração de massa dos fermiões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067" y="1514476"/>
                <a:ext cx="11516970" cy="51546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Leptões e Quarks, </a:t>
                </a:r>
                <a:r>
                  <a:rPr lang="pt-PT" sz="2000" dirty="0">
                    <a:solidFill>
                      <a:srgbClr val="FF0000"/>
                    </a:solidFill>
                  </a:rPr>
                  <a:t>dupletos de SU(2), </a:t>
                </a:r>
                <a:r>
                  <a:rPr lang="pt-PT" sz="2000" dirty="0">
                    <a:solidFill>
                      <a:srgbClr val="FFFFFF"/>
                    </a:solidFill>
                  </a:rPr>
                  <a:t>também têm a sua massa gerada através da quebra de simetria do campo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2000" dirty="0">
                    <a:solidFill>
                      <a:srgbClr val="FFFFFF"/>
                    </a:solidFill>
                  </a:rPr>
                  <a:t>. O Lagrangiano do modelo padrão não inclui termos de massa </a:t>
                </a:r>
                <a:r>
                  <a:rPr lang="pt-PT" sz="2000" dirty="0">
                    <a:solidFill>
                      <a:srgbClr val="FF0000"/>
                    </a:solidFill>
                  </a:rPr>
                  <a:t>ou de ordem 2? para os leptões,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i.e</a:t>
                </a:r>
                <a:r>
                  <a:rPr lang="pt-PT" sz="2000" dirty="0">
                    <a:solidFill>
                      <a:srgbClr val="FF0000"/>
                    </a:solidFill>
                  </a:rPr>
                  <a:t> para o eletrão,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pt-PT" sz="2000" i="1" dirty="0">
                    <a:solidFill>
                      <a:srgbClr val="FF0000"/>
                    </a:solidFill>
                  </a:rPr>
                  <a:t>, </a:t>
                </a:r>
                <a:r>
                  <a:rPr lang="pt-PT" sz="2000" dirty="0">
                    <a:solidFill>
                      <a:srgbClr val="FF0000"/>
                    </a:solidFill>
                  </a:rPr>
                  <a:t>onde os campos de </a:t>
                </a:r>
                <a:r>
                  <a:rPr lang="pt-PT" sz="2000" dirty="0" err="1">
                    <a:solidFill>
                      <a:srgbClr val="FF0000"/>
                    </a:solidFill>
                  </a:rPr>
                  <a:t>dirac</a:t>
                </a:r>
                <a:r>
                  <a:rPr lang="pt-PT" sz="2000" dirty="0">
                    <a:solidFill>
                      <a:srgbClr val="FF0000"/>
                    </a:solidFill>
                  </a:rPr>
                  <a:t> para o eletrão são,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pt-PT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P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pt-PT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mas devido a um sector de interação com o campo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setor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esta massa é naturalmente gerada. Também para o caso do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electrão</a:t>
                </a:r>
                <a:r>
                  <a:rPr lang="pt-PT" sz="2000" dirty="0">
                    <a:solidFill>
                      <a:srgbClr val="FFFFFF"/>
                    </a:solidFill>
                  </a:rPr>
                  <a:t> teríamos,  </a:t>
                </a:r>
              </a:p>
              <a:p>
                <a:pPr marL="0" indent="0">
                  <a:buNone/>
                </a:pPr>
                <a:endParaRPr lang="pt-PT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sub>
                        </m:sSub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bar>
                      <m:barPr>
                        <m:pos m:val="top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bar>
                    <m:r>
                      <a:rPr lang="pt-P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pt-PT" sz="2000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r>
                  <a:rPr lang="pt-PT" sz="2000" dirty="0"/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pt-PT" sz="2000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PT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pt-PT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pt-PT" sz="2000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sz="2000" dirty="0"/>
                  <a:t>Isto é equivalente a um termo de massa,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pt-PT" sz="2000" dirty="0"/>
                  <a:t>, e um termo de interceção, levando a que a massa do eletrão seja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pt-PT" sz="2000" i="1" dirty="0">
                    <a:solidFill>
                      <a:srgbClr val="FFFFFF"/>
                    </a:solidFill>
                  </a:rPr>
                  <a:t> </a:t>
                </a:r>
                <a:r>
                  <a:rPr lang="pt-PT" sz="2000" i="1" dirty="0">
                    <a:solidFill>
                      <a:srgbClr val="FF0000"/>
                    </a:solidFill>
                  </a:rPr>
                  <a:t>(isto supostamente têm um raiz ou não?)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Para cada Leptão temos um termo semelhante com acoplamentos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2000" dirty="0">
                    <a:solidFill>
                      <a:srgbClr val="FFFFFF"/>
                    </a:solidFill>
                  </a:rPr>
                  <a:t> diferentes.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067" y="1514476"/>
                <a:ext cx="11516970" cy="5154611"/>
              </a:xfrm>
              <a:blipFill>
                <a:blip r:embed="rId2"/>
                <a:stretch>
                  <a:fillRect l="-582" t="-1655" r="-9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C69A648-08E1-43B0-B81A-69D8CD4A2705}"/>
              </a:ext>
            </a:extLst>
          </p:cNvPr>
          <p:cNvSpPr/>
          <p:nvPr/>
        </p:nvSpPr>
        <p:spPr>
          <a:xfrm>
            <a:off x="4706416" y="4123562"/>
            <a:ext cx="1186961" cy="1253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E6E078-FD6E-4B82-96AE-1EDE8BAEB26B}"/>
              </a:ext>
            </a:extLst>
          </p:cNvPr>
          <p:cNvSpPr txBox="1"/>
          <p:nvPr/>
        </p:nvSpPr>
        <p:spPr>
          <a:xfrm>
            <a:off x="4674651" y="3811245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Adquirindo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30C9A2-F8E9-4686-BA56-6B5199DF85AF}"/>
              </a:ext>
            </a:extLst>
          </p:cNvPr>
          <p:cNvSpPr txBox="1"/>
          <p:nvPr/>
        </p:nvSpPr>
        <p:spPr>
          <a:xfrm>
            <a:off x="5020011" y="419189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VEV</a:t>
            </a:r>
          </a:p>
        </p:txBody>
      </p:sp>
    </p:spTree>
    <p:extLst>
      <p:ext uri="{BB962C8B-B14F-4D97-AF65-F5344CB8AC3E}">
        <p14:creationId xmlns:p14="http://schemas.microsoft.com/office/powerpoint/2010/main" val="405359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 modelo B-L-SM e o sector escalar.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O modelo B-L-SM é uma extensão simples do modelo padrão, é chamada uma extensão triplamente minimal por adicionar apenas um campo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, um campo escalar,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pt-PT" sz="2000" dirty="0"/>
                  <a:t> </a:t>
                </a:r>
                <a:r>
                  <a:rPr lang="pt-PT" sz="2000" dirty="0">
                    <a:solidFill>
                      <a:srgbClr val="FFFFFF"/>
                    </a:solidFill>
                  </a:rPr>
                  <a:t>,  e um sector direito aos leptões sendo, </a:t>
                </a:r>
                <a:r>
                  <a:rPr lang="pt-PT" sz="2000" dirty="0">
                    <a:solidFill>
                      <a:srgbClr val="FF0000"/>
                    </a:solidFill>
                  </a:rPr>
                  <a:t>os mecanismos de geração de massa são bastante semelhantes ao modelo padrão. </a:t>
                </a:r>
                <a:r>
                  <a:rPr lang="pt-PT" sz="2000" dirty="0"/>
                  <a:t>O sector escalar,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</m:oMath>
                  </m:oMathPara>
                </a14:m>
                <a:endParaRPr lang="pt-PT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0000"/>
                    </a:solidFill>
                  </a:rPr>
                  <a:t>Onde o potencial é dado por, </a:t>
                </a:r>
                <a:endParaRPr lang="pt-PT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pt-PT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pt-P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pt-P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pt-PT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d>
                        </m:e>
                        <m:sup>
                          <m: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PT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PT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0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PT" sz="2000" i="1" dirty="0"/>
                  <a:t>Onde os campos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PT" sz="2000" i="1" dirty="0"/>
                  <a:t> 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pt-PT" sz="2000" dirty="0">
                    <a:solidFill>
                      <a:srgbClr val="FF0000"/>
                    </a:solidFill>
                  </a:rPr>
                  <a:t> </a:t>
                </a:r>
                <a:r>
                  <a:rPr lang="pt-PT" sz="2000" dirty="0"/>
                  <a:t>adquirem os seguintes </a:t>
                </a:r>
                <a:r>
                  <a:rPr lang="pt-PT" sz="2000" dirty="0" err="1"/>
                  <a:t>VEVs</a:t>
                </a:r>
                <a:r>
                  <a:rPr lang="pt-PT" sz="2000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t-P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2000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t-P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pt-PT" sz="2000" dirty="0"/>
                  <a:t> </a:t>
                </a:r>
                <a:r>
                  <a:rPr lang="pt-PT" sz="2000" dirty="0">
                    <a:solidFill>
                      <a:srgbClr val="FF0000"/>
                    </a:solidFill>
                  </a:rPr>
                  <a:t>(não sei se mantenho os parêntesis assim) </a:t>
                </a:r>
              </a:p>
              <a:p>
                <a:pPr marL="0" indent="0">
                  <a:buNone/>
                </a:pPr>
                <a:r>
                  <a:rPr lang="pt-PT" sz="2200" dirty="0"/>
                  <a:t>Devidamente minimizando o potencial e calculado os estados próprios da matriz de massa obtemos os seguintes valores próprios.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xv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xv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FE67136-FECE-4B5F-9E1D-794EE3C87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514476"/>
                <a:ext cx="11522074" cy="5154611"/>
              </a:xfrm>
              <a:blipFill>
                <a:blip r:embed="rId2"/>
                <a:stretch>
                  <a:fillRect l="-688" t="-1655" r="-7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7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1528</Words>
  <Application>Microsoft Office PowerPoint</Application>
  <PresentationFormat>Ecrã Panorâmico</PresentationFormat>
  <Paragraphs>125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Fenomenologia da extensão minimal B-L do modelo padrão</vt:lpstr>
      <vt:lpstr>Motivação</vt:lpstr>
      <vt:lpstr>Formalismo e teoria clássica de campo</vt:lpstr>
      <vt:lpstr>Teorema de Noether </vt:lpstr>
      <vt:lpstr>Quebra espontânea de uma simetria (possivelmente vou remover este e o prox. Slide)</vt:lpstr>
      <vt:lpstr>Invariância de Gauge</vt:lpstr>
      <vt:lpstr>O campo de Higgs e a geração de massa dos  bosões Z e W. </vt:lpstr>
      <vt:lpstr>Geração de massa dos fermiões</vt:lpstr>
      <vt:lpstr>O modelo B-L-SM e o sector escalar. </vt:lpstr>
      <vt:lpstr>O sector fermiónico do modelo B-L-SM </vt:lpstr>
      <vt:lpstr>Neutrinos no modelo B-L-SM </vt:lpstr>
      <vt:lpstr>Tree level teórico</vt:lpstr>
      <vt:lpstr>Scan aleatório segundo uma fold Higgs “SM”</vt:lpstr>
      <vt:lpstr>Scan aleatório segundo uma fold Higgs Prime</vt:lpstr>
      <vt:lpstr>A Primeira seleção de pontos  </vt:lpstr>
      <vt:lpstr>Scans aleatórios</vt:lpstr>
      <vt:lpstr>Segunda seleção </vt:lpstr>
      <vt:lpstr>Observation ratio? </vt:lpstr>
      <vt:lpstr>P value? </vt:lpstr>
      <vt:lpstr>Seleção final de dados </vt:lpstr>
      <vt:lpstr>Apresentação do PowerPoint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Fenomenologia da extensão minimal B-L do modelo padrão</dc:title>
  <dc:creator>João Rodrigues</dc:creator>
  <cp:lastModifiedBy>João Rodrigues</cp:lastModifiedBy>
  <cp:revision>32</cp:revision>
  <dcterms:created xsi:type="dcterms:W3CDTF">2018-07-18T18:43:37Z</dcterms:created>
  <dcterms:modified xsi:type="dcterms:W3CDTF">2018-07-19T21:21:56Z</dcterms:modified>
</cp:coreProperties>
</file>