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56" r:id="rId2"/>
    <p:sldId id="293" r:id="rId3"/>
    <p:sldId id="257" r:id="rId4"/>
    <p:sldId id="259" r:id="rId5"/>
    <p:sldId id="260" r:id="rId6"/>
    <p:sldId id="262" r:id="rId7"/>
    <p:sldId id="294" r:id="rId8"/>
    <p:sldId id="287" r:id="rId9"/>
    <p:sldId id="290" r:id="rId10"/>
    <p:sldId id="267" r:id="rId11"/>
    <p:sldId id="269" r:id="rId12"/>
    <p:sldId id="289" r:id="rId13"/>
    <p:sldId id="270" r:id="rId14"/>
    <p:sldId id="271" r:id="rId15"/>
    <p:sldId id="273" r:id="rId16"/>
    <p:sldId id="275" r:id="rId17"/>
    <p:sldId id="276" r:id="rId18"/>
    <p:sldId id="279" r:id="rId19"/>
    <p:sldId id="280" r:id="rId20"/>
    <p:sldId id="281" r:id="rId21"/>
    <p:sldId id="296"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Predefinida" id="{2D7E07A8-A96A-42F3-8306-A54822799EC0}">
          <p14:sldIdLst>
            <p14:sldId id="256"/>
            <p14:sldId id="293"/>
          </p14:sldIdLst>
        </p14:section>
        <p14:section name="teorico" id="{9CA8CABC-B2EC-4D83-A5AC-42D2664258A0}">
          <p14:sldIdLst>
            <p14:sldId id="257"/>
            <p14:sldId id="259"/>
            <p14:sldId id="260"/>
            <p14:sldId id="262"/>
            <p14:sldId id="294"/>
            <p14:sldId id="287"/>
            <p14:sldId id="290"/>
            <p14:sldId id="267"/>
            <p14:sldId id="269"/>
            <p14:sldId id="289"/>
          </p14:sldIdLst>
        </p14:section>
        <p14:section name="exprimental" id="{E888D30C-1532-41C9-B206-386B235CDDBD}">
          <p14:sldIdLst>
            <p14:sldId id="270"/>
            <p14:sldId id="271"/>
            <p14:sldId id="273"/>
            <p14:sldId id="275"/>
            <p14:sldId id="276"/>
            <p14:sldId id="279"/>
            <p14:sldId id="280"/>
            <p14:sldId id="281"/>
            <p14:sldId id="296"/>
            <p14:sldId id="284"/>
          </p14:sldIdLst>
        </p14:section>
      </p14:sectionLst>
    </p:ext>
    <p:ext uri="{EFAFB233-063F-42B5-8137-9DF3F51BA10A}">
      <p15:sldGuideLst xmlns:p15="http://schemas.microsoft.com/office/powerpoint/2012/main">
        <p15:guide id="1" orient="horz" pos="731" userDrawn="1">
          <p15:clr>
            <a:srgbClr val="A4A3A4"/>
          </p15:clr>
        </p15:guide>
        <p15:guide id="2" pos="56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58"/>
      </p:cViewPr>
      <p:guideLst>
        <p:guide orient="horz" pos="731"/>
        <p:guide pos="5624"/>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74777B83-0D31-4B81-97E7-411DCF43C3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FCDB0AD0-E6A1-4515-8483-7726D1C484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02AEDA-338C-4B47-87C3-B6E81AB4964B}" type="datetimeFigureOut">
              <a:rPr lang="pt-PT" smtClean="0"/>
              <a:t>20/07/2018</a:t>
            </a:fld>
            <a:endParaRPr lang="pt-PT"/>
          </a:p>
        </p:txBody>
      </p:sp>
      <p:sp>
        <p:nvSpPr>
          <p:cNvPr id="4" name="Marcador de Posição do Rodapé 3">
            <a:extLst>
              <a:ext uri="{FF2B5EF4-FFF2-40B4-BE49-F238E27FC236}">
                <a16:creationId xmlns:a16="http://schemas.microsoft.com/office/drawing/2014/main" id="{48BF8178-C7F5-476D-811F-198D3985AB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27B9F731-DE90-4D89-90CF-7534315F24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1401D6-E4FD-4F71-8900-EA343FD73764}" type="slidenum">
              <a:rPr lang="pt-PT" smtClean="0"/>
              <a:t>‹nº›</a:t>
            </a:fld>
            <a:endParaRPr lang="pt-PT"/>
          </a:p>
        </p:txBody>
      </p:sp>
    </p:spTree>
    <p:extLst>
      <p:ext uri="{BB962C8B-B14F-4D97-AF65-F5344CB8AC3E}">
        <p14:creationId xmlns:p14="http://schemas.microsoft.com/office/powerpoint/2010/main" val="4388178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20/07/2018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7018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20/07/2018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166047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20/07/2018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171108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20/07/2018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261073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3446AED3-091F-49D7-A134-84C1DA46D56F}" type="datetimeFigureOut">
              <a:rPr lang="pt-PT" smtClean="0"/>
              <a:t>20/07/2018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08254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446AED3-091F-49D7-A134-84C1DA46D56F}" type="datetimeFigureOut">
              <a:rPr lang="pt-PT" smtClean="0"/>
              <a:t>20/07/2018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420450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446AED3-091F-49D7-A134-84C1DA46D56F}" type="datetimeFigureOut">
              <a:rPr lang="pt-PT" smtClean="0"/>
              <a:t>20/07/2018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98247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3446AED3-091F-49D7-A134-84C1DA46D56F}" type="datetimeFigureOut">
              <a:rPr lang="pt-PT" smtClean="0"/>
              <a:t>20/07/2018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99850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6AED3-091F-49D7-A134-84C1DA46D56F}" type="datetimeFigureOut">
              <a:rPr lang="pt-PT" smtClean="0"/>
              <a:t>20/07/2018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266348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446AED3-091F-49D7-A134-84C1DA46D56F}" type="datetimeFigureOut">
              <a:rPr lang="pt-PT" smtClean="0"/>
              <a:t>20/07/2018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83657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446AED3-091F-49D7-A134-84C1DA46D56F}" type="datetimeFigureOut">
              <a:rPr lang="pt-PT" smtClean="0"/>
              <a:t>20/07/2018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133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6AED3-091F-49D7-A134-84C1DA46D56F}" type="datetimeFigureOut">
              <a:rPr lang="pt-PT" smtClean="0"/>
              <a:t>20/07/2018</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46974-36D0-45BB-9C1D-FD3C1E7866AF}" type="slidenum">
              <a:rPr lang="pt-PT" smtClean="0"/>
              <a:t>‹nº›</a:t>
            </a:fld>
            <a:endParaRPr lang="pt-PT"/>
          </a:p>
        </p:txBody>
      </p:sp>
    </p:spTree>
    <p:extLst>
      <p:ext uri="{BB962C8B-B14F-4D97-AF65-F5344CB8AC3E}">
        <p14:creationId xmlns:p14="http://schemas.microsoft.com/office/powerpoint/2010/main" val="108048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DBAAA3-5DCD-4347-AF42-3D3C0138EDFE}"/>
              </a:ext>
            </a:extLst>
          </p:cNvPr>
          <p:cNvSpPr>
            <a:spLocks noGrp="1"/>
          </p:cNvSpPr>
          <p:nvPr>
            <p:ph type="ctrTitle"/>
          </p:nvPr>
        </p:nvSpPr>
        <p:spPr>
          <a:xfrm>
            <a:off x="3285441" y="965199"/>
            <a:ext cx="5074558" cy="4927601"/>
          </a:xfrm>
        </p:spPr>
        <p:txBody>
          <a:bodyPr anchor="ctr">
            <a:normAutofit/>
          </a:bodyPr>
          <a:lstStyle/>
          <a:p>
            <a:pPr algn="l"/>
            <a:r>
              <a:rPr lang="pt-PT" sz="4200">
                <a:solidFill>
                  <a:schemeClr val="bg1"/>
                </a:solidFill>
              </a:rPr>
              <a:t>Fenomenologia da extensão minimal B-L do modelo padrão</a:t>
            </a:r>
          </a:p>
        </p:txBody>
      </p:sp>
      <p:sp>
        <p:nvSpPr>
          <p:cNvPr id="3" name="Subtítulo 2">
            <a:extLst>
              <a:ext uri="{FF2B5EF4-FFF2-40B4-BE49-F238E27FC236}">
                <a16:creationId xmlns:a16="http://schemas.microsoft.com/office/drawing/2014/main" id="{3B70F3D5-A842-48FF-A110-1F1E32145B81}"/>
              </a:ext>
            </a:extLst>
          </p:cNvPr>
          <p:cNvSpPr>
            <a:spLocks noGrp="1"/>
          </p:cNvSpPr>
          <p:nvPr>
            <p:ph type="subTitle" idx="1"/>
          </p:nvPr>
        </p:nvSpPr>
        <p:spPr>
          <a:xfrm>
            <a:off x="767442" y="965198"/>
            <a:ext cx="2030953" cy="4927602"/>
          </a:xfrm>
        </p:spPr>
        <p:txBody>
          <a:bodyPr anchor="ctr">
            <a:normAutofit/>
          </a:bodyPr>
          <a:lstStyle/>
          <a:p>
            <a:pPr algn="r"/>
            <a:r>
              <a:rPr lang="pt-PT" sz="1700">
                <a:solidFill>
                  <a:srgbClr val="FFC000"/>
                </a:solidFill>
              </a:rPr>
              <a:t>João Pedro Dias Rodrigues </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918"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2" descr="Related image">
            <a:extLst>
              <a:ext uri="{FF2B5EF4-FFF2-40B4-BE49-F238E27FC236}">
                <a16:creationId xmlns:a16="http://schemas.microsoft.com/office/drawing/2014/main" id="{D91FE530-AC28-4A6E-AABF-ECF735701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5" y="397192"/>
            <a:ext cx="1965850" cy="149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7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0" y="365126"/>
            <a:ext cx="8712199" cy="795338"/>
          </a:xfrm>
        </p:spPr>
        <p:txBody>
          <a:bodyPr>
            <a:normAutofit/>
          </a:bodyPr>
          <a:lstStyle/>
          <a:p>
            <a:r>
              <a:rPr lang="pt-PT" sz="4000" dirty="0">
                <a:solidFill>
                  <a:srgbClr val="FFFFFF"/>
                </a:solidFill>
              </a:rPr>
              <a:t>O modelo B-L-SM e o sector escalar. </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E7F5B8B1-258A-41C0-9C22-9316C5A5D2BA}"/>
                  </a:ext>
                </a:extLst>
              </p:cNvPr>
              <p:cNvSpPr>
                <a:spLocks noGrp="1"/>
              </p:cNvSpPr>
              <p:nvPr>
                <p:ph idx="1"/>
              </p:nvPr>
            </p:nvSpPr>
            <p:spPr>
              <a:xfrm>
                <a:off x="215900" y="1160463"/>
                <a:ext cx="8712200" cy="5472112"/>
              </a:xfrm>
            </p:spPr>
            <p:txBody>
              <a:bodyPr>
                <a:normAutofit/>
              </a:bodyPr>
              <a:lstStyle/>
              <a:p>
                <a:pPr marL="0" indent="0">
                  <a:buNone/>
                </a:pPr>
                <a:r>
                  <a:rPr lang="pt-PT" sz="1500" dirty="0">
                    <a:solidFill>
                      <a:srgbClr val="FFFFFF"/>
                    </a:solidFill>
                  </a:rPr>
                  <a:t>O modelo B-L-SM é uma extensão simples do modelo padrão, é chamada uma extensão triplamente minimal por adicionar apenas um campo de </a:t>
                </a:r>
                <a:r>
                  <a:rPr lang="pt-PT" sz="1500" dirty="0" err="1">
                    <a:solidFill>
                      <a:srgbClr val="FFFFFF"/>
                    </a:solidFill>
                  </a:rPr>
                  <a:t>Gauge</a:t>
                </a:r>
                <a:r>
                  <a:rPr lang="pt-PT" sz="1500" dirty="0">
                    <a:solidFill>
                      <a:srgbClr val="FFFFFF"/>
                    </a:solidFill>
                  </a:rPr>
                  <a:t>, </a:t>
                </a:r>
                <a14:m>
                  <m:oMath xmlns:m="http://schemas.openxmlformats.org/officeDocument/2006/math">
                    <m:sSubSup>
                      <m:sSubSupPr>
                        <m:ctrlPr>
                          <a:rPr lang="pt-PT" sz="1500" i="1">
                            <a:latin typeface="Cambria Math" panose="02040503050406030204" pitchFamily="18" charset="0"/>
                          </a:rPr>
                        </m:ctrlPr>
                      </m:sSubSupPr>
                      <m:e>
                        <m:r>
                          <a:rPr lang="pt-PT" sz="1500" i="1">
                            <a:latin typeface="Cambria Math" panose="02040503050406030204" pitchFamily="18" charset="0"/>
                          </a:rPr>
                          <m:t>𝐵</m:t>
                        </m:r>
                      </m:e>
                      <m:sub>
                        <m:r>
                          <a:rPr lang="pt-PT" sz="1500" i="1">
                            <a:latin typeface="Cambria Math" panose="02040503050406030204" pitchFamily="18" charset="0"/>
                          </a:rPr>
                          <m:t>𝜇</m:t>
                        </m:r>
                      </m:sub>
                      <m:sup>
                        <m:r>
                          <a:rPr lang="pt-PT" sz="1500" i="1">
                            <a:latin typeface="Cambria Math" panose="02040503050406030204" pitchFamily="18" charset="0"/>
                          </a:rPr>
                          <m:t>′</m:t>
                        </m:r>
                      </m:sup>
                    </m:sSubSup>
                  </m:oMath>
                </a14:m>
                <a:r>
                  <a:rPr lang="pt-PT" sz="1500" dirty="0">
                    <a:solidFill>
                      <a:srgbClr val="FFFFFF"/>
                    </a:solidFill>
                  </a:rPr>
                  <a:t> , um campo escalar, </a:t>
                </a:r>
                <a14:m>
                  <m:oMath xmlns:m="http://schemas.openxmlformats.org/officeDocument/2006/math">
                    <m:r>
                      <a:rPr lang="pt-PT" sz="1500" i="1">
                        <a:latin typeface="Cambria Math" panose="02040503050406030204" pitchFamily="18" charset="0"/>
                      </a:rPr>
                      <m:t>𝜒</m:t>
                    </m:r>
                  </m:oMath>
                </a14:m>
                <a:r>
                  <a:rPr lang="pt-PT" sz="1500" dirty="0"/>
                  <a:t> </a:t>
                </a:r>
                <a:r>
                  <a:rPr lang="pt-PT" sz="1500" dirty="0">
                    <a:solidFill>
                      <a:srgbClr val="FFFFFF"/>
                    </a:solidFill>
                  </a:rPr>
                  <a:t>,  e um sector direito aos leptões sendo.</a:t>
                </a:r>
                <a:r>
                  <a:rPr lang="pt-PT" sz="1500" dirty="0">
                    <a:solidFill>
                      <a:srgbClr val="FF0000"/>
                    </a:solidFill>
                  </a:rPr>
                  <a:t> </a:t>
                </a:r>
                <a:r>
                  <a:rPr lang="pt-PT" sz="1500" dirty="0"/>
                  <a:t>O sector escalar, </a:t>
                </a:r>
              </a:p>
              <a:p>
                <a:pPr marL="0" indent="0">
                  <a:buNone/>
                </a:pPr>
                <a:endParaRPr lang="pt-PT" sz="1500" dirty="0"/>
              </a:p>
              <a:p>
                <a:pPr marL="0" indent="0">
                  <a:buNone/>
                </a:pPr>
                <a14:m>
                  <m:oMathPara xmlns:m="http://schemas.openxmlformats.org/officeDocument/2006/math">
                    <m:oMathParaPr>
                      <m:jc m:val="centerGroup"/>
                    </m:oMathParaPr>
                    <m:oMath xmlns:m="http://schemas.openxmlformats.org/officeDocument/2006/math">
                      <m:sSub>
                        <m:sSubPr>
                          <m:ctrlPr>
                            <a:rPr lang="pt-PT" sz="1700" i="1">
                              <a:latin typeface="Cambria Math" panose="02040503050406030204" pitchFamily="18" charset="0"/>
                            </a:rPr>
                          </m:ctrlPr>
                        </m:sSubPr>
                        <m:e>
                          <m:r>
                            <a:rPr lang="pt-PT" sz="1700" i="1">
                              <a:latin typeface="Cambria Math" panose="02040503050406030204" pitchFamily="18" charset="0"/>
                            </a:rPr>
                            <m:t>ℒ</m:t>
                          </m:r>
                        </m:e>
                        <m:sub>
                          <m:r>
                            <a:rPr lang="pt-PT" sz="1700" i="1">
                              <a:latin typeface="Cambria Math" panose="02040503050406030204" pitchFamily="18" charset="0"/>
                            </a:rPr>
                            <m:t>𝓈</m:t>
                          </m:r>
                        </m:sub>
                      </m:sSub>
                      <m:r>
                        <a:rPr lang="pt-PT" sz="1700">
                          <a:latin typeface="Cambria Math" panose="02040503050406030204" pitchFamily="18" charset="0"/>
                        </a:rPr>
                        <m:t>=</m:t>
                      </m:r>
                      <m:sSup>
                        <m:sSupPr>
                          <m:ctrlPr>
                            <a:rPr lang="pt-PT" sz="1700" i="1">
                              <a:latin typeface="Cambria Math" panose="02040503050406030204" pitchFamily="18" charset="0"/>
                            </a:rPr>
                          </m:ctrlPr>
                        </m:sSupPr>
                        <m:e>
                          <m:d>
                            <m:dPr>
                              <m:ctrlPr>
                                <a:rPr lang="pt-PT" sz="1700" i="1">
                                  <a:latin typeface="Cambria Math" panose="02040503050406030204" pitchFamily="18" charset="0"/>
                                </a:rPr>
                              </m:ctrlPr>
                            </m:dPr>
                            <m:e>
                              <m:sSup>
                                <m:sSupPr>
                                  <m:ctrlPr>
                                    <a:rPr lang="pt-PT" sz="1700" i="1">
                                      <a:latin typeface="Cambria Math" panose="02040503050406030204" pitchFamily="18" charset="0"/>
                                    </a:rPr>
                                  </m:ctrlPr>
                                </m:sSupPr>
                                <m:e>
                                  <m:r>
                                    <m:rPr>
                                      <m:sty m:val="p"/>
                                    </m:rPr>
                                    <a:rPr lang="pt-PT" sz="1700">
                                      <a:latin typeface="Cambria Math" panose="02040503050406030204" pitchFamily="18" charset="0"/>
                                    </a:rPr>
                                    <m:t>D</m:t>
                                  </m:r>
                                </m:e>
                                <m:sup>
                                  <m:r>
                                    <m:rPr>
                                      <m:sty m:val="p"/>
                                    </m:rPr>
                                    <a:rPr lang="pt-PT" sz="1700">
                                      <a:latin typeface="Cambria Math" panose="02040503050406030204" pitchFamily="18" charset="0"/>
                                    </a:rPr>
                                    <m:t>μ</m:t>
                                  </m:r>
                                </m:sup>
                              </m:sSup>
                              <m:r>
                                <m:rPr>
                                  <m:sty m:val="p"/>
                                </m:rPr>
                                <a:rPr lang="pt-PT" sz="1700">
                                  <a:latin typeface="Cambria Math" panose="02040503050406030204" pitchFamily="18" charset="0"/>
                                </a:rPr>
                                <m:t>H</m:t>
                              </m:r>
                            </m:e>
                          </m:d>
                        </m:e>
                        <m:sup>
                          <m:r>
                            <a:rPr lang="pt-PT" sz="1700">
                              <a:latin typeface="Cambria Math" panose="02040503050406030204" pitchFamily="18" charset="0"/>
                            </a:rPr>
                            <m:t>†</m:t>
                          </m:r>
                        </m:sup>
                      </m:sSup>
                      <m:d>
                        <m:dPr>
                          <m:ctrlPr>
                            <a:rPr lang="pt-PT" sz="1700" i="1">
                              <a:latin typeface="Cambria Math" panose="02040503050406030204" pitchFamily="18" charset="0"/>
                            </a:rPr>
                          </m:ctrlPr>
                        </m:dPr>
                        <m:e>
                          <m:sSub>
                            <m:sSubPr>
                              <m:ctrlPr>
                                <a:rPr lang="pt-PT" sz="1700" i="1">
                                  <a:latin typeface="Cambria Math" panose="02040503050406030204" pitchFamily="18" charset="0"/>
                                </a:rPr>
                              </m:ctrlPr>
                            </m:sSubPr>
                            <m:e>
                              <m:r>
                                <m:rPr>
                                  <m:sty m:val="p"/>
                                </m:rPr>
                                <a:rPr lang="pt-PT" sz="1700">
                                  <a:latin typeface="Cambria Math" panose="02040503050406030204" pitchFamily="18" charset="0"/>
                                </a:rPr>
                                <m:t>D</m:t>
                              </m:r>
                            </m:e>
                            <m:sub>
                              <m:r>
                                <m:rPr>
                                  <m:sty m:val="p"/>
                                </m:rPr>
                                <a:rPr lang="pt-PT" sz="1700">
                                  <a:latin typeface="Cambria Math" panose="02040503050406030204" pitchFamily="18" charset="0"/>
                                </a:rPr>
                                <m:t>μ</m:t>
                              </m:r>
                            </m:sub>
                          </m:sSub>
                          <m:r>
                            <m:rPr>
                              <m:sty m:val="p"/>
                            </m:rPr>
                            <a:rPr lang="pt-PT" sz="1700">
                              <a:latin typeface="Cambria Math" panose="02040503050406030204" pitchFamily="18" charset="0"/>
                            </a:rPr>
                            <m:t>H</m:t>
                          </m:r>
                        </m:e>
                      </m:d>
                      <m:r>
                        <a:rPr lang="pt-PT" sz="1700">
                          <a:latin typeface="Cambria Math" panose="02040503050406030204" pitchFamily="18" charset="0"/>
                        </a:rPr>
                        <m:t>+</m:t>
                      </m:r>
                      <m:sSup>
                        <m:sSupPr>
                          <m:ctrlPr>
                            <a:rPr lang="pt-PT" sz="1700" i="1">
                              <a:latin typeface="Cambria Math" panose="02040503050406030204" pitchFamily="18" charset="0"/>
                            </a:rPr>
                          </m:ctrlPr>
                        </m:sSupPr>
                        <m:e>
                          <m:d>
                            <m:dPr>
                              <m:ctrlPr>
                                <a:rPr lang="pt-PT" sz="1700" i="1">
                                  <a:latin typeface="Cambria Math" panose="02040503050406030204" pitchFamily="18" charset="0"/>
                                </a:rPr>
                              </m:ctrlPr>
                            </m:dPr>
                            <m:e>
                              <m:sSup>
                                <m:sSupPr>
                                  <m:ctrlPr>
                                    <a:rPr lang="pt-PT" sz="1700" i="1">
                                      <a:latin typeface="Cambria Math" panose="02040503050406030204" pitchFamily="18" charset="0"/>
                                    </a:rPr>
                                  </m:ctrlPr>
                                </m:sSupPr>
                                <m:e>
                                  <m:r>
                                    <m:rPr>
                                      <m:sty m:val="p"/>
                                    </m:rPr>
                                    <a:rPr lang="pt-PT" sz="1700">
                                      <a:latin typeface="Cambria Math" panose="02040503050406030204" pitchFamily="18" charset="0"/>
                                    </a:rPr>
                                    <m:t>D</m:t>
                                  </m:r>
                                </m:e>
                                <m:sup>
                                  <m:r>
                                    <m:rPr>
                                      <m:sty m:val="p"/>
                                    </m:rPr>
                                    <a:rPr lang="pt-PT" sz="1700">
                                      <a:latin typeface="Cambria Math" panose="02040503050406030204" pitchFamily="18" charset="0"/>
                                    </a:rPr>
                                    <m:t>μ</m:t>
                                  </m:r>
                                </m:sup>
                              </m:sSup>
                              <m:r>
                                <m:rPr>
                                  <m:sty m:val="p"/>
                                </m:rPr>
                                <a:rPr lang="pt-PT" sz="1700">
                                  <a:latin typeface="Cambria Math" panose="02040503050406030204" pitchFamily="18" charset="0"/>
                                </a:rPr>
                                <m:t>χ</m:t>
                              </m:r>
                            </m:e>
                          </m:d>
                        </m:e>
                        <m:sup>
                          <m:r>
                            <a:rPr lang="pt-PT" sz="1700">
                              <a:latin typeface="Cambria Math" panose="02040503050406030204" pitchFamily="18" charset="0"/>
                            </a:rPr>
                            <m:t>†</m:t>
                          </m:r>
                        </m:sup>
                      </m:sSup>
                      <m:d>
                        <m:dPr>
                          <m:ctrlPr>
                            <a:rPr lang="pt-PT" sz="1700" i="1">
                              <a:latin typeface="Cambria Math" panose="02040503050406030204" pitchFamily="18" charset="0"/>
                            </a:rPr>
                          </m:ctrlPr>
                        </m:dPr>
                        <m:e>
                          <m:sSub>
                            <m:sSubPr>
                              <m:ctrlPr>
                                <a:rPr lang="pt-PT" sz="1700" i="1">
                                  <a:latin typeface="Cambria Math" panose="02040503050406030204" pitchFamily="18" charset="0"/>
                                </a:rPr>
                              </m:ctrlPr>
                            </m:sSubPr>
                            <m:e>
                              <m:r>
                                <m:rPr>
                                  <m:sty m:val="p"/>
                                </m:rPr>
                                <a:rPr lang="pt-PT" sz="1700">
                                  <a:latin typeface="Cambria Math" panose="02040503050406030204" pitchFamily="18" charset="0"/>
                                </a:rPr>
                                <m:t>D</m:t>
                              </m:r>
                            </m:e>
                            <m:sub>
                              <m:r>
                                <m:rPr>
                                  <m:sty m:val="p"/>
                                </m:rPr>
                                <a:rPr lang="pt-PT" sz="1700">
                                  <a:latin typeface="Cambria Math" panose="02040503050406030204" pitchFamily="18" charset="0"/>
                                </a:rPr>
                                <m:t>μ</m:t>
                              </m:r>
                            </m:sub>
                          </m:sSub>
                          <m:r>
                            <m:rPr>
                              <m:sty m:val="p"/>
                            </m:rPr>
                            <a:rPr lang="pt-PT" sz="1700">
                              <a:latin typeface="Cambria Math" panose="02040503050406030204" pitchFamily="18" charset="0"/>
                            </a:rPr>
                            <m:t>χ</m:t>
                          </m:r>
                        </m:e>
                      </m:d>
                      <m:r>
                        <a:rPr lang="pt-PT" sz="1700" i="1">
                          <a:latin typeface="Cambria Math" panose="02040503050406030204" pitchFamily="18" charset="0"/>
                        </a:rPr>
                        <m:t>−</m:t>
                      </m:r>
                      <m:r>
                        <m:rPr>
                          <m:sty m:val="p"/>
                        </m:rPr>
                        <a:rPr lang="pt-PT" sz="1700">
                          <a:latin typeface="Cambria Math" panose="02040503050406030204" pitchFamily="18" charset="0"/>
                        </a:rPr>
                        <m:t>V</m:t>
                      </m:r>
                      <m:d>
                        <m:dPr>
                          <m:ctrlPr>
                            <a:rPr lang="pt-PT" sz="1700" i="1">
                              <a:latin typeface="Cambria Math" panose="02040503050406030204" pitchFamily="18" charset="0"/>
                            </a:rPr>
                          </m:ctrlPr>
                        </m:dPr>
                        <m:e>
                          <m:r>
                            <m:rPr>
                              <m:sty m:val="p"/>
                            </m:rPr>
                            <a:rPr lang="pt-PT" sz="1700">
                              <a:latin typeface="Cambria Math" panose="02040503050406030204" pitchFamily="18" charset="0"/>
                            </a:rPr>
                            <m:t>H</m:t>
                          </m:r>
                          <m:r>
                            <a:rPr lang="pt-PT" sz="1700">
                              <a:latin typeface="Cambria Math" panose="02040503050406030204" pitchFamily="18" charset="0"/>
                            </a:rPr>
                            <m:t>,</m:t>
                          </m:r>
                          <m:r>
                            <m:rPr>
                              <m:sty m:val="p"/>
                            </m:rPr>
                            <a:rPr lang="pt-PT" sz="1700">
                              <a:latin typeface="Cambria Math" panose="02040503050406030204" pitchFamily="18" charset="0"/>
                            </a:rPr>
                            <m:t>χ</m:t>
                          </m:r>
                        </m:e>
                      </m:d>
                    </m:oMath>
                  </m:oMathPara>
                </a14:m>
                <a:endParaRPr lang="pt-PT" sz="1700" dirty="0">
                  <a:solidFill>
                    <a:srgbClr val="FF0000"/>
                  </a:solidFill>
                </a:endParaRPr>
              </a:p>
              <a:p>
                <a:pPr marL="0" indent="0">
                  <a:buNone/>
                </a:pPr>
                <a:r>
                  <a:rPr lang="pt-PT" sz="1600" dirty="0">
                    <a:solidFill>
                      <a:schemeClr val="tx1"/>
                    </a:solidFill>
                  </a:rPr>
                  <a:t>Onde o potencial é dado por, </a:t>
                </a:r>
                <a:endParaRPr lang="pt-PT" sz="1600"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t-PT" sz="1600" i="1">
                          <a:solidFill>
                            <a:schemeClr val="tx1"/>
                          </a:solidFill>
                          <a:latin typeface="Cambria Math" panose="02040503050406030204" pitchFamily="18" charset="0"/>
                        </a:rPr>
                        <m:t>𝑉</m:t>
                      </m:r>
                      <m:d>
                        <m:dPr>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𝐻</m:t>
                          </m:r>
                          <m:r>
                            <a:rPr lang="pt-PT" sz="1600" i="1">
                              <a:solidFill>
                                <a:schemeClr val="tx1"/>
                              </a:solidFill>
                              <a:latin typeface="Cambria Math" panose="02040503050406030204" pitchFamily="18" charset="0"/>
                            </a:rPr>
                            <m:t>,</m:t>
                          </m:r>
                          <m:r>
                            <a:rPr lang="pt-PT" sz="1600" i="1">
                              <a:solidFill>
                                <a:schemeClr val="tx1"/>
                              </a:solidFill>
                              <a:latin typeface="Cambria Math" panose="02040503050406030204" pitchFamily="18" charset="0"/>
                            </a:rPr>
                            <m:t>𝜒</m:t>
                          </m:r>
                        </m:e>
                      </m:d>
                      <m:r>
                        <a:rPr lang="pt-PT" sz="1600" i="1">
                          <a:solidFill>
                            <a:schemeClr val="tx1"/>
                          </a:solidFill>
                          <a:latin typeface="Cambria Math" panose="02040503050406030204" pitchFamily="18" charset="0"/>
                        </a:rPr>
                        <m:t>=</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𝑚</m:t>
                          </m:r>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ea typeface="Cambria Math" panose="02040503050406030204" pitchFamily="18" charset="0"/>
                            </a:rPr>
                            <m:t>†</m:t>
                          </m:r>
                        </m:sup>
                      </m:sSup>
                      <m:r>
                        <a:rPr lang="pt-PT" sz="1600" i="1">
                          <a:solidFill>
                            <a:schemeClr val="tx1"/>
                          </a:solidFill>
                          <a:latin typeface="Cambria Math" panose="02040503050406030204" pitchFamily="18" charset="0"/>
                        </a:rPr>
                        <m:t>+</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𝜇</m:t>
                          </m:r>
                        </m:e>
                        <m:sup>
                          <m:r>
                            <a:rPr lang="pt-PT" sz="1600" i="1">
                              <a:solidFill>
                                <a:schemeClr val="tx1"/>
                              </a:solidFill>
                              <a:latin typeface="Cambria Math" panose="02040503050406030204" pitchFamily="18" charset="0"/>
                            </a:rPr>
                            <m:t>2</m:t>
                          </m:r>
                        </m:sup>
                      </m:sSup>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m:t>
                      </m:r>
                      <m:d>
                        <m:dPr>
                          <m:ctrlPr>
                            <a:rPr lang="pt-PT" sz="1600" i="1">
                              <a:solidFill>
                                <a:schemeClr val="tx1"/>
                              </a:solidFill>
                              <a:latin typeface="Cambria Math" panose="02040503050406030204" pitchFamily="18" charset="0"/>
                            </a:rPr>
                          </m:ctrlPr>
                        </m:dPr>
                        <m:e>
                          <m:m>
                            <m:mPr>
                              <m:mcs>
                                <m:mc>
                                  <m:mcPr>
                                    <m:count m:val="1"/>
                                    <m:mcJc m:val="center"/>
                                  </m:mcPr>
                                </m:mc>
                              </m:mcs>
                              <m:ctrlPr>
                                <a:rPr lang="pt-PT" sz="1600" i="1">
                                  <a:solidFill>
                                    <a:schemeClr val="tx1"/>
                                  </a:solidFill>
                                  <a:latin typeface="Cambria Math" panose="02040503050406030204" pitchFamily="18" charset="0"/>
                                </a:rPr>
                              </m:ctrlPr>
                            </m:mPr>
                            <m:mr>
                              <m:e>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rPr>
                                      <m:t>†</m:t>
                                    </m:r>
                                  </m:sup>
                                </m:sSup>
                              </m:e>
                            </m:mr>
                            <m:mr>
                              <m:e>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e>
                            </m:mr>
                          </m:m>
                        </m:e>
                      </m:d>
                      <m:d>
                        <m:dPr>
                          <m:ctrlPr>
                            <a:rPr lang="pt-PT" sz="1600" i="1">
                              <a:solidFill>
                                <a:schemeClr val="tx1"/>
                              </a:solidFill>
                              <a:latin typeface="Cambria Math" panose="02040503050406030204" pitchFamily="18" charset="0"/>
                            </a:rPr>
                          </m:ctrlPr>
                        </m:dPr>
                        <m:e>
                          <m:m>
                            <m:mPr>
                              <m:mcs>
                                <m:mc>
                                  <m:mcPr>
                                    <m:count m:val="2"/>
                                    <m:mcJc m:val="center"/>
                                  </m:mcPr>
                                </m:mc>
                              </m:mcs>
                              <m:ctrlPr>
                                <a:rPr lang="pt-PT" sz="1600" i="1">
                                  <a:solidFill>
                                    <a:schemeClr val="tx1"/>
                                  </a:solidFill>
                                  <a:latin typeface="Cambria Math" panose="02040503050406030204" pitchFamily="18" charset="0"/>
                                </a:rPr>
                              </m:ctrlPr>
                            </m:mPr>
                            <m:mr>
                              <m:e>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1</m:t>
                                    </m:r>
                                  </m:sub>
                                </m:sSub>
                              </m:e>
                              <m:e>
                                <m:f>
                                  <m:fPr>
                                    <m:ctrlPr>
                                      <a:rPr lang="pt-PT" sz="1600" i="1">
                                        <a:solidFill>
                                          <a:schemeClr val="tx1"/>
                                        </a:solidFill>
                                        <a:latin typeface="Cambria Math" panose="02040503050406030204" pitchFamily="18" charset="0"/>
                                      </a:rPr>
                                    </m:ctrlPr>
                                  </m:fPr>
                                  <m:num>
                                    <m:r>
                                      <a:rPr lang="pt-PT" sz="1600" i="1">
                                        <a:solidFill>
                                          <a:schemeClr val="tx1"/>
                                        </a:solidFill>
                                        <a:latin typeface="Cambria Math" panose="02040503050406030204" pitchFamily="18" charset="0"/>
                                      </a:rPr>
                                      <m:t>1</m:t>
                                    </m:r>
                                  </m:num>
                                  <m:den>
                                    <m:r>
                                      <a:rPr lang="pt-PT" sz="1600" i="1">
                                        <a:solidFill>
                                          <a:schemeClr val="tx1"/>
                                        </a:solidFill>
                                        <a:latin typeface="Cambria Math" panose="02040503050406030204" pitchFamily="18" charset="0"/>
                                      </a:rPr>
                                      <m:t>2</m:t>
                                    </m:r>
                                  </m:den>
                                </m:f>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3</m:t>
                                    </m:r>
                                  </m:sub>
                                </m:sSub>
                              </m:e>
                            </m:mr>
                            <m:mr>
                              <m:e>
                                <m:f>
                                  <m:fPr>
                                    <m:ctrlPr>
                                      <a:rPr lang="pt-PT" sz="1600" i="1">
                                        <a:solidFill>
                                          <a:schemeClr val="tx1"/>
                                        </a:solidFill>
                                        <a:latin typeface="Cambria Math" panose="02040503050406030204" pitchFamily="18" charset="0"/>
                                      </a:rPr>
                                    </m:ctrlPr>
                                  </m:fPr>
                                  <m:num>
                                    <m:r>
                                      <a:rPr lang="pt-PT" sz="1600" i="1">
                                        <a:solidFill>
                                          <a:schemeClr val="tx1"/>
                                        </a:solidFill>
                                        <a:latin typeface="Cambria Math" panose="02040503050406030204" pitchFamily="18" charset="0"/>
                                      </a:rPr>
                                      <m:t>1</m:t>
                                    </m:r>
                                  </m:num>
                                  <m:den>
                                    <m:r>
                                      <a:rPr lang="pt-PT" sz="1600" i="1">
                                        <a:solidFill>
                                          <a:schemeClr val="tx1"/>
                                        </a:solidFill>
                                        <a:latin typeface="Cambria Math" panose="02040503050406030204" pitchFamily="18" charset="0"/>
                                      </a:rPr>
                                      <m:t>2</m:t>
                                    </m:r>
                                  </m:den>
                                </m:f>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3</m:t>
                                    </m:r>
                                  </m:sub>
                                </m:sSub>
                              </m:e>
                              <m:e>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2</m:t>
                                    </m:r>
                                  </m:sub>
                                </m:sSub>
                              </m:e>
                            </m:mr>
                          </m:m>
                        </m:e>
                      </m:d>
                      <m:d>
                        <m:dPr>
                          <m:ctrlPr>
                            <a:rPr lang="pt-PT" sz="1600" i="1">
                              <a:solidFill>
                                <a:schemeClr val="tx1"/>
                              </a:solidFill>
                              <a:latin typeface="Cambria Math" panose="02040503050406030204" pitchFamily="18" charset="0"/>
                            </a:rPr>
                          </m:ctrlPr>
                        </m:dPr>
                        <m:e>
                          <m:m>
                            <m:mPr>
                              <m:mcs>
                                <m:mc>
                                  <m:mcPr>
                                    <m:count m:val="2"/>
                                    <m:mcJc m:val="center"/>
                                  </m:mcPr>
                                </m:mc>
                              </m:mcs>
                              <m:ctrlPr>
                                <a:rPr lang="pt-PT" sz="1600" i="1">
                                  <a:solidFill>
                                    <a:schemeClr val="tx1"/>
                                  </a:solidFill>
                                  <a:latin typeface="Cambria Math" panose="02040503050406030204" pitchFamily="18" charset="0"/>
                                </a:rPr>
                              </m:ctrlPr>
                            </m:mPr>
                            <m:mr>
                              <m:e>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rPr>
                                      <m:t>†</m:t>
                                    </m:r>
                                  </m:sup>
                                </m:sSup>
                              </m:e>
                              <m:e>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 </m:t>
                                </m:r>
                              </m:e>
                            </m:mr>
                          </m:m>
                        </m:e>
                      </m:d>
                    </m:oMath>
                  </m:oMathPara>
                </a14:m>
                <a:endParaRPr lang="pt-PT" sz="1600" i="1" dirty="0">
                  <a:solidFill>
                    <a:schemeClr val="tx1"/>
                  </a:solidFill>
                </a:endParaRPr>
              </a:p>
              <a:p>
                <a:pPr marL="0" indent="0">
                  <a:buNone/>
                </a:pPr>
                <a:r>
                  <a:rPr lang="pt-PT" sz="1600" i="1" dirty="0">
                    <a:solidFill>
                      <a:schemeClr val="tx1"/>
                    </a:solidFill>
                  </a:rPr>
                  <a:t>Onde os campos </a:t>
                </a:r>
                <a14:m>
                  <m:oMath xmlns:m="http://schemas.openxmlformats.org/officeDocument/2006/math">
                    <m:r>
                      <a:rPr lang="pt-PT" sz="1600" i="1">
                        <a:solidFill>
                          <a:schemeClr val="tx1"/>
                        </a:solidFill>
                        <a:latin typeface="Cambria Math" panose="02040503050406030204" pitchFamily="18" charset="0"/>
                      </a:rPr>
                      <m:t>𝐻</m:t>
                    </m:r>
                  </m:oMath>
                </a14:m>
                <a:r>
                  <a:rPr lang="pt-PT" sz="1600" i="1" dirty="0">
                    <a:solidFill>
                      <a:schemeClr val="tx1"/>
                    </a:solidFill>
                  </a:rPr>
                  <a:t> e </a:t>
                </a:r>
                <a14:m>
                  <m:oMath xmlns:m="http://schemas.openxmlformats.org/officeDocument/2006/math">
                    <m:r>
                      <a:rPr lang="pt-PT" sz="1600" i="1">
                        <a:solidFill>
                          <a:schemeClr val="tx1"/>
                        </a:solidFill>
                        <a:latin typeface="Cambria Math" panose="02040503050406030204" pitchFamily="18" charset="0"/>
                      </a:rPr>
                      <m:t>𝜒</m:t>
                    </m:r>
                  </m:oMath>
                </a14:m>
                <a:r>
                  <a:rPr lang="pt-PT" sz="1600" dirty="0">
                    <a:solidFill>
                      <a:schemeClr val="tx1"/>
                    </a:solidFill>
                  </a:rPr>
                  <a:t> adquirem os seguintes </a:t>
                </a:r>
                <a:r>
                  <a:rPr lang="pt-PT" sz="1600" dirty="0" err="1">
                    <a:solidFill>
                      <a:schemeClr val="tx1"/>
                    </a:solidFill>
                  </a:rPr>
                  <a:t>VEVs</a:t>
                </a:r>
                <a:r>
                  <a:rPr lang="pt-PT" sz="1600" dirty="0">
                    <a:solidFill>
                      <a:schemeClr val="tx1"/>
                    </a:solidFill>
                  </a:rPr>
                  <a:t> </a:t>
                </a:r>
                <a:endParaRPr lang="pt-PT" sz="1600" dirty="0"/>
              </a:p>
              <a:p>
                <a:pPr marL="0" indent="0" algn="ctr">
                  <a:buNone/>
                </a:pPr>
                <a14:m>
                  <m:oMath xmlns:m="http://schemas.openxmlformats.org/officeDocument/2006/math">
                    <m:d>
                      <m:dPr>
                        <m:begChr m:val="⟨"/>
                        <m:endChr m:val="⟩"/>
                        <m:ctrlPr>
                          <a:rPr lang="pt-PT" sz="1500" i="1">
                            <a:solidFill>
                              <a:srgbClr val="FF0000"/>
                            </a:solidFill>
                            <a:latin typeface="Cambria Math" panose="02040503050406030204" pitchFamily="18" charset="0"/>
                          </a:rPr>
                        </m:ctrlPr>
                      </m:dPr>
                      <m:e>
                        <m:r>
                          <m:rPr>
                            <m:sty m:val="p"/>
                          </m:rPr>
                          <a:rPr lang="pt-PT" sz="1500">
                            <a:solidFill>
                              <a:srgbClr val="FF0000"/>
                            </a:solidFill>
                            <a:latin typeface="Cambria Math" panose="02040503050406030204" pitchFamily="18" charset="0"/>
                          </a:rPr>
                          <m:t>H</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i="1">
                            <a:latin typeface="Cambria Math" panose="02040503050406030204" pitchFamily="18" charset="0"/>
                          </a:rPr>
                          <m:t>1</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d>
                      <m:dPr>
                        <m:ctrlPr>
                          <a:rPr lang="pt-PT" sz="1500" i="1">
                            <a:latin typeface="Cambria Math" panose="02040503050406030204" pitchFamily="18" charset="0"/>
                          </a:rPr>
                        </m:ctrlPr>
                      </m:dPr>
                      <m:e>
                        <m:m>
                          <m:mPr>
                            <m:mcs>
                              <m:mc>
                                <m:mcPr>
                                  <m:count m:val="1"/>
                                  <m:mcJc m:val="center"/>
                                </m:mcPr>
                              </m:mc>
                            </m:mcs>
                            <m:ctrlPr>
                              <a:rPr lang="pt-PT" sz="1500" i="1">
                                <a:latin typeface="Cambria Math" panose="02040503050406030204" pitchFamily="18" charset="0"/>
                              </a:rPr>
                            </m:ctrlPr>
                          </m:mPr>
                          <m:mr>
                            <m:e>
                              <m:r>
                                <m:rPr>
                                  <m:brk m:alnAt="7"/>
                                </m:rPr>
                                <a:rPr lang="pt-PT" sz="1500" i="1">
                                  <a:latin typeface="Cambria Math" panose="02040503050406030204" pitchFamily="18" charset="0"/>
                                </a:rPr>
                                <m:t>0</m:t>
                              </m:r>
                            </m:e>
                          </m:mr>
                          <m:mr>
                            <m:e>
                              <m:r>
                                <a:rPr lang="pt-PT" sz="1500" i="1">
                                  <a:latin typeface="Cambria Math" panose="02040503050406030204" pitchFamily="18" charset="0"/>
                                </a:rPr>
                                <m:t>𝑣</m:t>
                              </m:r>
                            </m:e>
                          </m:mr>
                        </m:m>
                      </m:e>
                    </m:d>
                  </m:oMath>
                </a14:m>
                <a:r>
                  <a:rPr lang="pt-PT" sz="1500" dirty="0"/>
                  <a:t> , </a:t>
                </a:r>
                <a14:m>
                  <m:oMath xmlns:m="http://schemas.openxmlformats.org/officeDocument/2006/math">
                    <m:d>
                      <m:dPr>
                        <m:begChr m:val="⟨"/>
                        <m:endChr m:val="⟩"/>
                        <m:ctrlPr>
                          <a:rPr lang="pt-PT" sz="1500" i="1">
                            <a:solidFill>
                              <a:srgbClr val="FF0000"/>
                            </a:solidFill>
                            <a:latin typeface="Cambria Math" panose="02040503050406030204" pitchFamily="18" charset="0"/>
                          </a:rPr>
                        </m:ctrlPr>
                      </m:dPr>
                      <m:e>
                        <m:r>
                          <m:rPr>
                            <m:sty m:val="p"/>
                          </m:rPr>
                          <a:rPr lang="pt-PT" sz="1500">
                            <a:solidFill>
                              <a:srgbClr val="FF0000"/>
                            </a:solidFill>
                            <a:latin typeface="Cambria Math" panose="02040503050406030204" pitchFamily="18" charset="0"/>
                          </a:rPr>
                          <m:t>χ</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i="1">
                            <a:latin typeface="Cambria Math" panose="02040503050406030204" pitchFamily="18" charset="0"/>
                          </a:rPr>
                          <m:t>𝑥</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oMath>
                </a14:m>
                <a:r>
                  <a:rPr lang="pt-PT" sz="1500" dirty="0"/>
                  <a:t>  </a:t>
                </a:r>
                <a:r>
                  <a:rPr lang="pt-PT" sz="1500" dirty="0">
                    <a:solidFill>
                      <a:srgbClr val="FF0000"/>
                    </a:solidFill>
                  </a:rPr>
                  <a:t>(não sei se mantenho os parêntesis assim) </a:t>
                </a:r>
              </a:p>
              <a:p>
                <a:pPr marL="0" indent="0">
                  <a:buNone/>
                </a:pPr>
                <a:r>
                  <a:rPr lang="pt-PT" sz="1650" dirty="0"/>
                  <a:t>Devidamente minimizando o potencial e calculado os estados próprios da matriz de massa obtemos os seguintes valores próprios. </a:t>
                </a:r>
              </a:p>
              <a:p>
                <a:pPr marL="0" indent="0">
                  <a:buNone/>
                </a:pPr>
                <a:endParaRPr lang="pt-PT" sz="1650" dirty="0"/>
              </a:p>
              <a:p>
                <a:pPr marL="0" indent="0">
                  <a:buNone/>
                </a:pPr>
                <a14:m>
                  <m:oMathPara xmlns:m="http://schemas.openxmlformats.org/officeDocument/2006/math">
                    <m:oMathParaPr>
                      <m:jc m:val="centerGroup"/>
                    </m:oMathParaPr>
                    <m:oMath xmlns:m="http://schemas.openxmlformats.org/officeDocument/2006/math">
                      <m:sSubSup>
                        <m:sSubSupPr>
                          <m:ctrlPr>
                            <a:rPr lang="pt-PT" sz="1500" i="1">
                              <a:latin typeface="Cambria Math" panose="02040503050406030204" pitchFamily="18" charset="0"/>
                            </a:rPr>
                          </m:ctrlPr>
                        </m:sSubSupPr>
                        <m:e>
                          <m:r>
                            <m:rPr>
                              <m:sty m:val="p"/>
                            </m:rPr>
                            <a:rPr lang="pt-PT" sz="1500">
                              <a:latin typeface="Cambria Math" panose="02040503050406030204" pitchFamily="18" charset="0"/>
                            </a:rPr>
                            <m:t>m</m:t>
                          </m:r>
                        </m:e>
                        <m:sub>
                          <m:sSub>
                            <m:sSubPr>
                              <m:ctrlPr>
                                <a:rPr lang="pt-PT" sz="1500" i="1">
                                  <a:latin typeface="Cambria Math" panose="02040503050406030204" pitchFamily="18" charset="0"/>
                                </a:rPr>
                              </m:ctrlPr>
                            </m:sSubPr>
                            <m:e>
                              <m:r>
                                <m:rPr>
                                  <m:sty m:val="p"/>
                                </m:rPr>
                                <a:rPr lang="pt-PT" sz="1500">
                                  <a:latin typeface="Cambria Math" panose="02040503050406030204" pitchFamily="18" charset="0"/>
                                </a:rPr>
                                <m:t>h</m:t>
                              </m:r>
                            </m:e>
                            <m:sub>
                              <m:r>
                                <a:rPr lang="pt-PT" sz="1500">
                                  <a:latin typeface="Cambria Math" panose="02040503050406030204" pitchFamily="18" charset="0"/>
                                </a:rPr>
                                <m:t>1</m:t>
                              </m:r>
                            </m:sub>
                          </m:sSub>
                        </m:sub>
                        <m:sup>
                          <m:r>
                            <a:rPr lang="pt-PT" sz="1500">
                              <a:latin typeface="Cambria Math" panose="02040503050406030204" pitchFamily="18" charset="0"/>
                            </a:rPr>
                            <m:t>2</m:t>
                          </m:r>
                        </m:sup>
                      </m:sSub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i="1">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3</m:t>
                                      </m:r>
                                    </m:sub>
                                  </m:sSub>
                                  <m:r>
                                    <m:rPr>
                                      <m:sty m:val="p"/>
                                    </m:rPr>
                                    <a:rPr lang="pt-PT" sz="1500">
                                      <a:latin typeface="Cambria Math" panose="02040503050406030204" pitchFamily="18" charset="0"/>
                                    </a:rPr>
                                    <m:t>xv</m:t>
                                  </m:r>
                                </m:e>
                              </m:d>
                            </m:e>
                            <m:sup>
                              <m:r>
                                <a:rPr lang="pt-PT" sz="1500">
                                  <a:latin typeface="Cambria Math" panose="02040503050406030204" pitchFamily="18" charset="0"/>
                                </a:rPr>
                                <m:t>2</m:t>
                              </m:r>
                            </m:sup>
                          </m:sSup>
                        </m:e>
                      </m:rad>
                    </m:oMath>
                  </m:oMathPara>
                </a14:m>
                <a:endParaRPr lang="pt-PT" sz="1500" dirty="0"/>
              </a:p>
              <a:p>
                <a:pPr marL="0" indent="0">
                  <a:buNone/>
                </a:pPr>
                <a14:m>
                  <m:oMathPara xmlns:m="http://schemas.openxmlformats.org/officeDocument/2006/math">
                    <m:oMathParaPr>
                      <m:jc m:val="centerGroup"/>
                    </m:oMathParaPr>
                    <m:oMath xmlns:m="http://schemas.openxmlformats.org/officeDocument/2006/math">
                      <m:sSubSup>
                        <m:sSubSupPr>
                          <m:ctrlPr>
                            <a:rPr lang="pt-PT" sz="1500" i="1">
                              <a:latin typeface="Cambria Math" panose="02040503050406030204" pitchFamily="18" charset="0"/>
                            </a:rPr>
                          </m:ctrlPr>
                        </m:sSubSupPr>
                        <m:e>
                          <m:r>
                            <m:rPr>
                              <m:sty m:val="p"/>
                            </m:rPr>
                            <a:rPr lang="pt-PT" sz="1500">
                              <a:latin typeface="Cambria Math" panose="02040503050406030204" pitchFamily="18" charset="0"/>
                            </a:rPr>
                            <m:t>m</m:t>
                          </m:r>
                        </m:e>
                        <m:sub>
                          <m:sSub>
                            <m:sSubPr>
                              <m:ctrlPr>
                                <a:rPr lang="pt-PT" sz="1500" i="1">
                                  <a:latin typeface="Cambria Math" panose="02040503050406030204" pitchFamily="18" charset="0"/>
                                </a:rPr>
                              </m:ctrlPr>
                            </m:sSubPr>
                            <m:e>
                              <m:r>
                                <m:rPr>
                                  <m:sty m:val="p"/>
                                </m:rPr>
                                <a:rPr lang="pt-PT" sz="1500">
                                  <a:latin typeface="Cambria Math" panose="02040503050406030204" pitchFamily="18" charset="0"/>
                                </a:rPr>
                                <m:t>h</m:t>
                              </m:r>
                            </m:e>
                            <m:sub>
                              <m:r>
                                <a:rPr lang="pt-PT" sz="1500">
                                  <a:latin typeface="Cambria Math" panose="02040503050406030204" pitchFamily="18" charset="0"/>
                                </a:rPr>
                                <m:t>2</m:t>
                              </m:r>
                            </m:sub>
                          </m:sSub>
                        </m:sub>
                        <m:sup>
                          <m:r>
                            <a:rPr lang="pt-PT" sz="1500">
                              <a:latin typeface="Cambria Math" panose="02040503050406030204" pitchFamily="18" charset="0"/>
                            </a:rPr>
                            <m:t>2</m:t>
                          </m:r>
                        </m:sup>
                      </m:sSub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i="1">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3</m:t>
                                      </m:r>
                                    </m:sub>
                                  </m:sSub>
                                  <m:r>
                                    <m:rPr>
                                      <m:sty m:val="p"/>
                                    </m:rPr>
                                    <a:rPr lang="pt-PT" sz="1500">
                                      <a:latin typeface="Cambria Math" panose="02040503050406030204" pitchFamily="18" charset="0"/>
                                    </a:rPr>
                                    <m:t>xv</m:t>
                                  </m:r>
                                </m:e>
                              </m:d>
                            </m:e>
                            <m:sup>
                              <m:r>
                                <a:rPr lang="pt-PT" sz="1500">
                                  <a:latin typeface="Cambria Math" panose="02040503050406030204" pitchFamily="18" charset="0"/>
                                </a:rPr>
                                <m:t>2</m:t>
                              </m:r>
                            </m:sup>
                          </m:sSup>
                        </m:e>
                      </m:rad>
                    </m:oMath>
                  </m:oMathPara>
                </a14:m>
                <a:endParaRPr lang="pt-PT" sz="1500" dirty="0">
                  <a:solidFill>
                    <a:srgbClr val="FFFFFF"/>
                  </a:solidFill>
                </a:endParaRPr>
              </a:p>
            </p:txBody>
          </p:sp>
        </mc:Choice>
        <mc:Fallback xmlns="">
          <p:sp>
            <p:nvSpPr>
              <p:cNvPr id="14" name="Marcador de Posição de Conteúdo 2">
                <a:extLst>
                  <a:ext uri="{FF2B5EF4-FFF2-40B4-BE49-F238E27FC236}">
                    <a16:creationId xmlns:a16="http://schemas.microsoft.com/office/drawing/2014/main" id="{E7F5B8B1-258A-41C0-9C22-9316C5A5D2BA}"/>
                  </a:ext>
                </a:extLst>
              </p:cNvPr>
              <p:cNvSpPr>
                <a:spLocks noGrp="1" noRot="1" noChangeAspect="1" noMove="1" noResize="1" noEditPoints="1" noAdjustHandles="1" noChangeArrowheads="1" noChangeShapeType="1" noTextEdit="1"/>
              </p:cNvSpPr>
              <p:nvPr>
                <p:ph idx="1"/>
              </p:nvPr>
            </p:nvSpPr>
            <p:spPr>
              <a:xfrm>
                <a:off x="215900" y="1160463"/>
                <a:ext cx="8712200" cy="5472112"/>
              </a:xfrm>
              <a:blipFill>
                <a:blip r:embed="rId2"/>
                <a:stretch>
                  <a:fillRect l="-420" t="-557" r="-140"/>
                </a:stretch>
              </a:blipFill>
            </p:spPr>
            <p:txBody>
              <a:bodyPr/>
              <a:lstStyle/>
              <a:p>
                <a:r>
                  <a:rPr lang="pt-PT">
                    <a:noFill/>
                  </a:rPr>
                  <a:t> </a:t>
                </a:r>
              </a:p>
            </p:txBody>
          </p:sp>
        </mc:Fallback>
      </mc:AlternateContent>
    </p:spTree>
    <p:extLst>
      <p:ext uri="{BB962C8B-B14F-4D97-AF65-F5344CB8AC3E}">
        <p14:creationId xmlns:p14="http://schemas.microsoft.com/office/powerpoint/2010/main" val="15249767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4CC7454-4612-4BE7-A029-6F9102157469}"/>
              </a:ext>
            </a:extLst>
          </p:cNvPr>
          <p:cNvSpPr>
            <a:spLocks noGrp="1"/>
          </p:cNvSpPr>
          <p:nvPr>
            <p:ph type="title"/>
          </p:nvPr>
        </p:nvSpPr>
        <p:spPr>
          <a:xfrm>
            <a:off x="215901" y="365126"/>
            <a:ext cx="8299378" cy="795338"/>
          </a:xfrm>
        </p:spPr>
        <p:txBody>
          <a:bodyPr>
            <a:normAutofit fontScale="90000"/>
          </a:bodyPr>
          <a:lstStyle/>
          <a:p>
            <a:r>
              <a:rPr lang="pt-PT" dirty="0">
                <a:solidFill>
                  <a:srgbClr val="FFFFFF"/>
                </a:solidFill>
              </a:rPr>
              <a:t>O sector </a:t>
            </a:r>
            <a:r>
              <a:rPr lang="pt-PT" dirty="0" err="1">
                <a:solidFill>
                  <a:srgbClr val="FFFFFF"/>
                </a:solidFill>
              </a:rPr>
              <a:t>fermiónico</a:t>
            </a:r>
            <a:r>
              <a:rPr lang="pt-PT" dirty="0">
                <a:solidFill>
                  <a:srgbClr val="FFFFFF"/>
                </a:solidFill>
              </a:rPr>
              <a:t> do modelo B-L-SM </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3F667C71-F8EA-4294-BAFD-D6C927864F25}"/>
                  </a:ext>
                </a:extLst>
              </p:cNvPr>
              <p:cNvSpPr>
                <a:spLocks noGrp="1"/>
              </p:cNvSpPr>
              <p:nvPr>
                <p:ph idx="1"/>
              </p:nvPr>
            </p:nvSpPr>
            <p:spPr>
              <a:xfrm>
                <a:off x="215901" y="1160464"/>
                <a:ext cx="8712199" cy="5472111"/>
              </a:xfrm>
            </p:spPr>
            <p:txBody>
              <a:bodyPr>
                <a:normAutofit/>
              </a:bodyPr>
              <a:lstStyle/>
              <a:p>
                <a:pPr marL="0" indent="0">
                  <a:buNone/>
                </a:pPr>
                <a:r>
                  <a:rPr lang="pt-PT" sz="1500" dirty="0">
                    <a:solidFill>
                      <a:srgbClr val="FFFFFF"/>
                    </a:solidFill>
                  </a:rPr>
                  <a:t>Expandindo o sector de </a:t>
                </a:r>
                <a:r>
                  <a:rPr lang="pt-PT" sz="1500" dirty="0" err="1">
                    <a:solidFill>
                      <a:srgbClr val="FFFFFF"/>
                    </a:solidFill>
                  </a:rPr>
                  <a:t>Gauge</a:t>
                </a:r>
                <a:r>
                  <a:rPr lang="pt-PT" sz="1500" dirty="0">
                    <a:solidFill>
                      <a:srgbClr val="FFFFFF"/>
                    </a:solidFill>
                  </a:rPr>
                  <a:t> obtemos, </a:t>
                </a:r>
              </a:p>
              <a:p>
                <a:pPr marL="0" indent="0">
                  <a:buNone/>
                </a:pPr>
                <a14:m>
                  <m:oMathPara xmlns:m="http://schemas.openxmlformats.org/officeDocument/2006/math">
                    <m:oMathParaPr>
                      <m:jc m:val="centerGroup"/>
                    </m:oMathParaPr>
                    <m:oMath xmlns:m="http://schemas.openxmlformats.org/officeDocument/2006/math">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D</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H</m:t>
                              </m:r>
                            </m:e>
                          </m:d>
                        </m:e>
                        <m:sup>
                          <m:r>
                            <a:rPr lang="pt-PT" sz="1800">
                              <a:latin typeface="Cambria Math" panose="02040503050406030204" pitchFamily="18" charset="0"/>
                            </a:rPr>
                            <m:t>†</m:t>
                          </m:r>
                        </m:sup>
                      </m:sSup>
                      <m:d>
                        <m:dPr>
                          <m:ctrlPr>
                            <a:rPr lang="pt-PT" sz="1800" i="1">
                              <a:latin typeface="Cambria Math" panose="02040503050406030204" pitchFamily="18" charset="0"/>
                            </a:rPr>
                          </m:ctrlPr>
                        </m:dPr>
                        <m:e>
                          <m:sSub>
                            <m:sSubPr>
                              <m:ctrlPr>
                                <a:rPr lang="pt-PT" sz="1800" i="1">
                                  <a:latin typeface="Cambria Math" panose="02040503050406030204" pitchFamily="18" charset="0"/>
                                </a:rPr>
                              </m:ctrlPr>
                            </m:sSubPr>
                            <m:e>
                              <m:r>
                                <m:rPr>
                                  <m:sty m:val="p"/>
                                </m:rPr>
                                <a:rPr lang="pt-PT" sz="1800">
                                  <a:latin typeface="Cambria Math" panose="02040503050406030204" pitchFamily="18" charset="0"/>
                                </a:rPr>
                                <m:t>D</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H</m:t>
                          </m:r>
                        </m:e>
                      </m:d>
                      <m:r>
                        <a:rPr lang="pt-PT" sz="1800">
                          <a:latin typeface="Cambria Math" panose="02040503050406030204" pitchFamily="18" charset="0"/>
                        </a:rPr>
                        <m:t>+</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D</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χ</m:t>
                              </m:r>
                            </m:e>
                          </m:d>
                        </m:e>
                        <m:sup>
                          <m:r>
                            <a:rPr lang="pt-PT" sz="1800">
                              <a:latin typeface="Cambria Math" panose="02040503050406030204" pitchFamily="18" charset="0"/>
                            </a:rPr>
                            <m:t>†</m:t>
                          </m:r>
                        </m:sup>
                      </m:sSup>
                      <m:d>
                        <m:dPr>
                          <m:ctrlPr>
                            <a:rPr lang="pt-PT" sz="1800" i="1">
                              <a:latin typeface="Cambria Math" panose="02040503050406030204" pitchFamily="18" charset="0"/>
                            </a:rPr>
                          </m:ctrlPr>
                        </m:dPr>
                        <m:e>
                          <m:sSub>
                            <m:sSubPr>
                              <m:ctrlPr>
                                <a:rPr lang="pt-PT" sz="1800" i="1">
                                  <a:latin typeface="Cambria Math" panose="02040503050406030204" pitchFamily="18" charset="0"/>
                                </a:rPr>
                              </m:ctrlPr>
                            </m:sSubPr>
                            <m:e>
                              <m:r>
                                <m:rPr>
                                  <m:sty m:val="p"/>
                                </m:rPr>
                                <a:rPr lang="pt-PT" sz="1800">
                                  <a:latin typeface="Cambria Math" panose="02040503050406030204" pitchFamily="18" charset="0"/>
                                </a:rPr>
                                <m:t>D</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χ</m:t>
                          </m:r>
                        </m:e>
                      </m: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r>
                            <a:rPr lang="pt-PT" sz="1800">
                              <a:latin typeface="Cambria Math" panose="02040503050406030204" pitchFamily="18" charset="0"/>
                            </a:rPr>
                            <m:t>𝜕</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h</m:t>
                      </m:r>
                      <m:sSub>
                        <m:sSubPr>
                          <m:ctrlPr>
                            <a:rPr lang="pt-PT" sz="1800" i="1">
                              <a:latin typeface="Cambria Math" panose="02040503050406030204" pitchFamily="18" charset="0"/>
                            </a:rPr>
                          </m:ctrlPr>
                        </m:sSubPr>
                        <m:e>
                          <m:r>
                            <a:rPr lang="pt-PT" sz="1800">
                              <a:latin typeface="Cambria Math" panose="02040503050406030204" pitchFamily="18" charset="0"/>
                            </a:rPr>
                            <m:t>𝜕</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h</m:t>
                      </m:r>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r>
                            <a:rPr lang="pt-PT" sz="1800">
                              <a:latin typeface="Cambria Math" panose="02040503050406030204" pitchFamily="18" charset="0"/>
                            </a:rPr>
                            <m:t>𝜕</m:t>
                          </m:r>
                        </m:e>
                        <m:sup>
                          <m:r>
                            <m:rPr>
                              <m:sty m:val="p"/>
                            </m:rPr>
                            <a:rPr lang="pt-PT" sz="1800">
                              <a:latin typeface="Cambria Math" panose="02040503050406030204" pitchFamily="18" charset="0"/>
                            </a:rPr>
                            <m:t>μ</m:t>
                          </m:r>
                        </m:sup>
                      </m:sSup>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sSub>
                        <m:sSubPr>
                          <m:ctrlPr>
                            <a:rPr lang="pt-PT" sz="1800" i="1">
                              <a:latin typeface="Cambria Math" panose="02040503050406030204" pitchFamily="18" charset="0"/>
                            </a:rPr>
                          </m:ctrlPr>
                        </m:sSubPr>
                        <m:e>
                          <m:r>
                            <a:rPr lang="pt-PT" sz="1800">
                              <a:latin typeface="Cambria Math" panose="02040503050406030204" pitchFamily="18" charset="0"/>
                            </a:rPr>
                            <m:t>𝜕</m:t>
                          </m:r>
                        </m:e>
                        <m:sub>
                          <m:r>
                            <m:rPr>
                              <m:sty m:val="p"/>
                            </m:rPr>
                            <a:rPr lang="pt-PT" sz="1800">
                              <a:latin typeface="Cambria Math" panose="02040503050406030204" pitchFamily="18" charset="0"/>
                            </a:rPr>
                            <m:t>μ</m:t>
                          </m:r>
                        </m:sub>
                      </m:sSub>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r>
                        <a:rPr lang="pt-PT" sz="1800" i="1">
                          <a:latin typeface="Cambria Math" panose="02040503050406030204" pitchFamily="18" charset="0"/>
                        </a:rPr>
                        <m:t>+</m:t>
                      </m:r>
                    </m:oMath>
                  </m:oMathPara>
                </a14:m>
                <a:endParaRPr lang="pt-PT" sz="1800" i="1" dirty="0"/>
              </a:p>
              <a:p>
                <a:pPr marL="0" indent="0">
                  <a:buNone/>
                </a:pPr>
                <a14:m>
                  <m:oMathPara xmlns:m="http://schemas.openxmlformats.org/officeDocument/2006/math">
                    <m:oMathParaPr>
                      <m:jc m:val="centerGroup"/>
                    </m:oMathParaPr>
                    <m:oMath xmlns:m="http://schemas.openxmlformats.org/officeDocument/2006/math">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8</m:t>
                          </m:r>
                        </m:den>
                      </m:f>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r>
                                <m:rPr>
                                  <m:sty m:val="p"/>
                                </m:rPr>
                                <a:rPr lang="pt-PT" sz="1800">
                                  <a:latin typeface="Cambria Math" panose="02040503050406030204" pitchFamily="18" charset="0"/>
                                </a:rPr>
                                <m:t>h</m:t>
                              </m:r>
                              <m:r>
                                <a:rPr lang="pt-PT" sz="1800">
                                  <a:latin typeface="Cambria Math" panose="02040503050406030204" pitchFamily="18" charset="0"/>
                                </a:rPr>
                                <m:t>+</m:t>
                              </m:r>
                              <m:r>
                                <m:rPr>
                                  <m:sty m:val="p"/>
                                </m:rPr>
                                <a:rPr lang="pt-PT" sz="1800">
                                  <a:latin typeface="Cambria Math" panose="02040503050406030204" pitchFamily="18" charset="0"/>
                                </a:rPr>
                                <m:t>v</m:t>
                              </m:r>
                            </m:e>
                          </m:d>
                        </m:e>
                        <m:sup>
                          <m:r>
                            <a:rPr lang="pt-PT" sz="1800">
                              <a:latin typeface="Cambria Math" panose="02040503050406030204" pitchFamily="18" charset="0"/>
                            </a:rPr>
                            <m:t>2</m:t>
                          </m:r>
                        </m:sup>
                      </m:sSup>
                      <m:d>
                        <m:dPr>
                          <m:begChr m:val="["/>
                          <m:endChr m:val="]"/>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g</m:t>
                              </m:r>
                            </m:e>
                            <m:sup>
                              <m:r>
                                <a:rPr lang="pt-PT" sz="1800">
                                  <a:latin typeface="Cambria Math" panose="02040503050406030204" pitchFamily="18" charset="0"/>
                                </a:rPr>
                                <m:t>2</m:t>
                              </m:r>
                            </m:sup>
                          </m:sSup>
                          <m:sSup>
                            <m:sSupPr>
                              <m:ctrlPr>
                                <a:rPr lang="pt-PT" sz="1800" i="1">
                                  <a:latin typeface="Cambria Math" panose="02040503050406030204" pitchFamily="18" charset="0"/>
                                </a:rPr>
                              </m:ctrlPr>
                            </m:sSupPr>
                            <m:e>
                              <m:d>
                                <m:dPr>
                                  <m:begChr m:val="["/>
                                  <m:endChr m:val="]"/>
                                  <m:ctrlPr>
                                    <a:rPr lang="pt-PT" sz="1800" i="1">
                                      <a:latin typeface="Cambria Math" panose="02040503050406030204" pitchFamily="18" charset="0"/>
                                    </a:rPr>
                                  </m:ctrlPr>
                                </m:dPr>
                                <m:e>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1</m:t>
                                      </m:r>
                                    </m:sub>
                                    <m:sup>
                                      <m:r>
                                        <m:rPr>
                                          <m:sty m:val="p"/>
                                        </m:rPr>
                                        <a:rPr lang="pt-PT" sz="1800">
                                          <a:latin typeface="Cambria Math" panose="02040503050406030204" pitchFamily="18" charset="0"/>
                                        </a:rPr>
                                        <m:t>μ</m:t>
                                      </m:r>
                                    </m:sup>
                                  </m:sSubSup>
                                  <m:r>
                                    <a:rPr lang="pt-PT" sz="1800" i="1">
                                      <a:latin typeface="Cambria Math" panose="02040503050406030204" pitchFamily="18" charset="0"/>
                                    </a:rPr>
                                    <m:t>−</m:t>
                                  </m:r>
                                  <m:r>
                                    <m:rPr>
                                      <m:sty m:val="p"/>
                                    </m:rPr>
                                    <a:rPr lang="pt-PT" sz="1800">
                                      <a:latin typeface="Cambria Math" panose="02040503050406030204" pitchFamily="18" charset="0"/>
                                    </a:rPr>
                                    <m:t>i</m:t>
                                  </m:r>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2</m:t>
                                      </m:r>
                                    </m:sub>
                                    <m:sup>
                                      <m:r>
                                        <m:rPr>
                                          <m:sty m:val="p"/>
                                        </m:rPr>
                                        <a:rPr lang="pt-PT" sz="1800">
                                          <a:latin typeface="Cambria Math" panose="02040503050406030204" pitchFamily="18" charset="0"/>
                                        </a:rPr>
                                        <m:t>μ</m:t>
                                      </m:r>
                                    </m:sup>
                                  </m:sSubSup>
                                </m:e>
                              </m:d>
                            </m:e>
                            <m:sup>
                              <m:r>
                                <a:rPr lang="pt-PT" sz="1800">
                                  <a:latin typeface="Cambria Math" panose="02040503050406030204" pitchFamily="18" charset="0"/>
                                </a:rPr>
                                <m:t>2</m:t>
                              </m:r>
                            </m:sup>
                          </m:sSup>
                          <m:r>
                            <a:rPr lang="pt-PT" sz="1800">
                              <a:latin typeface="Cambria Math" panose="02040503050406030204" pitchFamily="18" charset="0"/>
                            </a:rPr>
                            <m:t>+</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r>
                                    <m:rPr>
                                      <m:sty m:val="p"/>
                                    </m:rPr>
                                    <a:rPr lang="pt-PT" sz="1800">
                                      <a:latin typeface="Cambria Math" panose="02040503050406030204" pitchFamily="18" charset="0"/>
                                    </a:rPr>
                                    <m:t>g</m:t>
                                  </m:r>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3</m:t>
                                      </m:r>
                                    </m:sub>
                                    <m:sup>
                                      <m:r>
                                        <m:rPr>
                                          <m:sty m:val="p"/>
                                        </m:rPr>
                                        <a:rPr lang="pt-PT" sz="1800">
                                          <a:latin typeface="Cambria Math" panose="02040503050406030204" pitchFamily="18" charset="0"/>
                                        </a:rPr>
                                        <m:t>μ</m:t>
                                      </m:r>
                                    </m:sup>
                                  </m:sSubSup>
                                  <m:r>
                                    <a:rPr lang="pt-PT" sz="1800" i="1">
                                      <a:latin typeface="Cambria Math" panose="02040503050406030204" pitchFamily="18" charset="0"/>
                                    </a:rPr>
                                    <m:t>−</m:t>
                                  </m:r>
                                  <m:sSub>
                                    <m:sSubPr>
                                      <m:ctrlPr>
                                        <a:rPr lang="pt-PT" sz="1800" i="1">
                                          <a:latin typeface="Cambria Math" panose="02040503050406030204" pitchFamily="18" charset="0"/>
                                        </a:rPr>
                                      </m:ctrlPr>
                                    </m:sSubPr>
                                    <m:e>
                                      <m:r>
                                        <m:rPr>
                                          <m:sty m:val="p"/>
                                        </m:rPr>
                                        <a:rPr lang="pt-PT" sz="1800">
                                          <a:latin typeface="Cambria Math" panose="02040503050406030204" pitchFamily="18" charset="0"/>
                                        </a:rPr>
                                        <m:t>g</m:t>
                                      </m:r>
                                    </m:e>
                                    <m:sub>
                                      <m:r>
                                        <a:rPr lang="pt-PT" sz="1800">
                                          <a:latin typeface="Cambria Math" panose="02040503050406030204" pitchFamily="18" charset="0"/>
                                        </a:rPr>
                                        <m:t>1</m:t>
                                      </m:r>
                                    </m:sub>
                                  </m:sSub>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m:rPr>
                                          <m:sty m:val="p"/>
                                        </m:rPr>
                                        <a:rPr lang="pt-PT" sz="1800">
                                          <a:latin typeface="Cambria Math" panose="02040503050406030204" pitchFamily="18" charset="0"/>
                                        </a:rPr>
                                        <m:t>μ</m:t>
                                      </m:r>
                                    </m:sup>
                                  </m:sSup>
                                  <m:r>
                                    <a:rPr lang="pt-PT" sz="1800" i="1">
                                      <a:latin typeface="Cambria Math" panose="02040503050406030204" pitchFamily="18" charset="0"/>
                                    </a:rPr>
                                    <m:t>−</m:t>
                                  </m:r>
                                  <m:acc>
                                    <m:accPr>
                                      <m:chr m:val="̃"/>
                                      <m:ctrlPr>
                                        <a:rPr lang="pt-PT" sz="1800" i="1">
                                          <a:latin typeface="Cambria Math" panose="02040503050406030204" pitchFamily="18" charset="0"/>
                                        </a:rPr>
                                      </m:ctrlPr>
                                    </m:accPr>
                                    <m:e>
                                      <m:r>
                                        <m:rPr>
                                          <m:sty m:val="p"/>
                                        </m:rPr>
                                        <a:rPr lang="pt-PT" sz="1800">
                                          <a:latin typeface="Cambria Math" panose="02040503050406030204" pitchFamily="18" charset="0"/>
                                        </a:rPr>
                                        <m:t>g</m:t>
                                      </m:r>
                                    </m:e>
                                  </m:acc>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a:rPr lang="pt-PT" sz="1800" i="1">
                                          <a:latin typeface="Cambria Math" panose="02040503050406030204" pitchFamily="18" charset="0"/>
                                        </a:rPr>
                                        <m:t>′</m:t>
                                      </m:r>
                                      <m:r>
                                        <a:rPr lang="pt-PT" sz="1800">
                                          <a:latin typeface="Cambria Math" panose="02040503050406030204" pitchFamily="18" charset="0"/>
                                        </a:rPr>
                                        <m:t>,</m:t>
                                      </m:r>
                                      <m:r>
                                        <m:rPr>
                                          <m:sty m:val="p"/>
                                        </m:rPr>
                                        <a:rPr lang="pt-PT" sz="1800">
                                          <a:latin typeface="Cambria Math" panose="02040503050406030204" pitchFamily="18" charset="0"/>
                                        </a:rPr>
                                        <m:t>μ</m:t>
                                      </m:r>
                                    </m:sup>
                                  </m:sSup>
                                </m:e>
                              </m:d>
                            </m:e>
                            <m:sup>
                              <m:r>
                                <a:rPr lang="pt-PT" sz="1800">
                                  <a:latin typeface="Cambria Math" panose="02040503050406030204" pitchFamily="18" charset="0"/>
                                </a:rPr>
                                <m:t>2</m:t>
                              </m:r>
                            </m:sup>
                          </m:sSup>
                        </m:e>
                      </m: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r>
                                <a:rPr lang="pt-PT" sz="1800">
                                  <a:latin typeface="Cambria Math" panose="02040503050406030204" pitchFamily="18" charset="0"/>
                                </a:rPr>
                                <m:t>+</m:t>
                              </m:r>
                              <m:r>
                                <m:rPr>
                                  <m:sty m:val="p"/>
                                </m:rPr>
                                <a:rPr lang="pt-PT" sz="1800">
                                  <a:latin typeface="Cambria Math" panose="02040503050406030204" pitchFamily="18" charset="0"/>
                                </a:rPr>
                                <m:t>x</m:t>
                              </m:r>
                            </m:e>
                          </m:d>
                        </m:e>
                        <m:sup>
                          <m:r>
                            <a:rPr lang="pt-PT" sz="1800">
                              <a:latin typeface="Cambria Math" panose="02040503050406030204" pitchFamily="18" charset="0"/>
                            </a:rPr>
                            <m:t>2</m:t>
                          </m:r>
                        </m:sup>
                      </m:sSup>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g</m:t>
                                  </m:r>
                                </m:e>
                                <m:sub>
                                  <m:r>
                                    <a:rPr lang="pt-PT" sz="1800">
                                      <a:latin typeface="Cambria Math" panose="02040503050406030204" pitchFamily="18" charset="0"/>
                                    </a:rPr>
                                    <m:t>1</m:t>
                                  </m:r>
                                </m:sub>
                                <m:sup>
                                  <m:r>
                                    <a:rPr lang="pt-PT" sz="1800" i="1">
                                      <a:latin typeface="Cambria Math" panose="02040503050406030204" pitchFamily="18" charset="0"/>
                                    </a:rPr>
                                    <m:t>′</m:t>
                                  </m:r>
                                </m:sup>
                              </m:sSubSup>
                              <m:r>
                                <a:rPr lang="pt-PT" sz="1800">
                                  <a:latin typeface="Cambria Math" panose="02040503050406030204" pitchFamily="18" charset="0"/>
                                </a:rPr>
                                <m:t>2</m:t>
                              </m:r>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a:rPr lang="pt-PT" sz="1800" i="1">
                                      <a:latin typeface="Cambria Math" panose="02040503050406030204" pitchFamily="18" charset="0"/>
                                    </a:rPr>
                                    <m:t>′</m:t>
                                  </m:r>
                                  <m:r>
                                    <a:rPr lang="pt-PT" sz="1800">
                                      <a:latin typeface="Cambria Math" panose="02040503050406030204" pitchFamily="18" charset="0"/>
                                    </a:rPr>
                                    <m:t>,</m:t>
                                  </m:r>
                                  <m:r>
                                    <m:rPr>
                                      <m:sty m:val="p"/>
                                    </m:rPr>
                                    <a:rPr lang="pt-PT" sz="1800">
                                      <a:latin typeface="Cambria Math" panose="02040503050406030204" pitchFamily="18" charset="0"/>
                                    </a:rPr>
                                    <m:t>μ</m:t>
                                  </m:r>
                                </m:sup>
                              </m:sSup>
                            </m:e>
                          </m:d>
                        </m:e>
                        <m:sup>
                          <m:r>
                            <a:rPr lang="pt-PT" sz="1800">
                              <a:latin typeface="Cambria Math" panose="02040503050406030204" pitchFamily="18" charset="0"/>
                            </a:rPr>
                            <m:t>2</m:t>
                          </m:r>
                        </m:sup>
                      </m:sSup>
                      <m:r>
                        <a:rPr lang="pt-PT" sz="1800" b="0" i="1" smtClean="0">
                          <a:latin typeface="Cambria Math" panose="02040503050406030204" pitchFamily="18" charset="0"/>
                        </a:rPr>
                        <m:t>,</m:t>
                      </m:r>
                    </m:oMath>
                  </m:oMathPara>
                </a14:m>
                <a:endParaRPr lang="pt-PT" sz="1800" dirty="0">
                  <a:solidFill>
                    <a:srgbClr val="FFFFFF"/>
                  </a:solidFill>
                </a:endParaRPr>
              </a:p>
              <a:p>
                <a:pPr marL="0" indent="0">
                  <a:buNone/>
                </a:pPr>
                <a:r>
                  <a:rPr lang="pt-PT" sz="1500" dirty="0">
                    <a:solidFill>
                      <a:srgbClr val="FFFFFF"/>
                    </a:solidFill>
                  </a:rPr>
                  <a:t>onde </a:t>
                </a:r>
                <a:r>
                  <a:rPr lang="pt-PT" sz="1500" i="1" dirty="0">
                    <a:solidFill>
                      <a:srgbClr val="FFFFFF"/>
                    </a:solidFill>
                  </a:rPr>
                  <a:t>h</a:t>
                </a:r>
                <a:r>
                  <a:rPr lang="pt-PT" sz="1500" dirty="0">
                    <a:solidFill>
                      <a:srgbClr val="FFFFFF"/>
                    </a:solidFill>
                  </a:rPr>
                  <a:t> e </a:t>
                </a:r>
                <a:r>
                  <a:rPr lang="pt-PT" sz="1500" i="1" dirty="0">
                    <a:solidFill>
                      <a:srgbClr val="FFFFFF"/>
                    </a:solidFill>
                  </a:rPr>
                  <a:t>h’ </a:t>
                </a:r>
                <a:r>
                  <a:rPr lang="pt-PT" sz="1500" i="1" dirty="0">
                    <a:solidFill>
                      <a:srgbClr val="FF0000"/>
                    </a:solidFill>
                  </a:rPr>
                  <a:t>são os campos livres depois da quebra de simetria. </a:t>
                </a:r>
                <a:r>
                  <a:rPr lang="pt-PT" sz="1500" dirty="0"/>
                  <a:t>Devidamente </a:t>
                </a:r>
                <a:r>
                  <a:rPr lang="pt-PT" sz="1500" dirty="0" err="1"/>
                  <a:t>diagonalizando</a:t>
                </a:r>
                <a:r>
                  <a:rPr lang="pt-PT" sz="1500" dirty="0"/>
                  <a:t> esta secção obtemos vários termos de interceção e os mesmos termos de massas para os bosões W e fotão que no modelo padrão, no entanto para os bosões Z e Z’ as massas agora são dadas por, </a:t>
                </a:r>
              </a:p>
              <a:p>
                <a:pPr marL="0" indent="0">
                  <a:buNone/>
                </a:pPr>
                <a:endParaRPr lang="pt-PT" sz="1500" dirty="0"/>
              </a:p>
              <a:p>
                <a:pPr marL="0" indent="0" algn="ctr">
                  <a:buNone/>
                </a:pPr>
                <a14:m>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𝑀</m:t>
                        </m:r>
                      </m:e>
                      <m:sub>
                        <m:r>
                          <a:rPr lang="pt-PT" sz="1800" i="1">
                            <a:latin typeface="Cambria Math" panose="02040503050406030204" pitchFamily="18" charset="0"/>
                          </a:rPr>
                          <m:t>𝑍</m:t>
                        </m:r>
                        <m:r>
                          <a:rPr lang="pt-PT" sz="1800" i="1">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𝑍</m:t>
                            </m:r>
                          </m:e>
                          <m:sup>
                            <m:r>
                              <a:rPr lang="pt-PT" sz="1800" i="1">
                                <a:latin typeface="Cambria Math" panose="02040503050406030204" pitchFamily="18" charset="0"/>
                              </a:rPr>
                              <m:t>′</m:t>
                            </m:r>
                          </m:sup>
                        </m:sSup>
                      </m:sub>
                    </m:sSub>
                    <m:r>
                      <a:rPr lang="pt-PT" sz="1800" i="1">
                        <a:latin typeface="Cambria Math" panose="02040503050406030204" pitchFamily="18" charset="0"/>
                      </a:rPr>
                      <m:t>=</m:t>
                    </m:r>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e>
                    </m:ra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i="1">
                            <a:latin typeface="Cambria Math" panose="02040503050406030204" pitchFamily="18" charset="0"/>
                          </a:rPr>
                          <m:t>𝑣</m:t>
                        </m:r>
                      </m:num>
                      <m:den>
                        <m:r>
                          <a:rPr lang="pt-PT" sz="1800" i="1">
                            <a:latin typeface="Cambria Math" panose="02040503050406030204" pitchFamily="18" charset="0"/>
                          </a:rPr>
                          <m:t>2</m:t>
                        </m:r>
                      </m:den>
                    </m:f>
                    <m:d>
                      <m:dPr>
                        <m:begChr m:val="["/>
                        <m:endChr m:val="]"/>
                        <m:ctrlPr>
                          <a:rPr lang="pt-PT" sz="1800" i="1">
                            <a:latin typeface="Cambria Math" panose="02040503050406030204" pitchFamily="18" charset="0"/>
                          </a:rPr>
                        </m:ctrlPr>
                      </m:dPr>
                      <m:e>
                        <m:f>
                          <m:fPr>
                            <m:ctrlPr>
                              <a:rPr lang="pt-PT" sz="1800" i="1">
                                <a:latin typeface="Cambria Math" panose="02040503050406030204" pitchFamily="18" charset="0"/>
                              </a:rPr>
                            </m:ctrlPr>
                          </m:fPr>
                          <m:num>
                            <m:r>
                              <a:rPr lang="pt-PT" sz="1800" i="1">
                                <a:latin typeface="Cambria Math" panose="02040503050406030204" pitchFamily="18" charset="0"/>
                              </a:rPr>
                              <m:t>1</m:t>
                            </m:r>
                          </m:num>
                          <m:den>
                            <m:r>
                              <a:rPr lang="pt-PT" sz="1800" i="1">
                                <a:latin typeface="Cambria Math" panose="02040503050406030204" pitchFamily="18" charset="0"/>
                              </a:rPr>
                              <m:t>2</m:t>
                            </m:r>
                          </m:den>
                        </m:f>
                        <m:d>
                          <m:dPr>
                            <m:ctrlPr>
                              <a:rPr lang="pt-PT" sz="1800" i="1">
                                <a:latin typeface="Cambria Math" panose="02040503050406030204" pitchFamily="18" charset="0"/>
                              </a:rPr>
                            </m:ctrlPr>
                          </m:dPr>
                          <m:e>
                            <m:f>
                              <m:fPr>
                                <m:ctrlPr>
                                  <a:rPr lang="pt-PT" sz="1800" i="1">
                                    <a:latin typeface="Cambria Math" panose="02040503050406030204" pitchFamily="18" charset="0"/>
                                  </a:rPr>
                                </m:ctrlPr>
                              </m:fPr>
                              <m:num>
                                <m:acc>
                                  <m:accPr>
                                    <m:chr m:val="̃"/>
                                    <m:ctrlPr>
                                      <a:rPr lang="pt-PT" sz="1800" i="1">
                                        <a:latin typeface="Cambria Math" panose="02040503050406030204" pitchFamily="18" charset="0"/>
                                      </a:rPr>
                                    </m:ctrlPr>
                                  </m:accPr>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e>
                                </m:acc>
                                <m:r>
                                  <a:rPr lang="pt-PT" sz="1800" i="1">
                                    <a:latin typeface="Cambria Math" panose="02040503050406030204" pitchFamily="18" charset="0"/>
                                  </a:rPr>
                                  <m:t>+16</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f>
                                          <m:fPr>
                                            <m:ctrlPr>
                                              <a:rPr lang="pt-PT" sz="1800" i="1">
                                                <a:latin typeface="Cambria Math" panose="02040503050406030204" pitchFamily="18" charset="0"/>
                                              </a:rPr>
                                            </m:ctrlPr>
                                          </m:fPr>
                                          <m:num>
                                            <m:r>
                                              <a:rPr lang="pt-PT" sz="1800" i="1">
                                                <a:latin typeface="Cambria Math" panose="02040503050406030204" pitchFamily="18" charset="0"/>
                                              </a:rPr>
                                              <m:t>𝑥</m:t>
                                            </m:r>
                                          </m:num>
                                          <m:den>
                                            <m:r>
                                              <a:rPr lang="pt-PT" sz="1800" i="1">
                                                <a:latin typeface="Cambria Math" panose="02040503050406030204" pitchFamily="18" charset="0"/>
                                              </a:rPr>
                                              <m:t>𝑣</m:t>
                                            </m:r>
                                          </m:den>
                                        </m:f>
                                      </m:e>
                                    </m:d>
                                  </m:e>
                                  <m:sup>
                                    <m:r>
                                      <a:rPr lang="pt-PT" sz="1800" i="1">
                                        <a:latin typeface="Cambria Math" panose="02040503050406030204" pitchFamily="18" charset="0"/>
                                      </a:rPr>
                                      <m:t>2</m:t>
                                    </m:r>
                                  </m:sup>
                                </m:sSup>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num>
                              <m:den>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den>
                            </m:f>
                            <m:r>
                              <a:rPr lang="pt-PT" sz="1800" i="1">
                                <a:latin typeface="Cambria Math" panose="02040503050406030204" pitchFamily="18" charset="0"/>
                              </a:rPr>
                              <m:t>+1</m:t>
                            </m:r>
                          </m:e>
                        </m:d>
                        <m:r>
                          <a:rPr lang="pt-PT" sz="1800">
                            <a:latin typeface="Cambria Math" panose="02040503050406030204" pitchFamily="18" charset="0"/>
                          </a:rPr>
                          <m:t>∓</m:t>
                        </m:r>
                        <m:f>
                          <m:fPr>
                            <m:ctrlPr>
                              <a:rPr lang="pt-PT" sz="1800" i="1">
                                <a:latin typeface="Cambria Math" panose="02040503050406030204" pitchFamily="18" charset="0"/>
                              </a:rPr>
                            </m:ctrlPr>
                          </m:fPr>
                          <m:num>
                            <m:acc>
                              <m:accPr>
                                <m:chr m:val="̃"/>
                                <m:ctrlPr>
                                  <a:rPr lang="pt-PT" sz="1800" i="1">
                                    <a:latin typeface="Cambria Math" panose="02040503050406030204" pitchFamily="18" charset="0"/>
                                  </a:rPr>
                                </m:ctrlPr>
                              </m:accPr>
                              <m:e>
                                <m:r>
                                  <a:rPr lang="pt-PT" sz="1800" i="1">
                                    <a:latin typeface="Cambria Math" panose="02040503050406030204" pitchFamily="18" charset="0"/>
                                  </a:rPr>
                                  <m:t>𝑔</m:t>
                                </m:r>
                              </m:e>
                            </m:acc>
                          </m:num>
                          <m:den>
                            <m:func>
                              <m:funcPr>
                                <m:ctrlPr>
                                  <a:rPr lang="pt-PT" sz="1800" i="1">
                                    <a:latin typeface="Cambria Math" panose="02040503050406030204" pitchFamily="18" charset="0"/>
                                  </a:rPr>
                                </m:ctrlPr>
                              </m:funcPr>
                              <m:fName>
                                <m:r>
                                  <m:rPr>
                                    <m:sty m:val="p"/>
                                  </m:rPr>
                                  <a:rPr lang="pt-PT" sz="1800">
                                    <a:latin typeface="Cambria Math" panose="02040503050406030204" pitchFamily="18" charset="0"/>
                                  </a:rPr>
                                  <m:t>sin</m:t>
                                </m:r>
                              </m:fName>
                              <m:e>
                                <m:d>
                                  <m:dPr>
                                    <m:ctrlPr>
                                      <a:rPr lang="pt-PT" sz="1800" i="1">
                                        <a:latin typeface="Cambria Math" panose="02040503050406030204" pitchFamily="18" charset="0"/>
                                      </a:rPr>
                                    </m:ctrlPr>
                                  </m:dPr>
                                  <m:e>
                                    <m:r>
                                      <a:rPr lang="pt-PT" sz="1800" i="1">
                                        <a:latin typeface="Cambria Math" panose="02040503050406030204" pitchFamily="18" charset="0"/>
                                      </a:rPr>
                                      <m:t>2</m:t>
                                    </m:r>
                                    <m:sSup>
                                      <m:sSupPr>
                                        <m:ctrlPr>
                                          <a:rPr lang="pt-PT" sz="1800" i="1">
                                            <a:latin typeface="Cambria Math" panose="02040503050406030204" pitchFamily="18" charset="0"/>
                                          </a:rPr>
                                        </m:ctrlPr>
                                      </m:sSupPr>
                                      <m:e>
                                        <m:r>
                                          <m:rPr>
                                            <m:sty m:val="p"/>
                                          </m:rPr>
                                          <a:rPr lang="pt-PT" sz="1800">
                                            <a:latin typeface="Cambria Math" panose="02040503050406030204" pitchFamily="18" charset="0"/>
                                          </a:rPr>
                                          <m:t>γ</m:t>
                                        </m:r>
                                      </m:e>
                                      <m:sup>
                                        <m:r>
                                          <a:rPr lang="pt-PT" sz="1800" i="1">
                                            <a:latin typeface="Cambria Math" panose="02040503050406030204" pitchFamily="18" charset="0"/>
                                          </a:rPr>
                                          <m:t>′</m:t>
                                        </m:r>
                                      </m:sup>
                                    </m:sSup>
                                  </m:e>
                                </m:d>
                              </m:e>
                            </m:func>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e>
                            </m:rad>
                          </m:den>
                        </m:f>
                      </m:e>
                    </m:d>
                  </m:oMath>
                </a14:m>
                <a:r>
                  <a:rPr lang="pt-PT" sz="1800" dirty="0"/>
                  <a:t> ,</a:t>
                </a:r>
                <a:r>
                  <a:rPr lang="pt-PT" sz="1500" dirty="0"/>
                  <a:t>	</a:t>
                </a:r>
              </a:p>
              <a:p>
                <a:pPr marL="0" indent="0">
                  <a:buNone/>
                </a:pPr>
                <a:endParaRPr lang="pt-PT" sz="1500" dirty="0"/>
              </a:p>
              <a:p>
                <a:pPr marL="0" indent="0">
                  <a:buNone/>
                </a:pPr>
                <a:r>
                  <a:rPr lang="pt-PT" sz="1500" dirty="0"/>
                  <a:t>onde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γ</m:t>
                        </m:r>
                      </m:e>
                      <m:sup>
                        <m:r>
                          <a:rPr lang="pt-PT" sz="1500" i="1">
                            <a:latin typeface="Cambria Math" panose="02040503050406030204" pitchFamily="18" charset="0"/>
                          </a:rPr>
                          <m:t>′</m:t>
                        </m:r>
                      </m:sup>
                    </m:sSup>
                  </m:oMath>
                </a14:m>
                <a:r>
                  <a:rPr lang="pt-PT" sz="1500" dirty="0">
                    <a:solidFill>
                      <a:srgbClr val="FF0000"/>
                    </a:solidFill>
                  </a:rPr>
                  <a:t> é um angulo de mistura entre os bosões Z </a:t>
                </a:r>
                <a:r>
                  <a:rPr lang="pt-PT" sz="1500" dirty="0"/>
                  <a:t>que pode ser relacionado com os </a:t>
                </a:r>
                <a:r>
                  <a:rPr lang="pt-PT" sz="1500" dirty="0" err="1"/>
                  <a:t>couplings</a:t>
                </a:r>
                <a:r>
                  <a:rPr lang="pt-PT" sz="1500" dirty="0"/>
                  <a:t> associados aos vários campos de </a:t>
                </a:r>
                <a:r>
                  <a:rPr lang="pt-PT" sz="1500" dirty="0" err="1"/>
                  <a:t>Gague</a:t>
                </a:r>
                <a:r>
                  <a:rPr lang="pt-PT" sz="1500" dirty="0"/>
                  <a:t> por,  </a:t>
                </a:r>
              </a:p>
              <a:p>
                <a:pPr marL="0" indent="0">
                  <a:buNone/>
                </a:pPr>
                <a:endParaRPr lang="pt-PT" sz="1500" dirty="0">
                  <a:solidFill>
                    <a:srgbClr val="FF0000"/>
                  </a:solidFill>
                </a:endParaRPr>
              </a:p>
              <a:p>
                <a:pPr marL="0" indent="0">
                  <a:buNone/>
                </a:pPr>
                <a:endParaRPr lang="pt-PT" sz="1500" dirty="0">
                  <a:solidFill>
                    <a:srgbClr val="FF0000"/>
                  </a:solidFill>
                </a:endParaRPr>
              </a:p>
              <a:p>
                <a:pPr marL="0" indent="0">
                  <a:buNone/>
                </a:pPr>
                <a:endParaRPr lang="pt-PT" sz="1500" dirty="0">
                  <a:solidFill>
                    <a:srgbClr val="FF0000"/>
                  </a:solidFill>
                </a:endParaRPr>
              </a:p>
              <a:p>
                <a:pPr marL="0" indent="0">
                  <a:buNone/>
                </a:pPr>
                <a:endParaRPr lang="pt-PT" sz="1500" dirty="0">
                  <a:solidFill>
                    <a:srgbClr val="FF0000"/>
                  </a:solidFill>
                </a:endParaRPr>
              </a:p>
            </p:txBody>
          </p:sp>
        </mc:Choice>
        <mc:Fallback xmlns="">
          <p:sp>
            <p:nvSpPr>
              <p:cNvPr id="14" name="Marcador de Posição de Conteúdo 2">
                <a:extLst>
                  <a:ext uri="{FF2B5EF4-FFF2-40B4-BE49-F238E27FC236}">
                    <a16:creationId xmlns:a16="http://schemas.microsoft.com/office/drawing/2014/main" id="{3F667C71-F8EA-4294-BAFD-D6C927864F25}"/>
                  </a:ext>
                </a:extLst>
              </p:cNvPr>
              <p:cNvSpPr>
                <a:spLocks noGrp="1" noRot="1" noChangeAspect="1" noMove="1" noResize="1" noEditPoints="1" noAdjustHandles="1" noChangeArrowheads="1" noChangeShapeType="1" noTextEdit="1"/>
              </p:cNvSpPr>
              <p:nvPr>
                <p:ph idx="1"/>
              </p:nvPr>
            </p:nvSpPr>
            <p:spPr>
              <a:xfrm>
                <a:off x="215901" y="1160464"/>
                <a:ext cx="8712199" cy="5472111"/>
              </a:xfrm>
              <a:blipFill>
                <a:blip r:embed="rId2"/>
                <a:stretch>
                  <a:fillRect l="-280" t="-557"/>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6" name="Retângulo 5">
                <a:extLst>
                  <a:ext uri="{FF2B5EF4-FFF2-40B4-BE49-F238E27FC236}">
                    <a16:creationId xmlns:a16="http://schemas.microsoft.com/office/drawing/2014/main" id="{CC17C01E-7321-4D92-A4F5-2B5EADD6A658}"/>
                  </a:ext>
                </a:extLst>
              </p:cNvPr>
              <p:cNvSpPr/>
              <p:nvPr/>
            </p:nvSpPr>
            <p:spPr>
              <a:xfrm>
                <a:off x="769327" y="5195018"/>
                <a:ext cx="7605346" cy="12978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pt-PT" i="1">
                              <a:latin typeface="Cambria Math" panose="02040503050406030204" pitchFamily="18" charset="0"/>
                            </a:rPr>
                          </m:ctrlPr>
                        </m:funcPr>
                        <m:fName>
                          <m:r>
                            <m:rPr>
                              <m:sty m:val="p"/>
                            </m:rPr>
                            <a:rPr lang="pt-PT">
                              <a:latin typeface="Cambria Math" panose="02040503050406030204" pitchFamily="18" charset="0"/>
                            </a:rPr>
                            <m:t>sin</m:t>
                          </m:r>
                        </m:fName>
                        <m:e>
                          <m:d>
                            <m:dPr>
                              <m:ctrlPr>
                                <a:rPr lang="pt-PT" i="1">
                                  <a:latin typeface="Cambria Math" panose="02040503050406030204" pitchFamily="18" charset="0"/>
                                </a:rPr>
                              </m:ctrlPr>
                            </m:dPr>
                            <m:e>
                              <m:r>
                                <a:rPr lang="pt-PT" i="0">
                                  <a:latin typeface="Cambria Math" panose="02040503050406030204" pitchFamily="18" charset="0"/>
                                </a:rPr>
                                <m:t>2</m:t>
                              </m:r>
                              <m:sSup>
                                <m:sSupPr>
                                  <m:ctrlPr>
                                    <a:rPr lang="pt-PT" i="1">
                                      <a:latin typeface="Cambria Math" panose="02040503050406030204" pitchFamily="18" charset="0"/>
                                    </a:rPr>
                                  </m:ctrlPr>
                                </m:sSupPr>
                                <m:e>
                                  <m:r>
                                    <m:rPr>
                                      <m:sty m:val="p"/>
                                    </m:rPr>
                                    <a:rPr lang="pt-PT" i="0">
                                      <a:latin typeface="Cambria Math" panose="02040503050406030204" pitchFamily="18" charset="0"/>
                                    </a:rPr>
                                    <m:t>γ</m:t>
                                  </m:r>
                                </m:e>
                                <m:sup>
                                  <m:r>
                                    <a:rPr lang="pt-PT" i="0">
                                      <a:latin typeface="Cambria Math" panose="02040503050406030204" pitchFamily="18" charset="0"/>
                                    </a:rPr>
                                    <m:t>′</m:t>
                                  </m:r>
                                </m:sup>
                              </m:sSup>
                            </m:e>
                          </m:d>
                        </m:e>
                      </m:func>
                      <m:r>
                        <a:rPr lang="pt-PT" i="0">
                          <a:latin typeface="Cambria Math" panose="02040503050406030204" pitchFamily="18" charset="0"/>
                        </a:rPr>
                        <m:t>=</m:t>
                      </m:r>
                      <m:f>
                        <m:fPr>
                          <m:ctrlPr>
                            <a:rPr lang="pt-PT" i="1">
                              <a:latin typeface="Cambria Math" panose="02040503050406030204" pitchFamily="18" charset="0"/>
                            </a:rPr>
                          </m:ctrlPr>
                        </m:fPr>
                        <m:num>
                          <m:r>
                            <a:rPr lang="pt-PT" i="0">
                              <a:latin typeface="Cambria Math" panose="02040503050406030204" pitchFamily="18" charset="0"/>
                            </a:rPr>
                            <m:t>2</m:t>
                          </m:r>
                          <m:acc>
                            <m:accPr>
                              <m:chr m:val="̃"/>
                              <m:ctrlPr>
                                <a:rPr lang="pt-PT" i="1">
                                  <a:latin typeface="Cambria Math" panose="02040503050406030204" pitchFamily="18" charset="0"/>
                                </a:rPr>
                              </m:ctrlPr>
                            </m:accPr>
                            <m:e>
                              <m:r>
                                <a:rPr lang="pt-PT" i="1">
                                  <a:latin typeface="Cambria Math" panose="02040503050406030204" pitchFamily="18" charset="0"/>
                                </a:rPr>
                                <m:t>𝑔</m:t>
                              </m:r>
                            </m:e>
                          </m:acc>
                          <m:rad>
                            <m:radPr>
                              <m:degHide m:val="on"/>
                              <m:ctrlPr>
                                <a:rPr lang="pt-PT" i="1">
                                  <a:latin typeface="Cambria Math" panose="02040503050406030204" pitchFamily="18" charset="0"/>
                                </a:rPr>
                              </m:ctrlPr>
                            </m:radPr>
                            <m:deg/>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rad>
                        </m:num>
                        <m:den>
                          <m:rad>
                            <m:radPr>
                              <m:degHide m:val="on"/>
                              <m:ctrlPr>
                                <a:rPr lang="pt-PT" i="1">
                                  <a:latin typeface="Cambria Math" panose="02040503050406030204" pitchFamily="18" charset="0"/>
                                </a:rPr>
                              </m:ctrlPr>
                            </m:radPr>
                            <m:deg/>
                            <m:e>
                              <m:sSup>
                                <m:sSupPr>
                                  <m:ctrlPr>
                                    <a:rPr lang="pt-PT" i="1">
                                      <a:latin typeface="Cambria Math" panose="02040503050406030204" pitchFamily="18" charset="0"/>
                                    </a:rPr>
                                  </m:ctrlPr>
                                </m:sSupPr>
                                <m:e>
                                  <m:d>
                                    <m:dPr>
                                      <m:ctrlPr>
                                        <a:rPr lang="pt-PT" i="1">
                                          <a:latin typeface="Cambria Math" panose="02040503050406030204" pitchFamily="18" charset="0"/>
                                        </a:rPr>
                                      </m:ctrlPr>
                                    </m:dPr>
                                    <m:e>
                                      <m:acc>
                                        <m:accPr>
                                          <m:chr m:val="̃"/>
                                          <m:ctrlPr>
                                            <a:rPr lang="pt-PT" i="1">
                                              <a:latin typeface="Cambria Math" panose="02040503050406030204" pitchFamily="18" charset="0"/>
                                            </a:rPr>
                                          </m:ctrlPr>
                                        </m:acc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e>
                                      </m:acc>
                                      <m:r>
                                        <a:rPr lang="pt-PT" i="0">
                                          <a:latin typeface="Cambria Math" panose="02040503050406030204" pitchFamily="18" charset="0"/>
                                        </a:rPr>
                                        <m:t>+16</m:t>
                                      </m:r>
                                      <m:sSup>
                                        <m:sSupPr>
                                          <m:ctrlPr>
                                            <a:rPr lang="pt-PT" i="1">
                                              <a:latin typeface="Cambria Math" panose="02040503050406030204" pitchFamily="18" charset="0"/>
                                            </a:rPr>
                                          </m:ctrlPr>
                                        </m:sSupPr>
                                        <m:e>
                                          <m:d>
                                            <m:dPr>
                                              <m:ctrlPr>
                                                <a:rPr lang="pt-PT" i="1">
                                                  <a:latin typeface="Cambria Math" panose="02040503050406030204" pitchFamily="18" charset="0"/>
                                                </a:rPr>
                                              </m:ctrlPr>
                                            </m:dPr>
                                            <m:e>
                                              <m:f>
                                                <m:fPr>
                                                  <m:ctrlPr>
                                                    <a:rPr lang="pt-PT" i="1">
                                                      <a:latin typeface="Cambria Math" panose="02040503050406030204" pitchFamily="18" charset="0"/>
                                                    </a:rPr>
                                                  </m:ctrlPr>
                                                </m:fPr>
                                                <m:num>
                                                  <m:r>
                                                    <a:rPr lang="pt-PT" i="1">
                                                      <a:latin typeface="Cambria Math" panose="02040503050406030204" pitchFamily="18" charset="0"/>
                                                    </a:rPr>
                                                    <m:t>𝑥</m:t>
                                                  </m:r>
                                                </m:num>
                                                <m:den>
                                                  <m:r>
                                                    <a:rPr lang="pt-PT" i="1">
                                                      <a:latin typeface="Cambria Math" panose="02040503050406030204" pitchFamily="18" charset="0"/>
                                                    </a:rPr>
                                                    <m:t>𝑦</m:t>
                                                  </m:r>
                                                </m:den>
                                              </m:f>
                                            </m:e>
                                          </m:d>
                                        </m:e>
                                        <m:sup>
                                          <m:r>
                                            <a:rPr lang="pt-PT" i="0">
                                              <a:latin typeface="Cambria Math" panose="02040503050406030204" pitchFamily="18" charset="0"/>
                                            </a:rPr>
                                            <m:t>2</m:t>
                                          </m:r>
                                        </m:sup>
                                      </m:sSup>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d>
                                </m:e>
                                <m:sup>
                                  <m:r>
                                    <a:rPr lang="pt-PT" i="0">
                                      <a:latin typeface="Cambria Math" panose="02040503050406030204" pitchFamily="18" charset="0"/>
                                    </a:rPr>
                                    <m:t>2</m:t>
                                  </m:r>
                                </m:sup>
                              </m:sSup>
                              <m:r>
                                <a:rPr lang="pt-PT" i="0">
                                  <a:latin typeface="Cambria Math" panose="02040503050406030204" pitchFamily="18" charset="0"/>
                                </a:rPr>
                                <m:t>+2</m:t>
                              </m:r>
                              <m:acc>
                                <m:accPr>
                                  <m:chr m:val="̃"/>
                                  <m:ctrlPr>
                                    <a:rPr lang="pt-PT" i="1">
                                      <a:latin typeface="Cambria Math" panose="02040503050406030204" pitchFamily="18" charset="0"/>
                                    </a:rPr>
                                  </m:ctrlPr>
                                </m:acc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e>
                              </m:acc>
                              <m:d>
                                <m:dPr>
                                  <m:ctrlPr>
                                    <a:rPr lang="pt-PT" i="1">
                                      <a:latin typeface="Cambria Math" panose="02040503050406030204" pitchFamily="18" charset="0"/>
                                    </a:rPr>
                                  </m:ctrlPr>
                                </m:d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d>
                            </m:e>
                          </m:rad>
                        </m:den>
                      </m:f>
                    </m:oMath>
                  </m:oMathPara>
                </a14:m>
                <a:endParaRPr lang="pt-PT" dirty="0"/>
              </a:p>
            </p:txBody>
          </p:sp>
        </mc:Choice>
        <mc:Fallback xmlns="">
          <p:sp>
            <p:nvSpPr>
              <p:cNvPr id="6" name="Retângulo 5">
                <a:extLst>
                  <a:ext uri="{FF2B5EF4-FFF2-40B4-BE49-F238E27FC236}">
                    <a16:creationId xmlns:a16="http://schemas.microsoft.com/office/drawing/2014/main" id="{CC17C01E-7321-4D92-A4F5-2B5EADD6A658}"/>
                  </a:ext>
                </a:extLst>
              </p:cNvPr>
              <p:cNvSpPr>
                <a:spLocks noRot="1" noChangeAspect="1" noMove="1" noResize="1" noEditPoints="1" noAdjustHandles="1" noChangeArrowheads="1" noChangeShapeType="1" noTextEdit="1"/>
              </p:cNvSpPr>
              <p:nvPr/>
            </p:nvSpPr>
            <p:spPr>
              <a:xfrm>
                <a:off x="769327" y="5195018"/>
                <a:ext cx="7605346" cy="1297856"/>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4983866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4CC7454-4612-4BE7-A029-6F9102157469}"/>
              </a:ext>
            </a:extLst>
          </p:cNvPr>
          <p:cNvSpPr>
            <a:spLocks noGrp="1"/>
          </p:cNvSpPr>
          <p:nvPr>
            <p:ph type="title"/>
          </p:nvPr>
        </p:nvSpPr>
        <p:spPr>
          <a:xfrm>
            <a:off x="215901" y="365126"/>
            <a:ext cx="8299378" cy="795338"/>
          </a:xfrm>
        </p:spPr>
        <p:txBody>
          <a:bodyPr>
            <a:normAutofit/>
          </a:bodyPr>
          <a:lstStyle/>
          <a:p>
            <a:r>
              <a:rPr lang="pt-PT" dirty="0">
                <a:solidFill>
                  <a:srgbClr val="FFFFFF"/>
                </a:solidFill>
              </a:rPr>
              <a:t>Neutrinos no modelo B-L-SM </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3FA24BF9-2106-4175-9C9E-62F6C83A4730}"/>
                  </a:ext>
                </a:extLst>
              </p:cNvPr>
              <p:cNvSpPr>
                <a:spLocks noGrp="1"/>
              </p:cNvSpPr>
              <p:nvPr>
                <p:ph idx="1"/>
              </p:nvPr>
            </p:nvSpPr>
            <p:spPr>
              <a:xfrm>
                <a:off x="215901" y="1160464"/>
                <a:ext cx="8712199" cy="5472111"/>
              </a:xfrm>
            </p:spPr>
            <p:txBody>
              <a:bodyPr>
                <a:normAutofit lnSpcReduction="10000"/>
              </a:bodyPr>
              <a:lstStyle/>
              <a:p>
                <a:pPr marL="0" indent="0">
                  <a:buNone/>
                </a:pPr>
                <a:r>
                  <a:rPr lang="pt-PT" sz="2000" dirty="0">
                    <a:solidFill>
                      <a:srgbClr val="FFFFFF"/>
                    </a:solidFill>
                  </a:rPr>
                  <a:t>No modelo B-L-SM o sector de </a:t>
                </a:r>
                <a:r>
                  <a:rPr lang="pt-PT" sz="2000" dirty="0" err="1">
                    <a:solidFill>
                      <a:srgbClr val="FFFFFF"/>
                    </a:solidFill>
                  </a:rPr>
                  <a:t>Yukawa</a:t>
                </a:r>
                <a:r>
                  <a:rPr lang="pt-PT" sz="2000" dirty="0">
                    <a:solidFill>
                      <a:srgbClr val="FFFFFF"/>
                    </a:solidFill>
                  </a:rPr>
                  <a:t> inclui os seguintes termos adicionais em relação ao modelo padrão,</a:t>
                </a:r>
              </a:p>
              <a:p>
                <a:pPr marL="0" indent="0">
                  <a:buNone/>
                </a:pPr>
                <a:endParaRPr lang="pt-PT" sz="20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ℒ</m:t>
                          </m:r>
                        </m:e>
                        <m:sub>
                          <m:sSub>
                            <m:sSubPr>
                              <m:ctrlPr>
                                <a:rPr lang="pt-PT" sz="2000" i="1">
                                  <a:latin typeface="Cambria Math" panose="02040503050406030204" pitchFamily="18" charset="0"/>
                                </a:rPr>
                              </m:ctrlPr>
                            </m:sSubPr>
                            <m:e>
                              <m:r>
                                <a:rPr lang="pt-PT" sz="2000" i="1">
                                  <a:latin typeface="Cambria Math" panose="02040503050406030204" pitchFamily="18" charset="0"/>
                                </a:rPr>
                                <m:t>𝒴</m:t>
                              </m:r>
                            </m:e>
                            <m:sub>
                              <m:sSub>
                                <m:sSubPr>
                                  <m:ctrlPr>
                                    <a:rPr lang="pt-PT" sz="2000" i="1">
                                      <a:latin typeface="Cambria Math" panose="02040503050406030204" pitchFamily="18" charset="0"/>
                                    </a:rPr>
                                  </m:ctrlPr>
                                </m:sSubPr>
                                <m:e>
                                  <m:r>
                                    <a:rPr lang="pt-PT" sz="2000" i="1">
                                      <a:latin typeface="Cambria Math" panose="02040503050406030204" pitchFamily="18" charset="0"/>
                                    </a:rPr>
                                    <m:t>𝜈</m:t>
                                  </m:r>
                                </m:e>
                                <m:sub>
                                  <m:r>
                                    <a:rPr lang="pt-PT" sz="2000" i="1">
                                      <a:latin typeface="Cambria Math" panose="02040503050406030204" pitchFamily="18" charset="0"/>
                                    </a:rPr>
                                    <m:t>𝑟</m:t>
                                  </m:r>
                                </m:sub>
                              </m:sSub>
                            </m:sub>
                          </m:sSub>
                        </m:sub>
                      </m:sSub>
                      <m:r>
                        <a:rPr lang="pt-PT" sz="2000" i="1">
                          <a:latin typeface="Cambria Math" panose="02040503050406030204" pitchFamily="18" charset="0"/>
                        </a:rPr>
                        <m:t>=</m:t>
                      </m:r>
                      <m:sSubSup>
                        <m:sSubSupPr>
                          <m:ctrlPr>
                            <a:rPr lang="pt-PT" sz="2000" i="1">
                              <a:latin typeface="Cambria Math" panose="02040503050406030204" pitchFamily="18" charset="0"/>
                            </a:rPr>
                          </m:ctrlPr>
                        </m:sSubSupPr>
                        <m:e>
                          <m:r>
                            <a:rPr lang="pt-PT" sz="2000" i="1">
                              <a:latin typeface="Cambria Math" panose="02040503050406030204" pitchFamily="18" charset="0"/>
                            </a:rPr>
                            <m:t>𝑦</m:t>
                          </m:r>
                        </m:e>
                        <m:sub>
                          <m:r>
                            <a:rPr lang="pt-PT" sz="2000" i="1">
                              <a:latin typeface="Cambria Math" panose="02040503050406030204" pitchFamily="18" charset="0"/>
                            </a:rPr>
                            <m:t>𝑘</m:t>
                          </m:r>
                        </m:sub>
                        <m:sup>
                          <m:r>
                            <m:rPr>
                              <m:sty m:val="p"/>
                            </m:rPr>
                            <a:rPr lang="pt-PT" sz="2000">
                              <a:latin typeface="Cambria Math" panose="02040503050406030204" pitchFamily="18" charset="0"/>
                            </a:rPr>
                            <m:t>ν</m:t>
                          </m:r>
                        </m:sup>
                      </m:sSubSup>
                      <m:r>
                        <a:rPr lang="pt-PT" sz="2000" i="1">
                          <a:latin typeface="Cambria Math" panose="02040503050406030204" pitchFamily="18" charset="0"/>
                        </a:rPr>
                        <m:t> </m:t>
                      </m:r>
                      <m:sSub>
                        <m:sSubPr>
                          <m:ctrlPr>
                            <a:rPr lang="pt-PT" sz="2000" i="1">
                              <a:latin typeface="Cambria Math" panose="02040503050406030204" pitchFamily="18" charset="0"/>
                            </a:rPr>
                          </m:ctrlPr>
                        </m:sSubPr>
                        <m:e>
                          <m:bar>
                            <m:barPr>
                              <m:pos m:val="top"/>
                              <m:ctrlPr>
                                <a:rPr lang="pt-PT" sz="2000" i="1">
                                  <a:latin typeface="Cambria Math" panose="02040503050406030204" pitchFamily="18" charset="0"/>
                                </a:rPr>
                              </m:ctrlPr>
                            </m:barPr>
                            <m:e>
                              <m:r>
                                <a:rPr lang="pt-PT" sz="2000" i="1">
                                  <a:latin typeface="Cambria Math" panose="02040503050406030204" pitchFamily="18" charset="0"/>
                                </a:rPr>
                                <m:t>𝑙</m:t>
                              </m:r>
                            </m:e>
                          </m:bar>
                        </m:e>
                        <m:sub>
                          <m:r>
                            <a:rPr lang="pt-PT" sz="2000" i="1">
                              <a:latin typeface="Cambria Math" panose="02040503050406030204" pitchFamily="18" charset="0"/>
                            </a:rPr>
                            <m:t>𝑘</m:t>
                          </m:r>
                        </m:sub>
                      </m:sSub>
                      <m:r>
                        <a:rPr lang="pt-PT" sz="2000" i="1">
                          <a:latin typeface="Cambria Math" panose="02040503050406030204" pitchFamily="18" charset="0"/>
                        </a:rPr>
                        <m:t> </m:t>
                      </m:r>
                      <m:sSubSup>
                        <m:sSubSupPr>
                          <m:ctrlPr>
                            <a:rPr lang="pt-PT" sz="2000" i="1">
                              <a:latin typeface="Cambria Math" panose="02040503050406030204" pitchFamily="18" charset="0"/>
                            </a:rPr>
                          </m:ctrlPr>
                        </m:sSubSupPr>
                        <m:e>
                          <m:r>
                            <m:rPr>
                              <m:sty m:val="p"/>
                            </m:rPr>
                            <a:rPr lang="pt-PT" sz="2000">
                              <a:latin typeface="Cambria Math" panose="02040503050406030204" pitchFamily="18" charset="0"/>
                            </a:rPr>
                            <m:t>ν</m:t>
                          </m:r>
                        </m:e>
                        <m:sub>
                          <m:r>
                            <a:rPr lang="pt-PT" sz="2000" i="1">
                              <a:latin typeface="Cambria Math" panose="02040503050406030204" pitchFamily="18" charset="0"/>
                            </a:rPr>
                            <m:t>𝑅</m:t>
                          </m:r>
                        </m:sub>
                        <m:sup>
                          <m:r>
                            <a:rPr lang="pt-PT" sz="2000" i="1">
                              <a:latin typeface="Cambria Math" panose="02040503050406030204" pitchFamily="18" charset="0"/>
                            </a:rPr>
                            <m:t>𝑘</m:t>
                          </m:r>
                        </m:sup>
                      </m:sSubSup>
                      <m:r>
                        <a:rPr lang="pt-PT" sz="2000" i="1">
                          <a:latin typeface="Cambria Math" panose="02040503050406030204" pitchFamily="18" charset="0"/>
                        </a:rPr>
                        <m:t> </m:t>
                      </m:r>
                      <m:acc>
                        <m:accPr>
                          <m:chr m:val="̃"/>
                          <m:ctrlPr>
                            <a:rPr lang="pt-PT" sz="2000" i="1">
                              <a:latin typeface="Cambria Math" panose="02040503050406030204" pitchFamily="18" charset="0"/>
                            </a:rPr>
                          </m:ctrlPr>
                        </m:accPr>
                        <m:e>
                          <m:r>
                            <a:rPr lang="pt-PT" sz="2000" i="1">
                              <a:latin typeface="Cambria Math" panose="02040503050406030204" pitchFamily="18" charset="0"/>
                            </a:rPr>
                            <m:t>𝐻</m:t>
                          </m:r>
                        </m:e>
                      </m:acc>
                      <m:r>
                        <a:rPr lang="pt-PT" sz="2000" i="1">
                          <a:latin typeface="Cambria Math" panose="02040503050406030204" pitchFamily="18" charset="0"/>
                        </a:rPr>
                        <m:t> − </m:t>
                      </m:r>
                      <m:sSubSup>
                        <m:sSubSupPr>
                          <m:ctrlPr>
                            <a:rPr lang="pt-PT" sz="2000" i="1">
                              <a:latin typeface="Cambria Math" panose="02040503050406030204" pitchFamily="18" charset="0"/>
                            </a:rPr>
                          </m:ctrlPr>
                        </m:sSubSupPr>
                        <m:e>
                          <m:r>
                            <a:rPr lang="pt-PT" sz="2000" i="1">
                              <a:latin typeface="Cambria Math" panose="02040503050406030204" pitchFamily="18" charset="0"/>
                            </a:rPr>
                            <m:t>𝑦</m:t>
                          </m:r>
                        </m:e>
                        <m:sub>
                          <m:r>
                            <a:rPr lang="pt-PT" sz="2000" i="1">
                              <a:latin typeface="Cambria Math" panose="02040503050406030204" pitchFamily="18" charset="0"/>
                            </a:rPr>
                            <m:t>𝑘</m:t>
                          </m:r>
                        </m:sub>
                        <m:sup>
                          <m:r>
                            <a:rPr lang="pt-PT" sz="2000" i="1">
                              <a:latin typeface="Cambria Math" panose="02040503050406030204" pitchFamily="18" charset="0"/>
                            </a:rPr>
                            <m:t>𝑀</m:t>
                          </m:r>
                        </m:sup>
                      </m:sSubSup>
                      <m:acc>
                        <m:accPr>
                          <m:chr m:val="̿"/>
                          <m:ctrlPr>
                            <a:rPr lang="pt-PT" sz="2000" i="1" smtClean="0">
                              <a:latin typeface="Cambria Math" panose="02040503050406030204" pitchFamily="18" charset="0"/>
                            </a:rPr>
                          </m:ctrlPr>
                        </m:accPr>
                        <m:e>
                          <m:sSubSup>
                            <m:sSubSupPr>
                              <m:ctrlPr>
                                <a:rPr lang="pt-PT" sz="2000" b="0" i="1" smtClean="0">
                                  <a:latin typeface="Cambria Math" panose="02040503050406030204" pitchFamily="18" charset="0"/>
                                </a:rPr>
                              </m:ctrlPr>
                            </m:sSubSupPr>
                            <m:e>
                              <m:r>
                                <a:rPr lang="pt-PT" sz="2000" i="1">
                                  <a:latin typeface="Cambria Math" panose="02040503050406030204" pitchFamily="18" charset="0"/>
                                </a:rPr>
                                <m:t>𝜈</m:t>
                              </m:r>
                            </m:e>
                            <m:sub>
                              <m:r>
                                <a:rPr lang="pt-PT" sz="2000" i="1">
                                  <a:latin typeface="Cambria Math" panose="02040503050406030204" pitchFamily="18" charset="0"/>
                                </a:rPr>
                                <m:t>𝑅</m:t>
                              </m:r>
                            </m:sub>
                            <m:sup>
                              <m:r>
                                <a:rPr lang="pt-PT" sz="2000" b="0" i="1" smtClean="0">
                                  <a:latin typeface="Cambria Math" panose="02040503050406030204" pitchFamily="18" charset="0"/>
                                </a:rPr>
                                <m:t>𝑐</m:t>
                              </m:r>
                            </m:sup>
                          </m:sSubSup>
                        </m:e>
                      </m:acc>
                      <m:sSubSup>
                        <m:sSubSupPr>
                          <m:ctrlPr>
                            <a:rPr lang="pt-PT" sz="2000" i="1">
                              <a:latin typeface="Cambria Math" panose="02040503050406030204" pitchFamily="18" charset="0"/>
                            </a:rPr>
                          </m:ctrlPr>
                        </m:sSubSupPr>
                        <m:e>
                          <m:r>
                            <a:rPr lang="pt-PT" sz="2000" i="1">
                              <a:latin typeface="Cambria Math" panose="02040503050406030204" pitchFamily="18" charset="0"/>
                            </a:rPr>
                            <m:t>𝑣</m:t>
                          </m:r>
                        </m:e>
                        <m:sub>
                          <m:r>
                            <a:rPr lang="pt-PT" sz="2000" i="1">
                              <a:latin typeface="Cambria Math" panose="02040503050406030204" pitchFamily="18" charset="0"/>
                            </a:rPr>
                            <m:t>𝑅</m:t>
                          </m:r>
                        </m:sub>
                        <m:sup>
                          <m:r>
                            <a:rPr lang="pt-PT" sz="2000" i="1">
                              <a:latin typeface="Cambria Math" panose="02040503050406030204" pitchFamily="18" charset="0"/>
                            </a:rPr>
                            <m:t>𝑘</m:t>
                          </m:r>
                        </m:sup>
                      </m:sSubSup>
                      <m:r>
                        <a:rPr lang="pt-PT" sz="2000">
                          <a:latin typeface="Cambria Math" panose="02040503050406030204" pitchFamily="18" charset="0"/>
                        </a:rPr>
                        <m:t> </m:t>
                      </m:r>
                      <m:r>
                        <m:rPr>
                          <m:sty m:val="p"/>
                        </m:rPr>
                        <a:rPr lang="pt-PT" sz="2000">
                          <a:latin typeface="Cambria Math" panose="02040503050406030204" pitchFamily="18" charset="0"/>
                        </a:rPr>
                        <m:t>χ</m:t>
                      </m:r>
                      <m:r>
                        <a:rPr lang="pt-PT" sz="2000" i="1">
                          <a:latin typeface="Cambria Math" panose="02040503050406030204" pitchFamily="18" charset="0"/>
                        </a:rPr>
                        <m:t> + </m:t>
                      </m:r>
                      <m:r>
                        <a:rPr lang="pt-PT" sz="2000" i="1">
                          <a:latin typeface="Cambria Math" panose="02040503050406030204" pitchFamily="18" charset="0"/>
                        </a:rPr>
                        <m:t>h</m:t>
                      </m:r>
                      <m:r>
                        <a:rPr lang="pt-PT" sz="2000" i="1">
                          <a:latin typeface="Cambria Math" panose="02040503050406030204" pitchFamily="18" charset="0"/>
                        </a:rPr>
                        <m:t>. </m:t>
                      </m:r>
                      <m:r>
                        <a:rPr lang="pt-PT" sz="2000" i="1">
                          <a:latin typeface="Cambria Math" panose="02040503050406030204" pitchFamily="18" charset="0"/>
                        </a:rPr>
                        <m:t>𝑐</m:t>
                      </m:r>
                      <m:r>
                        <a:rPr lang="pt-PT" sz="2000" i="1">
                          <a:latin typeface="Cambria Math" panose="02040503050406030204" pitchFamily="18" charset="0"/>
                        </a:rPr>
                        <m:t>.</m:t>
                      </m:r>
                    </m:oMath>
                  </m:oMathPara>
                </a14:m>
                <a:endParaRPr lang="pt-PT" sz="2000" dirty="0">
                  <a:solidFill>
                    <a:srgbClr val="FFFFFF"/>
                  </a:solidFill>
                </a:endParaRPr>
              </a:p>
              <a:p>
                <a:pPr marL="0" indent="0">
                  <a:buNone/>
                </a:pPr>
                <a:endParaRPr lang="pt-PT" sz="2000" dirty="0">
                  <a:solidFill>
                    <a:srgbClr val="FFFFFF"/>
                  </a:solidFill>
                </a:endParaRPr>
              </a:p>
              <a:p>
                <a:pPr marL="0" indent="0">
                  <a:buNone/>
                </a:pPr>
                <a:r>
                  <a:rPr lang="pt-PT" sz="2000" dirty="0">
                    <a:solidFill>
                      <a:srgbClr val="FFFFFF"/>
                    </a:solidFill>
                  </a:rPr>
                  <a:t>Estes termos incluem as interações dos novos neutrinos direitos previstos, devido aos </a:t>
                </a:r>
                <a:r>
                  <a:rPr lang="pt-PT" sz="2000" dirty="0" err="1">
                    <a:solidFill>
                      <a:srgbClr val="FFFFFF"/>
                    </a:solidFill>
                  </a:rPr>
                  <a:t>VEV’s</a:t>
                </a:r>
                <a:r>
                  <a:rPr lang="pt-PT" sz="2000" dirty="0">
                    <a:solidFill>
                      <a:srgbClr val="FFFFFF"/>
                    </a:solidFill>
                  </a:rPr>
                  <a:t> de ambos os campos agora temos a geração de termos de massa para os novos neutrinos direitos e esquerdos. Escrevendo estes termos em forma matricial,</a:t>
                </a:r>
              </a:p>
              <a:p>
                <a:pPr marL="0" indent="0">
                  <a:buNone/>
                </a:pPr>
                <a:r>
                  <a:rPr lang="pt-PT" sz="2000" dirty="0">
                    <a:solidFill>
                      <a:srgbClr val="FFFFFF"/>
                    </a:solidFill>
                  </a:rPr>
                  <a:t> </a:t>
                </a:r>
              </a:p>
              <a:p>
                <a:pPr marL="0" indent="0">
                  <a:buNone/>
                </a:pPr>
                <a14:m>
                  <m:oMathPara xmlns:m="http://schemas.openxmlformats.org/officeDocument/2006/math">
                    <m:oMathParaPr>
                      <m:jc m:val="center"/>
                    </m:oMathParaPr>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ℒ</m:t>
                          </m:r>
                        </m:e>
                        <m:sub>
                          <m:sSub>
                            <m:sSubPr>
                              <m:ctrlPr>
                                <a:rPr lang="pt-PT" sz="2000" i="1">
                                  <a:latin typeface="Cambria Math" panose="02040503050406030204" pitchFamily="18" charset="0"/>
                                </a:rPr>
                              </m:ctrlPr>
                            </m:sSubPr>
                            <m:e>
                              <m:r>
                                <a:rPr lang="pt-PT" sz="2000" i="1">
                                  <a:latin typeface="Cambria Math" panose="02040503050406030204" pitchFamily="18" charset="0"/>
                                </a:rPr>
                                <m:t>𝒴</m:t>
                              </m:r>
                            </m:e>
                            <m:sub>
                              <m:sSub>
                                <m:sSubPr>
                                  <m:ctrlPr>
                                    <a:rPr lang="pt-PT" sz="2000" i="1">
                                      <a:latin typeface="Cambria Math" panose="02040503050406030204" pitchFamily="18" charset="0"/>
                                    </a:rPr>
                                  </m:ctrlPr>
                                </m:sSubPr>
                                <m:e>
                                  <m:r>
                                    <a:rPr lang="pt-PT" sz="2000" i="1">
                                      <a:latin typeface="Cambria Math" panose="02040503050406030204" pitchFamily="18" charset="0"/>
                                    </a:rPr>
                                    <m:t>𝜈</m:t>
                                  </m:r>
                                </m:e>
                                <m:sub>
                                  <m:r>
                                    <a:rPr lang="pt-PT" sz="2000" i="1">
                                      <a:latin typeface="Cambria Math" panose="02040503050406030204" pitchFamily="18" charset="0"/>
                                    </a:rPr>
                                    <m:t>𝑟</m:t>
                                  </m:r>
                                </m:sub>
                              </m:sSub>
                            </m:sub>
                          </m:sSub>
                        </m:sub>
                      </m:sSub>
                      <m:r>
                        <a:rPr lang="pt-PT" sz="2000">
                          <a:latin typeface="Cambria Math" panose="02040503050406030204" pitchFamily="18" charset="0"/>
                        </a:rPr>
                        <m:t>=</m:t>
                      </m:r>
                      <m:d>
                        <m:dPr>
                          <m:ctrlPr>
                            <a:rPr lang="pt-PT" sz="2000" i="1">
                              <a:latin typeface="Cambria Math" panose="02040503050406030204" pitchFamily="18" charset="0"/>
                            </a:rPr>
                          </m:ctrlPr>
                        </m:dPr>
                        <m:e>
                          <m:m>
                            <m:mPr>
                              <m:mcs>
                                <m:mc>
                                  <m:mcPr>
                                    <m:count m:val="1"/>
                                    <m:mcJc m:val="center"/>
                                  </m:mcPr>
                                </m:mc>
                              </m:mcs>
                              <m:ctrlPr>
                                <a:rPr lang="pt-PT" sz="2000" i="1">
                                  <a:latin typeface="Cambria Math" panose="02040503050406030204" pitchFamily="18" charset="0"/>
                                </a:rPr>
                              </m:ctrlPr>
                            </m:mPr>
                            <m:mr>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𝐿</m:t>
                                    </m:r>
                                  </m:sub>
                                </m:sSub>
                              </m:e>
                            </m:mr>
                            <m:mr>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𝑅</m:t>
                                    </m:r>
                                  </m:sub>
                                </m:sSub>
                              </m:e>
                            </m:mr>
                          </m:m>
                        </m:e>
                      </m:d>
                      <m:d>
                        <m:dPr>
                          <m:ctrlPr>
                            <a:rPr lang="pt-PT" sz="2000" i="1">
                              <a:latin typeface="Cambria Math" panose="02040503050406030204" pitchFamily="18" charset="0"/>
                            </a:rPr>
                          </m:ctrlPr>
                        </m:dPr>
                        <m:e>
                          <m:m>
                            <m:mPr>
                              <m:mcs>
                                <m:mc>
                                  <m:mcPr>
                                    <m:count m:val="2"/>
                                    <m:mcJc m:val="center"/>
                                  </m:mcPr>
                                </m:mc>
                              </m:mcs>
                              <m:ctrlPr>
                                <a:rPr lang="pt-PT" sz="2000" i="1">
                                  <a:latin typeface="Cambria Math" panose="02040503050406030204" pitchFamily="18" charset="0"/>
                                </a:rPr>
                              </m:ctrlPr>
                            </m:mPr>
                            <m:mr>
                              <m:e>
                                <m:r>
                                  <a:rPr lang="pt-PT" sz="2000" i="1">
                                    <a:latin typeface="Cambria Math" panose="02040503050406030204" pitchFamily="18" charset="0"/>
                                  </a:rPr>
                                  <m:t>0</m:t>
                                </m:r>
                              </m:e>
                              <m:e>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e>
                            </m:mr>
                            <m:mr>
                              <m:e>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e>
                              <m:e>
                                <m:r>
                                  <a:rPr lang="pt-PT" sz="2000" i="1">
                                    <a:latin typeface="Cambria Math" panose="02040503050406030204" pitchFamily="18" charset="0"/>
                                  </a:rPr>
                                  <m:t>𝑀</m:t>
                                </m:r>
                              </m:e>
                            </m:mr>
                          </m:m>
                        </m:e>
                      </m:d>
                      <m:d>
                        <m:dPr>
                          <m:ctrlPr>
                            <a:rPr lang="pt-PT" sz="2000" i="1">
                              <a:latin typeface="Cambria Math" panose="02040503050406030204" pitchFamily="18" charset="0"/>
                            </a:rPr>
                          </m:ctrlPr>
                        </m:dPr>
                        <m:e>
                          <m:m>
                            <m:mPr>
                              <m:mcs>
                                <m:mc>
                                  <m:mcPr>
                                    <m:count m:val="2"/>
                                    <m:mcJc m:val="center"/>
                                  </m:mcPr>
                                </m:mc>
                              </m:mcs>
                              <m:ctrlPr>
                                <a:rPr lang="pt-PT" sz="2000" i="1">
                                  <a:latin typeface="Cambria Math" panose="02040503050406030204" pitchFamily="18" charset="0"/>
                                </a:rPr>
                              </m:ctrlPr>
                            </m:mPr>
                            <m:mr>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𝐿</m:t>
                                    </m:r>
                                  </m:sub>
                                </m:sSub>
                              </m:e>
                              <m:e>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𝑅</m:t>
                                    </m:r>
                                  </m:sub>
                                </m:sSub>
                              </m:e>
                            </m:mr>
                          </m:m>
                        </m:e>
                      </m:d>
                      <m:r>
                        <a:rPr lang="pt-PT" sz="2000" i="1">
                          <a:latin typeface="Cambria Math" panose="02040503050406030204" pitchFamily="18" charset="0"/>
                        </a:rPr>
                        <m:t>,</m:t>
                      </m:r>
                    </m:oMath>
                  </m:oMathPara>
                </a14:m>
                <a:endParaRPr lang="pt-PT" sz="2000" dirty="0">
                  <a:solidFill>
                    <a:srgbClr val="FFFFFF"/>
                  </a:solidFill>
                </a:endParaRPr>
              </a:p>
              <a:p>
                <a:pPr marL="0" indent="0">
                  <a:buNone/>
                </a:pPr>
                <a:endParaRPr lang="pt-PT" sz="2000" dirty="0">
                  <a:solidFill>
                    <a:srgbClr val="FFFFFF"/>
                  </a:solidFill>
                </a:endParaRPr>
              </a:p>
              <a:p>
                <a:pPr marL="0" indent="0">
                  <a:buNone/>
                </a:pPr>
                <a:r>
                  <a:rPr lang="pt-PT" sz="2000" dirty="0">
                    <a:solidFill>
                      <a:srgbClr val="FFFFFF"/>
                    </a:solidFill>
                  </a:rPr>
                  <a:t>Onde </a:t>
                </a:r>
                <a14:m>
                  <m:oMath xmlns:m="http://schemas.openxmlformats.org/officeDocument/2006/math">
                    <m:r>
                      <a:rPr lang="pt-PT" sz="2000" i="1">
                        <a:latin typeface="Cambria Math" panose="02040503050406030204" pitchFamily="18" charset="0"/>
                      </a:rPr>
                      <m:t>𝑀</m:t>
                    </m:r>
                    <m:r>
                      <a:rPr lang="pt-PT" sz="2000" i="1">
                        <a:latin typeface="Cambria Math" panose="02040503050406030204" pitchFamily="18" charset="0"/>
                      </a:rPr>
                      <m:t>=</m:t>
                    </m:r>
                    <m:rad>
                      <m:radPr>
                        <m:degHide m:val="on"/>
                        <m:ctrlPr>
                          <a:rPr lang="pt-PT" sz="2000" i="1">
                            <a:latin typeface="Cambria Math" panose="02040503050406030204" pitchFamily="18" charset="0"/>
                          </a:rPr>
                        </m:ctrlPr>
                      </m:radPr>
                      <m:deg/>
                      <m:e>
                        <m:r>
                          <a:rPr lang="pt-PT" sz="2000" i="1">
                            <a:latin typeface="Cambria Math" panose="02040503050406030204" pitchFamily="18" charset="0"/>
                          </a:rPr>
                          <m:t>2</m:t>
                        </m:r>
                      </m:e>
                    </m:rad>
                    <m:sSup>
                      <m:sSupPr>
                        <m:ctrlPr>
                          <a:rPr lang="pt-PT" sz="2000" i="1">
                            <a:latin typeface="Cambria Math" panose="02040503050406030204" pitchFamily="18" charset="0"/>
                          </a:rPr>
                        </m:ctrlPr>
                      </m:sSupPr>
                      <m:e>
                        <m:r>
                          <a:rPr lang="pt-PT" sz="2000" i="1">
                            <a:latin typeface="Cambria Math" panose="02040503050406030204" pitchFamily="18" charset="0"/>
                          </a:rPr>
                          <m:t>𝑦</m:t>
                        </m:r>
                      </m:e>
                      <m:sup>
                        <m:r>
                          <a:rPr lang="pt-PT" sz="2000" i="1">
                            <a:latin typeface="Cambria Math" panose="02040503050406030204" pitchFamily="18" charset="0"/>
                          </a:rPr>
                          <m:t>𝑀</m:t>
                        </m:r>
                      </m:sup>
                    </m:sSup>
                    <m:r>
                      <a:rPr lang="pt-PT" sz="2000" i="1">
                        <a:latin typeface="Cambria Math" panose="02040503050406030204" pitchFamily="18" charset="0"/>
                      </a:rPr>
                      <m:t>𝑥</m:t>
                    </m:r>
                  </m:oMath>
                </a14:m>
                <a:r>
                  <a:rPr lang="pt-PT" sz="2000" dirty="0">
                    <a:solidFill>
                      <a:srgbClr val="FFFFFF"/>
                    </a:solidFill>
                  </a:rPr>
                  <a:t> e </a:t>
                </a: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r>
                      <a:rPr lang="pt-PT" sz="2000" i="1">
                        <a:latin typeface="Cambria Math" panose="02040503050406030204" pitchFamily="18" charset="0"/>
                      </a:rPr>
                      <m:t>=</m:t>
                    </m:r>
                    <m:f>
                      <m:fPr>
                        <m:ctrlPr>
                          <a:rPr lang="pt-PT" sz="2000" i="1">
                            <a:latin typeface="Cambria Math" panose="02040503050406030204" pitchFamily="18" charset="0"/>
                          </a:rPr>
                        </m:ctrlPr>
                      </m:fPr>
                      <m:num>
                        <m:sSup>
                          <m:sSupPr>
                            <m:ctrlPr>
                              <a:rPr lang="pt-PT" sz="2000" i="1">
                                <a:latin typeface="Cambria Math" panose="02040503050406030204" pitchFamily="18" charset="0"/>
                              </a:rPr>
                            </m:ctrlPr>
                          </m:sSupPr>
                          <m:e>
                            <m:r>
                              <a:rPr lang="pt-PT" sz="2000" i="1">
                                <a:latin typeface="Cambria Math" panose="02040503050406030204" pitchFamily="18" charset="0"/>
                              </a:rPr>
                              <m:t>𝑦</m:t>
                            </m:r>
                          </m:e>
                          <m:sup>
                            <m:r>
                              <m:rPr>
                                <m:sty m:val="p"/>
                              </m:rPr>
                              <a:rPr lang="pt-PT" sz="2000">
                                <a:latin typeface="Cambria Math" panose="02040503050406030204" pitchFamily="18" charset="0"/>
                              </a:rPr>
                              <m:t>ν</m:t>
                            </m:r>
                          </m:sup>
                        </m:sSup>
                      </m:num>
                      <m:den>
                        <m:rad>
                          <m:radPr>
                            <m:degHide m:val="on"/>
                            <m:ctrlPr>
                              <a:rPr lang="pt-PT" sz="2000" i="1">
                                <a:latin typeface="Cambria Math" panose="02040503050406030204" pitchFamily="18" charset="0"/>
                              </a:rPr>
                            </m:ctrlPr>
                          </m:radPr>
                          <m:deg/>
                          <m:e>
                            <m:r>
                              <a:rPr lang="pt-PT" sz="2000" i="1">
                                <a:latin typeface="Cambria Math" panose="02040503050406030204" pitchFamily="18" charset="0"/>
                              </a:rPr>
                              <m:t>2</m:t>
                            </m:r>
                          </m:e>
                        </m:rad>
                      </m:den>
                    </m:f>
                    <m:r>
                      <a:rPr lang="pt-PT" sz="2000" i="1">
                        <a:latin typeface="Cambria Math" panose="02040503050406030204" pitchFamily="18" charset="0"/>
                      </a:rPr>
                      <m:t>𝑣</m:t>
                    </m:r>
                  </m:oMath>
                </a14:m>
                <a:r>
                  <a:rPr lang="pt-PT" sz="2000" dirty="0">
                    <a:solidFill>
                      <a:srgbClr val="FFFFFF"/>
                    </a:solidFill>
                  </a:rPr>
                  <a:t>. </a:t>
                </a:r>
                <a:r>
                  <a:rPr lang="pt-PT" sz="2000" dirty="0" err="1">
                    <a:solidFill>
                      <a:srgbClr val="FFFFFF"/>
                    </a:solidFill>
                  </a:rPr>
                  <a:t>Diagonalizando</a:t>
                </a:r>
                <a:r>
                  <a:rPr lang="pt-PT" sz="2000" dirty="0">
                    <a:solidFill>
                      <a:srgbClr val="FFFFFF"/>
                    </a:solidFill>
                  </a:rPr>
                  <a:t> este sistema para uma base física com neutrinos leves e pesados e obtendo os valores para a massa destes, </a:t>
                </a:r>
              </a:p>
              <a:p>
                <a:pPr marL="0" indent="0" algn="ctr">
                  <a:buNone/>
                </a:pP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𝑙</m:t>
                            </m:r>
                          </m:sub>
                        </m:sSub>
                      </m:sub>
                    </m:sSub>
                    <m:r>
                      <a:rPr lang="pt-PT" sz="2000">
                        <a:latin typeface="Cambria Math" panose="02040503050406030204" pitchFamily="18" charset="0"/>
                      </a:rPr>
                      <m:t>≈</m:t>
                    </m:r>
                    <m:f>
                      <m:fPr>
                        <m:ctrlPr>
                          <a:rPr lang="pt-PT" sz="2000" i="1">
                            <a:latin typeface="Cambria Math" panose="02040503050406030204" pitchFamily="18" charset="0"/>
                          </a:rPr>
                        </m:ctrlPr>
                      </m:fPr>
                      <m:num>
                        <m:sSubSup>
                          <m:sSubSupPr>
                            <m:ctrlPr>
                              <a:rPr lang="pt-PT" sz="2000" i="1">
                                <a:latin typeface="Cambria Math" panose="02040503050406030204" pitchFamily="18" charset="0"/>
                              </a:rPr>
                            </m:ctrlPr>
                          </m:sSubSupPr>
                          <m:e>
                            <m:r>
                              <a:rPr lang="pt-PT" sz="2000" i="1">
                                <a:latin typeface="Cambria Math" panose="02040503050406030204" pitchFamily="18" charset="0"/>
                              </a:rPr>
                              <m:t>𝑚</m:t>
                            </m:r>
                          </m:e>
                          <m:sub>
                            <m:r>
                              <a:rPr lang="pt-PT" sz="2000" i="1">
                                <a:latin typeface="Cambria Math" panose="02040503050406030204" pitchFamily="18" charset="0"/>
                              </a:rPr>
                              <m:t>𝐷</m:t>
                            </m:r>
                          </m:sub>
                          <m:sup>
                            <m:r>
                              <a:rPr lang="pt-PT" sz="2000" i="1">
                                <a:latin typeface="Cambria Math" panose="02040503050406030204" pitchFamily="18" charset="0"/>
                              </a:rPr>
                              <m:t>2</m:t>
                            </m:r>
                          </m:sup>
                        </m:sSubSup>
                      </m:num>
                      <m:den>
                        <m:r>
                          <a:rPr lang="pt-PT" sz="2000" i="1">
                            <a:latin typeface="Cambria Math" panose="02040503050406030204" pitchFamily="18" charset="0"/>
                          </a:rPr>
                          <m:t>𝑀</m:t>
                        </m:r>
                      </m:den>
                    </m:f>
                    <m:r>
                      <a:rPr lang="pt-PT" sz="2000" i="1">
                        <a:latin typeface="Cambria Math" panose="02040503050406030204" pitchFamily="18" charset="0"/>
                      </a:rPr>
                      <m:t>,</m:t>
                    </m:r>
                  </m:oMath>
                </a14:m>
                <a:r>
                  <a:rPr lang="pt-PT" sz="2000" dirty="0">
                    <a:solidFill>
                      <a:srgbClr val="FFFFFF"/>
                    </a:solidFill>
                  </a:rPr>
                  <a:t> e </a:t>
                </a: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h</m:t>
                            </m:r>
                          </m:sub>
                        </m:sSub>
                      </m:sub>
                    </m:sSub>
                    <m:r>
                      <a:rPr lang="pt-PT" sz="2000">
                        <a:latin typeface="Cambria Math" panose="02040503050406030204" pitchFamily="18" charset="0"/>
                      </a:rPr>
                      <m:t>≈</m:t>
                    </m:r>
                    <m:r>
                      <a:rPr lang="pt-PT" sz="2000" i="1">
                        <a:latin typeface="Cambria Math" panose="02040503050406030204" pitchFamily="18" charset="0"/>
                      </a:rPr>
                      <m:t>𝑀</m:t>
                    </m:r>
                    <m:r>
                      <a:rPr lang="pt-PT" sz="2000" i="1">
                        <a:latin typeface="Cambria Math" panose="02040503050406030204" pitchFamily="18" charset="0"/>
                      </a:rPr>
                      <m:t>,</m:t>
                    </m:r>
                  </m:oMath>
                </a14:m>
                <a:r>
                  <a:rPr lang="pt-PT" sz="2000" dirty="0">
                    <a:solidFill>
                      <a:srgbClr val="FFFFFF"/>
                    </a:solidFill>
                  </a:rPr>
                  <a:t> </a:t>
                </a:r>
              </a:p>
            </p:txBody>
          </p:sp>
        </mc:Choice>
        <mc:Fallback xmlns="">
          <p:sp>
            <p:nvSpPr>
              <p:cNvPr id="14" name="Marcador de Posição de Conteúdo 2">
                <a:extLst>
                  <a:ext uri="{FF2B5EF4-FFF2-40B4-BE49-F238E27FC236}">
                    <a16:creationId xmlns:a16="http://schemas.microsoft.com/office/drawing/2014/main" id="{3FA24BF9-2106-4175-9C9E-62F6C83A4730}"/>
                  </a:ext>
                </a:extLst>
              </p:cNvPr>
              <p:cNvSpPr>
                <a:spLocks noGrp="1" noRot="1" noChangeAspect="1" noMove="1" noResize="1" noEditPoints="1" noAdjustHandles="1" noChangeArrowheads="1" noChangeShapeType="1" noTextEdit="1"/>
              </p:cNvSpPr>
              <p:nvPr>
                <p:ph idx="1"/>
              </p:nvPr>
            </p:nvSpPr>
            <p:spPr>
              <a:xfrm>
                <a:off x="215901" y="1160464"/>
                <a:ext cx="8712199" cy="5472111"/>
              </a:xfrm>
              <a:blipFill>
                <a:blip r:embed="rId2"/>
                <a:stretch>
                  <a:fillRect l="-699" t="-1559" r="-1259"/>
                </a:stretch>
              </a:blipFill>
            </p:spPr>
            <p:txBody>
              <a:bodyPr/>
              <a:lstStyle/>
              <a:p>
                <a:r>
                  <a:rPr lang="pt-PT">
                    <a:noFill/>
                  </a:rPr>
                  <a:t> </a:t>
                </a:r>
              </a:p>
            </p:txBody>
          </p:sp>
        </mc:Fallback>
      </mc:AlternateContent>
    </p:spTree>
    <p:extLst>
      <p:ext uri="{BB962C8B-B14F-4D97-AF65-F5344CB8AC3E}">
        <p14:creationId xmlns:p14="http://schemas.microsoft.com/office/powerpoint/2010/main" val="283790756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DD072B-AE6C-4DDA-9EE7-C5DAFF500A27}"/>
              </a:ext>
            </a:extLst>
          </p:cNvPr>
          <p:cNvSpPr>
            <a:spLocks noGrp="1"/>
          </p:cNvSpPr>
          <p:nvPr>
            <p:ph type="title"/>
          </p:nvPr>
        </p:nvSpPr>
        <p:spPr>
          <a:xfrm>
            <a:off x="103066" y="75192"/>
            <a:ext cx="3281484" cy="881467"/>
          </a:xfrm>
          <a:noFill/>
          <a:ln w="19050">
            <a:solidFill>
              <a:schemeClr val="bg1"/>
            </a:solidFill>
          </a:ln>
        </p:spPr>
        <p:txBody>
          <a:bodyPr wrap="square">
            <a:normAutofit/>
          </a:bodyPr>
          <a:lstStyle/>
          <a:p>
            <a:pPr algn="ctr"/>
            <a:r>
              <a:rPr lang="pt-PT" sz="2400" dirty="0">
                <a:solidFill>
                  <a:schemeClr val="bg1"/>
                </a:solidFill>
              </a:rPr>
              <a:t>Parametrização teórica</a:t>
            </a:r>
          </a:p>
        </p:txBody>
      </p:sp>
      <p:sp>
        <p:nvSpPr>
          <p:cNvPr id="6" name="Marcador de Posição de Conteúdo 5">
            <a:extLst>
              <a:ext uri="{FF2B5EF4-FFF2-40B4-BE49-F238E27FC236}">
                <a16:creationId xmlns:a16="http://schemas.microsoft.com/office/drawing/2014/main" id="{E3EC39AA-468C-4158-95A7-2F5DA111DF25}"/>
              </a:ext>
            </a:extLst>
          </p:cNvPr>
          <p:cNvSpPr>
            <a:spLocks noGrp="1"/>
          </p:cNvSpPr>
          <p:nvPr>
            <p:ph idx="1"/>
          </p:nvPr>
        </p:nvSpPr>
        <p:spPr>
          <a:xfrm>
            <a:off x="95739" y="1178520"/>
            <a:ext cx="3281484" cy="4369426"/>
          </a:xfrm>
        </p:spPr>
        <p:txBody>
          <a:bodyPr>
            <a:normAutofit/>
          </a:bodyPr>
          <a:lstStyle/>
          <a:p>
            <a:pPr marL="0" indent="0">
              <a:buNone/>
            </a:pPr>
            <a:r>
              <a:rPr lang="pt-PT" sz="1500" dirty="0">
                <a:solidFill>
                  <a:schemeClr val="bg1"/>
                </a:solidFill>
              </a:rPr>
              <a:t>Tendo em conta a expressão simplificada para a massa do bosão de </a:t>
            </a:r>
            <a:r>
              <a:rPr lang="pt-PT" sz="1500" dirty="0" err="1">
                <a:solidFill>
                  <a:schemeClr val="bg1"/>
                </a:solidFill>
              </a:rPr>
              <a:t>Higgs</a:t>
            </a:r>
            <a:r>
              <a:rPr lang="pt-PT" sz="1500" dirty="0">
                <a:solidFill>
                  <a:schemeClr val="bg1"/>
                </a:solidFill>
              </a:rPr>
              <a:t>, estudamos esta função parametrizando a zona onde a “</a:t>
            </a:r>
            <a:r>
              <a:rPr lang="pt-PT" sz="1500" dirty="0" err="1">
                <a:solidFill>
                  <a:schemeClr val="bg1"/>
                </a:solidFill>
              </a:rPr>
              <a:t>tree</a:t>
            </a:r>
            <a:r>
              <a:rPr lang="pt-PT" sz="1500" dirty="0">
                <a:solidFill>
                  <a:schemeClr val="bg1"/>
                </a:solidFill>
              </a:rPr>
              <a:t> </a:t>
            </a:r>
            <a:r>
              <a:rPr lang="pt-PT" sz="1500" dirty="0" err="1">
                <a:solidFill>
                  <a:schemeClr val="bg1"/>
                </a:solidFill>
              </a:rPr>
              <a:t>level</a:t>
            </a:r>
            <a:r>
              <a:rPr lang="pt-PT" sz="1500" dirty="0">
                <a:solidFill>
                  <a:schemeClr val="bg1"/>
                </a:solidFill>
              </a:rPr>
              <a:t>” a massa esta próxima à observada de 125.09 </a:t>
            </a:r>
            <a:r>
              <a:rPr lang="pt-PT" sz="1500" dirty="0" err="1">
                <a:solidFill>
                  <a:schemeClr val="bg1"/>
                </a:solidFill>
              </a:rPr>
              <a:t>GeV’s</a:t>
            </a:r>
            <a:r>
              <a:rPr lang="pt-PT" sz="1500" dirty="0">
                <a:solidFill>
                  <a:schemeClr val="bg1"/>
                </a:solidFill>
              </a:rPr>
              <a:t>.</a:t>
            </a:r>
          </a:p>
          <a:p>
            <a:pPr marL="0" indent="0">
              <a:buNone/>
            </a:pPr>
            <a:r>
              <a:rPr lang="pt-PT" sz="1500" dirty="0">
                <a:solidFill>
                  <a:schemeClr val="bg1"/>
                </a:solidFill>
              </a:rPr>
              <a:t>Para tal definimos um valor para ambos </a:t>
            </a:r>
            <a:r>
              <a:rPr lang="pt-PT" sz="1500" dirty="0" err="1">
                <a:solidFill>
                  <a:schemeClr val="bg1"/>
                </a:solidFill>
              </a:rPr>
              <a:t>VEVs</a:t>
            </a:r>
            <a:r>
              <a:rPr lang="pt-PT" sz="1500" dirty="0">
                <a:solidFill>
                  <a:schemeClr val="bg1"/>
                </a:solidFill>
              </a:rPr>
              <a:t>, x e v de forma a diminuir os graus de liberdade  da massa.</a:t>
            </a:r>
          </a:p>
          <a:p>
            <a:pPr marL="0" indent="0">
              <a:buNone/>
            </a:pPr>
            <a:r>
              <a:rPr lang="pt-PT" sz="1500" dirty="0">
                <a:solidFill>
                  <a:schemeClr val="bg1"/>
                </a:solidFill>
              </a:rPr>
              <a:t>O valor escolhido para </a:t>
            </a:r>
            <a:r>
              <a:rPr lang="pt-PT" sz="1500" i="1" dirty="0">
                <a:solidFill>
                  <a:schemeClr val="bg1"/>
                </a:solidFill>
              </a:rPr>
              <a:t>x </a:t>
            </a:r>
            <a:r>
              <a:rPr lang="pt-PT" sz="1500" dirty="0">
                <a:solidFill>
                  <a:schemeClr val="bg1"/>
                </a:solidFill>
              </a:rPr>
              <a:t>foi 1000 </a:t>
            </a:r>
            <a:r>
              <a:rPr lang="pt-PT" sz="1500" dirty="0" err="1">
                <a:solidFill>
                  <a:schemeClr val="bg1"/>
                </a:solidFill>
              </a:rPr>
              <a:t>GeV</a:t>
            </a:r>
            <a:r>
              <a:rPr lang="pt-PT" sz="1500" dirty="0">
                <a:solidFill>
                  <a:schemeClr val="bg1"/>
                </a:solidFill>
              </a:rPr>
              <a:t> e para</a:t>
            </a:r>
            <a:r>
              <a:rPr lang="pt-PT" sz="1500" i="1" dirty="0">
                <a:solidFill>
                  <a:schemeClr val="bg1"/>
                </a:solidFill>
              </a:rPr>
              <a:t> v </a:t>
            </a:r>
            <a:r>
              <a:rPr lang="pt-PT" sz="1500" dirty="0">
                <a:solidFill>
                  <a:schemeClr val="bg1"/>
                </a:solidFill>
              </a:rPr>
              <a:t>foi</a:t>
            </a:r>
            <a:r>
              <a:rPr lang="pt-PT" sz="1500" i="1" dirty="0">
                <a:solidFill>
                  <a:schemeClr val="bg1"/>
                </a:solidFill>
              </a:rPr>
              <a:t> </a:t>
            </a:r>
            <a:r>
              <a:rPr lang="pt-PT" sz="1500" dirty="0">
                <a:solidFill>
                  <a:schemeClr val="bg1"/>
                </a:solidFill>
              </a:rPr>
              <a:t>aproximadamente</a:t>
            </a:r>
            <a:r>
              <a:rPr lang="pt-PT" sz="1500" i="1" dirty="0">
                <a:solidFill>
                  <a:schemeClr val="bg1"/>
                </a:solidFill>
              </a:rPr>
              <a:t> </a:t>
            </a:r>
            <a:r>
              <a:rPr lang="pt-PT" sz="1500" dirty="0">
                <a:solidFill>
                  <a:schemeClr val="bg1"/>
                </a:solidFill>
              </a:rPr>
              <a:t>246 </a:t>
            </a:r>
            <a:r>
              <a:rPr lang="pt-PT" sz="1500" dirty="0" err="1">
                <a:solidFill>
                  <a:schemeClr val="bg1"/>
                </a:solidFill>
              </a:rPr>
              <a:t>GeV</a:t>
            </a:r>
            <a:endParaRPr lang="pt-PT" sz="1500" dirty="0">
              <a:solidFill>
                <a:schemeClr val="bg1"/>
              </a:solidFill>
            </a:endParaRPr>
          </a:p>
        </p:txBody>
      </p:sp>
      <p:pic>
        <p:nvPicPr>
          <p:cNvPr id="7" name="Picture 2" descr="https://i.gyazo.com/e23f731d86d322322dfe6e8fe4292080.png">
            <a:extLst>
              <a:ext uri="{FF2B5EF4-FFF2-40B4-BE49-F238E27FC236}">
                <a16:creationId xmlns:a16="http://schemas.microsoft.com/office/drawing/2014/main" id="{A0F8024B-DE86-4985-8A47-0B2128FB3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099" y="1868334"/>
            <a:ext cx="4688077" cy="41723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tângulo 3">
                <a:extLst>
                  <a:ext uri="{FF2B5EF4-FFF2-40B4-BE49-F238E27FC236}">
                    <a16:creationId xmlns:a16="http://schemas.microsoft.com/office/drawing/2014/main" id="{96F345E8-4B70-4077-8FAF-4CFB99FAA9D6}"/>
                  </a:ext>
                </a:extLst>
              </p:cNvPr>
              <p:cNvSpPr/>
              <p:nvPr/>
            </p:nvSpPr>
            <p:spPr>
              <a:xfrm>
                <a:off x="3386016" y="1044582"/>
                <a:ext cx="5662245" cy="4632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PT" i="1" smtClean="0">
                              <a:solidFill>
                                <a:schemeClr val="tx1"/>
                              </a:solidFill>
                              <a:latin typeface="Cambria Math" panose="02040503050406030204" pitchFamily="18" charset="0"/>
                            </a:rPr>
                          </m:ctrlPr>
                        </m:sSubSupPr>
                        <m:e>
                          <m:r>
                            <m:rPr>
                              <m:sty m:val="p"/>
                            </m:rPr>
                            <a:rPr lang="pt-PT">
                              <a:solidFill>
                                <a:schemeClr val="tx1"/>
                              </a:solidFill>
                              <a:latin typeface="Cambria Math" panose="02040503050406030204" pitchFamily="18" charset="0"/>
                            </a:rPr>
                            <m:t>m</m:t>
                          </m:r>
                        </m:e>
                        <m:sub>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h</m:t>
                              </m:r>
                            </m:e>
                            <m:sub>
                              <m:r>
                                <a:rPr lang="pt-PT">
                                  <a:solidFill>
                                    <a:schemeClr val="tx1"/>
                                  </a:solidFill>
                                  <a:latin typeface="Cambria Math" panose="02040503050406030204" pitchFamily="18" charset="0"/>
                                </a:rPr>
                                <m:t>1</m:t>
                              </m:r>
                            </m:sub>
                          </m:sSub>
                        </m:sub>
                        <m:sup>
                          <m:r>
                            <a:rPr lang="pt-PT">
                              <a:solidFill>
                                <a:schemeClr val="tx1"/>
                              </a:solidFill>
                              <a:latin typeface="Cambria Math" panose="02040503050406030204" pitchFamily="18" charset="0"/>
                            </a:rPr>
                            <m:t>2</m:t>
                          </m:r>
                        </m:sup>
                      </m:sSub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1</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𝑣</m:t>
                          </m:r>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2</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𝑥</m:t>
                          </m:r>
                        </m:e>
                        <m:sup>
                          <m:r>
                            <a:rPr lang="pt-PT">
                              <a:solidFill>
                                <a:schemeClr val="tx1"/>
                              </a:solidFill>
                              <a:latin typeface="Cambria Math" panose="02040503050406030204" pitchFamily="18" charset="0"/>
                            </a:rPr>
                            <m:t>2</m:t>
                          </m:r>
                        </m:sup>
                      </m:sSup>
                      <m:r>
                        <a:rPr lang="pt-PT" b="0" i="0" smtClean="0">
                          <a:solidFill>
                            <a:schemeClr val="tx1"/>
                          </a:solidFill>
                          <a:latin typeface="Cambria Math" panose="02040503050406030204" pitchFamily="18" charset="0"/>
                        </a:rPr>
                        <m:t> −</m:t>
                      </m:r>
                      <m:rad>
                        <m:radPr>
                          <m:degHide m:val="on"/>
                          <m:ctrlPr>
                            <a:rPr lang="pt-PT" i="1">
                              <a:solidFill>
                                <a:schemeClr val="tx1"/>
                              </a:solidFill>
                              <a:latin typeface="Cambria Math" panose="02040503050406030204" pitchFamily="18" charset="0"/>
                            </a:rPr>
                          </m:ctrlPr>
                        </m:radPr>
                        <m:deg/>
                        <m:e>
                          <m:sSup>
                            <m:sSupPr>
                              <m:ctrlPr>
                                <a:rPr lang="pt-PT" i="1">
                                  <a:solidFill>
                                    <a:schemeClr val="tx1"/>
                                  </a:solidFill>
                                  <a:latin typeface="Cambria Math" panose="02040503050406030204" pitchFamily="18" charset="0"/>
                                </a:rPr>
                              </m:ctrlPr>
                            </m:sSupPr>
                            <m:e>
                              <m:d>
                                <m:dPr>
                                  <m:ctrlPr>
                                    <a:rPr lang="pt-PT" i="1">
                                      <a:solidFill>
                                        <a:schemeClr val="tx1"/>
                                      </a:solidFill>
                                      <a:latin typeface="Cambria Math" panose="02040503050406030204" pitchFamily="18" charset="0"/>
                                    </a:rPr>
                                  </m:ctrlPr>
                                </m:dPr>
                                <m:e>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1</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𝑣</m:t>
                                      </m:r>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2</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𝑥</m:t>
                                      </m:r>
                                    </m:e>
                                    <m:sup>
                                      <m:r>
                                        <a:rPr lang="pt-PT">
                                          <a:solidFill>
                                            <a:schemeClr val="tx1"/>
                                          </a:solidFill>
                                          <a:latin typeface="Cambria Math" panose="02040503050406030204" pitchFamily="18" charset="0"/>
                                        </a:rPr>
                                        <m:t>2</m:t>
                                      </m:r>
                                    </m:sup>
                                  </m:sSup>
                                </m:e>
                              </m:d>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p>
                            <m:sSupPr>
                              <m:ctrlPr>
                                <a:rPr lang="pt-PT" i="1">
                                  <a:solidFill>
                                    <a:schemeClr val="tx1"/>
                                  </a:solidFill>
                                  <a:latin typeface="Cambria Math" panose="02040503050406030204" pitchFamily="18" charset="0"/>
                                </a:rPr>
                              </m:ctrlPr>
                            </m:sSupPr>
                            <m:e>
                              <m:d>
                                <m:dPr>
                                  <m:ctrlPr>
                                    <a:rPr lang="pt-PT" i="1">
                                      <a:solidFill>
                                        <a:schemeClr val="tx1"/>
                                      </a:solidFill>
                                      <a:latin typeface="Cambria Math" panose="02040503050406030204" pitchFamily="18" charset="0"/>
                                    </a:rPr>
                                  </m:ctrlPr>
                                </m:dPr>
                                <m:e>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3</m:t>
                                      </m:r>
                                    </m:sub>
                                  </m:sSub>
                                  <m:r>
                                    <a:rPr lang="pt-PT" i="1" smtClean="0">
                                      <a:solidFill>
                                        <a:schemeClr val="tx1"/>
                                      </a:solidFill>
                                      <a:latin typeface="Cambria Math" panose="02040503050406030204" pitchFamily="18" charset="0"/>
                                    </a:rPr>
                                    <m:t>𝑥𝑣</m:t>
                                  </m:r>
                                </m:e>
                              </m:d>
                            </m:e>
                            <m:sup>
                              <m:r>
                                <a:rPr lang="pt-PT">
                                  <a:solidFill>
                                    <a:schemeClr val="tx1"/>
                                  </a:solidFill>
                                  <a:latin typeface="Cambria Math" panose="02040503050406030204" pitchFamily="18" charset="0"/>
                                </a:rPr>
                                <m:t>2</m:t>
                              </m:r>
                            </m:sup>
                          </m:sSup>
                        </m:e>
                      </m:rad>
                    </m:oMath>
                  </m:oMathPara>
                </a14:m>
                <a:endParaRPr lang="pt-PT" dirty="0">
                  <a:solidFill>
                    <a:schemeClr val="tx1"/>
                  </a:solidFill>
                </a:endParaRPr>
              </a:p>
            </p:txBody>
          </p:sp>
        </mc:Choice>
        <mc:Fallback xmlns="">
          <p:sp>
            <p:nvSpPr>
              <p:cNvPr id="4" name="Retângulo 3">
                <a:extLst>
                  <a:ext uri="{FF2B5EF4-FFF2-40B4-BE49-F238E27FC236}">
                    <a16:creationId xmlns:a16="http://schemas.microsoft.com/office/drawing/2014/main" id="{96F345E8-4B70-4077-8FAF-4CFB99FAA9D6}"/>
                  </a:ext>
                </a:extLst>
              </p:cNvPr>
              <p:cNvSpPr>
                <a:spLocks noRot="1" noChangeAspect="1" noMove="1" noResize="1" noEditPoints="1" noAdjustHandles="1" noChangeArrowheads="1" noChangeShapeType="1" noTextEdit="1"/>
              </p:cNvSpPr>
              <p:nvPr/>
            </p:nvSpPr>
            <p:spPr>
              <a:xfrm>
                <a:off x="3386016" y="1044582"/>
                <a:ext cx="5662245" cy="463268"/>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06592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BEDB27-E6C5-4906-BB9E-FB72DA3FAD17}"/>
              </a:ext>
            </a:extLst>
          </p:cNvPr>
          <p:cNvSpPr>
            <a:spLocks noGrp="1"/>
          </p:cNvSpPr>
          <p:nvPr>
            <p:ph type="title"/>
          </p:nvPr>
        </p:nvSpPr>
        <p:spPr>
          <a:xfrm>
            <a:off x="107950" y="80963"/>
            <a:ext cx="3259503" cy="863600"/>
          </a:xfrm>
          <a:noFill/>
          <a:ln w="19050">
            <a:solidFill>
              <a:schemeClr val="bg1"/>
            </a:solidFill>
          </a:ln>
        </p:spPr>
        <p:txBody>
          <a:bodyPr wrap="square">
            <a:normAutofit/>
          </a:bodyPr>
          <a:lstStyle/>
          <a:p>
            <a:pPr algn="ctr"/>
            <a:r>
              <a:rPr lang="pt-PT" sz="2400" dirty="0">
                <a:solidFill>
                  <a:schemeClr val="bg1"/>
                </a:solidFill>
              </a:rPr>
              <a:t>Scan segundo uma parametrização </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E0C879D4-ED7D-4FF4-B37B-30D1A2E15AEC}"/>
                  </a:ext>
                </a:extLst>
              </p:cNvPr>
              <p:cNvSpPr>
                <a:spLocks noGrp="1"/>
              </p:cNvSpPr>
              <p:nvPr>
                <p:ph idx="1"/>
              </p:nvPr>
            </p:nvSpPr>
            <p:spPr>
              <a:xfrm>
                <a:off x="87922" y="1160463"/>
                <a:ext cx="3279531" cy="5572694"/>
              </a:xfrm>
            </p:spPr>
            <p:txBody>
              <a:bodyPr>
                <a:normAutofit/>
              </a:bodyPr>
              <a:lstStyle/>
              <a:p>
                <a:pPr marL="0" indent="0">
                  <a:buNone/>
                </a:pPr>
                <a:r>
                  <a:rPr lang="pt-PT" sz="1500" dirty="0">
                    <a:solidFill>
                      <a:schemeClr val="bg1"/>
                    </a:solidFill>
                  </a:rPr>
                  <a:t>Feito um Scan alongo desta </a:t>
                </a:r>
                <a:r>
                  <a:rPr lang="pt-PT" sz="1500" dirty="0" err="1">
                    <a:solidFill>
                      <a:schemeClr val="bg1"/>
                    </a:solidFill>
                  </a:rPr>
                  <a:t>fold</a:t>
                </a:r>
                <a:r>
                  <a:rPr lang="pt-PT" sz="1500" dirty="0">
                    <a:solidFill>
                      <a:schemeClr val="bg1"/>
                    </a:solidFill>
                  </a:rPr>
                  <a:t> o que observamos é: </a:t>
                </a:r>
              </a:p>
              <a:p>
                <a:pPr marL="0" indent="0">
                  <a:buNone/>
                </a:pPr>
                <a:r>
                  <a:rPr lang="pt-PT" sz="1500" dirty="0">
                    <a:solidFill>
                      <a:schemeClr val="bg1"/>
                    </a:solidFill>
                  </a:rPr>
                  <a:t>A massa com apenas algumas correções quânticas já se afasta bastante do valor esperado. </a:t>
                </a:r>
              </a:p>
              <a:p>
                <a:pPr marL="0" indent="0">
                  <a:buNone/>
                </a:pPr>
                <a:r>
                  <a:rPr lang="pt-PT" sz="1500" dirty="0">
                    <a:solidFill>
                      <a:schemeClr val="bg1"/>
                    </a:solidFill>
                  </a:rPr>
                  <a:t>Este primeiro </a:t>
                </a:r>
                <a:r>
                  <a:rPr lang="pt-PT" sz="1500" dirty="0" err="1">
                    <a:solidFill>
                      <a:schemeClr val="bg1"/>
                    </a:solidFill>
                  </a:rPr>
                  <a:t>plot</a:t>
                </a:r>
                <a:r>
                  <a:rPr lang="pt-PT" sz="1500" dirty="0">
                    <a:solidFill>
                      <a:schemeClr val="bg1"/>
                    </a:solidFill>
                  </a:rPr>
                  <a:t> também pode ser  mapa de contrasto podemos ver que o efeito das correções quântica muda de tornar as massas mais leves para mais pesadas. </a:t>
                </a:r>
              </a:p>
              <a:p>
                <a:pPr marL="0" indent="0">
                  <a:buNone/>
                </a:pPr>
                <a:r>
                  <a:rPr lang="pt-PT" sz="1500" dirty="0">
                    <a:solidFill>
                      <a:schemeClr val="bg1"/>
                    </a:solidFill>
                  </a:rPr>
                  <a:t>Também foi retirada informação sobre a massa do novo </a:t>
                </a:r>
                <a:r>
                  <a:rPr lang="pt-PT" sz="1500" dirty="0" err="1">
                    <a:solidFill>
                      <a:schemeClr val="bg1"/>
                    </a:solidFill>
                  </a:rPr>
                  <a:t>Higgs</a:t>
                </a:r>
                <a:r>
                  <a:rPr lang="pt-PT" sz="1500" dirty="0">
                    <a:solidFill>
                      <a:schemeClr val="bg1"/>
                    </a:solidFill>
                  </a:rPr>
                  <a:t> previsto pelo modelo B-L-SM que pode ser observada no segundo </a:t>
                </a:r>
                <a:r>
                  <a:rPr lang="pt-PT" sz="1500" dirty="0" err="1">
                    <a:solidFill>
                      <a:schemeClr val="bg1"/>
                    </a:solidFill>
                  </a:rPr>
                  <a:t>plot</a:t>
                </a:r>
                <a:r>
                  <a:rPr lang="pt-PT" sz="1500" dirty="0">
                    <a:solidFill>
                      <a:schemeClr val="bg1"/>
                    </a:solidFill>
                  </a:rPr>
                  <a:t>. </a:t>
                </a:r>
              </a:p>
              <a:p>
                <a:pPr marL="0" indent="0">
                  <a:buNone/>
                </a:pPr>
                <a:r>
                  <a:rPr lang="pt-PT" sz="1500" dirty="0">
                    <a:solidFill>
                      <a:schemeClr val="bg1"/>
                    </a:solidFill>
                  </a:rPr>
                  <a:t>Como esperado esta é maioritariamente dominada pelo acoplamento de </a:t>
                </a:r>
                <a14:m>
                  <m:oMath xmlns:m="http://schemas.openxmlformats.org/officeDocument/2006/math">
                    <m:sSub>
                      <m:sSubPr>
                        <m:ctrlPr>
                          <a:rPr lang="pt-PT" sz="1500" i="1">
                            <a:solidFill>
                              <a:schemeClr val="bg1"/>
                            </a:solidFill>
                            <a:latin typeface="Cambria Math" panose="02040503050406030204" pitchFamily="18" charset="0"/>
                          </a:rPr>
                        </m:ctrlPr>
                      </m:sSubPr>
                      <m:e>
                        <m:r>
                          <m:rPr>
                            <m:sty m:val="p"/>
                          </m:rPr>
                          <a:rPr lang="pt-PT" sz="1500">
                            <a:solidFill>
                              <a:schemeClr val="bg1"/>
                            </a:solidFill>
                            <a:latin typeface="Cambria Math" panose="02040503050406030204" pitchFamily="18" charset="0"/>
                          </a:rPr>
                          <m:t>λ</m:t>
                        </m:r>
                      </m:e>
                      <m:sub>
                        <m:r>
                          <a:rPr lang="pt-PT" sz="1500">
                            <a:solidFill>
                              <a:schemeClr val="bg1"/>
                            </a:solidFill>
                            <a:latin typeface="Cambria Math" panose="02040503050406030204" pitchFamily="18" charset="0"/>
                          </a:rPr>
                          <m:t>2</m:t>
                        </m:r>
                      </m:sub>
                    </m:sSub>
                  </m:oMath>
                </a14:m>
                <a:r>
                  <a:rPr lang="pt-PT" sz="1500" dirty="0">
                    <a:solidFill>
                      <a:schemeClr val="bg1"/>
                    </a:solidFill>
                  </a:rPr>
                  <a:t>. </a:t>
                </a:r>
              </a:p>
              <a:p>
                <a:pPr marL="0" indent="0">
                  <a:buNone/>
                </a:pPr>
                <a:r>
                  <a:rPr lang="pt-PT" sz="1500" dirty="0">
                    <a:solidFill>
                      <a:schemeClr val="bg1"/>
                    </a:solidFill>
                  </a:rPr>
                  <a:t>É interessante notar que a zona onde a massa deste </a:t>
                </a:r>
                <a:r>
                  <a:rPr lang="pt-PT" sz="1500" dirty="0" err="1">
                    <a:solidFill>
                      <a:schemeClr val="bg1"/>
                    </a:solidFill>
                  </a:rPr>
                  <a:t>Higgs</a:t>
                </a:r>
                <a:r>
                  <a:rPr lang="pt-PT" sz="1500" dirty="0">
                    <a:solidFill>
                      <a:schemeClr val="bg1"/>
                    </a:solidFill>
                  </a:rPr>
                  <a:t> é bastante pequena é a zona onde o </a:t>
                </a:r>
                <a:r>
                  <a:rPr lang="pt-PT" sz="1500" dirty="0" err="1">
                    <a:solidFill>
                      <a:schemeClr val="bg1"/>
                    </a:solidFill>
                  </a:rPr>
                  <a:t>Higgs</a:t>
                </a:r>
                <a:r>
                  <a:rPr lang="pt-PT" sz="1500" dirty="0">
                    <a:solidFill>
                      <a:schemeClr val="bg1"/>
                    </a:solidFill>
                  </a:rPr>
                  <a:t> SM sofre um aumento de massa. </a:t>
                </a:r>
              </a:p>
              <a:p>
                <a:pPr marL="0" indent="0">
                  <a:buNone/>
                </a:pPr>
                <a:endParaRPr lang="pt-PT" sz="1300" dirty="0">
                  <a:solidFill>
                    <a:schemeClr val="bg1"/>
                  </a:solidFill>
                </a:endParaRPr>
              </a:p>
            </p:txBody>
          </p:sp>
        </mc:Choice>
        <mc:Fallback xmlns="">
          <p:sp>
            <p:nvSpPr>
              <p:cNvPr id="3" name="Marcador de Posição de Conteúdo 2">
                <a:extLst>
                  <a:ext uri="{FF2B5EF4-FFF2-40B4-BE49-F238E27FC236}">
                    <a16:creationId xmlns:a16="http://schemas.microsoft.com/office/drawing/2014/main" id="{E0C879D4-ED7D-4FF4-B37B-30D1A2E15AEC}"/>
                  </a:ext>
                </a:extLst>
              </p:cNvPr>
              <p:cNvSpPr>
                <a:spLocks noGrp="1" noRot="1" noChangeAspect="1" noMove="1" noResize="1" noEditPoints="1" noAdjustHandles="1" noChangeArrowheads="1" noChangeShapeType="1" noTextEdit="1"/>
              </p:cNvSpPr>
              <p:nvPr>
                <p:ph idx="1"/>
              </p:nvPr>
            </p:nvSpPr>
            <p:spPr>
              <a:xfrm>
                <a:off x="87922" y="1160463"/>
                <a:ext cx="3279531" cy="5572694"/>
              </a:xfrm>
              <a:blipFill>
                <a:blip r:embed="rId2"/>
                <a:stretch>
                  <a:fillRect l="-743" t="-546" r="-1859"/>
                </a:stretch>
              </a:blipFill>
            </p:spPr>
            <p:txBody>
              <a:bodyPr/>
              <a:lstStyle/>
              <a:p>
                <a:r>
                  <a:rPr lang="pt-PT">
                    <a:noFill/>
                  </a:rPr>
                  <a:t> </a:t>
                </a:r>
              </a:p>
            </p:txBody>
          </p:sp>
        </mc:Fallback>
      </mc:AlternateContent>
      <p:pic>
        <p:nvPicPr>
          <p:cNvPr id="7" name="Imagem 6">
            <a:extLst>
              <a:ext uri="{FF2B5EF4-FFF2-40B4-BE49-F238E27FC236}">
                <a16:creationId xmlns:a16="http://schemas.microsoft.com/office/drawing/2014/main" id="{F9F1F13E-859E-44AD-BA85-AFAC36841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68" y="0"/>
            <a:ext cx="4688077" cy="3668419"/>
          </a:xfrm>
          <a:prstGeom prst="rect">
            <a:avLst/>
          </a:prstGeom>
        </p:spPr>
      </p:pic>
      <p:pic>
        <p:nvPicPr>
          <p:cNvPr id="8" name="Imagem 7" descr="Uma imagem com mapa, texto&#10;&#10;Descrição gerada com confiança alta">
            <a:extLst>
              <a:ext uri="{FF2B5EF4-FFF2-40B4-BE49-F238E27FC236}">
                <a16:creationId xmlns:a16="http://schemas.microsoft.com/office/drawing/2014/main" id="{2BE9B543-A989-4E25-B6B6-A7D8755CC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867" y="3668419"/>
            <a:ext cx="4688077" cy="3117614"/>
          </a:xfrm>
          <a:prstGeom prst="rect">
            <a:avLst/>
          </a:prstGeom>
        </p:spPr>
      </p:pic>
    </p:spTree>
    <p:extLst>
      <p:ext uri="{BB962C8B-B14F-4D97-AF65-F5344CB8AC3E}">
        <p14:creationId xmlns:p14="http://schemas.microsoft.com/office/powerpoint/2010/main" val="323245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11F5C-6001-48BD-9BAA-96B463E8FB57}"/>
              </a:ext>
            </a:extLst>
          </p:cNvPr>
          <p:cNvSpPr>
            <a:spLocks noGrp="1"/>
          </p:cNvSpPr>
          <p:nvPr>
            <p:ph type="title"/>
          </p:nvPr>
        </p:nvSpPr>
        <p:spPr>
          <a:xfrm>
            <a:off x="107951" y="80963"/>
            <a:ext cx="3276600" cy="863600"/>
          </a:xfrm>
          <a:noFill/>
          <a:ln w="19050">
            <a:solidFill>
              <a:schemeClr val="bg1"/>
            </a:solidFill>
          </a:ln>
        </p:spPr>
        <p:txBody>
          <a:bodyPr wrap="square">
            <a:normAutofit/>
          </a:bodyPr>
          <a:lstStyle/>
          <a:p>
            <a:pPr algn="ctr"/>
            <a:r>
              <a:rPr lang="pt-PT" sz="2400" dirty="0">
                <a:solidFill>
                  <a:schemeClr val="bg1"/>
                </a:solidFill>
              </a:rPr>
              <a:t>Uma primeira seleção de pontos  </a:t>
            </a:r>
          </a:p>
        </p:txBody>
      </p:sp>
      <p:sp>
        <p:nvSpPr>
          <p:cNvPr id="3" name="Marcador de Posição de Conteúdo 2">
            <a:extLst>
              <a:ext uri="{FF2B5EF4-FFF2-40B4-BE49-F238E27FC236}">
                <a16:creationId xmlns:a16="http://schemas.microsoft.com/office/drawing/2014/main" id="{65FFE00B-6B28-471C-88D2-5E7DF906F6D6}"/>
              </a:ext>
            </a:extLst>
          </p:cNvPr>
          <p:cNvSpPr>
            <a:spLocks noGrp="1"/>
          </p:cNvSpPr>
          <p:nvPr>
            <p:ph idx="1"/>
          </p:nvPr>
        </p:nvSpPr>
        <p:spPr>
          <a:xfrm>
            <a:off x="107951" y="1160463"/>
            <a:ext cx="3252665" cy="5011126"/>
          </a:xfrm>
        </p:spPr>
        <p:txBody>
          <a:bodyPr>
            <a:normAutofit/>
          </a:bodyPr>
          <a:lstStyle/>
          <a:p>
            <a:pPr marL="0" indent="0">
              <a:buNone/>
            </a:pPr>
            <a:r>
              <a:rPr lang="pt-PT" sz="1500" dirty="0">
                <a:solidFill>
                  <a:schemeClr val="bg1"/>
                </a:solidFill>
              </a:rPr>
              <a:t>Selecionado apenas os pontos que descrevem um valor próximo ao observado revela uma zona que aparenta descrever um plano, podendo indicar que apesar das correções quânticas a forma da secção com o valor correto é algum tipo de cone.</a:t>
            </a:r>
          </a:p>
          <a:p>
            <a:pPr marL="0" indent="0">
              <a:buNone/>
            </a:pPr>
            <a:r>
              <a:rPr lang="pt-PT" sz="1500" dirty="0">
                <a:solidFill>
                  <a:srgbClr val="FF0000"/>
                </a:solidFill>
              </a:rPr>
              <a:t>Como posso explicar os </a:t>
            </a:r>
            <a:r>
              <a:rPr lang="pt-PT" sz="1500" dirty="0" err="1">
                <a:solidFill>
                  <a:srgbClr val="FF0000"/>
                </a:solidFill>
              </a:rPr>
              <a:t>outliers</a:t>
            </a:r>
            <a:r>
              <a:rPr lang="pt-PT" sz="1500" dirty="0">
                <a:solidFill>
                  <a:srgbClr val="FF0000"/>
                </a:solidFill>
              </a:rPr>
              <a:t> na zona direita, para alem de oscilações nas correções quânticas? </a:t>
            </a:r>
          </a:p>
          <a:p>
            <a:pPr marL="0" indent="0">
              <a:buNone/>
            </a:pPr>
            <a:r>
              <a:rPr lang="pt-PT" sz="1500" dirty="0">
                <a:solidFill>
                  <a:srgbClr val="FF0000"/>
                </a:solidFill>
              </a:rPr>
              <a:t>Posso mencionar que tentei usar método numérico para descobrir a zona de 125 </a:t>
            </a:r>
            <a:r>
              <a:rPr lang="pt-PT" sz="1500" dirty="0" err="1">
                <a:solidFill>
                  <a:srgbClr val="FF0000"/>
                </a:solidFill>
              </a:rPr>
              <a:t>GeVs</a:t>
            </a:r>
            <a:r>
              <a:rPr lang="pt-PT" sz="1500" dirty="0">
                <a:solidFill>
                  <a:srgbClr val="FF0000"/>
                </a:solidFill>
              </a:rPr>
              <a:t> e que as correções não são bastante imprevisíveis? </a:t>
            </a:r>
          </a:p>
        </p:txBody>
      </p:sp>
      <p:pic>
        <p:nvPicPr>
          <p:cNvPr id="4" name="Marcador de Posição de Conteúdo 4" descr="Uma imagem com mapa, texto&#10;&#10;Descrição gerada com confiança muito alta">
            <a:extLst>
              <a:ext uri="{FF2B5EF4-FFF2-40B4-BE49-F238E27FC236}">
                <a16:creationId xmlns:a16="http://schemas.microsoft.com/office/drawing/2014/main" id="{8C7A617E-0B64-4751-AEB9-792C7313E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288" y="1788590"/>
            <a:ext cx="5560712" cy="3280819"/>
          </a:xfrm>
          <a:prstGeom prst="rect">
            <a:avLst/>
          </a:prstGeom>
        </p:spPr>
      </p:pic>
    </p:spTree>
    <p:extLst>
      <p:ext uri="{BB962C8B-B14F-4D97-AF65-F5344CB8AC3E}">
        <p14:creationId xmlns:p14="http://schemas.microsoft.com/office/powerpoint/2010/main" val="161581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11F5C-6001-48BD-9BAA-96B463E8FB57}"/>
              </a:ext>
            </a:extLst>
          </p:cNvPr>
          <p:cNvSpPr>
            <a:spLocks noGrp="1"/>
          </p:cNvSpPr>
          <p:nvPr>
            <p:ph type="title"/>
          </p:nvPr>
        </p:nvSpPr>
        <p:spPr>
          <a:xfrm>
            <a:off x="107950" y="80963"/>
            <a:ext cx="3276600" cy="863600"/>
          </a:xfrm>
          <a:noFill/>
          <a:ln w="19050">
            <a:solidFill>
              <a:schemeClr val="bg1"/>
            </a:solidFill>
          </a:ln>
        </p:spPr>
        <p:txBody>
          <a:bodyPr wrap="square">
            <a:normAutofit/>
          </a:bodyPr>
          <a:lstStyle/>
          <a:p>
            <a:pPr algn="ctr"/>
            <a:r>
              <a:rPr lang="pt-PT" sz="2400">
                <a:solidFill>
                  <a:schemeClr val="bg1"/>
                </a:solidFill>
              </a:rPr>
              <a:t>Scans aleatórios</a:t>
            </a:r>
          </a:p>
        </p:txBody>
      </p:sp>
      <p:sp>
        <p:nvSpPr>
          <p:cNvPr id="3" name="Marcador de Posição de Conteúdo 2">
            <a:extLst>
              <a:ext uri="{FF2B5EF4-FFF2-40B4-BE49-F238E27FC236}">
                <a16:creationId xmlns:a16="http://schemas.microsoft.com/office/drawing/2014/main" id="{65FFE00B-6B28-471C-88D2-5E7DF906F6D6}"/>
              </a:ext>
            </a:extLst>
          </p:cNvPr>
          <p:cNvSpPr>
            <a:spLocks noGrp="1"/>
          </p:cNvSpPr>
          <p:nvPr>
            <p:ph idx="1"/>
          </p:nvPr>
        </p:nvSpPr>
        <p:spPr>
          <a:xfrm>
            <a:off x="246186" y="1160463"/>
            <a:ext cx="3138364" cy="4388856"/>
          </a:xfrm>
        </p:spPr>
        <p:txBody>
          <a:bodyPr>
            <a:normAutofit/>
          </a:bodyPr>
          <a:lstStyle/>
          <a:p>
            <a:pPr marL="0" indent="0">
              <a:buNone/>
            </a:pPr>
            <a:r>
              <a:rPr lang="pt-PT" sz="1400" dirty="0">
                <a:solidFill>
                  <a:schemeClr val="bg1"/>
                </a:solidFill>
              </a:rPr>
              <a:t>Visto que correções quânticas são demasiado fortes para uma análise a </a:t>
            </a:r>
            <a:r>
              <a:rPr lang="pt-PT" sz="1400" dirty="0" err="1">
                <a:solidFill>
                  <a:schemeClr val="bg1"/>
                </a:solidFill>
              </a:rPr>
              <a:t>tree</a:t>
            </a:r>
            <a:r>
              <a:rPr lang="pt-PT" sz="1400" dirty="0">
                <a:solidFill>
                  <a:schemeClr val="bg1"/>
                </a:solidFill>
              </a:rPr>
              <a:t> </a:t>
            </a:r>
            <a:r>
              <a:rPr lang="pt-PT" sz="1400" dirty="0" err="1">
                <a:solidFill>
                  <a:schemeClr val="bg1"/>
                </a:solidFill>
              </a:rPr>
              <a:t>level</a:t>
            </a:r>
            <a:r>
              <a:rPr lang="pt-PT" sz="1400" dirty="0">
                <a:solidFill>
                  <a:schemeClr val="bg1"/>
                </a:solidFill>
              </a:rPr>
              <a:t> ser um </a:t>
            </a:r>
            <a:r>
              <a:rPr lang="pt-PT" sz="1400" dirty="0" err="1">
                <a:solidFill>
                  <a:schemeClr val="bg1"/>
                </a:solidFill>
              </a:rPr>
              <a:t>guess</a:t>
            </a:r>
            <a:r>
              <a:rPr lang="pt-PT" sz="1400" dirty="0">
                <a:solidFill>
                  <a:schemeClr val="bg1"/>
                </a:solidFill>
              </a:rPr>
              <a:t> viável foi feito um scan puramente aleatório.</a:t>
            </a:r>
          </a:p>
          <a:p>
            <a:pPr marL="0" indent="0">
              <a:buNone/>
            </a:pPr>
            <a:r>
              <a:rPr lang="pt-PT" sz="1400" dirty="0">
                <a:solidFill>
                  <a:schemeClr val="bg1"/>
                </a:solidFill>
              </a:rPr>
              <a:t>Ligamos correções quânticas a dois </a:t>
            </a:r>
            <a:r>
              <a:rPr lang="pt-PT" sz="1400" dirty="0" err="1">
                <a:solidFill>
                  <a:schemeClr val="bg1"/>
                </a:solidFill>
              </a:rPr>
              <a:t>loops</a:t>
            </a:r>
            <a:r>
              <a:rPr lang="pt-PT" sz="1400" dirty="0">
                <a:solidFill>
                  <a:schemeClr val="bg1"/>
                </a:solidFill>
              </a:rPr>
              <a:t> para ter uma descrição ainda mais fidedigna da realidade. Devido ao aumento de tempo de computação foi feito num intervalo diferente. </a:t>
            </a:r>
          </a:p>
          <a:p>
            <a:pPr marL="0" indent="0">
              <a:buNone/>
            </a:pPr>
            <a:r>
              <a:rPr lang="pt-PT" sz="1400" dirty="0">
                <a:solidFill>
                  <a:schemeClr val="bg1"/>
                </a:solidFill>
              </a:rPr>
              <a:t>Estas nuvens de pontos refletem o valor esperado para as massas dos </a:t>
            </a:r>
            <a:r>
              <a:rPr lang="pt-PT" sz="1400" dirty="0" err="1">
                <a:solidFill>
                  <a:schemeClr val="bg1"/>
                </a:solidFill>
              </a:rPr>
              <a:t>Higgs</a:t>
            </a:r>
            <a:r>
              <a:rPr lang="pt-PT" sz="1400" dirty="0">
                <a:solidFill>
                  <a:schemeClr val="bg1"/>
                </a:solidFill>
              </a:rPr>
              <a:t>. Notamos que o comportamento é ainda bastante semelhante. </a:t>
            </a:r>
          </a:p>
        </p:txBody>
      </p:sp>
      <p:pic>
        <p:nvPicPr>
          <p:cNvPr id="8" name="Marcador de Posição de Conteúdo 4">
            <a:extLst>
              <a:ext uri="{FF2B5EF4-FFF2-40B4-BE49-F238E27FC236}">
                <a16:creationId xmlns:a16="http://schemas.microsoft.com/office/drawing/2014/main" id="{DE39811B-9458-477A-A7DF-A4CEB0A9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230" y="3224740"/>
            <a:ext cx="4688077" cy="3633260"/>
          </a:xfrm>
          <a:prstGeom prst="rect">
            <a:avLst/>
          </a:prstGeom>
        </p:spPr>
      </p:pic>
      <p:pic>
        <p:nvPicPr>
          <p:cNvPr id="9" name="Imagem 8">
            <a:extLst>
              <a:ext uri="{FF2B5EF4-FFF2-40B4-BE49-F238E27FC236}">
                <a16:creationId xmlns:a16="http://schemas.microsoft.com/office/drawing/2014/main" id="{34E574E4-FFD4-4D02-92D1-DC61D413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229" y="67495"/>
            <a:ext cx="4688077" cy="3361505"/>
          </a:xfrm>
          <a:prstGeom prst="rect">
            <a:avLst/>
          </a:prstGeom>
        </p:spPr>
      </p:pic>
    </p:spTree>
    <p:extLst>
      <p:ext uri="{BB962C8B-B14F-4D97-AF65-F5344CB8AC3E}">
        <p14:creationId xmlns:p14="http://schemas.microsoft.com/office/powerpoint/2010/main" val="334132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7FBD0-C7B6-4F09-B2DF-3E8CB5FD129A}"/>
              </a:ext>
            </a:extLst>
          </p:cNvPr>
          <p:cNvSpPr>
            <a:spLocks noGrp="1"/>
          </p:cNvSpPr>
          <p:nvPr>
            <p:ph type="title"/>
          </p:nvPr>
        </p:nvSpPr>
        <p:spPr>
          <a:xfrm>
            <a:off x="107950" y="80964"/>
            <a:ext cx="3276599" cy="863600"/>
          </a:xfrm>
          <a:noFill/>
          <a:ln w="19050">
            <a:solidFill>
              <a:schemeClr val="bg1"/>
            </a:solidFill>
          </a:ln>
        </p:spPr>
        <p:txBody>
          <a:bodyPr wrap="square">
            <a:normAutofit/>
          </a:bodyPr>
          <a:lstStyle/>
          <a:p>
            <a:pPr algn="ctr"/>
            <a:r>
              <a:rPr lang="pt-PT" sz="2400" dirty="0">
                <a:solidFill>
                  <a:schemeClr val="bg1"/>
                </a:solidFill>
              </a:rPr>
              <a:t>Uma Segunda seleção de pontos </a:t>
            </a:r>
          </a:p>
        </p:txBody>
      </p:sp>
      <p:sp>
        <p:nvSpPr>
          <p:cNvPr id="3" name="Marcador de Posição de Conteúdo 2">
            <a:extLst>
              <a:ext uri="{FF2B5EF4-FFF2-40B4-BE49-F238E27FC236}">
                <a16:creationId xmlns:a16="http://schemas.microsoft.com/office/drawing/2014/main" id="{C5A83A8B-FC9F-4B4A-8C61-3F67246934D6}"/>
              </a:ext>
            </a:extLst>
          </p:cNvPr>
          <p:cNvSpPr>
            <a:spLocks noGrp="1"/>
          </p:cNvSpPr>
          <p:nvPr>
            <p:ph idx="1"/>
          </p:nvPr>
        </p:nvSpPr>
        <p:spPr>
          <a:xfrm>
            <a:off x="107950" y="1160462"/>
            <a:ext cx="3276599" cy="5616573"/>
          </a:xfrm>
        </p:spPr>
        <p:txBody>
          <a:bodyPr>
            <a:normAutofit/>
          </a:bodyPr>
          <a:lstStyle/>
          <a:p>
            <a:pPr marL="0" indent="0">
              <a:buNone/>
            </a:pPr>
            <a:r>
              <a:rPr lang="pt-PT" sz="1700" dirty="0">
                <a:solidFill>
                  <a:schemeClr val="bg1"/>
                </a:solidFill>
              </a:rPr>
              <a:t>Feita novamente uma seleção destes pontos conseguimos confirmar que o valor correto da massa do </a:t>
            </a:r>
            <a:r>
              <a:rPr lang="pt-PT" sz="1700" dirty="0" err="1">
                <a:solidFill>
                  <a:schemeClr val="bg1"/>
                </a:solidFill>
              </a:rPr>
              <a:t>Higgs</a:t>
            </a:r>
            <a:r>
              <a:rPr lang="pt-PT" sz="1700" dirty="0">
                <a:solidFill>
                  <a:schemeClr val="bg1"/>
                </a:solidFill>
              </a:rPr>
              <a:t> distribui-se num plano cónico.</a:t>
            </a:r>
          </a:p>
          <a:p>
            <a:pPr marL="0" indent="0">
              <a:buNone/>
            </a:pPr>
            <a:r>
              <a:rPr lang="pt-PT" sz="1700" dirty="0">
                <a:solidFill>
                  <a:srgbClr val="FF0000"/>
                </a:solidFill>
              </a:rPr>
              <a:t>(isto esta muito vazio e não tenho muito para dizer aqui?)</a:t>
            </a:r>
          </a:p>
        </p:txBody>
      </p:sp>
      <p:pic>
        <p:nvPicPr>
          <p:cNvPr id="4" name="Marcador de Posição de Conteúdo 4" descr="Uma imagem com mapa, texto&#10;&#10;Descrição gerada com confiança muito alta">
            <a:extLst>
              <a:ext uri="{FF2B5EF4-FFF2-40B4-BE49-F238E27FC236}">
                <a16:creationId xmlns:a16="http://schemas.microsoft.com/office/drawing/2014/main" id="{8A8F2816-02C3-43B2-BCA6-E21DB4DDA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322" y="1690159"/>
            <a:ext cx="4688077" cy="3316814"/>
          </a:xfrm>
          <a:prstGeom prst="rect">
            <a:avLst/>
          </a:prstGeom>
        </p:spPr>
      </p:pic>
    </p:spTree>
    <p:extLst>
      <p:ext uri="{BB962C8B-B14F-4D97-AF65-F5344CB8AC3E}">
        <p14:creationId xmlns:p14="http://schemas.microsoft.com/office/powerpoint/2010/main" val="274908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7FBD0-C7B6-4F09-B2DF-3E8CB5FD129A}"/>
              </a:ext>
            </a:extLst>
          </p:cNvPr>
          <p:cNvSpPr>
            <a:spLocks noGrp="1"/>
          </p:cNvSpPr>
          <p:nvPr>
            <p:ph type="title"/>
          </p:nvPr>
        </p:nvSpPr>
        <p:spPr>
          <a:xfrm>
            <a:off x="184638" y="79970"/>
            <a:ext cx="3199911" cy="864594"/>
          </a:xfrm>
          <a:noFill/>
          <a:ln w="19050">
            <a:solidFill>
              <a:schemeClr val="bg1"/>
            </a:solidFill>
          </a:ln>
        </p:spPr>
        <p:txBody>
          <a:bodyPr wrap="square">
            <a:normAutofit/>
          </a:bodyPr>
          <a:lstStyle/>
          <a:p>
            <a:pPr algn="ctr"/>
            <a:r>
              <a:rPr lang="pt-PT" sz="2400" dirty="0">
                <a:solidFill>
                  <a:schemeClr val="bg1"/>
                </a:solidFill>
              </a:rPr>
              <a:t>Limites de exclusão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C5A83A8B-FC9F-4B4A-8C61-3F67246934D6}"/>
                  </a:ext>
                </a:extLst>
              </p:cNvPr>
              <p:cNvSpPr>
                <a:spLocks noGrp="1"/>
              </p:cNvSpPr>
              <p:nvPr>
                <p:ph idx="1"/>
              </p:nvPr>
            </p:nvSpPr>
            <p:spPr>
              <a:xfrm>
                <a:off x="184637" y="1166928"/>
                <a:ext cx="3199911" cy="5538803"/>
              </a:xfrm>
            </p:spPr>
            <p:txBody>
              <a:bodyPr>
                <a:normAutofit/>
              </a:bodyPr>
              <a:lstStyle/>
              <a:p>
                <a:pPr marL="0" indent="0">
                  <a:buNone/>
                </a:pPr>
                <a:r>
                  <a:rPr lang="pt-PT" sz="1700" dirty="0">
                    <a:solidFill>
                      <a:schemeClr val="bg1"/>
                    </a:solidFill>
                  </a:rPr>
                  <a:t>Muitas teorias contêm conteúdo extra no sector de </a:t>
                </a:r>
                <a:r>
                  <a:rPr lang="pt-PT" sz="1700" dirty="0" err="1">
                    <a:solidFill>
                      <a:schemeClr val="bg1"/>
                    </a:solidFill>
                  </a:rPr>
                  <a:t>Higgs</a:t>
                </a:r>
                <a:r>
                  <a:rPr lang="pt-PT" sz="1700" dirty="0">
                    <a:solidFill>
                      <a:schemeClr val="bg1"/>
                    </a:solidFill>
                  </a:rPr>
                  <a:t> e é importante para o estudo dos parâmetros destes modelos que as previsões teóricas sejam comparadas as exclusões experimentais de “</a:t>
                </a:r>
                <a:r>
                  <a:rPr lang="pt-PT" sz="1700" dirty="0" err="1">
                    <a:solidFill>
                      <a:schemeClr val="bg1"/>
                    </a:solidFill>
                  </a:rPr>
                  <a:t>colliders</a:t>
                </a:r>
                <a:r>
                  <a:rPr lang="pt-PT" sz="1700" dirty="0">
                    <a:solidFill>
                      <a:schemeClr val="bg1"/>
                    </a:solidFill>
                  </a:rPr>
                  <a:t>” como o </a:t>
                </a:r>
                <a:r>
                  <a:rPr lang="pt-PT" sz="1800" dirty="0">
                    <a:solidFill>
                      <a:schemeClr val="bg1"/>
                    </a:solidFill>
                  </a:rPr>
                  <a:t>LEP, </a:t>
                </a:r>
                <a:r>
                  <a:rPr lang="pt-PT" sz="1800" dirty="0" err="1">
                    <a:solidFill>
                      <a:schemeClr val="bg1"/>
                    </a:solidFill>
                  </a:rPr>
                  <a:t>Tevatron</a:t>
                </a:r>
                <a:r>
                  <a:rPr lang="pt-PT" sz="1800" dirty="0">
                    <a:solidFill>
                      <a:schemeClr val="bg1"/>
                    </a:solidFill>
                  </a:rPr>
                  <a:t> e LHC</a:t>
                </a:r>
                <a:r>
                  <a:rPr lang="pt-PT" sz="1700" dirty="0">
                    <a:solidFill>
                      <a:schemeClr val="bg1"/>
                    </a:solidFill>
                  </a:rPr>
                  <a:t>. </a:t>
                </a:r>
              </a:p>
              <a:p>
                <a:pPr marL="0" indent="0">
                  <a:buNone/>
                </a:pPr>
                <a:r>
                  <a:rPr lang="pt-PT" sz="1700" dirty="0">
                    <a:solidFill>
                      <a:schemeClr val="bg1"/>
                    </a:solidFill>
                  </a:rPr>
                  <a:t>Para o nosso estudo o programa </a:t>
                </a:r>
                <a:r>
                  <a:rPr lang="pt-PT" sz="1700" dirty="0" err="1">
                    <a:solidFill>
                      <a:schemeClr val="bg1"/>
                    </a:solidFill>
                  </a:rPr>
                  <a:t>HiggsBounds</a:t>
                </a:r>
                <a:r>
                  <a:rPr lang="pt-PT" sz="1700" dirty="0">
                    <a:solidFill>
                      <a:schemeClr val="bg1"/>
                    </a:solidFill>
                  </a:rPr>
                  <a:t> foi utilizado para tal, este estuda decaimentos independentes de modelo como, </a:t>
                </a:r>
                <a14:m>
                  <m:oMath xmlns:m="http://schemas.openxmlformats.org/officeDocument/2006/math">
                    <m:sSup>
                      <m:sSupPr>
                        <m:ctrlPr>
                          <a:rPr lang="pt-PT" sz="1700" i="1" smtClean="0">
                            <a:solidFill>
                              <a:schemeClr val="bg1"/>
                            </a:solidFill>
                            <a:latin typeface="Cambria Math" panose="02040503050406030204" pitchFamily="18" charset="0"/>
                          </a:rPr>
                        </m:ctrlPr>
                      </m:sSupPr>
                      <m:e>
                        <m:r>
                          <m:rPr>
                            <m:sty m:val="p"/>
                          </m:rPr>
                          <a:rPr lang="pt-PT" sz="1700">
                            <a:solidFill>
                              <a:schemeClr val="bg1"/>
                            </a:solidFill>
                            <a:latin typeface="Cambria Math" panose="02040503050406030204" pitchFamily="18" charset="0"/>
                          </a:rPr>
                          <m:t>e</m:t>
                        </m:r>
                      </m:e>
                      <m:sup>
                        <m:r>
                          <a:rPr lang="pt-PT" sz="1700">
                            <a:solidFill>
                              <a:schemeClr val="bg1"/>
                            </a:solidFill>
                            <a:latin typeface="Cambria Math" panose="02040503050406030204" pitchFamily="18" charset="0"/>
                          </a:rPr>
                          <m:t>+</m:t>
                        </m:r>
                      </m:sup>
                    </m:sSup>
                    <m:sSup>
                      <m:sSupPr>
                        <m:ctrlPr>
                          <a:rPr lang="pt-PT" sz="1700" i="1">
                            <a:solidFill>
                              <a:schemeClr val="bg1"/>
                            </a:solidFill>
                            <a:latin typeface="Cambria Math" panose="02040503050406030204" pitchFamily="18" charset="0"/>
                          </a:rPr>
                        </m:ctrlPr>
                      </m:sSupPr>
                      <m:e>
                        <m:r>
                          <m:rPr>
                            <m:sty m:val="p"/>
                          </m:rPr>
                          <a:rPr lang="pt-PT" sz="1700">
                            <a:solidFill>
                              <a:schemeClr val="bg1"/>
                            </a:solidFill>
                            <a:latin typeface="Cambria Math" panose="02040503050406030204" pitchFamily="18" charset="0"/>
                          </a:rPr>
                          <m:t>e</m:t>
                        </m:r>
                      </m:e>
                      <m:sup>
                        <m:r>
                          <a:rPr lang="pt-PT" sz="1700" i="1">
                            <a:solidFill>
                              <a:schemeClr val="bg1"/>
                            </a:solidFill>
                            <a:latin typeface="Cambria Math" panose="02040503050406030204" pitchFamily="18" charset="0"/>
                          </a:rPr>
                          <m:t>−</m:t>
                        </m:r>
                      </m:sup>
                    </m:sSup>
                    <m:r>
                      <a:rPr lang="pt-PT" sz="1700">
                        <a:solidFill>
                          <a:schemeClr val="bg1"/>
                        </a:solidFill>
                        <a:latin typeface="Cambria Math" panose="02040503050406030204" pitchFamily="18" charset="0"/>
                      </a:rPr>
                      <m:t>→</m:t>
                    </m:r>
                    <m:sSub>
                      <m:sSubPr>
                        <m:ctrlPr>
                          <a:rPr lang="pt-PT" sz="1700" i="1">
                            <a:solidFill>
                              <a:schemeClr val="bg1"/>
                            </a:solidFill>
                            <a:latin typeface="Cambria Math" panose="02040503050406030204" pitchFamily="18" charset="0"/>
                          </a:rPr>
                        </m:ctrlPr>
                      </m:sSubPr>
                      <m:e>
                        <m:r>
                          <m:rPr>
                            <m:sty m:val="p"/>
                          </m:rPr>
                          <a:rPr lang="pt-PT" sz="1700">
                            <a:solidFill>
                              <a:schemeClr val="bg1"/>
                            </a:solidFill>
                            <a:latin typeface="Cambria Math" panose="02040503050406030204" pitchFamily="18" charset="0"/>
                          </a:rPr>
                          <m:t>h</m:t>
                        </m:r>
                      </m:e>
                      <m:sub>
                        <m:r>
                          <m:rPr>
                            <m:sty m:val="p"/>
                          </m:rPr>
                          <a:rPr lang="pt-PT" sz="1700">
                            <a:solidFill>
                              <a:schemeClr val="bg1"/>
                            </a:solidFill>
                            <a:latin typeface="Cambria Math" panose="02040503050406030204" pitchFamily="18" charset="0"/>
                          </a:rPr>
                          <m:t>i</m:t>
                        </m:r>
                      </m:sub>
                    </m:sSub>
                    <m:r>
                      <m:rPr>
                        <m:sty m:val="p"/>
                      </m:rPr>
                      <a:rPr lang="pt-PT" sz="1700">
                        <a:solidFill>
                          <a:schemeClr val="bg1"/>
                        </a:solidFill>
                        <a:latin typeface="Cambria Math" panose="02040503050406030204" pitchFamily="18" charset="0"/>
                      </a:rPr>
                      <m:t>Z</m:t>
                    </m:r>
                    <m:r>
                      <a:rPr lang="pt-PT" sz="1700">
                        <a:solidFill>
                          <a:schemeClr val="bg1"/>
                        </a:solidFill>
                        <a:latin typeface="Cambria Math" panose="02040503050406030204" pitchFamily="18" charset="0"/>
                      </a:rPr>
                      <m:t>→</m:t>
                    </m:r>
                    <m:r>
                      <m:rPr>
                        <m:sty m:val="p"/>
                      </m:rPr>
                      <a:rPr lang="pt-PT" sz="1700">
                        <a:solidFill>
                          <a:schemeClr val="bg1"/>
                        </a:solidFill>
                        <a:latin typeface="Cambria Math" panose="02040503050406030204" pitchFamily="18" charset="0"/>
                      </a:rPr>
                      <m:t>b</m:t>
                    </m:r>
                    <m:bar>
                      <m:barPr>
                        <m:pos m:val="top"/>
                        <m:ctrlPr>
                          <a:rPr lang="pt-PT" sz="1700" i="1">
                            <a:solidFill>
                              <a:schemeClr val="bg1"/>
                            </a:solidFill>
                            <a:latin typeface="Cambria Math" panose="02040503050406030204" pitchFamily="18" charset="0"/>
                          </a:rPr>
                        </m:ctrlPr>
                      </m:barPr>
                      <m:e>
                        <m:r>
                          <m:rPr>
                            <m:sty m:val="p"/>
                          </m:rPr>
                          <a:rPr lang="pt-PT" sz="1700">
                            <a:solidFill>
                              <a:schemeClr val="bg1"/>
                            </a:solidFill>
                            <a:latin typeface="Cambria Math" panose="02040503050406030204" pitchFamily="18" charset="0"/>
                          </a:rPr>
                          <m:t>b</m:t>
                        </m:r>
                      </m:e>
                    </m:bar>
                    <m:r>
                      <m:rPr>
                        <m:sty m:val="p"/>
                      </m:rPr>
                      <a:rPr lang="pt-PT" sz="1700">
                        <a:solidFill>
                          <a:schemeClr val="bg1"/>
                        </a:solidFill>
                        <a:latin typeface="Cambria Math" panose="02040503050406030204" pitchFamily="18" charset="0"/>
                      </a:rPr>
                      <m:t>Z</m:t>
                    </m:r>
                  </m:oMath>
                </a14:m>
                <a:r>
                  <a:rPr lang="pt-PT" sz="1700" dirty="0">
                    <a:solidFill>
                      <a:schemeClr val="bg1"/>
                    </a:solidFill>
                  </a:rPr>
                  <a:t>, para calcular a exclusão do nosso modelo. </a:t>
                </a:r>
              </a:p>
              <a:p>
                <a:pPr marL="0" indent="0">
                  <a:buNone/>
                </a:pPr>
                <a:r>
                  <a:rPr lang="pt-PT" sz="1700" dirty="0">
                    <a:solidFill>
                      <a:schemeClr val="bg1"/>
                    </a:solidFill>
                  </a:rPr>
                  <a:t>O resultados da taxa de exclusão têm um comportamento muito mais previsível relacionado com a massa do </a:t>
                </a:r>
                <a:r>
                  <a:rPr lang="pt-PT" sz="1700" dirty="0" err="1">
                    <a:solidFill>
                      <a:schemeClr val="bg1"/>
                    </a:solidFill>
                  </a:rPr>
                  <a:t>Higgs</a:t>
                </a:r>
                <a:r>
                  <a:rPr lang="pt-PT" sz="1700" dirty="0">
                    <a:solidFill>
                      <a:schemeClr val="bg1"/>
                    </a:solidFill>
                  </a:rPr>
                  <a:t> leve.  </a:t>
                </a:r>
              </a:p>
              <a:p>
                <a:pPr marL="0" indent="0">
                  <a:buNone/>
                </a:pPr>
                <a:endParaRPr lang="pt-PT" sz="1700" dirty="0">
                  <a:solidFill>
                    <a:schemeClr val="bg1"/>
                  </a:solidFill>
                </a:endParaRPr>
              </a:p>
            </p:txBody>
          </p:sp>
        </mc:Choice>
        <mc:Fallback xmlns="">
          <p:sp>
            <p:nvSpPr>
              <p:cNvPr id="3" name="Marcador de Posição de Conteúdo 2">
                <a:extLst>
                  <a:ext uri="{FF2B5EF4-FFF2-40B4-BE49-F238E27FC236}">
                    <a16:creationId xmlns:a16="http://schemas.microsoft.com/office/drawing/2014/main" id="{C5A83A8B-FC9F-4B4A-8C61-3F67246934D6}"/>
                  </a:ext>
                </a:extLst>
              </p:cNvPr>
              <p:cNvSpPr>
                <a:spLocks noGrp="1" noRot="1" noChangeAspect="1" noMove="1" noResize="1" noEditPoints="1" noAdjustHandles="1" noChangeArrowheads="1" noChangeShapeType="1" noTextEdit="1"/>
              </p:cNvSpPr>
              <p:nvPr>
                <p:ph idx="1"/>
              </p:nvPr>
            </p:nvSpPr>
            <p:spPr>
              <a:xfrm>
                <a:off x="184637" y="1166928"/>
                <a:ext cx="3199911" cy="5538803"/>
              </a:xfrm>
              <a:blipFill>
                <a:blip r:embed="rId2"/>
                <a:stretch>
                  <a:fillRect l="-1143" t="-770" r="-2286"/>
                </a:stretch>
              </a:blipFill>
            </p:spPr>
            <p:txBody>
              <a:bodyPr/>
              <a:lstStyle/>
              <a:p>
                <a:r>
                  <a:rPr lang="pt-PT">
                    <a:noFill/>
                  </a:rPr>
                  <a:t> </a:t>
                </a:r>
              </a:p>
            </p:txBody>
          </p:sp>
        </mc:Fallback>
      </mc:AlternateContent>
      <p:pic>
        <p:nvPicPr>
          <p:cNvPr id="10" name="Marcador de Posição de Conteúdo 5" descr="Uma imagem com texto, mapa&#10;&#10;Descrição gerada com confiança muito alta">
            <a:extLst>
              <a:ext uri="{FF2B5EF4-FFF2-40B4-BE49-F238E27FC236}">
                <a16:creationId xmlns:a16="http://schemas.microsoft.com/office/drawing/2014/main" id="{5F795C5E-063A-4140-BA84-9D339F856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646" y="3287492"/>
            <a:ext cx="4370753" cy="3570508"/>
          </a:xfrm>
          <a:prstGeom prst="rect">
            <a:avLst/>
          </a:prstGeom>
        </p:spPr>
      </p:pic>
      <p:pic>
        <p:nvPicPr>
          <p:cNvPr id="13" name="Imagem 12" descr="Uma imagem com texto, mapa&#10;&#10;Descrição gerada com confiança muito alta">
            <a:extLst>
              <a:ext uri="{FF2B5EF4-FFF2-40B4-BE49-F238E27FC236}">
                <a16:creationId xmlns:a16="http://schemas.microsoft.com/office/drawing/2014/main" id="{C485CD4A-FF2C-4C5D-AD41-4A3E02033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645" y="0"/>
            <a:ext cx="4370753" cy="3354568"/>
          </a:xfrm>
          <a:prstGeom prst="rect">
            <a:avLst/>
          </a:prstGeom>
        </p:spPr>
      </p:pic>
    </p:spTree>
    <p:extLst>
      <p:ext uri="{BB962C8B-B14F-4D97-AF65-F5344CB8AC3E}">
        <p14:creationId xmlns:p14="http://schemas.microsoft.com/office/powerpoint/2010/main" val="19417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2351C4-A7F0-41F1-9854-460535584A6F}"/>
              </a:ext>
            </a:extLst>
          </p:cNvPr>
          <p:cNvSpPr>
            <a:spLocks noGrp="1"/>
          </p:cNvSpPr>
          <p:nvPr>
            <p:ph type="title"/>
          </p:nvPr>
        </p:nvSpPr>
        <p:spPr>
          <a:xfrm>
            <a:off x="106972" y="82593"/>
            <a:ext cx="3277578" cy="861970"/>
          </a:xfrm>
          <a:noFill/>
          <a:ln w="19050">
            <a:solidFill>
              <a:schemeClr val="bg1"/>
            </a:solidFill>
          </a:ln>
        </p:spPr>
        <p:txBody>
          <a:bodyPr wrap="square">
            <a:normAutofit/>
          </a:bodyPr>
          <a:lstStyle/>
          <a:p>
            <a:pPr algn="ctr"/>
            <a:r>
              <a:rPr lang="pt-PT" sz="2400" dirty="0">
                <a:solidFill>
                  <a:schemeClr val="bg1"/>
                </a:solidFill>
              </a:rPr>
              <a:t>Compatibilidade do sector de </a:t>
            </a:r>
            <a:r>
              <a:rPr lang="pt-PT" sz="2400" dirty="0" err="1">
                <a:solidFill>
                  <a:schemeClr val="bg1"/>
                </a:solidFill>
              </a:rPr>
              <a:t>Higgs</a:t>
            </a:r>
            <a:endParaRPr lang="pt-PT" sz="2400" dirty="0">
              <a:solidFill>
                <a:schemeClr val="bg1"/>
              </a:solidFill>
            </a:endParaRPr>
          </a:p>
        </p:txBody>
      </p:sp>
      <p:sp>
        <p:nvSpPr>
          <p:cNvPr id="3" name="Marcador de Posição de Conteúdo 2">
            <a:extLst>
              <a:ext uri="{FF2B5EF4-FFF2-40B4-BE49-F238E27FC236}">
                <a16:creationId xmlns:a16="http://schemas.microsoft.com/office/drawing/2014/main" id="{A9E8F7D2-D2F0-495E-BBAD-2B0E25F4DFCD}"/>
              </a:ext>
            </a:extLst>
          </p:cNvPr>
          <p:cNvSpPr>
            <a:spLocks noGrp="1"/>
          </p:cNvSpPr>
          <p:nvPr>
            <p:ph idx="1"/>
          </p:nvPr>
        </p:nvSpPr>
        <p:spPr>
          <a:xfrm>
            <a:off x="106972" y="1222481"/>
            <a:ext cx="3277578" cy="5552925"/>
          </a:xfrm>
        </p:spPr>
        <p:txBody>
          <a:bodyPr>
            <a:normAutofit/>
          </a:bodyPr>
          <a:lstStyle/>
          <a:p>
            <a:pPr marL="0" indent="0">
              <a:buNone/>
            </a:pPr>
            <a:r>
              <a:rPr lang="pt-PT" sz="1700" dirty="0">
                <a:solidFill>
                  <a:schemeClr val="bg1"/>
                </a:solidFill>
              </a:rPr>
              <a:t>Desde a descoberta do bosão de </a:t>
            </a:r>
            <a:r>
              <a:rPr lang="pt-PT" sz="1700" dirty="0" err="1">
                <a:solidFill>
                  <a:schemeClr val="bg1"/>
                </a:solidFill>
              </a:rPr>
              <a:t>Higgs</a:t>
            </a:r>
            <a:r>
              <a:rPr lang="pt-PT" sz="1700" dirty="0">
                <a:solidFill>
                  <a:schemeClr val="bg1"/>
                </a:solidFill>
              </a:rPr>
              <a:t> em 2012 novos constrangimentos foram impostos em modelos de partículas com sectores de </a:t>
            </a:r>
            <a:r>
              <a:rPr lang="pt-PT" sz="1700" dirty="0" err="1">
                <a:solidFill>
                  <a:schemeClr val="bg1"/>
                </a:solidFill>
              </a:rPr>
              <a:t>Higgs</a:t>
            </a:r>
            <a:r>
              <a:rPr lang="pt-PT" sz="1700" dirty="0">
                <a:solidFill>
                  <a:schemeClr val="bg1"/>
                </a:solidFill>
              </a:rPr>
              <a:t> estendidos, agora apenas os limites de exclusão não são suficientes temos também de comprar o nosso sector de </a:t>
            </a:r>
            <a:r>
              <a:rPr lang="pt-PT" sz="1700" dirty="0" err="1">
                <a:solidFill>
                  <a:schemeClr val="bg1"/>
                </a:solidFill>
              </a:rPr>
              <a:t>Higgs</a:t>
            </a:r>
            <a:r>
              <a:rPr lang="pt-PT" sz="1700" dirty="0">
                <a:solidFill>
                  <a:schemeClr val="bg1"/>
                </a:solidFill>
              </a:rPr>
              <a:t> as massas e estados observados.  </a:t>
            </a:r>
          </a:p>
          <a:p>
            <a:pPr marL="0" indent="0">
              <a:buNone/>
            </a:pPr>
            <a:r>
              <a:rPr lang="pt-PT" sz="1700" dirty="0">
                <a:solidFill>
                  <a:schemeClr val="bg1"/>
                </a:solidFill>
              </a:rPr>
              <a:t>Assim a probabilidade de o nosso sector de </a:t>
            </a:r>
            <a:r>
              <a:rPr lang="pt-PT" sz="1700" dirty="0" err="1">
                <a:solidFill>
                  <a:schemeClr val="bg1"/>
                </a:solidFill>
              </a:rPr>
              <a:t>Higgs</a:t>
            </a:r>
            <a:r>
              <a:rPr lang="pt-PT" sz="1700" dirty="0">
                <a:solidFill>
                  <a:schemeClr val="bg1"/>
                </a:solidFill>
              </a:rPr>
              <a:t> representar os resultados experimentais é calculada através do programa </a:t>
            </a:r>
            <a:r>
              <a:rPr lang="pt-PT" sz="1700" dirty="0" err="1">
                <a:solidFill>
                  <a:schemeClr val="bg1"/>
                </a:solidFill>
              </a:rPr>
              <a:t>HiggsSingals</a:t>
            </a:r>
            <a:r>
              <a:rPr lang="pt-PT" sz="1700" dirty="0">
                <a:solidFill>
                  <a:schemeClr val="bg1"/>
                </a:solidFill>
              </a:rPr>
              <a:t>.  </a:t>
            </a:r>
          </a:p>
        </p:txBody>
      </p:sp>
      <p:pic>
        <p:nvPicPr>
          <p:cNvPr id="6" name="Marcador de Posição de Conteúdo 4">
            <a:extLst>
              <a:ext uri="{FF2B5EF4-FFF2-40B4-BE49-F238E27FC236}">
                <a16:creationId xmlns:a16="http://schemas.microsoft.com/office/drawing/2014/main" id="{DF0EE775-AB00-4D85-89FD-061E67F7E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552" y="3326649"/>
            <a:ext cx="4173727" cy="3276375"/>
          </a:xfrm>
          <a:prstGeom prst="rect">
            <a:avLst/>
          </a:prstGeom>
        </p:spPr>
      </p:pic>
      <p:pic>
        <p:nvPicPr>
          <p:cNvPr id="8" name="Imagem 7" descr="Uma imagem com texto, mapa&#10;&#10;Descrição gerada com confiança muito alta">
            <a:extLst>
              <a:ext uri="{FF2B5EF4-FFF2-40B4-BE49-F238E27FC236}">
                <a16:creationId xmlns:a16="http://schemas.microsoft.com/office/drawing/2014/main" id="{B144E295-B7AA-4D22-9264-12C37C004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552" y="0"/>
            <a:ext cx="4082226" cy="3242464"/>
          </a:xfrm>
          <a:prstGeom prst="rect">
            <a:avLst/>
          </a:prstGeom>
        </p:spPr>
      </p:pic>
    </p:spTree>
    <p:extLst>
      <p:ext uri="{BB962C8B-B14F-4D97-AF65-F5344CB8AC3E}">
        <p14:creationId xmlns:p14="http://schemas.microsoft.com/office/powerpoint/2010/main" val="37172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2787F88-D921-4CCF-96E8-8A301D04682F}"/>
              </a:ext>
            </a:extLst>
          </p:cNvPr>
          <p:cNvSpPr>
            <a:spLocks noGrp="1"/>
          </p:cNvSpPr>
          <p:nvPr>
            <p:ph type="title"/>
          </p:nvPr>
        </p:nvSpPr>
        <p:spPr>
          <a:xfrm>
            <a:off x="624751" y="365125"/>
            <a:ext cx="7890527" cy="1325563"/>
          </a:xfrm>
        </p:spPr>
        <p:txBody>
          <a:bodyPr>
            <a:normAutofit/>
          </a:bodyPr>
          <a:lstStyle/>
          <a:p>
            <a:r>
              <a:rPr lang="pt-PT" dirty="0">
                <a:solidFill>
                  <a:srgbClr val="FF0000"/>
                </a:solidFill>
              </a:rPr>
              <a:t>Índice</a:t>
            </a:r>
          </a:p>
        </p:txBody>
      </p:sp>
      <p:sp>
        <p:nvSpPr>
          <p:cNvPr id="3" name="Marcador de Posição de Conteúdo 2">
            <a:extLst>
              <a:ext uri="{FF2B5EF4-FFF2-40B4-BE49-F238E27FC236}">
                <a16:creationId xmlns:a16="http://schemas.microsoft.com/office/drawing/2014/main" id="{279173B0-68ED-4BC0-B553-46625C1FCAB1}"/>
              </a:ext>
            </a:extLst>
          </p:cNvPr>
          <p:cNvSpPr>
            <a:spLocks noGrp="1"/>
          </p:cNvSpPr>
          <p:nvPr>
            <p:ph idx="1"/>
          </p:nvPr>
        </p:nvSpPr>
        <p:spPr>
          <a:xfrm>
            <a:off x="628650" y="2022601"/>
            <a:ext cx="7886699" cy="4154361"/>
          </a:xfrm>
        </p:spPr>
        <p:txBody>
          <a:bodyPr>
            <a:normAutofit/>
          </a:bodyPr>
          <a:lstStyle/>
          <a:p>
            <a:pPr marL="0" indent="0">
              <a:buNone/>
            </a:pPr>
            <a:r>
              <a:rPr lang="pt-PT" sz="1700" dirty="0">
                <a:solidFill>
                  <a:srgbClr val="FF0000"/>
                </a:solidFill>
              </a:rPr>
              <a:t>Acha que vale a pena introduzir um slide dedicado a introduzir a estrutura da apresentação? </a:t>
            </a:r>
          </a:p>
        </p:txBody>
      </p:sp>
    </p:spTree>
    <p:extLst>
      <p:ext uri="{BB962C8B-B14F-4D97-AF65-F5344CB8AC3E}">
        <p14:creationId xmlns:p14="http://schemas.microsoft.com/office/powerpoint/2010/main" val="31935082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40A189-0DF5-4A42-A0D6-946E1E94CA96}"/>
              </a:ext>
            </a:extLst>
          </p:cNvPr>
          <p:cNvSpPr>
            <a:spLocks noGrp="1"/>
          </p:cNvSpPr>
          <p:nvPr>
            <p:ph type="title"/>
          </p:nvPr>
        </p:nvSpPr>
        <p:spPr>
          <a:xfrm>
            <a:off x="263769" y="131918"/>
            <a:ext cx="3120781" cy="798657"/>
          </a:xfrm>
          <a:noFill/>
          <a:ln w="19050">
            <a:solidFill>
              <a:schemeClr val="bg1"/>
            </a:solidFill>
          </a:ln>
        </p:spPr>
        <p:txBody>
          <a:bodyPr vert="horz" wrap="square" lIns="91440" tIns="45720" rIns="91440" bIns="45720" rtlCol="0" anchor="ctr">
            <a:normAutofit/>
          </a:bodyPr>
          <a:lstStyle/>
          <a:p>
            <a:pPr algn="ctr"/>
            <a:r>
              <a:rPr lang="en-US" sz="2400" kern="1200">
                <a:solidFill>
                  <a:schemeClr val="bg1"/>
                </a:solidFill>
                <a:latin typeface="+mj-lt"/>
                <a:ea typeface="+mj-ea"/>
                <a:cs typeface="+mj-cs"/>
              </a:rPr>
              <a:t>Seleção final de dados </a:t>
            </a:r>
          </a:p>
        </p:txBody>
      </p:sp>
      <p:sp>
        <p:nvSpPr>
          <p:cNvPr id="9" name="Marcador de Posição de Conteúdo 2">
            <a:extLst>
              <a:ext uri="{FF2B5EF4-FFF2-40B4-BE49-F238E27FC236}">
                <a16:creationId xmlns:a16="http://schemas.microsoft.com/office/drawing/2014/main" id="{CC88DE94-ABD4-4B5B-9D5D-FEBD9BACA8E8}"/>
              </a:ext>
            </a:extLst>
          </p:cNvPr>
          <p:cNvSpPr txBox="1">
            <a:spLocks/>
          </p:cNvSpPr>
          <p:nvPr/>
        </p:nvSpPr>
        <p:spPr>
          <a:xfrm>
            <a:off x="201248" y="1160463"/>
            <a:ext cx="3183302" cy="5380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700" dirty="0">
                <a:solidFill>
                  <a:schemeClr val="bg1"/>
                </a:solidFill>
              </a:rPr>
              <a:t>Selecionando os pontos que ainda não entraram para a zona de 95% de exclusão e separando os pontos por desvios probabilísticos baseados no sector de </a:t>
            </a:r>
            <a:r>
              <a:rPr lang="pt-PT" sz="1700" dirty="0" err="1">
                <a:solidFill>
                  <a:schemeClr val="bg1"/>
                </a:solidFill>
              </a:rPr>
              <a:t>Higgs</a:t>
            </a:r>
            <a:r>
              <a:rPr lang="pt-PT" sz="1700" dirty="0">
                <a:solidFill>
                  <a:schemeClr val="bg1"/>
                </a:solidFill>
              </a:rPr>
              <a:t> obtemos uma seleção muito pequena dos nossos resultados iniciais.</a:t>
            </a:r>
          </a:p>
        </p:txBody>
      </p:sp>
      <p:pic>
        <p:nvPicPr>
          <p:cNvPr id="8" name="Marcador de Posição de Conteúdo 4" descr="Uma imagem com texto, mapa&#10;&#10;Descrição gerada com confiança muito alta">
            <a:extLst>
              <a:ext uri="{FF2B5EF4-FFF2-40B4-BE49-F238E27FC236}">
                <a16:creationId xmlns:a16="http://schemas.microsoft.com/office/drawing/2014/main" id="{748B11D9-C591-4380-B5A7-B4DF04E06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322" y="1479196"/>
            <a:ext cx="4688077" cy="3738741"/>
          </a:xfrm>
          <a:prstGeom prst="rect">
            <a:avLst/>
          </a:prstGeom>
        </p:spPr>
      </p:pic>
    </p:spTree>
    <p:extLst>
      <p:ext uri="{BB962C8B-B14F-4D97-AF65-F5344CB8AC3E}">
        <p14:creationId xmlns:p14="http://schemas.microsoft.com/office/powerpoint/2010/main" val="3989074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9144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arcador de Posição de Conteúdo 2">
            <a:extLst>
              <a:ext uri="{FF2B5EF4-FFF2-40B4-BE49-F238E27FC236}">
                <a16:creationId xmlns:a16="http://schemas.microsoft.com/office/drawing/2014/main" id="{3CC18B4E-2E6F-4BF8-B405-FDAD2D550B4F}"/>
              </a:ext>
            </a:extLst>
          </p:cNvPr>
          <p:cNvSpPr txBox="1">
            <a:spLocks/>
          </p:cNvSpPr>
          <p:nvPr/>
        </p:nvSpPr>
        <p:spPr>
          <a:xfrm>
            <a:off x="534971" y="282974"/>
            <a:ext cx="8074057" cy="120726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pt-PT" sz="4700" kern="1200" dirty="0">
                <a:latin typeface="+mj-lt"/>
                <a:ea typeface="+mj-ea"/>
                <a:cs typeface="+mj-cs"/>
              </a:rPr>
              <a:t>Limites associados ao bosão Z’ </a:t>
            </a:r>
          </a:p>
        </p:txBody>
      </p:sp>
      <p:pic>
        <p:nvPicPr>
          <p:cNvPr id="8" name="Picture 2" descr="https://i.gyazo.com/81eb7732a301dd61a12efa86e1e8af83.png">
            <a:extLst>
              <a:ext uri="{FF2B5EF4-FFF2-40B4-BE49-F238E27FC236}">
                <a16:creationId xmlns:a16="http://schemas.microsoft.com/office/drawing/2014/main" id="{60C14D44-21AB-4B07-829C-ADF4A427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6" y="1773216"/>
            <a:ext cx="8176104" cy="21462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Marcador de Posição de Conteúdo 2">
                <a:extLst>
                  <a:ext uri="{FF2B5EF4-FFF2-40B4-BE49-F238E27FC236}">
                    <a16:creationId xmlns:a16="http://schemas.microsoft.com/office/drawing/2014/main" id="{8123551C-77B2-4698-A2E3-8CFD65B9C228}"/>
                  </a:ext>
                </a:extLst>
              </p:cNvPr>
              <p:cNvSpPr txBox="1">
                <a:spLocks/>
              </p:cNvSpPr>
              <p:nvPr/>
            </p:nvSpPr>
            <p:spPr>
              <a:xfrm>
                <a:off x="223715" y="4242815"/>
                <a:ext cx="8704385" cy="2615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sz="1400" dirty="0">
                    <a:solidFill>
                      <a:schemeClr val="bg1"/>
                    </a:solidFill>
                  </a:rPr>
                  <a:t>Tendo em conta estes constrangimentos experimentais uma observação rápida da expressão associada a massa do novo bosão de </a:t>
                </a:r>
                <a:r>
                  <a:rPr lang="pt-PT" sz="1400" dirty="0" err="1">
                    <a:solidFill>
                      <a:schemeClr val="bg1"/>
                    </a:solidFill>
                  </a:rPr>
                  <a:t>Gauge</a:t>
                </a:r>
                <a:r>
                  <a:rPr lang="pt-PT" sz="1400" dirty="0">
                    <a:solidFill>
                      <a:schemeClr val="bg1"/>
                    </a:solidFill>
                  </a:rPr>
                  <a:t>,</a:t>
                </a:r>
              </a:p>
              <a:p>
                <a:pPr marL="0" indent="0" algn="ctr">
                  <a:buFont typeface="Arial" panose="020B0604020202020204" pitchFamily="34" charset="0"/>
                  <a:buNone/>
                </a:pPr>
                <a:r>
                  <a:rPr lang="pt-PT" sz="1400" dirty="0">
                    <a:solidFill>
                      <a:schemeClr val="bg1"/>
                    </a:solidFill>
                  </a:rPr>
                  <a:t> </a:t>
                </a:r>
                <a14:m>
                  <m:oMath xmlns:m="http://schemas.openxmlformats.org/officeDocument/2006/math">
                    <m:sSub>
                      <m:sSubPr>
                        <m:ctrlPr>
                          <a:rPr lang="pt-PT" sz="1400" i="1" smtClean="0">
                            <a:solidFill>
                              <a:schemeClr val="bg1"/>
                            </a:solidFill>
                            <a:latin typeface="Cambria Math" panose="02040503050406030204" pitchFamily="18" charset="0"/>
                          </a:rPr>
                        </m:ctrlPr>
                      </m:sSubPr>
                      <m:e>
                        <m:r>
                          <a:rPr lang="pt-PT" sz="1400" i="1">
                            <a:solidFill>
                              <a:schemeClr val="bg1"/>
                            </a:solidFill>
                            <a:latin typeface="Cambria Math" panose="02040503050406030204" pitchFamily="18" charset="0"/>
                          </a:rPr>
                          <m:t>𝑀</m:t>
                        </m:r>
                      </m:e>
                      <m:sub>
                        <m:r>
                          <a:rPr lang="pt-PT" sz="1400" i="1">
                            <a:solidFill>
                              <a:schemeClr val="bg1"/>
                            </a:solidFill>
                            <a:latin typeface="Cambria Math" panose="02040503050406030204" pitchFamily="18" charset="0"/>
                          </a:rPr>
                          <m:t>𝑍</m:t>
                        </m:r>
                        <m:r>
                          <a:rPr lang="pt-PT" sz="1400" i="1">
                            <a:solidFill>
                              <a:schemeClr val="bg1"/>
                            </a:solidFill>
                            <a:latin typeface="Cambria Math" panose="02040503050406030204" pitchFamily="18" charset="0"/>
                          </a:rPr>
                          <m:t>,</m:t>
                        </m:r>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𝑍</m:t>
                            </m:r>
                          </m:e>
                          <m:sup>
                            <m:r>
                              <a:rPr lang="pt-PT" sz="1400" i="1">
                                <a:solidFill>
                                  <a:schemeClr val="bg1"/>
                                </a:solidFill>
                                <a:latin typeface="Cambria Math" panose="02040503050406030204" pitchFamily="18" charset="0"/>
                              </a:rPr>
                              <m:t>′</m:t>
                            </m:r>
                          </m:sup>
                        </m:sSup>
                      </m:sub>
                    </m:sSub>
                    <m:r>
                      <a:rPr lang="pt-PT" sz="1400" i="1">
                        <a:solidFill>
                          <a:schemeClr val="bg1"/>
                        </a:solidFill>
                        <a:latin typeface="Cambria Math" panose="02040503050406030204" pitchFamily="18" charset="0"/>
                      </a:rPr>
                      <m:t>=</m:t>
                    </m:r>
                    <m:rad>
                      <m:radPr>
                        <m:degHide m:val="on"/>
                        <m:ctrlPr>
                          <a:rPr lang="pt-PT" sz="1400" i="1">
                            <a:solidFill>
                              <a:schemeClr val="bg1"/>
                            </a:solidFill>
                            <a:latin typeface="Cambria Math" panose="02040503050406030204" pitchFamily="18" charset="0"/>
                          </a:rPr>
                        </m:ctrlPr>
                      </m:radPr>
                      <m:deg/>
                      <m:e>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r>
                          <a:rPr lang="pt-PT" sz="1400" i="1">
                            <a:solidFill>
                              <a:schemeClr val="bg1"/>
                            </a:solidFill>
                            <a:latin typeface="Cambria Math" panose="02040503050406030204" pitchFamily="18" charset="0"/>
                          </a:rPr>
                          <m:t>+</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e>
                    </m:rad>
                    <m:r>
                      <a:rPr lang="pt-PT" sz="1400">
                        <a:solidFill>
                          <a:schemeClr val="bg1"/>
                        </a:solidFill>
                        <a:latin typeface="Cambria Math" panose="02040503050406030204" pitchFamily="18" charset="0"/>
                      </a:rPr>
                      <m:t>⋅</m:t>
                    </m:r>
                    <m:f>
                      <m:fPr>
                        <m:ctrlPr>
                          <a:rPr lang="pt-PT" sz="1400" i="1">
                            <a:solidFill>
                              <a:schemeClr val="bg1"/>
                            </a:solidFill>
                            <a:latin typeface="Cambria Math" panose="02040503050406030204" pitchFamily="18" charset="0"/>
                          </a:rPr>
                        </m:ctrlPr>
                      </m:fPr>
                      <m:num>
                        <m:r>
                          <a:rPr lang="pt-PT" sz="1400" i="1">
                            <a:solidFill>
                              <a:schemeClr val="bg1"/>
                            </a:solidFill>
                            <a:latin typeface="Cambria Math" panose="02040503050406030204" pitchFamily="18" charset="0"/>
                          </a:rPr>
                          <m:t>𝑣</m:t>
                        </m:r>
                      </m:num>
                      <m:den>
                        <m:r>
                          <a:rPr lang="pt-PT" sz="1400" i="1">
                            <a:solidFill>
                              <a:schemeClr val="bg1"/>
                            </a:solidFill>
                            <a:latin typeface="Cambria Math" panose="02040503050406030204" pitchFamily="18" charset="0"/>
                          </a:rPr>
                          <m:t>2</m:t>
                        </m:r>
                      </m:den>
                    </m:f>
                    <m:d>
                      <m:dPr>
                        <m:begChr m:val="["/>
                        <m:endChr m:val="]"/>
                        <m:ctrlPr>
                          <a:rPr lang="pt-PT" sz="1400" i="1">
                            <a:solidFill>
                              <a:schemeClr val="bg1"/>
                            </a:solidFill>
                            <a:latin typeface="Cambria Math" panose="02040503050406030204" pitchFamily="18" charset="0"/>
                          </a:rPr>
                        </m:ctrlPr>
                      </m:dPr>
                      <m:e>
                        <m:f>
                          <m:fPr>
                            <m:ctrlPr>
                              <a:rPr lang="pt-PT" sz="1400" i="1">
                                <a:solidFill>
                                  <a:schemeClr val="bg1"/>
                                </a:solidFill>
                                <a:latin typeface="Cambria Math" panose="02040503050406030204" pitchFamily="18" charset="0"/>
                              </a:rPr>
                            </m:ctrlPr>
                          </m:fPr>
                          <m:num>
                            <m:r>
                              <a:rPr lang="pt-PT" sz="1400" i="1">
                                <a:solidFill>
                                  <a:schemeClr val="bg1"/>
                                </a:solidFill>
                                <a:latin typeface="Cambria Math" panose="02040503050406030204" pitchFamily="18" charset="0"/>
                              </a:rPr>
                              <m:t>1</m:t>
                            </m:r>
                          </m:num>
                          <m:den>
                            <m:r>
                              <a:rPr lang="pt-PT" sz="1400" i="1">
                                <a:solidFill>
                                  <a:schemeClr val="bg1"/>
                                </a:solidFill>
                                <a:latin typeface="Cambria Math" panose="02040503050406030204" pitchFamily="18" charset="0"/>
                              </a:rPr>
                              <m:t>2</m:t>
                            </m:r>
                          </m:den>
                        </m:f>
                        <m:d>
                          <m:dPr>
                            <m:ctrlPr>
                              <a:rPr lang="pt-PT" sz="1400" i="1">
                                <a:solidFill>
                                  <a:schemeClr val="bg1"/>
                                </a:solidFill>
                                <a:latin typeface="Cambria Math" panose="02040503050406030204" pitchFamily="18" charset="0"/>
                              </a:rPr>
                            </m:ctrlPr>
                          </m:dPr>
                          <m:e>
                            <m:f>
                              <m:fPr>
                                <m:ctrlPr>
                                  <a:rPr lang="pt-PT" sz="1400" i="1">
                                    <a:solidFill>
                                      <a:schemeClr val="bg1"/>
                                    </a:solidFill>
                                    <a:latin typeface="Cambria Math" panose="02040503050406030204" pitchFamily="18" charset="0"/>
                                  </a:rPr>
                                </m:ctrlPr>
                              </m:fPr>
                              <m:num>
                                <m:acc>
                                  <m:accPr>
                                    <m:chr m:val="̃"/>
                                    <m:ctrlPr>
                                      <a:rPr lang="pt-PT" sz="1400" i="1">
                                        <a:solidFill>
                                          <a:schemeClr val="bg1"/>
                                        </a:solidFill>
                                        <a:latin typeface="Cambria Math" panose="02040503050406030204" pitchFamily="18" charset="0"/>
                                      </a:rPr>
                                    </m:ctrlPr>
                                  </m:accPr>
                                  <m:e>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e>
                                </m:acc>
                                <m:r>
                                  <a:rPr lang="pt-PT" sz="1400" i="1">
                                    <a:solidFill>
                                      <a:schemeClr val="bg1"/>
                                    </a:solidFill>
                                    <a:latin typeface="Cambria Math" panose="02040503050406030204" pitchFamily="18" charset="0"/>
                                  </a:rPr>
                                  <m:t>+16</m:t>
                                </m:r>
                                <m:sSup>
                                  <m:sSupPr>
                                    <m:ctrlPr>
                                      <a:rPr lang="pt-PT" sz="1400" i="1">
                                        <a:solidFill>
                                          <a:schemeClr val="bg1"/>
                                        </a:solidFill>
                                        <a:latin typeface="Cambria Math" panose="02040503050406030204" pitchFamily="18" charset="0"/>
                                      </a:rPr>
                                    </m:ctrlPr>
                                  </m:sSupPr>
                                  <m:e>
                                    <m:d>
                                      <m:dPr>
                                        <m:ctrlPr>
                                          <a:rPr lang="pt-PT" sz="1400" i="1">
                                            <a:solidFill>
                                              <a:schemeClr val="bg1"/>
                                            </a:solidFill>
                                            <a:latin typeface="Cambria Math" panose="02040503050406030204" pitchFamily="18" charset="0"/>
                                          </a:rPr>
                                        </m:ctrlPr>
                                      </m:dPr>
                                      <m:e>
                                        <m:f>
                                          <m:fPr>
                                            <m:ctrlPr>
                                              <a:rPr lang="pt-PT" sz="1400" i="1">
                                                <a:solidFill>
                                                  <a:schemeClr val="bg1"/>
                                                </a:solidFill>
                                                <a:latin typeface="Cambria Math" panose="02040503050406030204" pitchFamily="18" charset="0"/>
                                              </a:rPr>
                                            </m:ctrlPr>
                                          </m:fPr>
                                          <m:num>
                                            <m:r>
                                              <a:rPr lang="pt-PT" sz="1400" i="1">
                                                <a:solidFill>
                                                  <a:schemeClr val="bg1"/>
                                                </a:solidFill>
                                                <a:latin typeface="Cambria Math" panose="02040503050406030204" pitchFamily="18" charset="0"/>
                                              </a:rPr>
                                              <m:t>𝑥</m:t>
                                            </m:r>
                                          </m:num>
                                          <m:den>
                                            <m:r>
                                              <a:rPr lang="pt-PT" sz="1400" i="1">
                                                <a:solidFill>
                                                  <a:schemeClr val="bg1"/>
                                                </a:solidFill>
                                                <a:latin typeface="Cambria Math" panose="02040503050406030204" pitchFamily="18" charset="0"/>
                                              </a:rPr>
                                              <m:t>𝑣</m:t>
                                            </m:r>
                                          </m:den>
                                        </m:f>
                                      </m:e>
                                    </m:d>
                                  </m:e>
                                  <m:sup>
                                    <m:r>
                                      <a:rPr lang="pt-PT" sz="1400" i="1">
                                        <a:solidFill>
                                          <a:schemeClr val="bg1"/>
                                        </a:solidFill>
                                        <a:latin typeface="Cambria Math" panose="02040503050406030204" pitchFamily="18" charset="0"/>
                                      </a:rPr>
                                      <m:t>2</m:t>
                                    </m:r>
                                  </m:sup>
                                </m:sSup>
                                <m:sSubSup>
                                  <m:sSubSupPr>
                                    <m:ctrlPr>
                                      <a:rPr lang="pt-PT" sz="1400" i="1">
                                        <a:solidFill>
                                          <a:schemeClr val="bg1"/>
                                        </a:solidFill>
                                        <a:latin typeface="Cambria Math" panose="02040503050406030204" pitchFamily="18" charset="0"/>
                                      </a:rPr>
                                    </m:ctrlPr>
                                  </m:sSubSupPr>
                                  <m:e>
                                    <m:r>
                                      <a:rPr lang="pt-PT" sz="1400" b="0" i="1" smtClean="0">
                                        <a:solidFill>
                                          <a:schemeClr val="bg1"/>
                                        </a:solidFill>
                                        <a:latin typeface="Cambria Math" panose="02040503050406030204" pitchFamily="18" charset="0"/>
                                      </a:rPr>
                                      <m:t>𝑐</m:t>
                                    </m:r>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num>
                              <m:den>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r>
                                  <a:rPr lang="pt-PT" sz="1400" i="1">
                                    <a:solidFill>
                                      <a:schemeClr val="bg1"/>
                                    </a:solidFill>
                                    <a:latin typeface="Cambria Math" panose="02040503050406030204" pitchFamily="18" charset="0"/>
                                  </a:rPr>
                                  <m:t>+</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den>
                            </m:f>
                            <m:r>
                              <a:rPr lang="pt-PT" sz="1400" i="1">
                                <a:solidFill>
                                  <a:schemeClr val="bg1"/>
                                </a:solidFill>
                                <a:latin typeface="Cambria Math" panose="02040503050406030204" pitchFamily="18" charset="0"/>
                              </a:rPr>
                              <m:t>+1</m:t>
                            </m:r>
                          </m:e>
                        </m:d>
                        <m:r>
                          <a:rPr lang="pt-PT" sz="1400">
                            <a:solidFill>
                              <a:schemeClr val="bg1"/>
                            </a:solidFill>
                            <a:latin typeface="Cambria Math" panose="02040503050406030204" pitchFamily="18" charset="0"/>
                          </a:rPr>
                          <m:t>∓</m:t>
                        </m:r>
                        <m:f>
                          <m:fPr>
                            <m:ctrlPr>
                              <a:rPr lang="pt-PT" sz="1400" i="1">
                                <a:solidFill>
                                  <a:schemeClr val="bg1"/>
                                </a:solidFill>
                                <a:latin typeface="Cambria Math" panose="02040503050406030204" pitchFamily="18" charset="0"/>
                              </a:rPr>
                            </m:ctrlPr>
                          </m:fPr>
                          <m:num>
                            <m:acc>
                              <m:accPr>
                                <m:chr m:val="̃"/>
                                <m:ctrlPr>
                                  <a:rPr lang="pt-PT" sz="1400" i="1">
                                    <a:solidFill>
                                      <a:schemeClr val="bg1"/>
                                    </a:solidFill>
                                    <a:latin typeface="Cambria Math" panose="02040503050406030204" pitchFamily="18" charset="0"/>
                                  </a:rPr>
                                </m:ctrlPr>
                              </m:accPr>
                              <m:e>
                                <m:r>
                                  <a:rPr lang="pt-PT" sz="1400" i="1">
                                    <a:solidFill>
                                      <a:schemeClr val="bg1"/>
                                    </a:solidFill>
                                    <a:latin typeface="Cambria Math" panose="02040503050406030204" pitchFamily="18" charset="0"/>
                                  </a:rPr>
                                  <m:t>𝑔</m:t>
                                </m:r>
                              </m:e>
                            </m:acc>
                          </m:num>
                          <m:den>
                            <m:func>
                              <m:funcPr>
                                <m:ctrlPr>
                                  <a:rPr lang="pt-PT" sz="1400" i="1">
                                    <a:solidFill>
                                      <a:schemeClr val="bg1"/>
                                    </a:solidFill>
                                    <a:latin typeface="Cambria Math" panose="02040503050406030204" pitchFamily="18" charset="0"/>
                                  </a:rPr>
                                </m:ctrlPr>
                              </m:funcPr>
                              <m:fName>
                                <m:r>
                                  <m:rPr>
                                    <m:sty m:val="p"/>
                                  </m:rPr>
                                  <a:rPr lang="pt-PT" sz="1400">
                                    <a:solidFill>
                                      <a:schemeClr val="bg1"/>
                                    </a:solidFill>
                                    <a:latin typeface="Cambria Math" panose="02040503050406030204" pitchFamily="18" charset="0"/>
                                  </a:rPr>
                                  <m:t>sin</m:t>
                                </m:r>
                              </m:fName>
                              <m:e>
                                <m:d>
                                  <m:dPr>
                                    <m:ctrlPr>
                                      <a:rPr lang="pt-PT" sz="1400" i="1">
                                        <a:solidFill>
                                          <a:schemeClr val="bg1"/>
                                        </a:solidFill>
                                        <a:latin typeface="Cambria Math" panose="02040503050406030204" pitchFamily="18" charset="0"/>
                                      </a:rPr>
                                    </m:ctrlPr>
                                  </m:dPr>
                                  <m:e>
                                    <m:r>
                                      <a:rPr lang="pt-PT" sz="1400" i="1">
                                        <a:solidFill>
                                          <a:schemeClr val="bg1"/>
                                        </a:solidFill>
                                        <a:latin typeface="Cambria Math" panose="02040503050406030204" pitchFamily="18" charset="0"/>
                                      </a:rPr>
                                      <m:t>2</m:t>
                                    </m:r>
                                    <m:sSup>
                                      <m:sSupPr>
                                        <m:ctrlPr>
                                          <a:rPr lang="pt-PT" sz="1400" i="1">
                                            <a:solidFill>
                                              <a:schemeClr val="bg1"/>
                                            </a:solidFill>
                                            <a:latin typeface="Cambria Math" panose="02040503050406030204" pitchFamily="18" charset="0"/>
                                          </a:rPr>
                                        </m:ctrlPr>
                                      </m:sSupPr>
                                      <m:e>
                                        <m:r>
                                          <m:rPr>
                                            <m:sty m:val="p"/>
                                          </m:rPr>
                                          <a:rPr lang="pt-PT" sz="1400">
                                            <a:solidFill>
                                              <a:schemeClr val="bg1"/>
                                            </a:solidFill>
                                            <a:latin typeface="Cambria Math" panose="02040503050406030204" pitchFamily="18" charset="0"/>
                                          </a:rPr>
                                          <m:t>γ</m:t>
                                        </m:r>
                                      </m:e>
                                      <m:sup>
                                        <m:r>
                                          <a:rPr lang="pt-PT" sz="1400" i="1">
                                            <a:solidFill>
                                              <a:schemeClr val="bg1"/>
                                            </a:solidFill>
                                            <a:latin typeface="Cambria Math" panose="02040503050406030204" pitchFamily="18" charset="0"/>
                                          </a:rPr>
                                          <m:t>′</m:t>
                                        </m:r>
                                      </m:sup>
                                    </m:sSup>
                                  </m:e>
                                </m:d>
                              </m:e>
                            </m:func>
                            <m:rad>
                              <m:radPr>
                                <m:degHide m:val="on"/>
                                <m:ctrlPr>
                                  <a:rPr lang="pt-PT" sz="1400" i="1">
                                    <a:solidFill>
                                      <a:schemeClr val="bg1"/>
                                    </a:solidFill>
                                    <a:latin typeface="Cambria Math" panose="02040503050406030204" pitchFamily="18" charset="0"/>
                                  </a:rPr>
                                </m:ctrlPr>
                              </m:radPr>
                              <m:deg/>
                              <m:e>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𝑔</m:t>
                                    </m:r>
                                  </m:e>
                                  <m:sup>
                                    <m:r>
                                      <a:rPr lang="pt-PT" sz="1400" i="1">
                                        <a:solidFill>
                                          <a:schemeClr val="bg1"/>
                                        </a:solidFill>
                                        <a:latin typeface="Cambria Math" panose="02040503050406030204" pitchFamily="18" charset="0"/>
                                      </a:rPr>
                                      <m:t>2</m:t>
                                    </m:r>
                                  </m:sup>
                                </m:sSup>
                                <m:r>
                                  <a:rPr lang="pt-PT" sz="1400" i="1">
                                    <a:solidFill>
                                      <a:schemeClr val="bg1"/>
                                    </a:solidFill>
                                    <a:latin typeface="Cambria Math" panose="02040503050406030204" pitchFamily="18" charset="0"/>
                                  </a:rPr>
                                  <m:t>+</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2</m:t>
                                    </m:r>
                                  </m:sup>
                                </m:sSubSup>
                              </m:e>
                            </m:rad>
                          </m:den>
                        </m:f>
                      </m:e>
                    </m:d>
                  </m:oMath>
                </a14:m>
                <a:r>
                  <a:rPr lang="pt-PT" sz="1400" dirty="0">
                    <a:solidFill>
                      <a:schemeClr val="bg1"/>
                    </a:solidFill>
                  </a:rPr>
                  <a:t> ,</a:t>
                </a:r>
              </a:p>
              <a:p>
                <a:pPr marL="0" indent="0">
                  <a:buFont typeface="Arial" panose="020B0604020202020204" pitchFamily="34" charset="0"/>
                  <a:buNone/>
                </a:pPr>
                <a:r>
                  <a:rPr lang="pt-PT" sz="1400" dirty="0">
                    <a:solidFill>
                      <a:schemeClr val="bg1"/>
                    </a:solidFill>
                  </a:rPr>
                  <a:t>devido à escala relativa dos </a:t>
                </a:r>
                <a:r>
                  <a:rPr lang="pt-PT" sz="1400" dirty="0" err="1">
                    <a:solidFill>
                      <a:schemeClr val="bg1"/>
                    </a:solidFill>
                  </a:rPr>
                  <a:t>VEVs</a:t>
                </a:r>
                <a:r>
                  <a:rPr lang="pt-PT" sz="1400" dirty="0">
                    <a:solidFill>
                      <a:schemeClr val="bg1"/>
                    </a:solidFill>
                  </a:rPr>
                  <a:t> podemos aproximar a massa do bosão exótico Z’ a, </a:t>
                </a:r>
              </a:p>
              <a:p>
                <a:pPr marL="0" indent="0">
                  <a:buNone/>
                </a:pPr>
                <a14:m>
                  <m:oMathPara xmlns:m="http://schemas.openxmlformats.org/officeDocument/2006/math">
                    <m:oMathParaPr>
                      <m:jc m:val="centerGroup"/>
                    </m:oMathParaPr>
                    <m:oMath xmlns:m="http://schemas.openxmlformats.org/officeDocument/2006/math">
                      <m:sSub>
                        <m:sSubPr>
                          <m:ctrlPr>
                            <a:rPr lang="pt-PT" sz="1400" i="1" smtClean="0">
                              <a:solidFill>
                                <a:schemeClr val="bg1"/>
                              </a:solidFill>
                              <a:latin typeface="Cambria Math" panose="02040503050406030204" pitchFamily="18" charset="0"/>
                            </a:rPr>
                          </m:ctrlPr>
                        </m:sSubPr>
                        <m:e>
                          <m:r>
                            <a:rPr lang="pt-PT" sz="1400" i="1">
                              <a:solidFill>
                                <a:schemeClr val="bg1"/>
                              </a:solidFill>
                              <a:latin typeface="Cambria Math" panose="02040503050406030204" pitchFamily="18" charset="0"/>
                            </a:rPr>
                            <m:t>𝑀</m:t>
                          </m:r>
                        </m:e>
                        <m:sub>
                          <m:sSup>
                            <m:sSupPr>
                              <m:ctrlPr>
                                <a:rPr lang="pt-PT" sz="1400" i="1">
                                  <a:solidFill>
                                    <a:schemeClr val="bg1"/>
                                  </a:solidFill>
                                  <a:latin typeface="Cambria Math" panose="02040503050406030204" pitchFamily="18" charset="0"/>
                                </a:rPr>
                              </m:ctrlPr>
                            </m:sSupPr>
                            <m:e>
                              <m:r>
                                <a:rPr lang="pt-PT" sz="1400" i="1">
                                  <a:solidFill>
                                    <a:schemeClr val="bg1"/>
                                  </a:solidFill>
                                  <a:latin typeface="Cambria Math" panose="02040503050406030204" pitchFamily="18" charset="0"/>
                                </a:rPr>
                                <m:t>𝑍</m:t>
                              </m:r>
                            </m:e>
                            <m:sup>
                              <m:r>
                                <a:rPr lang="pt-PT" sz="1400" i="1">
                                  <a:solidFill>
                                    <a:schemeClr val="bg1"/>
                                  </a:solidFill>
                                  <a:latin typeface="Cambria Math" panose="02040503050406030204" pitchFamily="18" charset="0"/>
                                </a:rPr>
                                <m:t>′</m:t>
                              </m:r>
                            </m:sup>
                          </m:sSup>
                        </m:sub>
                      </m:sSub>
                      <m:r>
                        <a:rPr lang="pt-PT" sz="1400" i="1">
                          <a:solidFill>
                            <a:schemeClr val="bg1"/>
                          </a:solidFill>
                          <a:latin typeface="Cambria Math" panose="02040503050406030204" pitchFamily="18" charset="0"/>
                        </a:rPr>
                        <m:t>=2</m:t>
                      </m:r>
                      <m:sSubSup>
                        <m:sSubSupPr>
                          <m:ctrlPr>
                            <a:rPr lang="pt-PT" sz="1400" i="1">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r>
                            <a:rPr lang="pt-PT" sz="1400" i="1">
                              <a:solidFill>
                                <a:schemeClr val="bg1"/>
                              </a:solidFill>
                              <a:latin typeface="Cambria Math" panose="02040503050406030204" pitchFamily="18" charset="0"/>
                            </a:rPr>
                            <m:t>1</m:t>
                          </m:r>
                        </m:sub>
                        <m:sup>
                          <m:r>
                            <a:rPr lang="pt-PT" sz="1400" i="1">
                              <a:solidFill>
                                <a:schemeClr val="bg1"/>
                              </a:solidFill>
                              <a:latin typeface="Cambria Math" panose="02040503050406030204" pitchFamily="18" charset="0"/>
                            </a:rPr>
                            <m:t>′</m:t>
                          </m:r>
                        </m:sup>
                      </m:sSubSup>
                      <m:r>
                        <a:rPr lang="pt-PT" sz="1400" i="1">
                          <a:solidFill>
                            <a:schemeClr val="bg1"/>
                          </a:solidFill>
                          <a:latin typeface="Cambria Math" panose="02040503050406030204" pitchFamily="18" charset="0"/>
                        </a:rPr>
                        <m:t>𝑥</m:t>
                      </m:r>
                      <m:r>
                        <a:rPr lang="pt-PT" sz="1400" b="0" i="0" smtClean="0">
                          <a:solidFill>
                            <a:schemeClr val="bg1"/>
                          </a:solidFill>
                          <a:latin typeface="Cambria Math" panose="02040503050406030204" pitchFamily="18" charset="0"/>
                        </a:rPr>
                        <m:t>,</m:t>
                      </m:r>
                    </m:oMath>
                  </m:oMathPara>
                </a14:m>
                <a:endParaRPr lang="pt-PT" sz="1400" dirty="0">
                  <a:solidFill>
                    <a:schemeClr val="bg1"/>
                  </a:solidFill>
                </a:endParaRPr>
              </a:p>
              <a:p>
                <a:pPr marL="0" indent="0">
                  <a:buNone/>
                </a:pPr>
                <a:r>
                  <a:rPr lang="pt-PT" sz="1400" dirty="0">
                    <a:solidFill>
                      <a:schemeClr val="bg1"/>
                    </a:solidFill>
                  </a:rPr>
                  <a:t>O que significa que o acoplamento de </a:t>
                </a:r>
                <a:r>
                  <a:rPr lang="pt-PT" sz="1400" dirty="0" err="1">
                    <a:solidFill>
                      <a:schemeClr val="bg1"/>
                    </a:solidFill>
                  </a:rPr>
                  <a:t>Gauge</a:t>
                </a:r>
                <a:r>
                  <a:rPr lang="pt-PT" sz="1400" dirty="0">
                    <a:solidFill>
                      <a:schemeClr val="bg1"/>
                    </a:solidFill>
                  </a:rPr>
                  <a:t> prime para o caso estudado tem o valor mínimo de </a:t>
                </a:r>
                <a14:m>
                  <m:oMath xmlns:m="http://schemas.openxmlformats.org/officeDocument/2006/math">
                    <m:sSubSup>
                      <m:sSubSupPr>
                        <m:ctrlPr>
                          <a:rPr lang="pt-PT" sz="1400" i="1" smtClean="0">
                            <a:solidFill>
                              <a:schemeClr val="bg1"/>
                            </a:solidFill>
                            <a:latin typeface="Cambria Math" panose="02040503050406030204" pitchFamily="18" charset="0"/>
                          </a:rPr>
                        </m:ctrlPr>
                      </m:sSubSupPr>
                      <m:e>
                        <m:r>
                          <a:rPr lang="pt-PT" sz="1400" i="1">
                            <a:solidFill>
                              <a:schemeClr val="bg1"/>
                            </a:solidFill>
                            <a:latin typeface="Cambria Math" panose="02040503050406030204" pitchFamily="18" charset="0"/>
                          </a:rPr>
                          <m:t>𝑔</m:t>
                        </m:r>
                      </m:e>
                      <m:sub>
                        <m:sSub>
                          <m:sSubPr>
                            <m:ctrlPr>
                              <a:rPr lang="pt-PT" sz="1400" b="0" i="1" smtClean="0">
                                <a:solidFill>
                                  <a:schemeClr val="bg1"/>
                                </a:solidFill>
                                <a:latin typeface="Cambria Math" panose="02040503050406030204" pitchFamily="18" charset="0"/>
                              </a:rPr>
                            </m:ctrlPr>
                          </m:sSubPr>
                          <m:e>
                            <m:r>
                              <a:rPr lang="pt-PT" sz="1400" i="1">
                                <a:solidFill>
                                  <a:schemeClr val="bg1"/>
                                </a:solidFill>
                                <a:latin typeface="Cambria Math" panose="02040503050406030204" pitchFamily="18" charset="0"/>
                              </a:rPr>
                              <m:t>1</m:t>
                            </m:r>
                          </m:e>
                          <m:sub>
                            <m:r>
                              <a:rPr lang="pt-PT" sz="1400" b="0" i="1" smtClean="0">
                                <a:solidFill>
                                  <a:schemeClr val="bg1"/>
                                </a:solidFill>
                                <a:latin typeface="Cambria Math" panose="02040503050406030204" pitchFamily="18" charset="0"/>
                              </a:rPr>
                              <m:t>𝑚𝑖𝑛</m:t>
                            </m:r>
                          </m:sub>
                        </m:sSub>
                      </m:sub>
                      <m:sup>
                        <m:r>
                          <a:rPr lang="pt-PT" sz="1400" i="1">
                            <a:solidFill>
                              <a:schemeClr val="bg1"/>
                            </a:solidFill>
                            <a:latin typeface="Cambria Math" panose="02040503050406030204" pitchFamily="18" charset="0"/>
                          </a:rPr>
                          <m:t>′</m:t>
                        </m:r>
                      </m:sup>
                    </m:sSubSup>
                    <m:r>
                      <a:rPr lang="pt-PT" sz="1400">
                        <a:solidFill>
                          <a:schemeClr val="bg1"/>
                        </a:solidFill>
                        <a:latin typeface="Cambria Math" panose="02040503050406030204" pitchFamily="18" charset="0"/>
                      </a:rPr>
                      <m:t>≈</m:t>
                    </m:r>
                    <m:r>
                      <a:rPr lang="pt-PT" sz="1400" b="0" i="1" smtClean="0">
                        <a:solidFill>
                          <a:schemeClr val="bg1"/>
                        </a:solidFill>
                        <a:latin typeface="Cambria Math" panose="02040503050406030204" pitchFamily="18" charset="0"/>
                      </a:rPr>
                      <m:t>2</m:t>
                    </m:r>
                  </m:oMath>
                </a14:m>
                <a:endParaRPr lang="pt-PT" sz="1400" dirty="0">
                  <a:solidFill>
                    <a:schemeClr val="bg1"/>
                  </a:solidFill>
                </a:endParaRPr>
              </a:p>
            </p:txBody>
          </p:sp>
        </mc:Choice>
        <mc:Fallback xmlns="">
          <p:sp>
            <p:nvSpPr>
              <p:cNvPr id="11" name="Marcador de Posição de Conteúdo 2">
                <a:extLst>
                  <a:ext uri="{FF2B5EF4-FFF2-40B4-BE49-F238E27FC236}">
                    <a16:creationId xmlns:a16="http://schemas.microsoft.com/office/drawing/2014/main" id="{8123551C-77B2-4698-A2E3-8CFD65B9C228}"/>
                  </a:ext>
                </a:extLst>
              </p:cNvPr>
              <p:cNvSpPr txBox="1">
                <a:spLocks noRot="1" noChangeAspect="1" noMove="1" noResize="1" noEditPoints="1" noAdjustHandles="1" noChangeArrowheads="1" noChangeShapeType="1" noTextEdit="1"/>
              </p:cNvSpPr>
              <p:nvPr/>
            </p:nvSpPr>
            <p:spPr>
              <a:xfrm>
                <a:off x="223715" y="4242815"/>
                <a:ext cx="8704385" cy="2615183"/>
              </a:xfrm>
              <a:prstGeom prst="rect">
                <a:avLst/>
              </a:prstGeom>
              <a:blipFill>
                <a:blip r:embed="rId3"/>
                <a:stretch>
                  <a:fillRect l="-210" t="-1166"/>
                </a:stretch>
              </a:blipFill>
            </p:spPr>
            <p:txBody>
              <a:bodyPr/>
              <a:lstStyle/>
              <a:p>
                <a:r>
                  <a:rPr lang="pt-PT">
                    <a:noFill/>
                  </a:rPr>
                  <a:t> </a:t>
                </a:r>
              </a:p>
            </p:txBody>
          </p:sp>
        </mc:Fallback>
      </mc:AlternateContent>
    </p:spTree>
    <p:extLst>
      <p:ext uri="{BB962C8B-B14F-4D97-AF65-F5344CB8AC3E}">
        <p14:creationId xmlns:p14="http://schemas.microsoft.com/office/powerpoint/2010/main" val="83955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F234DD7-8A18-4A37-A334-6CCD6577B813}"/>
              </a:ext>
            </a:extLst>
          </p:cNvPr>
          <p:cNvSpPr>
            <a:spLocks noGrp="1"/>
          </p:cNvSpPr>
          <p:nvPr>
            <p:ph type="title"/>
          </p:nvPr>
        </p:nvSpPr>
        <p:spPr>
          <a:xfrm>
            <a:off x="303935" y="18256"/>
            <a:ext cx="8624165" cy="1142207"/>
          </a:xfrm>
        </p:spPr>
        <p:txBody>
          <a:bodyPr>
            <a:normAutofit/>
          </a:bodyPr>
          <a:lstStyle/>
          <a:p>
            <a:r>
              <a:rPr lang="pt-PT" dirty="0">
                <a:solidFill>
                  <a:srgbClr val="FFFFFF"/>
                </a:solidFill>
              </a:rPr>
              <a:t>Conclusões </a:t>
            </a:r>
          </a:p>
        </p:txBody>
      </p:sp>
      <p:sp>
        <p:nvSpPr>
          <p:cNvPr id="3" name="Marcador de Posição de Conteúdo 2">
            <a:extLst>
              <a:ext uri="{FF2B5EF4-FFF2-40B4-BE49-F238E27FC236}">
                <a16:creationId xmlns:a16="http://schemas.microsoft.com/office/drawing/2014/main" id="{0166AC8E-E1F3-4957-8C5A-AD2DA2798D24}"/>
              </a:ext>
            </a:extLst>
          </p:cNvPr>
          <p:cNvSpPr>
            <a:spLocks noGrp="1"/>
          </p:cNvSpPr>
          <p:nvPr>
            <p:ph idx="1"/>
          </p:nvPr>
        </p:nvSpPr>
        <p:spPr>
          <a:xfrm>
            <a:off x="303935" y="1178719"/>
            <a:ext cx="8211415" cy="4998243"/>
          </a:xfrm>
        </p:spPr>
        <p:txBody>
          <a:bodyPr>
            <a:normAutofit/>
          </a:bodyPr>
          <a:lstStyle/>
          <a:p>
            <a:pPr marL="0" indent="0">
              <a:buNone/>
            </a:pPr>
            <a:r>
              <a:rPr lang="pt-PT" sz="1700" dirty="0">
                <a:solidFill>
                  <a:srgbClr val="FFFFFF"/>
                </a:solidFill>
              </a:rPr>
              <a:t>O que fizemos neste projeto foi estudar as falhas do modelo padrão e explorar uma alternativa o modelo B-L-SM, focamo-nos principalmente no sector de </a:t>
            </a:r>
            <a:r>
              <a:rPr lang="pt-PT" sz="1700" dirty="0" err="1">
                <a:solidFill>
                  <a:srgbClr val="FFFFFF"/>
                </a:solidFill>
              </a:rPr>
              <a:t>Higgs</a:t>
            </a:r>
            <a:r>
              <a:rPr lang="pt-PT" sz="1700" dirty="0">
                <a:solidFill>
                  <a:srgbClr val="FFFFFF"/>
                </a:solidFill>
              </a:rPr>
              <a:t> devido a constrangimentos de tempo. </a:t>
            </a:r>
          </a:p>
          <a:p>
            <a:pPr marL="0" indent="0">
              <a:buNone/>
            </a:pPr>
            <a:endParaRPr lang="pt-PT" sz="1700" dirty="0">
              <a:solidFill>
                <a:srgbClr val="FFFFFF"/>
              </a:solidFill>
            </a:endParaRPr>
          </a:p>
          <a:p>
            <a:pPr marL="0" indent="0">
              <a:buNone/>
            </a:pPr>
            <a:r>
              <a:rPr lang="pt-PT" sz="1700" dirty="0">
                <a:solidFill>
                  <a:srgbClr val="FFFFFF"/>
                </a:solidFill>
              </a:rPr>
              <a:t>A nossa analise deste modelo aparenta mostrar que se encontra quase excluído ou descoberto mas atendendo ao facto que existem possíveis condições que apesar do VEV escolhido ser baixo têm uma grande chance de descrever o sector de </a:t>
            </a:r>
            <a:r>
              <a:rPr lang="pt-PT" sz="1700" dirty="0" err="1">
                <a:solidFill>
                  <a:srgbClr val="FFFFFF"/>
                </a:solidFill>
              </a:rPr>
              <a:t>Higgs</a:t>
            </a:r>
            <a:r>
              <a:rPr lang="pt-PT" sz="1700" dirty="0">
                <a:solidFill>
                  <a:srgbClr val="FFFFFF"/>
                </a:solidFill>
              </a:rPr>
              <a:t> significa que podemos estar próximos de que pode validar este modelo. </a:t>
            </a:r>
          </a:p>
          <a:p>
            <a:pPr marL="0" indent="0">
              <a:buNone/>
            </a:pPr>
            <a:endParaRPr lang="pt-PT" sz="1700" dirty="0">
              <a:solidFill>
                <a:srgbClr val="FFFFFF"/>
              </a:solidFill>
            </a:endParaRPr>
          </a:p>
          <a:p>
            <a:pPr marL="0" indent="0">
              <a:buNone/>
            </a:pPr>
            <a:r>
              <a:rPr lang="pt-PT" sz="1700" dirty="0">
                <a:solidFill>
                  <a:srgbClr val="FFFFFF"/>
                </a:solidFill>
              </a:rPr>
              <a:t>Esta descoberta iria nos dar um modo para explicar massas de neutrinos mas isto continua a não resolver todos os problemas do modelo padrão, este modelo não propõem uma resolução para a matéria negra e o próximo passo seria procurar uma maneira de incorporar uma solução deste problema com o nosso modelo. </a:t>
            </a:r>
          </a:p>
          <a:p>
            <a:pPr marL="0" indent="0">
              <a:buNone/>
            </a:pPr>
            <a:endParaRPr lang="pt-PT" sz="1700" dirty="0">
              <a:solidFill>
                <a:srgbClr val="FFFFFF"/>
              </a:solidFill>
            </a:endParaRPr>
          </a:p>
        </p:txBody>
      </p:sp>
    </p:spTree>
    <p:extLst>
      <p:ext uri="{BB962C8B-B14F-4D97-AF65-F5344CB8AC3E}">
        <p14:creationId xmlns:p14="http://schemas.microsoft.com/office/powerpoint/2010/main" val="27175619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C0C2126-2C37-407C-8A83-D3A4CF2DEDAC}"/>
              </a:ext>
            </a:extLst>
          </p:cNvPr>
          <p:cNvSpPr>
            <a:spLocks noGrp="1"/>
          </p:cNvSpPr>
          <p:nvPr>
            <p:ph type="title"/>
          </p:nvPr>
        </p:nvSpPr>
        <p:spPr>
          <a:xfrm>
            <a:off x="222859" y="250826"/>
            <a:ext cx="8617206" cy="909638"/>
          </a:xfrm>
        </p:spPr>
        <p:txBody>
          <a:bodyPr>
            <a:normAutofit/>
          </a:bodyPr>
          <a:lstStyle/>
          <a:p>
            <a:r>
              <a:rPr lang="pt-PT" dirty="0">
                <a:solidFill>
                  <a:srgbClr val="FFFFFF"/>
                </a:solidFill>
              </a:rPr>
              <a:t>Motivação</a:t>
            </a:r>
          </a:p>
        </p:txBody>
      </p:sp>
      <mc:AlternateContent xmlns:mc="http://schemas.openxmlformats.org/markup-compatibility/2006">
        <mc:Choice xmlns:a14="http://schemas.microsoft.com/office/drawing/2010/main" Requires="a14">
          <p:sp>
            <p:nvSpPr>
              <p:cNvPr id="3" name="Marcador de Posição de Conteúdo 2">
                <a:extLst>
                  <a:ext uri="{FF2B5EF4-FFF2-40B4-BE49-F238E27FC236}">
                    <a16:creationId xmlns:a16="http://schemas.microsoft.com/office/drawing/2014/main" id="{8039A525-78D7-4F11-9429-EB38745F353C}"/>
                  </a:ext>
                </a:extLst>
              </p:cNvPr>
              <p:cNvSpPr>
                <a:spLocks noGrp="1"/>
              </p:cNvSpPr>
              <p:nvPr>
                <p:ph idx="1"/>
              </p:nvPr>
            </p:nvSpPr>
            <p:spPr>
              <a:xfrm>
                <a:off x="215900" y="1160465"/>
                <a:ext cx="8712200" cy="5472110"/>
              </a:xfrm>
            </p:spPr>
            <p:txBody>
              <a:bodyPr>
                <a:normAutofit/>
              </a:bodyPr>
              <a:lstStyle/>
              <a:p>
                <a:pPr marL="0" indent="0">
                  <a:buNone/>
                </a:pPr>
                <a:r>
                  <a:rPr lang="pt-PT" sz="1700" dirty="0">
                    <a:solidFill>
                      <a:srgbClr val="FFFFFF"/>
                    </a:solidFill>
                  </a:rPr>
                  <a:t>Atualmente a teoria quântica que usamos para descrever partículas e as suas interações é o modelo padrão. Este modelo descreve as interações de, leptões, quarks, gluões e bosões. É uma teoria de </a:t>
                </a:r>
                <a:r>
                  <a:rPr lang="pt-PT" sz="1700" dirty="0" err="1">
                    <a:solidFill>
                      <a:srgbClr val="FFFFFF"/>
                    </a:solidFill>
                  </a:rPr>
                  <a:t>Gauge</a:t>
                </a:r>
                <a:r>
                  <a:rPr lang="pt-PT" sz="1700" dirty="0">
                    <a:solidFill>
                      <a:srgbClr val="FFFFFF"/>
                    </a:solidFill>
                  </a:rPr>
                  <a:t> baseada no grupo </a:t>
                </a:r>
                <a14:m>
                  <m:oMath xmlns:m="http://schemas.openxmlformats.org/officeDocument/2006/math">
                    <m:r>
                      <m:rPr>
                        <m:sty m:val="p"/>
                      </m:rPr>
                      <a:rPr lang="pt-PT" sz="1700">
                        <a:solidFill>
                          <a:srgbClr val="FFFFFF"/>
                        </a:solidFill>
                        <a:latin typeface="Cambria Math" panose="02040503050406030204" pitchFamily="18" charset="0"/>
                      </a:rPr>
                      <m:t>SU</m:t>
                    </m:r>
                    <m:sSub>
                      <m:sSubPr>
                        <m:ctrlPr>
                          <a:rPr lang="pt-PT" sz="1700" i="1">
                            <a:solidFill>
                              <a:srgbClr val="FFFFFF"/>
                            </a:solidFill>
                            <a:latin typeface="Cambria Math" panose="02040503050406030204" pitchFamily="18" charset="0"/>
                          </a:rPr>
                        </m:ctrlPr>
                      </m:sSubPr>
                      <m:e>
                        <m:d>
                          <m:dPr>
                            <m:ctrlPr>
                              <a:rPr lang="pt-PT" sz="1700" i="1">
                                <a:solidFill>
                                  <a:srgbClr val="FFFFFF"/>
                                </a:solidFill>
                                <a:latin typeface="Cambria Math" panose="02040503050406030204" pitchFamily="18" charset="0"/>
                              </a:rPr>
                            </m:ctrlPr>
                          </m:dPr>
                          <m:e>
                            <m:r>
                              <a:rPr lang="pt-PT" sz="1700">
                                <a:solidFill>
                                  <a:srgbClr val="FFFFFF"/>
                                </a:solidFill>
                                <a:latin typeface="Cambria Math" panose="02040503050406030204" pitchFamily="18" charset="0"/>
                              </a:rPr>
                              <m:t>3</m:t>
                            </m:r>
                          </m:e>
                        </m:d>
                      </m:e>
                      <m:sub>
                        <m:r>
                          <m:rPr>
                            <m:sty m:val="p"/>
                          </m:rPr>
                          <a:rPr lang="pt-PT" sz="1700">
                            <a:solidFill>
                              <a:srgbClr val="FFFFFF"/>
                            </a:solidFill>
                            <a:latin typeface="Cambria Math" panose="02040503050406030204" pitchFamily="18" charset="0"/>
                          </a:rPr>
                          <m:t>c</m:t>
                        </m:r>
                      </m:sub>
                    </m:sSub>
                    <m:r>
                      <a:rPr lang="pt-PT" sz="1700">
                        <a:solidFill>
                          <a:srgbClr val="FFFFFF"/>
                        </a:solidFill>
                        <a:latin typeface="Cambria Math" panose="02040503050406030204" pitchFamily="18" charset="0"/>
                      </a:rPr>
                      <m:t>×</m:t>
                    </m:r>
                    <m:r>
                      <m:rPr>
                        <m:sty m:val="p"/>
                      </m:rPr>
                      <a:rPr lang="pt-PT" sz="1700">
                        <a:solidFill>
                          <a:srgbClr val="FFFFFF"/>
                        </a:solidFill>
                        <a:latin typeface="Cambria Math" panose="02040503050406030204" pitchFamily="18" charset="0"/>
                      </a:rPr>
                      <m:t>SU</m:t>
                    </m:r>
                    <m:sSub>
                      <m:sSubPr>
                        <m:ctrlPr>
                          <a:rPr lang="pt-PT" sz="1700" i="1">
                            <a:solidFill>
                              <a:srgbClr val="FFFFFF"/>
                            </a:solidFill>
                            <a:latin typeface="Cambria Math" panose="02040503050406030204" pitchFamily="18" charset="0"/>
                          </a:rPr>
                        </m:ctrlPr>
                      </m:sSubPr>
                      <m:e>
                        <m:d>
                          <m:dPr>
                            <m:ctrlPr>
                              <a:rPr lang="pt-PT" sz="1700" i="1">
                                <a:solidFill>
                                  <a:srgbClr val="FFFFFF"/>
                                </a:solidFill>
                                <a:latin typeface="Cambria Math" panose="02040503050406030204" pitchFamily="18" charset="0"/>
                              </a:rPr>
                            </m:ctrlPr>
                          </m:dPr>
                          <m:e>
                            <m:r>
                              <a:rPr lang="pt-PT" sz="1700">
                                <a:solidFill>
                                  <a:srgbClr val="FFFFFF"/>
                                </a:solidFill>
                                <a:latin typeface="Cambria Math" panose="02040503050406030204" pitchFamily="18" charset="0"/>
                              </a:rPr>
                              <m:t>2</m:t>
                            </m:r>
                          </m:e>
                        </m:d>
                      </m:e>
                      <m:sub>
                        <m:r>
                          <m:rPr>
                            <m:sty m:val="p"/>
                          </m:rPr>
                          <a:rPr lang="pt-PT" sz="1700">
                            <a:solidFill>
                              <a:srgbClr val="FFFFFF"/>
                            </a:solidFill>
                            <a:latin typeface="Cambria Math" panose="02040503050406030204" pitchFamily="18" charset="0"/>
                          </a:rPr>
                          <m:t>L</m:t>
                        </m:r>
                      </m:sub>
                    </m:sSub>
                    <m:r>
                      <a:rPr lang="pt-PT" sz="1700">
                        <a:solidFill>
                          <a:srgbClr val="FFFFFF"/>
                        </a:solidFill>
                        <a:latin typeface="Cambria Math" panose="02040503050406030204" pitchFamily="18" charset="0"/>
                      </a:rPr>
                      <m:t>×</m:t>
                    </m:r>
                    <m:r>
                      <m:rPr>
                        <m:sty m:val="p"/>
                      </m:rPr>
                      <a:rPr lang="pt-PT" sz="1700">
                        <a:solidFill>
                          <a:srgbClr val="FFFFFF"/>
                        </a:solidFill>
                        <a:latin typeface="Cambria Math" panose="02040503050406030204" pitchFamily="18" charset="0"/>
                      </a:rPr>
                      <m:t>U</m:t>
                    </m:r>
                    <m:sSub>
                      <m:sSubPr>
                        <m:ctrlPr>
                          <a:rPr lang="pt-PT" sz="1700" i="1">
                            <a:solidFill>
                              <a:srgbClr val="FFFFFF"/>
                            </a:solidFill>
                            <a:latin typeface="Cambria Math" panose="02040503050406030204" pitchFamily="18" charset="0"/>
                          </a:rPr>
                        </m:ctrlPr>
                      </m:sSubPr>
                      <m:e>
                        <m:d>
                          <m:dPr>
                            <m:ctrlPr>
                              <a:rPr lang="pt-PT" sz="1700" i="1">
                                <a:solidFill>
                                  <a:srgbClr val="FFFFFF"/>
                                </a:solidFill>
                                <a:latin typeface="Cambria Math" panose="02040503050406030204" pitchFamily="18" charset="0"/>
                              </a:rPr>
                            </m:ctrlPr>
                          </m:dPr>
                          <m:e>
                            <m:r>
                              <a:rPr lang="pt-PT" sz="1700">
                                <a:solidFill>
                                  <a:srgbClr val="FFFFFF"/>
                                </a:solidFill>
                                <a:latin typeface="Cambria Math" panose="02040503050406030204" pitchFamily="18" charset="0"/>
                              </a:rPr>
                              <m:t>1</m:t>
                            </m:r>
                          </m:e>
                        </m:d>
                      </m:e>
                      <m:sub>
                        <m:r>
                          <m:rPr>
                            <m:sty m:val="p"/>
                          </m:rPr>
                          <a:rPr lang="pt-PT" sz="1700">
                            <a:solidFill>
                              <a:srgbClr val="FFFFFF"/>
                            </a:solidFill>
                            <a:latin typeface="Cambria Math" panose="02040503050406030204" pitchFamily="18" charset="0"/>
                          </a:rPr>
                          <m:t>Y</m:t>
                        </m:r>
                      </m:sub>
                    </m:sSub>
                  </m:oMath>
                </a14:m>
                <a:r>
                  <a:rPr lang="pt-PT" sz="1700" dirty="0">
                    <a:solidFill>
                      <a:srgbClr val="FFFFFF"/>
                    </a:solidFill>
                  </a:rPr>
                  <a:t>. A descrição de partículas é feita por campos físicos que são </a:t>
                </a:r>
                <a:r>
                  <a:rPr lang="pt-PT" sz="1700" dirty="0" err="1">
                    <a:solidFill>
                      <a:srgbClr val="FFFFFF"/>
                    </a:solidFill>
                  </a:rPr>
                  <a:t>multipletos</a:t>
                </a:r>
                <a:r>
                  <a:rPr lang="pt-PT" sz="1700" dirty="0">
                    <a:solidFill>
                      <a:srgbClr val="FFFFFF"/>
                    </a:solidFill>
                  </a:rPr>
                  <a:t> destes grupos.</a:t>
                </a:r>
              </a:p>
              <a:p>
                <a:pPr marL="0" indent="0">
                  <a:buNone/>
                </a:pPr>
                <a:endParaRPr lang="pt-PT" sz="1700" dirty="0">
                  <a:solidFill>
                    <a:srgbClr val="FFFFFF"/>
                  </a:solidFill>
                </a:endParaRPr>
              </a:p>
              <a:p>
                <a:pPr marL="0" indent="0">
                  <a:buNone/>
                </a:pPr>
                <a:r>
                  <a:rPr lang="pt-PT" sz="1700" dirty="0">
                    <a:solidFill>
                      <a:srgbClr val="FF0000"/>
                    </a:solidFill>
                  </a:rPr>
                  <a:t>(Introduzir alguma imagem?)</a:t>
                </a:r>
              </a:p>
              <a:p>
                <a:pPr marL="0" indent="0">
                  <a:buNone/>
                </a:pPr>
                <a:endParaRPr lang="pt-PT" sz="1700" dirty="0">
                  <a:solidFill>
                    <a:srgbClr val="FFFFFF"/>
                  </a:solidFill>
                </a:endParaRPr>
              </a:p>
              <a:p>
                <a:pPr marL="0" indent="0">
                  <a:buNone/>
                </a:pPr>
                <a:r>
                  <a:rPr lang="pt-PT" sz="1700" dirty="0">
                    <a:solidFill>
                      <a:srgbClr val="FFFFFF"/>
                    </a:solidFill>
                  </a:rPr>
                  <a:t>No entanto dados experimentais apontam para inconsistências no modelo padrão e o consenso é que este esta incompleto, por isso decidimos abordar um dos muitos candidatos para o substituir, o modelo de partículas B-L-SM, que é baseado no modelo padrão mas contêm uma extensão unitária U(1) baseado na simetria aparente de numero de barião menos numero de leptão. </a:t>
                </a:r>
              </a:p>
              <a:p>
                <a:pPr marL="0" indent="0">
                  <a:buNone/>
                </a:pPr>
                <a:endParaRPr lang="pt-PT" sz="1700" dirty="0">
                  <a:solidFill>
                    <a:srgbClr val="FFFFFF"/>
                  </a:solidFill>
                </a:endParaRPr>
              </a:p>
              <a:p>
                <a:pPr marL="0" indent="0">
                  <a:buNone/>
                </a:pPr>
                <a:r>
                  <a:rPr lang="pt-PT" sz="1700" dirty="0">
                    <a:solidFill>
                      <a:srgbClr val="FF0000"/>
                    </a:solidFill>
                  </a:rPr>
                  <a:t>(dizer algo sobre resultados num outro paragrafo ?) </a:t>
                </a:r>
              </a:p>
              <a:p>
                <a:endParaRPr lang="pt-PT" sz="1700" dirty="0">
                  <a:solidFill>
                    <a:srgbClr val="FFFFFF"/>
                  </a:solidFill>
                </a:endParaRPr>
              </a:p>
            </p:txBody>
          </p:sp>
        </mc:Choice>
        <mc:Fallback>
          <p:sp>
            <p:nvSpPr>
              <p:cNvPr id="3" name="Marcador de Posição de Conteúdo 2">
                <a:extLst>
                  <a:ext uri="{FF2B5EF4-FFF2-40B4-BE49-F238E27FC236}">
                    <a16:creationId xmlns:a16="http://schemas.microsoft.com/office/drawing/2014/main" id="{8039A525-78D7-4F11-9429-EB38745F353C}"/>
                  </a:ext>
                </a:extLst>
              </p:cNvPr>
              <p:cNvSpPr>
                <a:spLocks noGrp="1" noRot="1" noChangeAspect="1" noMove="1" noResize="1" noEditPoints="1" noAdjustHandles="1" noChangeArrowheads="1" noChangeShapeType="1" noTextEdit="1"/>
              </p:cNvSpPr>
              <p:nvPr>
                <p:ph idx="1"/>
              </p:nvPr>
            </p:nvSpPr>
            <p:spPr>
              <a:xfrm>
                <a:off x="215900" y="1160465"/>
                <a:ext cx="8712200" cy="5472110"/>
              </a:xfrm>
              <a:blipFill>
                <a:blip r:embed="rId2"/>
                <a:stretch>
                  <a:fillRect l="-420" t="-780" r="-769"/>
                </a:stretch>
              </a:blipFill>
            </p:spPr>
            <p:txBody>
              <a:bodyPr/>
              <a:lstStyle/>
              <a:p>
                <a:r>
                  <a:rPr lang="pt-PT">
                    <a:noFill/>
                  </a:rPr>
                  <a:t> </a:t>
                </a:r>
              </a:p>
            </p:txBody>
          </p:sp>
        </mc:Fallback>
      </mc:AlternateContent>
    </p:spTree>
    <p:extLst>
      <p:ext uri="{BB962C8B-B14F-4D97-AF65-F5344CB8AC3E}">
        <p14:creationId xmlns:p14="http://schemas.microsoft.com/office/powerpoint/2010/main" val="38352647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1CF07C-481E-49EB-92BF-B321DC34B5DB}"/>
              </a:ext>
            </a:extLst>
          </p:cNvPr>
          <p:cNvSpPr>
            <a:spLocks noGrp="1"/>
          </p:cNvSpPr>
          <p:nvPr>
            <p:ph type="title"/>
          </p:nvPr>
        </p:nvSpPr>
        <p:spPr>
          <a:xfrm>
            <a:off x="219728" y="224448"/>
            <a:ext cx="8620337" cy="936015"/>
          </a:xfrm>
        </p:spPr>
        <p:txBody>
          <a:bodyPr>
            <a:normAutofit fontScale="90000"/>
          </a:bodyPr>
          <a:lstStyle/>
          <a:p>
            <a:r>
              <a:rPr lang="pt-PT" dirty="0">
                <a:solidFill>
                  <a:srgbClr val="FFFFFF"/>
                </a:solidFill>
              </a:rPr>
              <a:t>Formalismo e teoria clássica de campo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4CEEA2CE-595B-4EA5-A13F-F6895964FB1C}"/>
                  </a:ext>
                </a:extLst>
              </p:cNvPr>
              <p:cNvSpPr>
                <a:spLocks noGrp="1"/>
              </p:cNvSpPr>
              <p:nvPr>
                <p:ph idx="1"/>
              </p:nvPr>
            </p:nvSpPr>
            <p:spPr>
              <a:xfrm>
                <a:off x="219728" y="1160463"/>
                <a:ext cx="8704544" cy="5473089"/>
              </a:xfrm>
            </p:spPr>
            <p:txBody>
              <a:bodyPr>
                <a:normAutofit/>
              </a:bodyPr>
              <a:lstStyle/>
              <a:p>
                <a:pPr marL="0" indent="0">
                  <a:buNone/>
                </a:pPr>
                <a:r>
                  <a:rPr lang="pt-PT" sz="1600" dirty="0">
                    <a:solidFill>
                      <a:srgbClr val="FFFFFF"/>
                    </a:solidFill>
                  </a:rPr>
                  <a:t>Iremos abordar física de partículas com formalismo lagrangiano cujo elemento fundamental é a ação, que se relaciona com o lagrangiano da forma, </a:t>
                </a:r>
              </a:p>
              <a:p>
                <a:pPr marL="0" indent="0">
                  <a:buNone/>
                </a:pPr>
                <a:endParaRPr lang="pt-PT" sz="16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r>
                        <a:rPr lang="pt-PT" sz="1600" i="1">
                          <a:solidFill>
                            <a:srgbClr val="FFFFFF"/>
                          </a:solidFill>
                          <a:latin typeface="Cambria Math" panose="02040503050406030204" pitchFamily="18" charset="0"/>
                        </a:rPr>
                        <m:t>𝒮</m:t>
                      </m:r>
                      <m:r>
                        <a:rPr lang="pt-PT" sz="1600">
                          <a:solidFill>
                            <a:srgbClr val="FFFFFF"/>
                          </a:solidFill>
                          <a:latin typeface="Cambria Math" panose="02040503050406030204" pitchFamily="18" charset="0"/>
                        </a:rPr>
                        <m:t>=</m:t>
                      </m:r>
                      <m:nary>
                        <m:naryPr>
                          <m:subHide m:val="on"/>
                          <m:supHide m:val="on"/>
                          <m:ctrlPr>
                            <a:rPr lang="pt-PT" sz="1600" i="1">
                              <a:solidFill>
                                <a:srgbClr val="FFFFFF"/>
                              </a:solidFill>
                              <a:latin typeface="Cambria Math" panose="02040503050406030204" pitchFamily="18" charset="0"/>
                            </a:rPr>
                          </m:ctrlPr>
                        </m:naryPr>
                        <m:sub/>
                        <m:sup/>
                        <m:e>
                          <m:r>
                            <m:rPr>
                              <m:sty m:val="p"/>
                            </m:rPr>
                            <a:rPr lang="pt-PT" sz="1600">
                              <a:solidFill>
                                <a:srgbClr val="FFFFFF"/>
                              </a:solidFill>
                              <a:latin typeface="Cambria Math" panose="02040503050406030204" pitchFamily="18" charset="0"/>
                            </a:rPr>
                            <m:t>L</m:t>
                          </m:r>
                        </m:e>
                      </m:nary>
                      <m:r>
                        <a:rPr lang="pt-PT" sz="1600">
                          <a:solidFill>
                            <a:srgbClr val="FFFFFF"/>
                          </a:solidFill>
                          <a:latin typeface="Cambria Math" panose="02040503050406030204" pitchFamily="18" charset="0"/>
                        </a:rPr>
                        <m:t> </m:t>
                      </m:r>
                      <m:r>
                        <m:rPr>
                          <m:sty m:val="p"/>
                        </m:rPr>
                        <a:rPr lang="pt-PT" sz="1600">
                          <a:solidFill>
                            <a:srgbClr val="FFFFFF"/>
                          </a:solidFill>
                          <a:latin typeface="Cambria Math" panose="02040503050406030204" pitchFamily="18" charset="0"/>
                        </a:rPr>
                        <m:t>dt</m:t>
                      </m:r>
                      <m:r>
                        <a:rPr lang="pt-PT" sz="1600">
                          <a:solidFill>
                            <a:srgbClr val="FFFFFF"/>
                          </a:solidFill>
                          <a:latin typeface="Cambria Math" panose="02040503050406030204" pitchFamily="18" charset="0"/>
                        </a:rPr>
                        <m:t>=</m:t>
                      </m:r>
                      <m:nary>
                        <m:naryPr>
                          <m:subHide m:val="on"/>
                          <m:supHide m:val="on"/>
                          <m:ctrlPr>
                            <a:rPr lang="pt-PT" sz="1600" i="1">
                              <a:solidFill>
                                <a:srgbClr val="FFFFFF"/>
                              </a:solidFill>
                              <a:latin typeface="Cambria Math" panose="02040503050406030204" pitchFamily="18" charset="0"/>
                            </a:rPr>
                          </m:ctrlPr>
                        </m:naryPr>
                        <m:sub/>
                        <m:sup/>
                        <m:e>
                          <m:r>
                            <a:rPr lang="pt-PT" sz="1600" i="1">
                              <a:solidFill>
                                <a:srgbClr val="FFFFFF"/>
                              </a:solidFill>
                              <a:latin typeface="Cambria Math" panose="02040503050406030204" pitchFamily="18" charset="0"/>
                            </a:rPr>
                            <m:t>ℒ</m:t>
                          </m:r>
                          <m:r>
                            <a:rPr lang="pt-PT" sz="1600">
                              <a:solidFill>
                                <a:srgbClr val="FFFFFF"/>
                              </a:solidFill>
                              <a:latin typeface="Cambria Math" panose="02040503050406030204" pitchFamily="18" charset="0"/>
                            </a:rPr>
                            <m:t> </m:t>
                          </m:r>
                          <m:d>
                            <m:dPr>
                              <m:ctrlPr>
                                <a:rPr lang="pt-PT" sz="1600" i="1">
                                  <a:solidFill>
                                    <a:srgbClr val="FFFFFF"/>
                                  </a:solidFill>
                                  <a:latin typeface="Cambria Math" panose="02040503050406030204" pitchFamily="18" charset="0"/>
                                </a:rPr>
                              </m:ctrlPr>
                            </m:dPr>
                            <m:e>
                              <m:r>
                                <m:rPr>
                                  <m:sty m:val="p"/>
                                </m:rPr>
                                <a:rPr lang="pt-PT" sz="1600">
                                  <a:solidFill>
                                    <a:srgbClr val="FFFFFF"/>
                                  </a:solidFill>
                                  <a:latin typeface="Cambria Math" panose="02040503050406030204" pitchFamily="18" charset="0"/>
                                </a:rPr>
                                <m:t>Φ</m:t>
                              </m:r>
                              <m:r>
                                <a:rPr lang="pt-PT" sz="1600">
                                  <a:solidFill>
                                    <a:srgbClr val="FFFFFF"/>
                                  </a:solidFill>
                                  <a:latin typeface="Cambria Math" panose="02040503050406030204" pitchFamily="18" charset="0"/>
                                </a:rPr>
                                <m:t>,</m:t>
                              </m:r>
                              <m:sSub>
                                <m:sSubPr>
                                  <m:ctrlPr>
                                    <a:rPr lang="pt-PT" sz="1600" i="1">
                                      <a:solidFill>
                                        <a:srgbClr val="FFFFFF"/>
                                      </a:solidFill>
                                      <a:latin typeface="Cambria Math" panose="02040503050406030204" pitchFamily="18" charset="0"/>
                                    </a:rPr>
                                  </m:ctrlPr>
                                </m:sSubPr>
                                <m:e>
                                  <m:r>
                                    <a:rPr lang="pt-PT" sz="1600">
                                      <a:solidFill>
                                        <a:srgbClr val="FFFFFF"/>
                                      </a:solidFill>
                                      <a:latin typeface="Cambria Math" panose="02040503050406030204" pitchFamily="18" charset="0"/>
                                    </a:rPr>
                                    <m:t>𝜕</m:t>
                                  </m:r>
                                </m:e>
                                <m:sub>
                                  <m:r>
                                    <m:rPr>
                                      <m:sty m:val="p"/>
                                    </m:rPr>
                                    <a:rPr lang="pt-PT" sz="1600">
                                      <a:solidFill>
                                        <a:srgbClr val="FFFFFF"/>
                                      </a:solidFill>
                                      <a:latin typeface="Cambria Math" panose="02040503050406030204" pitchFamily="18" charset="0"/>
                                    </a:rPr>
                                    <m:t>μ</m:t>
                                  </m:r>
                                </m:sub>
                              </m:sSub>
                              <m:r>
                                <m:rPr>
                                  <m:sty m:val="p"/>
                                </m:rPr>
                                <a:rPr lang="pt-PT" sz="1600">
                                  <a:solidFill>
                                    <a:srgbClr val="FFFFFF"/>
                                  </a:solidFill>
                                  <a:latin typeface="Cambria Math" panose="02040503050406030204" pitchFamily="18" charset="0"/>
                                </a:rPr>
                                <m:t>Φ</m:t>
                              </m:r>
                            </m:e>
                          </m:d>
                        </m:e>
                      </m:nary>
                      <m:r>
                        <a:rPr lang="pt-PT" sz="1600">
                          <a:solidFill>
                            <a:srgbClr val="FFFFFF"/>
                          </a:solidFill>
                          <a:latin typeface="Cambria Math" panose="02040503050406030204" pitchFamily="18" charset="0"/>
                        </a:rPr>
                        <m:t> </m:t>
                      </m:r>
                      <m:sSup>
                        <m:sSupPr>
                          <m:ctrlPr>
                            <a:rPr lang="pt-PT" sz="1600" i="1">
                              <a:solidFill>
                                <a:srgbClr val="FFFFFF"/>
                              </a:solidFill>
                              <a:latin typeface="Cambria Math" panose="02040503050406030204" pitchFamily="18" charset="0"/>
                            </a:rPr>
                          </m:ctrlPr>
                        </m:sSupPr>
                        <m:e>
                          <m:r>
                            <m:rPr>
                              <m:sty m:val="p"/>
                            </m:rPr>
                            <a:rPr lang="pt-PT" sz="1600">
                              <a:solidFill>
                                <a:srgbClr val="FFFFFF"/>
                              </a:solidFill>
                              <a:latin typeface="Cambria Math" panose="02040503050406030204" pitchFamily="18" charset="0"/>
                            </a:rPr>
                            <m:t>d</m:t>
                          </m:r>
                        </m:e>
                        <m:sup>
                          <m:r>
                            <m:rPr>
                              <m:sty m:val="p"/>
                            </m:rPr>
                            <a:rPr lang="pt-PT" sz="1600">
                              <a:solidFill>
                                <a:srgbClr val="FFFFFF"/>
                              </a:solidFill>
                              <a:latin typeface="Cambria Math" panose="02040503050406030204" pitchFamily="18" charset="0"/>
                            </a:rPr>
                            <m:t>μ</m:t>
                          </m:r>
                        </m:sup>
                      </m:sSup>
                      <m:r>
                        <m:rPr>
                          <m:sty m:val="p"/>
                        </m:rPr>
                        <a:rPr lang="pt-PT" sz="1600">
                          <a:solidFill>
                            <a:srgbClr val="FFFFFF"/>
                          </a:solidFill>
                          <a:latin typeface="Cambria Math" panose="02040503050406030204" pitchFamily="18" charset="0"/>
                        </a:rPr>
                        <m:t>x</m:t>
                      </m:r>
                      <m:r>
                        <a:rPr lang="pt-PT" sz="1600">
                          <a:solidFill>
                            <a:srgbClr val="FFFFFF"/>
                          </a:solidFill>
                          <a:latin typeface="Cambria Math" panose="02040503050406030204" pitchFamily="18" charset="0"/>
                        </a:rPr>
                        <m:t> ,</m:t>
                      </m:r>
                    </m:oMath>
                  </m:oMathPara>
                </a14:m>
                <a:endParaRPr lang="pt-PT" sz="1600" dirty="0">
                  <a:solidFill>
                    <a:srgbClr val="FFFFFF"/>
                  </a:solidFill>
                </a:endParaRPr>
              </a:p>
              <a:p>
                <a:pPr marL="0" indent="0">
                  <a:buNone/>
                </a:pPr>
                <a:endParaRPr lang="pt-PT" sz="1600" dirty="0">
                  <a:solidFill>
                    <a:srgbClr val="FFFFFF"/>
                  </a:solidFill>
                </a:endParaRPr>
              </a:p>
              <a:p>
                <a:pPr marL="0" indent="0">
                  <a:buNone/>
                </a:pPr>
                <a:r>
                  <a:rPr lang="pt-PT" sz="1600" dirty="0">
                    <a:solidFill>
                      <a:srgbClr val="FFFFFF"/>
                    </a:solidFill>
                  </a:rPr>
                  <a:t>A partir desta relação pelo principio de mínima ação obtemos as equações de Euler-Lagrange, </a:t>
                </a:r>
              </a:p>
              <a:p>
                <a:pPr marL="0" indent="0">
                  <a:buNone/>
                </a:pPr>
                <a:r>
                  <a:rPr lang="pt-PT" sz="1600" dirty="0">
                    <a:solidFill>
                      <a:srgbClr val="FFFFFF"/>
                    </a:solidFill>
                  </a:rPr>
                  <a:t> </a:t>
                </a:r>
              </a:p>
              <a:p>
                <a:pPr marL="0" indent="0">
                  <a:buNone/>
                </a:pPr>
                <a14:m>
                  <m:oMathPara xmlns:m="http://schemas.openxmlformats.org/officeDocument/2006/math">
                    <m:oMathParaPr>
                      <m:jc m:val="centerGroup"/>
                    </m:oMathParaPr>
                    <m:oMath xmlns:m="http://schemas.openxmlformats.org/officeDocument/2006/math">
                      <m:sSub>
                        <m:sSubPr>
                          <m:ctrlPr>
                            <a:rPr lang="pt-PT" sz="1600" i="1">
                              <a:solidFill>
                                <a:srgbClr val="FFFFFF"/>
                              </a:solidFill>
                              <a:latin typeface="Cambria Math" panose="02040503050406030204" pitchFamily="18" charset="0"/>
                            </a:rPr>
                          </m:ctrlPr>
                        </m:sSubPr>
                        <m:e>
                          <m:r>
                            <a:rPr lang="pt-PT" sz="1600">
                              <a:solidFill>
                                <a:srgbClr val="FFFFFF"/>
                              </a:solidFill>
                              <a:latin typeface="Cambria Math" panose="02040503050406030204" pitchFamily="18" charset="0"/>
                            </a:rPr>
                            <m:t>𝜕</m:t>
                          </m:r>
                        </m:e>
                        <m:sub>
                          <m:r>
                            <m:rPr>
                              <m:sty m:val="p"/>
                            </m:rPr>
                            <a:rPr lang="pt-PT" sz="1600">
                              <a:solidFill>
                                <a:srgbClr val="FFFFFF"/>
                              </a:solidFill>
                              <a:latin typeface="Cambria Math" panose="02040503050406030204" pitchFamily="18" charset="0"/>
                            </a:rPr>
                            <m:t>μ</m:t>
                          </m:r>
                        </m:sub>
                      </m:sSub>
                      <m:d>
                        <m:dPr>
                          <m:ctrlPr>
                            <a:rPr lang="pt-PT" sz="1600" i="1">
                              <a:solidFill>
                                <a:srgbClr val="FFFFFF"/>
                              </a:solidFill>
                              <a:latin typeface="Cambria Math" panose="02040503050406030204" pitchFamily="18" charset="0"/>
                            </a:rPr>
                          </m:ctrlPr>
                        </m:dPr>
                        <m:e>
                          <m:f>
                            <m:fPr>
                              <m:ctrlPr>
                                <a:rPr lang="pt-PT" sz="1600" i="1">
                                  <a:solidFill>
                                    <a:srgbClr val="FFFFFF"/>
                                  </a:solidFill>
                                  <a:latin typeface="Cambria Math" panose="02040503050406030204" pitchFamily="18" charset="0"/>
                                </a:rPr>
                              </m:ctrlPr>
                            </m:fPr>
                            <m:num>
                              <m:r>
                                <a:rPr lang="pt-PT" sz="1600">
                                  <a:solidFill>
                                    <a:srgbClr val="FFFFFF"/>
                                  </a:solidFill>
                                  <a:latin typeface="Cambria Math" panose="02040503050406030204" pitchFamily="18" charset="0"/>
                                </a:rPr>
                                <m:t>𝜕</m:t>
                              </m:r>
                              <m:r>
                                <a:rPr lang="pt-PT" sz="1600" i="1">
                                  <a:solidFill>
                                    <a:srgbClr val="FFFFFF"/>
                                  </a:solidFill>
                                  <a:latin typeface="Cambria Math" panose="02040503050406030204" pitchFamily="18" charset="0"/>
                                </a:rPr>
                                <m:t>ℒ</m:t>
                              </m:r>
                              <m:d>
                                <m:dPr>
                                  <m:ctrlPr>
                                    <a:rPr lang="pt-PT" sz="1600" i="1">
                                      <a:solidFill>
                                        <a:srgbClr val="FFFFFF"/>
                                      </a:solidFill>
                                      <a:latin typeface="Cambria Math" panose="02040503050406030204" pitchFamily="18" charset="0"/>
                                    </a:rPr>
                                  </m:ctrlPr>
                                </m:dPr>
                                <m:e>
                                  <m:r>
                                    <m:rPr>
                                      <m:sty m:val="p"/>
                                    </m:rPr>
                                    <a:rPr lang="pt-PT" sz="1600">
                                      <a:solidFill>
                                        <a:srgbClr val="FFFFFF"/>
                                      </a:solidFill>
                                      <a:latin typeface="Cambria Math" panose="02040503050406030204" pitchFamily="18" charset="0"/>
                                    </a:rPr>
                                    <m:t>Φ</m:t>
                                  </m:r>
                                  <m:r>
                                    <a:rPr lang="pt-PT" sz="1600">
                                      <a:solidFill>
                                        <a:srgbClr val="FFFFFF"/>
                                      </a:solidFill>
                                      <a:latin typeface="Cambria Math" panose="02040503050406030204" pitchFamily="18" charset="0"/>
                                    </a:rPr>
                                    <m:t>,</m:t>
                                  </m:r>
                                  <m:sSub>
                                    <m:sSubPr>
                                      <m:ctrlPr>
                                        <a:rPr lang="pt-PT" sz="1600" i="1">
                                          <a:solidFill>
                                            <a:srgbClr val="FFFFFF"/>
                                          </a:solidFill>
                                          <a:latin typeface="Cambria Math" panose="02040503050406030204" pitchFamily="18" charset="0"/>
                                        </a:rPr>
                                      </m:ctrlPr>
                                    </m:sSubPr>
                                    <m:e>
                                      <m:r>
                                        <a:rPr lang="pt-PT" sz="1600">
                                          <a:solidFill>
                                            <a:srgbClr val="FFFFFF"/>
                                          </a:solidFill>
                                          <a:latin typeface="Cambria Math" panose="02040503050406030204" pitchFamily="18" charset="0"/>
                                        </a:rPr>
                                        <m:t>𝜕</m:t>
                                      </m:r>
                                    </m:e>
                                    <m:sub>
                                      <m:r>
                                        <m:rPr>
                                          <m:sty m:val="p"/>
                                        </m:rPr>
                                        <a:rPr lang="pt-PT" sz="1600">
                                          <a:solidFill>
                                            <a:srgbClr val="FFFFFF"/>
                                          </a:solidFill>
                                          <a:latin typeface="Cambria Math" panose="02040503050406030204" pitchFamily="18" charset="0"/>
                                        </a:rPr>
                                        <m:t>μ</m:t>
                                      </m:r>
                                    </m:sub>
                                  </m:sSub>
                                  <m:r>
                                    <m:rPr>
                                      <m:sty m:val="p"/>
                                    </m:rPr>
                                    <a:rPr lang="pt-PT" sz="1600">
                                      <a:solidFill>
                                        <a:srgbClr val="FFFFFF"/>
                                      </a:solidFill>
                                      <a:latin typeface="Cambria Math" panose="02040503050406030204" pitchFamily="18" charset="0"/>
                                    </a:rPr>
                                    <m:t>Φ</m:t>
                                  </m:r>
                                </m:e>
                              </m:d>
                            </m:num>
                            <m:den>
                              <m:r>
                                <a:rPr lang="pt-PT" sz="1600">
                                  <a:solidFill>
                                    <a:srgbClr val="FFFFFF"/>
                                  </a:solidFill>
                                  <a:latin typeface="Cambria Math" panose="02040503050406030204" pitchFamily="18" charset="0"/>
                                </a:rPr>
                                <m:t>𝜕</m:t>
                              </m:r>
                              <m:d>
                                <m:dPr>
                                  <m:ctrlPr>
                                    <a:rPr lang="pt-PT" sz="1600" i="1">
                                      <a:solidFill>
                                        <a:srgbClr val="FFFFFF"/>
                                      </a:solidFill>
                                      <a:latin typeface="Cambria Math" panose="02040503050406030204" pitchFamily="18" charset="0"/>
                                    </a:rPr>
                                  </m:ctrlPr>
                                </m:dPr>
                                <m:e>
                                  <m:sSub>
                                    <m:sSubPr>
                                      <m:ctrlPr>
                                        <a:rPr lang="pt-PT" sz="1600" i="1">
                                          <a:solidFill>
                                            <a:srgbClr val="FFFFFF"/>
                                          </a:solidFill>
                                          <a:latin typeface="Cambria Math" panose="02040503050406030204" pitchFamily="18" charset="0"/>
                                        </a:rPr>
                                      </m:ctrlPr>
                                    </m:sSubPr>
                                    <m:e>
                                      <m:r>
                                        <a:rPr lang="pt-PT" sz="1600">
                                          <a:solidFill>
                                            <a:srgbClr val="FFFFFF"/>
                                          </a:solidFill>
                                          <a:latin typeface="Cambria Math" panose="02040503050406030204" pitchFamily="18" charset="0"/>
                                        </a:rPr>
                                        <m:t>𝜕</m:t>
                                      </m:r>
                                    </m:e>
                                    <m:sub>
                                      <m:r>
                                        <m:rPr>
                                          <m:sty m:val="p"/>
                                        </m:rPr>
                                        <a:rPr lang="pt-PT" sz="1600">
                                          <a:solidFill>
                                            <a:srgbClr val="FFFFFF"/>
                                          </a:solidFill>
                                          <a:latin typeface="Cambria Math" panose="02040503050406030204" pitchFamily="18" charset="0"/>
                                        </a:rPr>
                                        <m:t>μ</m:t>
                                      </m:r>
                                    </m:sub>
                                  </m:sSub>
                                  <m:r>
                                    <m:rPr>
                                      <m:sty m:val="p"/>
                                    </m:rPr>
                                    <a:rPr lang="pt-PT" sz="1600">
                                      <a:solidFill>
                                        <a:srgbClr val="FFFFFF"/>
                                      </a:solidFill>
                                      <a:latin typeface="Cambria Math" panose="02040503050406030204" pitchFamily="18" charset="0"/>
                                    </a:rPr>
                                    <m:t>Φ</m:t>
                                  </m:r>
                                </m:e>
                              </m:d>
                            </m:den>
                          </m:f>
                        </m:e>
                      </m:d>
                      <m:r>
                        <a:rPr lang="pt-PT" sz="1600" i="1">
                          <a:solidFill>
                            <a:srgbClr val="FFFFFF"/>
                          </a:solidFill>
                          <a:latin typeface="Cambria Math" panose="02040503050406030204" pitchFamily="18" charset="0"/>
                        </a:rPr>
                        <m:t>−</m:t>
                      </m:r>
                      <m:f>
                        <m:fPr>
                          <m:ctrlPr>
                            <a:rPr lang="pt-PT" sz="1600" i="1">
                              <a:solidFill>
                                <a:srgbClr val="FFFFFF"/>
                              </a:solidFill>
                              <a:latin typeface="Cambria Math" panose="02040503050406030204" pitchFamily="18" charset="0"/>
                            </a:rPr>
                          </m:ctrlPr>
                        </m:fPr>
                        <m:num>
                          <m:r>
                            <a:rPr lang="pt-PT" sz="1600">
                              <a:solidFill>
                                <a:srgbClr val="FFFFFF"/>
                              </a:solidFill>
                              <a:latin typeface="Cambria Math" panose="02040503050406030204" pitchFamily="18" charset="0"/>
                            </a:rPr>
                            <m:t>𝜕</m:t>
                          </m:r>
                          <m:r>
                            <a:rPr lang="pt-PT" sz="1600" i="1">
                              <a:solidFill>
                                <a:srgbClr val="FFFFFF"/>
                              </a:solidFill>
                              <a:latin typeface="Cambria Math" panose="02040503050406030204" pitchFamily="18" charset="0"/>
                            </a:rPr>
                            <m:t>ℒ</m:t>
                          </m:r>
                          <m:d>
                            <m:dPr>
                              <m:ctrlPr>
                                <a:rPr lang="pt-PT" sz="1600" i="1">
                                  <a:solidFill>
                                    <a:srgbClr val="FFFFFF"/>
                                  </a:solidFill>
                                  <a:latin typeface="Cambria Math" panose="02040503050406030204" pitchFamily="18" charset="0"/>
                                </a:rPr>
                              </m:ctrlPr>
                            </m:dPr>
                            <m:e>
                              <m:r>
                                <m:rPr>
                                  <m:sty m:val="p"/>
                                </m:rPr>
                                <a:rPr lang="pt-PT" sz="1600">
                                  <a:solidFill>
                                    <a:srgbClr val="FFFFFF"/>
                                  </a:solidFill>
                                  <a:latin typeface="Cambria Math" panose="02040503050406030204" pitchFamily="18" charset="0"/>
                                </a:rPr>
                                <m:t>Φ</m:t>
                              </m:r>
                              <m:r>
                                <a:rPr lang="pt-PT" sz="1600">
                                  <a:solidFill>
                                    <a:srgbClr val="FFFFFF"/>
                                  </a:solidFill>
                                  <a:latin typeface="Cambria Math" panose="02040503050406030204" pitchFamily="18" charset="0"/>
                                </a:rPr>
                                <m:t>,</m:t>
                              </m:r>
                              <m:sSub>
                                <m:sSubPr>
                                  <m:ctrlPr>
                                    <a:rPr lang="pt-PT" sz="1600" i="1">
                                      <a:solidFill>
                                        <a:srgbClr val="FFFFFF"/>
                                      </a:solidFill>
                                      <a:latin typeface="Cambria Math" panose="02040503050406030204" pitchFamily="18" charset="0"/>
                                    </a:rPr>
                                  </m:ctrlPr>
                                </m:sSubPr>
                                <m:e>
                                  <m:r>
                                    <a:rPr lang="pt-PT" sz="1600">
                                      <a:solidFill>
                                        <a:srgbClr val="FFFFFF"/>
                                      </a:solidFill>
                                      <a:latin typeface="Cambria Math" panose="02040503050406030204" pitchFamily="18" charset="0"/>
                                    </a:rPr>
                                    <m:t>𝜕</m:t>
                                  </m:r>
                                </m:e>
                                <m:sub>
                                  <m:r>
                                    <m:rPr>
                                      <m:sty m:val="p"/>
                                    </m:rPr>
                                    <a:rPr lang="pt-PT" sz="1600">
                                      <a:solidFill>
                                        <a:srgbClr val="FFFFFF"/>
                                      </a:solidFill>
                                      <a:latin typeface="Cambria Math" panose="02040503050406030204" pitchFamily="18" charset="0"/>
                                    </a:rPr>
                                    <m:t>μ</m:t>
                                  </m:r>
                                </m:sub>
                              </m:sSub>
                              <m:r>
                                <m:rPr>
                                  <m:sty m:val="p"/>
                                </m:rPr>
                                <a:rPr lang="pt-PT" sz="1600">
                                  <a:solidFill>
                                    <a:srgbClr val="FFFFFF"/>
                                  </a:solidFill>
                                  <a:latin typeface="Cambria Math" panose="02040503050406030204" pitchFamily="18" charset="0"/>
                                </a:rPr>
                                <m:t>Φ</m:t>
                              </m:r>
                            </m:e>
                          </m:d>
                        </m:num>
                        <m:den>
                          <m:r>
                            <a:rPr lang="pt-PT" sz="1600">
                              <a:solidFill>
                                <a:srgbClr val="FFFFFF"/>
                              </a:solidFill>
                              <a:latin typeface="Cambria Math" panose="02040503050406030204" pitchFamily="18" charset="0"/>
                            </a:rPr>
                            <m:t>𝜕</m:t>
                          </m:r>
                          <m:r>
                            <m:rPr>
                              <m:sty m:val="p"/>
                            </m:rPr>
                            <a:rPr lang="pt-PT" sz="1600">
                              <a:solidFill>
                                <a:srgbClr val="FFFFFF"/>
                              </a:solidFill>
                              <a:latin typeface="Cambria Math" panose="02040503050406030204" pitchFamily="18" charset="0"/>
                            </a:rPr>
                            <m:t>Φ</m:t>
                          </m:r>
                        </m:den>
                      </m:f>
                      <m:r>
                        <a:rPr lang="pt-PT" sz="1600">
                          <a:solidFill>
                            <a:srgbClr val="FFFFFF"/>
                          </a:solidFill>
                          <a:latin typeface="Cambria Math" panose="02040503050406030204" pitchFamily="18" charset="0"/>
                        </a:rPr>
                        <m:t>=0 ,</m:t>
                      </m:r>
                    </m:oMath>
                  </m:oMathPara>
                </a14:m>
                <a:endParaRPr lang="pt-PT" sz="1600" dirty="0">
                  <a:solidFill>
                    <a:srgbClr val="FFFFFF"/>
                  </a:solidFill>
                </a:endParaRPr>
              </a:p>
              <a:p>
                <a:pPr marL="0" indent="0">
                  <a:buNone/>
                </a:pPr>
                <a:endParaRPr lang="pt-PT" sz="1600" dirty="0">
                  <a:solidFill>
                    <a:srgbClr val="FFFFFF"/>
                  </a:solidFill>
                </a:endParaRPr>
              </a:p>
              <a:p>
                <a:pPr marL="0" indent="0">
                  <a:buNone/>
                </a:pPr>
                <a:r>
                  <a:rPr lang="pt-PT" sz="1600" dirty="0">
                    <a:solidFill>
                      <a:srgbClr val="FFFFFF"/>
                    </a:solidFill>
                  </a:rPr>
                  <a:t>Esta equação é geralmente utilizada para obter a dinâmica do sistema, por exemplo para o campo escalar livre devolve a equação de Klein-Gordon. </a:t>
                </a:r>
              </a:p>
            </p:txBody>
          </p:sp>
        </mc:Choice>
        <mc:Fallback xmlns="">
          <p:sp>
            <p:nvSpPr>
              <p:cNvPr id="3" name="Marcador de Posição de Conteúdo 2">
                <a:extLst>
                  <a:ext uri="{FF2B5EF4-FFF2-40B4-BE49-F238E27FC236}">
                    <a16:creationId xmlns:a16="http://schemas.microsoft.com/office/drawing/2014/main" id="{4CEEA2CE-595B-4EA5-A13F-F6895964FB1C}"/>
                  </a:ext>
                </a:extLst>
              </p:cNvPr>
              <p:cNvSpPr>
                <a:spLocks noGrp="1" noRot="1" noChangeAspect="1" noMove="1" noResize="1" noEditPoints="1" noAdjustHandles="1" noChangeArrowheads="1" noChangeShapeType="1" noTextEdit="1"/>
              </p:cNvSpPr>
              <p:nvPr>
                <p:ph idx="1"/>
              </p:nvPr>
            </p:nvSpPr>
            <p:spPr>
              <a:xfrm>
                <a:off x="219728" y="1160463"/>
                <a:ext cx="8704544" cy="5473089"/>
              </a:xfrm>
              <a:blipFill>
                <a:blip r:embed="rId2"/>
                <a:stretch>
                  <a:fillRect l="-350" t="-4566"/>
                </a:stretch>
              </a:blipFill>
            </p:spPr>
            <p:txBody>
              <a:bodyPr/>
              <a:lstStyle/>
              <a:p>
                <a:r>
                  <a:rPr lang="pt-PT">
                    <a:noFill/>
                  </a:rPr>
                  <a:t> </a:t>
                </a:r>
              </a:p>
            </p:txBody>
          </p:sp>
        </mc:Fallback>
      </mc:AlternateContent>
    </p:spTree>
    <p:extLst>
      <p:ext uri="{BB962C8B-B14F-4D97-AF65-F5344CB8AC3E}">
        <p14:creationId xmlns:p14="http://schemas.microsoft.com/office/powerpoint/2010/main" val="32438512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E9A4F61-5543-4A2A-89ED-8EF0C5280E44}"/>
              </a:ext>
            </a:extLst>
          </p:cNvPr>
          <p:cNvSpPr>
            <a:spLocks noGrp="1"/>
          </p:cNvSpPr>
          <p:nvPr>
            <p:ph type="title"/>
          </p:nvPr>
        </p:nvSpPr>
        <p:spPr>
          <a:xfrm>
            <a:off x="219728" y="118940"/>
            <a:ext cx="7886699" cy="1041523"/>
          </a:xfrm>
        </p:spPr>
        <p:txBody>
          <a:bodyPr>
            <a:normAutofit/>
          </a:bodyPr>
          <a:lstStyle/>
          <a:p>
            <a:r>
              <a:rPr lang="pt-PT" dirty="0">
                <a:solidFill>
                  <a:srgbClr val="FFFFFF"/>
                </a:solidFill>
              </a:rPr>
              <a:t>Simetria e o Teorema de </a:t>
            </a:r>
            <a:r>
              <a:rPr lang="pt-PT" dirty="0" err="1">
                <a:solidFill>
                  <a:srgbClr val="FFFFFF"/>
                </a:solidFill>
              </a:rPr>
              <a:t>Noether</a:t>
            </a:r>
            <a:r>
              <a:rPr lang="pt-PT" dirty="0">
                <a:solidFill>
                  <a:srgbClr val="FFFFFF"/>
                </a:solidFill>
              </a:rPr>
              <a:t> </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758CF9BD-2B28-4CC0-B395-8C3CBDF2EB64}"/>
                  </a:ext>
                </a:extLst>
              </p:cNvPr>
              <p:cNvSpPr>
                <a:spLocks noGrp="1"/>
              </p:cNvSpPr>
              <p:nvPr>
                <p:ph idx="1"/>
              </p:nvPr>
            </p:nvSpPr>
            <p:spPr>
              <a:xfrm>
                <a:off x="215900" y="1160463"/>
                <a:ext cx="8708372" cy="5472112"/>
              </a:xfrm>
            </p:spPr>
            <p:txBody>
              <a:bodyPr>
                <a:normAutofit/>
              </a:bodyPr>
              <a:lstStyle/>
              <a:p>
                <a:pPr marL="0" indent="0">
                  <a:buNone/>
                </a:pPr>
                <a:r>
                  <a:rPr lang="pt-PT" sz="1600" dirty="0">
                    <a:solidFill>
                      <a:srgbClr val="FFFFFF"/>
                    </a:solidFill>
                  </a:rPr>
                  <a:t>Se aplicarmos uma transformação genérica continua ao sistema, transformando o campo com a forma,</a:t>
                </a:r>
              </a:p>
              <a:p>
                <a:endParaRPr lang="pt-PT" sz="16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r>
                        <m:rPr>
                          <m:sty m:val="p"/>
                        </m:rPr>
                        <a:rPr lang="pt-PT" sz="2000">
                          <a:solidFill>
                            <a:srgbClr val="FFFFFF"/>
                          </a:solidFill>
                          <a:latin typeface="Cambria Math" panose="02040503050406030204" pitchFamily="18" charset="0"/>
                        </a:rPr>
                        <m:t>ϕ</m:t>
                      </m:r>
                      <m:r>
                        <a:rPr lang="pt-PT" sz="2000">
                          <a:solidFill>
                            <a:srgbClr val="FFFFFF"/>
                          </a:solidFill>
                          <a:latin typeface="Cambria Math" panose="02040503050406030204" pitchFamily="18" charset="0"/>
                        </a:rPr>
                        <m:t>→</m:t>
                      </m:r>
                      <m:sSup>
                        <m:sSupPr>
                          <m:ctrlPr>
                            <a:rPr lang="pt-PT" sz="2000" i="1">
                              <a:solidFill>
                                <a:srgbClr val="FFFFFF"/>
                              </a:solidFill>
                              <a:latin typeface="Cambria Math" panose="02040503050406030204" pitchFamily="18" charset="0"/>
                            </a:rPr>
                          </m:ctrlPr>
                        </m:sSupPr>
                        <m:e>
                          <m:r>
                            <m:rPr>
                              <m:sty m:val="p"/>
                            </m:rPr>
                            <a:rPr lang="pt-PT" sz="2000">
                              <a:solidFill>
                                <a:srgbClr val="FFFFFF"/>
                              </a:solidFill>
                              <a:latin typeface="Cambria Math" panose="02040503050406030204" pitchFamily="18" charset="0"/>
                            </a:rPr>
                            <m:t>ϕ</m:t>
                          </m:r>
                        </m:e>
                        <m:sup>
                          <m:r>
                            <a:rPr lang="pt-PT" sz="2000" i="1">
                              <a:solidFill>
                                <a:srgbClr val="FFFFFF"/>
                              </a:solidFill>
                              <a:latin typeface="Cambria Math" panose="02040503050406030204" pitchFamily="18" charset="0"/>
                            </a:rPr>
                            <m:t>′</m:t>
                          </m:r>
                        </m:sup>
                      </m:sSup>
                      <m:r>
                        <a:rPr lang="pt-PT" sz="2000">
                          <a:solidFill>
                            <a:srgbClr val="FFFFFF"/>
                          </a:solidFill>
                          <a:latin typeface="Cambria Math" panose="02040503050406030204" pitchFamily="18" charset="0"/>
                        </a:rPr>
                        <m:t>=</m:t>
                      </m:r>
                      <m:r>
                        <m:rPr>
                          <m:sty m:val="p"/>
                        </m:rPr>
                        <a:rPr lang="pt-PT" sz="2000">
                          <a:solidFill>
                            <a:srgbClr val="FFFFFF"/>
                          </a:solidFill>
                          <a:latin typeface="Cambria Math" panose="02040503050406030204" pitchFamily="18" charset="0"/>
                        </a:rPr>
                        <m:t>ϕ</m:t>
                      </m:r>
                      <m:r>
                        <a:rPr lang="pt-PT" sz="2000">
                          <a:solidFill>
                            <a:srgbClr val="FFFFFF"/>
                          </a:solidFill>
                          <a:latin typeface="Cambria Math" panose="02040503050406030204" pitchFamily="18" charset="0"/>
                        </a:rPr>
                        <m:t>+ </m:t>
                      </m:r>
                      <m:r>
                        <m:rPr>
                          <m:sty m:val="p"/>
                        </m:rPr>
                        <a:rPr lang="pt-PT" sz="2000">
                          <a:solidFill>
                            <a:srgbClr val="FFFFFF"/>
                          </a:solidFill>
                          <a:latin typeface="Cambria Math" panose="02040503050406030204" pitchFamily="18" charset="0"/>
                        </a:rPr>
                        <m:t>δϕ</m:t>
                      </m:r>
                      <m:r>
                        <a:rPr lang="pt-PT" sz="2000">
                          <a:solidFill>
                            <a:srgbClr val="FFFFFF"/>
                          </a:solidFill>
                          <a:latin typeface="Cambria Math" panose="02040503050406030204" pitchFamily="18" charset="0"/>
                        </a:rPr>
                        <m:t> ,</m:t>
                      </m:r>
                    </m:oMath>
                  </m:oMathPara>
                </a14:m>
                <a:endParaRPr lang="pt-PT" sz="2000" dirty="0">
                  <a:solidFill>
                    <a:srgbClr val="FFFFFF"/>
                  </a:solidFill>
                </a:endParaRPr>
              </a:p>
              <a:p>
                <a:endParaRPr lang="pt-PT" sz="1600" dirty="0">
                  <a:solidFill>
                    <a:srgbClr val="FFFFFF"/>
                  </a:solidFill>
                </a:endParaRPr>
              </a:p>
              <a:p>
                <a:pPr marL="0" indent="0">
                  <a:buNone/>
                </a:pPr>
                <a:r>
                  <a:rPr lang="pt-PT" sz="1600" dirty="0">
                    <a:solidFill>
                      <a:srgbClr val="FFFFFF"/>
                    </a:solidFill>
                  </a:rPr>
                  <a:t>se esta transformação deixar as dinâmicas do sistema invariantes, que pode ser equivalente garantido verificando, </a:t>
                </a:r>
              </a:p>
              <a:p>
                <a:pPr marL="0" indent="0">
                  <a:buNone/>
                </a:pPr>
                <a:endParaRPr lang="pt-PT" sz="1600" i="1" dirty="0">
                  <a:solidFill>
                    <a:srgbClr val="FFFFFF"/>
                  </a:solidFill>
                  <a:latin typeface="Cambria Math" panose="02040503050406030204" pitchFamily="18" charset="0"/>
                </a:endParaRPr>
              </a:p>
              <a:p>
                <a:pPr marL="0" indent="0" algn="ctr">
                  <a:buNone/>
                </a:pPr>
                <a14:m>
                  <m:oMath xmlns:m="http://schemas.openxmlformats.org/officeDocument/2006/math">
                    <m:r>
                      <a:rPr lang="pt-PT" sz="2000" i="1">
                        <a:solidFill>
                          <a:srgbClr val="FFFFFF"/>
                        </a:solidFill>
                        <a:latin typeface="Cambria Math" panose="02040503050406030204" pitchFamily="18" charset="0"/>
                      </a:rPr>
                      <m:t>ℒ</m:t>
                    </m:r>
                    <m:d>
                      <m:dPr>
                        <m:ctrlPr>
                          <a:rPr lang="pt-PT" sz="2000" i="1">
                            <a:solidFill>
                              <a:srgbClr val="FFFFFF"/>
                            </a:solidFill>
                            <a:latin typeface="Cambria Math" panose="02040503050406030204" pitchFamily="18" charset="0"/>
                          </a:rPr>
                        </m:ctrlPr>
                      </m:dPr>
                      <m:e>
                        <m:r>
                          <m:rPr>
                            <m:sty m:val="p"/>
                          </m:rPr>
                          <a:rPr lang="pt-PT" sz="2000">
                            <a:solidFill>
                              <a:srgbClr val="FFFFFF"/>
                            </a:solidFill>
                            <a:latin typeface="Cambria Math" panose="02040503050406030204" pitchFamily="18" charset="0"/>
                          </a:rPr>
                          <m:t>Φ</m:t>
                        </m:r>
                        <m:r>
                          <a:rPr lang="pt-PT" sz="2000">
                            <a:solidFill>
                              <a:srgbClr val="FFFFFF"/>
                            </a:solidFill>
                            <a:latin typeface="Cambria Math" panose="02040503050406030204" pitchFamily="18" charset="0"/>
                          </a:rPr>
                          <m:t>,</m:t>
                        </m:r>
                        <m:sSub>
                          <m:sSubPr>
                            <m:ctrlPr>
                              <a:rPr lang="pt-PT" sz="2000" i="1">
                                <a:solidFill>
                                  <a:srgbClr val="FFFFFF"/>
                                </a:solidFill>
                                <a:latin typeface="Cambria Math" panose="02040503050406030204" pitchFamily="18" charset="0"/>
                              </a:rPr>
                            </m:ctrlPr>
                          </m:sSubPr>
                          <m:e>
                            <m:r>
                              <a:rPr lang="pt-PT" sz="2000">
                                <a:solidFill>
                                  <a:srgbClr val="FFFFFF"/>
                                </a:solidFill>
                                <a:latin typeface="Cambria Math" panose="02040503050406030204" pitchFamily="18" charset="0"/>
                              </a:rPr>
                              <m:t>𝜕</m:t>
                            </m:r>
                          </m:e>
                          <m:sub>
                            <m:r>
                              <m:rPr>
                                <m:sty m:val="p"/>
                              </m:rPr>
                              <a:rPr lang="pt-PT" sz="2000">
                                <a:solidFill>
                                  <a:srgbClr val="FFFFFF"/>
                                </a:solidFill>
                                <a:latin typeface="Cambria Math" panose="02040503050406030204" pitchFamily="18" charset="0"/>
                              </a:rPr>
                              <m:t>μ</m:t>
                            </m:r>
                          </m:sub>
                        </m:sSub>
                        <m:r>
                          <m:rPr>
                            <m:sty m:val="p"/>
                          </m:rPr>
                          <a:rPr lang="pt-PT" sz="2000">
                            <a:solidFill>
                              <a:srgbClr val="FFFFFF"/>
                            </a:solidFill>
                            <a:latin typeface="Cambria Math" panose="02040503050406030204" pitchFamily="18" charset="0"/>
                          </a:rPr>
                          <m:t>Φ</m:t>
                        </m:r>
                      </m:e>
                    </m:d>
                    <m:r>
                      <a:rPr lang="pt-PT" sz="2000" i="1">
                        <a:solidFill>
                          <a:srgbClr val="FFFFFF"/>
                        </a:solidFill>
                        <a:latin typeface="Cambria Math" panose="02040503050406030204" pitchFamily="18" charset="0"/>
                      </a:rPr>
                      <m:t>=</m:t>
                    </m:r>
                  </m:oMath>
                </a14:m>
                <a:r>
                  <a:rPr lang="pt-PT" sz="2000" dirty="0">
                    <a:solidFill>
                      <a:srgbClr val="FFFFFF"/>
                    </a:solidFill>
                  </a:rPr>
                  <a:t> </a:t>
                </a:r>
                <a14:m>
                  <m:oMath xmlns:m="http://schemas.openxmlformats.org/officeDocument/2006/math">
                    <m:r>
                      <a:rPr lang="pt-PT" sz="2000" i="1">
                        <a:solidFill>
                          <a:srgbClr val="FFFFFF"/>
                        </a:solidFill>
                        <a:latin typeface="Cambria Math" panose="02040503050406030204" pitchFamily="18" charset="0"/>
                      </a:rPr>
                      <m:t>ℒ</m:t>
                    </m:r>
                    <m:d>
                      <m:dPr>
                        <m:ctrlPr>
                          <a:rPr lang="pt-PT" sz="2000" i="1">
                            <a:solidFill>
                              <a:srgbClr val="FFFFFF"/>
                            </a:solidFill>
                            <a:latin typeface="Cambria Math" panose="02040503050406030204" pitchFamily="18" charset="0"/>
                          </a:rPr>
                        </m:ctrlPr>
                      </m:dPr>
                      <m:e>
                        <m:sSup>
                          <m:sSupPr>
                            <m:ctrlPr>
                              <a:rPr lang="pt-PT" sz="2000" i="1">
                                <a:solidFill>
                                  <a:srgbClr val="FFFFFF"/>
                                </a:solidFill>
                                <a:latin typeface="Cambria Math" panose="02040503050406030204" pitchFamily="18" charset="0"/>
                              </a:rPr>
                            </m:ctrlPr>
                          </m:sSupPr>
                          <m:e>
                            <m:r>
                              <m:rPr>
                                <m:sty m:val="p"/>
                              </m:rPr>
                              <a:rPr lang="pt-PT" sz="2000">
                                <a:solidFill>
                                  <a:srgbClr val="FFFFFF"/>
                                </a:solidFill>
                                <a:latin typeface="Cambria Math" panose="02040503050406030204" pitchFamily="18" charset="0"/>
                              </a:rPr>
                              <m:t>Φ</m:t>
                            </m:r>
                          </m:e>
                          <m:sup>
                            <m:r>
                              <a:rPr lang="pt-PT" sz="2000" i="1">
                                <a:solidFill>
                                  <a:srgbClr val="FFFFFF"/>
                                </a:solidFill>
                                <a:latin typeface="Cambria Math" panose="02040503050406030204" pitchFamily="18" charset="0"/>
                              </a:rPr>
                              <m:t>′</m:t>
                            </m:r>
                          </m:sup>
                        </m:sSup>
                        <m:r>
                          <a:rPr lang="pt-PT" sz="2000">
                            <a:solidFill>
                              <a:srgbClr val="FFFFFF"/>
                            </a:solidFill>
                            <a:latin typeface="Cambria Math" panose="02040503050406030204" pitchFamily="18" charset="0"/>
                          </a:rPr>
                          <m:t>,</m:t>
                        </m:r>
                        <m:sSub>
                          <m:sSubPr>
                            <m:ctrlPr>
                              <a:rPr lang="pt-PT" sz="2000" i="1">
                                <a:solidFill>
                                  <a:srgbClr val="FFFFFF"/>
                                </a:solidFill>
                                <a:latin typeface="Cambria Math" panose="02040503050406030204" pitchFamily="18" charset="0"/>
                              </a:rPr>
                            </m:ctrlPr>
                          </m:sSubPr>
                          <m:e>
                            <m:r>
                              <a:rPr lang="pt-PT" sz="2000">
                                <a:solidFill>
                                  <a:srgbClr val="FFFFFF"/>
                                </a:solidFill>
                                <a:latin typeface="Cambria Math" panose="02040503050406030204" pitchFamily="18" charset="0"/>
                              </a:rPr>
                              <m:t>𝜕</m:t>
                            </m:r>
                          </m:e>
                          <m:sub>
                            <m:r>
                              <m:rPr>
                                <m:sty m:val="p"/>
                              </m:rPr>
                              <a:rPr lang="pt-PT" sz="2000">
                                <a:solidFill>
                                  <a:srgbClr val="FFFFFF"/>
                                </a:solidFill>
                                <a:latin typeface="Cambria Math" panose="02040503050406030204" pitchFamily="18" charset="0"/>
                              </a:rPr>
                              <m:t>μ</m:t>
                            </m:r>
                          </m:sub>
                        </m:sSub>
                        <m:sSup>
                          <m:sSupPr>
                            <m:ctrlPr>
                              <a:rPr lang="pt-PT" sz="2000" i="1">
                                <a:solidFill>
                                  <a:srgbClr val="FFFFFF"/>
                                </a:solidFill>
                                <a:latin typeface="Cambria Math" panose="02040503050406030204" pitchFamily="18" charset="0"/>
                              </a:rPr>
                            </m:ctrlPr>
                          </m:sSupPr>
                          <m:e>
                            <m:r>
                              <m:rPr>
                                <m:sty m:val="p"/>
                              </m:rPr>
                              <a:rPr lang="pt-PT" sz="2000">
                                <a:solidFill>
                                  <a:srgbClr val="FFFFFF"/>
                                </a:solidFill>
                                <a:latin typeface="Cambria Math" panose="02040503050406030204" pitchFamily="18" charset="0"/>
                              </a:rPr>
                              <m:t>Φ</m:t>
                            </m:r>
                          </m:e>
                          <m:sup>
                            <m:r>
                              <a:rPr lang="pt-PT" sz="2000" i="1">
                                <a:solidFill>
                                  <a:srgbClr val="FFFFFF"/>
                                </a:solidFill>
                                <a:latin typeface="Cambria Math" panose="02040503050406030204" pitchFamily="18" charset="0"/>
                              </a:rPr>
                              <m:t>′</m:t>
                            </m:r>
                          </m:sup>
                        </m:sSup>
                      </m:e>
                    </m:d>
                  </m:oMath>
                </a14:m>
                <a:r>
                  <a:rPr lang="pt-PT" sz="2000" dirty="0">
                    <a:solidFill>
                      <a:srgbClr val="FFFFFF"/>
                    </a:solidFill>
                  </a:rPr>
                  <a:t>.</a:t>
                </a:r>
              </a:p>
              <a:p>
                <a:pPr marL="0" indent="0">
                  <a:buNone/>
                </a:pPr>
                <a:endParaRPr lang="pt-PT" sz="1600" dirty="0">
                  <a:solidFill>
                    <a:srgbClr val="FFFFFF"/>
                  </a:solidFill>
                </a:endParaRPr>
              </a:p>
              <a:p>
                <a:pPr marL="0" indent="0">
                  <a:buNone/>
                </a:pPr>
                <a:r>
                  <a:rPr lang="pt-PT" sz="1600" dirty="0">
                    <a:solidFill>
                      <a:srgbClr val="FFFFFF"/>
                    </a:solidFill>
                  </a:rPr>
                  <a:t>Se este tipo de transformação deixa o sistema invariante então são uma simetria do sistema. O teorema de </a:t>
                </a:r>
                <a:r>
                  <a:rPr lang="pt-PT" sz="1600" dirty="0" err="1">
                    <a:solidFill>
                      <a:srgbClr val="FFFFFF"/>
                    </a:solidFill>
                  </a:rPr>
                  <a:t>Noether</a:t>
                </a:r>
                <a:r>
                  <a:rPr lang="pt-PT" sz="1600" dirty="0">
                    <a:solidFill>
                      <a:srgbClr val="FFFFFF"/>
                    </a:solidFill>
                  </a:rPr>
                  <a:t> enuncia que cada simetria continua têm associada uma corrente e carga conservada </a:t>
                </a:r>
                <a:r>
                  <a:rPr lang="pt-PT" sz="1600" dirty="0">
                    <a:solidFill>
                      <a:srgbClr val="FF0000"/>
                    </a:solidFill>
                  </a:rPr>
                  <a:t>(incluir mais formulas sobre a carga e corrente??)</a:t>
                </a:r>
              </a:p>
              <a:p>
                <a:endParaRPr lang="pt-PT" sz="1600" dirty="0">
                  <a:solidFill>
                    <a:srgbClr val="FFFFFF"/>
                  </a:solidFill>
                </a:endParaRPr>
              </a:p>
            </p:txBody>
          </p:sp>
        </mc:Choice>
        <mc:Fallback xmlns="">
          <p:sp>
            <p:nvSpPr>
              <p:cNvPr id="3" name="Marcador de Posição de Conteúdo 2">
                <a:extLst>
                  <a:ext uri="{FF2B5EF4-FFF2-40B4-BE49-F238E27FC236}">
                    <a16:creationId xmlns:a16="http://schemas.microsoft.com/office/drawing/2014/main" id="{758CF9BD-2B28-4CC0-B395-8C3CBDF2EB64}"/>
                  </a:ext>
                </a:extLst>
              </p:cNvPr>
              <p:cNvSpPr>
                <a:spLocks noGrp="1" noRot="1" noChangeAspect="1" noMove="1" noResize="1" noEditPoints="1" noAdjustHandles="1" noChangeArrowheads="1" noChangeShapeType="1" noTextEdit="1"/>
              </p:cNvSpPr>
              <p:nvPr>
                <p:ph idx="1"/>
              </p:nvPr>
            </p:nvSpPr>
            <p:spPr>
              <a:xfrm>
                <a:off x="215900" y="1160463"/>
                <a:ext cx="8708372" cy="5472112"/>
              </a:xfrm>
              <a:blipFill>
                <a:blip r:embed="rId2"/>
                <a:stretch>
                  <a:fillRect l="-350" t="-780"/>
                </a:stretch>
              </a:blipFill>
            </p:spPr>
            <p:txBody>
              <a:bodyPr/>
              <a:lstStyle/>
              <a:p>
                <a:r>
                  <a:rPr lang="pt-PT">
                    <a:noFill/>
                  </a:rPr>
                  <a:t> </a:t>
                </a:r>
              </a:p>
            </p:txBody>
          </p:sp>
        </mc:Fallback>
      </mc:AlternateContent>
    </p:spTree>
    <p:extLst>
      <p:ext uri="{BB962C8B-B14F-4D97-AF65-F5344CB8AC3E}">
        <p14:creationId xmlns:p14="http://schemas.microsoft.com/office/powerpoint/2010/main" val="40970189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8A45CDD-C24A-44F5-BC09-F4EA7E6E9ACA}"/>
              </a:ext>
            </a:extLst>
          </p:cNvPr>
          <p:cNvSpPr>
            <a:spLocks noGrp="1"/>
          </p:cNvSpPr>
          <p:nvPr>
            <p:ph type="title"/>
          </p:nvPr>
        </p:nvSpPr>
        <p:spPr>
          <a:xfrm>
            <a:off x="215900" y="198072"/>
            <a:ext cx="7890527" cy="962391"/>
          </a:xfrm>
        </p:spPr>
        <p:txBody>
          <a:bodyPr>
            <a:normAutofit fontScale="90000"/>
          </a:bodyPr>
          <a:lstStyle/>
          <a:p>
            <a:r>
              <a:rPr lang="pt-PT" dirty="0">
                <a:solidFill>
                  <a:srgbClr val="FFFFFF"/>
                </a:solidFill>
              </a:rPr>
              <a:t>Quebra espontânea de uma simetria </a:t>
            </a:r>
            <a:endParaRPr lang="pt-PT" dirty="0">
              <a:solidFill>
                <a:srgbClr val="FF0000"/>
              </a:solidFill>
            </a:endParaRP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9A758645-33FC-4FEA-8615-755A75947545}"/>
                  </a:ext>
                </a:extLst>
              </p:cNvPr>
              <p:cNvSpPr>
                <a:spLocks noGrp="1"/>
              </p:cNvSpPr>
              <p:nvPr>
                <p:ph idx="1"/>
              </p:nvPr>
            </p:nvSpPr>
            <p:spPr>
              <a:xfrm>
                <a:off x="215900" y="1160463"/>
                <a:ext cx="8712200" cy="5472112"/>
              </a:xfrm>
            </p:spPr>
            <p:txBody>
              <a:bodyPr>
                <a:normAutofit/>
              </a:bodyPr>
              <a:lstStyle/>
              <a:p>
                <a:pPr marL="0" indent="0">
                  <a:buNone/>
                </a:pPr>
                <a:r>
                  <a:rPr lang="pt-PT" sz="1500" dirty="0">
                    <a:solidFill>
                      <a:srgbClr val="FFFFFF"/>
                    </a:solidFill>
                  </a:rPr>
                  <a:t>Para introduzir alguns conceitos usamos o exemplo do Lagrangiano associado com uma teoria escalar complexa,</a:t>
                </a:r>
              </a:p>
              <a:p>
                <a:pPr marL="0" indent="0">
                  <a:buNone/>
                </a:pPr>
                <a:endParaRPr lang="pt-PT" sz="6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r>
                        <a:rPr lang="pt-PT" sz="2000" i="1">
                          <a:latin typeface="Cambria Math" panose="02040503050406030204" pitchFamily="18" charset="0"/>
                        </a:rPr>
                        <m:t>ℒ</m:t>
                      </m:r>
                      <m:r>
                        <a:rPr lang="pt-PT" sz="2000">
                          <a:latin typeface="Cambria Math" panose="02040503050406030204" pitchFamily="18" charset="0"/>
                        </a:rPr>
                        <m:t>=</m:t>
                      </m:r>
                      <m:sSup>
                        <m:sSupPr>
                          <m:ctrlPr>
                            <a:rPr lang="pt-PT" sz="2000" i="1">
                              <a:latin typeface="Cambria Math" panose="02040503050406030204" pitchFamily="18" charset="0"/>
                            </a:rPr>
                          </m:ctrlPr>
                        </m:sSupPr>
                        <m:e>
                          <m:d>
                            <m:dPr>
                              <m:ctrlPr>
                                <a:rPr lang="pt-PT" sz="2000" i="1">
                                  <a:latin typeface="Cambria Math" panose="02040503050406030204" pitchFamily="18" charset="0"/>
                                </a:rPr>
                              </m:ctrlPr>
                            </m:dPr>
                            <m:e>
                              <m:sSub>
                                <m:sSubPr>
                                  <m:ctrlPr>
                                    <a:rPr lang="pt-PT" sz="2000" i="1">
                                      <a:latin typeface="Cambria Math" panose="02040503050406030204" pitchFamily="18" charset="0"/>
                                    </a:rPr>
                                  </m:ctrlPr>
                                </m:sSubPr>
                                <m:e>
                                  <m:r>
                                    <a:rPr lang="pt-PT" sz="2000">
                                      <a:latin typeface="Cambria Math" panose="02040503050406030204" pitchFamily="18" charset="0"/>
                                    </a:rPr>
                                    <m:t>𝜕</m:t>
                                  </m:r>
                                </m:e>
                                <m:sub>
                                  <m:r>
                                    <m:rPr>
                                      <m:sty m:val="p"/>
                                    </m:rPr>
                                    <a:rPr lang="pt-PT" sz="2000">
                                      <a:latin typeface="Cambria Math" panose="02040503050406030204" pitchFamily="18" charset="0"/>
                                    </a:rPr>
                                    <m:t>μ</m:t>
                                  </m:r>
                                </m:sub>
                              </m:sSub>
                              <m:r>
                                <m:rPr>
                                  <m:sty m:val="p"/>
                                </m:rPr>
                                <a:rPr lang="pt-PT" sz="2000">
                                  <a:latin typeface="Cambria Math" panose="02040503050406030204" pitchFamily="18" charset="0"/>
                                </a:rPr>
                                <m:t>Φ</m:t>
                              </m:r>
                            </m:e>
                          </m:d>
                        </m:e>
                        <m:sup>
                          <m:r>
                            <a:rPr lang="pt-PT" sz="2000" i="1">
                              <a:latin typeface="Cambria Math" panose="02040503050406030204" pitchFamily="18" charset="0"/>
                            </a:rPr>
                            <m:t>∗</m:t>
                          </m:r>
                        </m:sup>
                      </m:sSup>
                      <m:d>
                        <m:dPr>
                          <m:ctrlPr>
                            <a:rPr lang="pt-PT" sz="2000" i="1">
                              <a:latin typeface="Cambria Math" panose="02040503050406030204" pitchFamily="18" charset="0"/>
                            </a:rPr>
                          </m:ctrlPr>
                        </m:dPr>
                        <m:e>
                          <m:sSup>
                            <m:sSupPr>
                              <m:ctrlPr>
                                <a:rPr lang="pt-PT" sz="2000" i="1">
                                  <a:latin typeface="Cambria Math" panose="02040503050406030204" pitchFamily="18" charset="0"/>
                                </a:rPr>
                              </m:ctrlPr>
                            </m:sSupPr>
                            <m:e>
                              <m:r>
                                <a:rPr lang="pt-PT" sz="2000">
                                  <a:latin typeface="Cambria Math" panose="02040503050406030204" pitchFamily="18" charset="0"/>
                                </a:rPr>
                                <m:t>𝜕</m:t>
                              </m:r>
                            </m:e>
                            <m:sup>
                              <m:r>
                                <m:rPr>
                                  <m:sty m:val="p"/>
                                </m:rPr>
                                <a:rPr lang="pt-PT" sz="2000">
                                  <a:latin typeface="Cambria Math" panose="02040503050406030204" pitchFamily="18" charset="0"/>
                                </a:rPr>
                                <m:t>μ</m:t>
                              </m:r>
                            </m:sup>
                          </m:sSup>
                          <m:r>
                            <m:rPr>
                              <m:sty m:val="p"/>
                            </m:rPr>
                            <a:rPr lang="pt-PT" sz="2000">
                              <a:latin typeface="Cambria Math" panose="02040503050406030204" pitchFamily="18" charset="0"/>
                            </a:rPr>
                            <m:t>Φ</m:t>
                          </m:r>
                        </m:e>
                      </m:d>
                      <m:r>
                        <a:rPr lang="pt-PT" sz="2000" i="1">
                          <a:latin typeface="Cambria Math" panose="02040503050406030204" pitchFamily="18" charset="0"/>
                        </a:rPr>
                        <m:t>−</m:t>
                      </m:r>
                      <m:sSup>
                        <m:sSupPr>
                          <m:ctrlPr>
                            <a:rPr lang="pt-PT" sz="2000" i="1">
                              <a:latin typeface="Cambria Math" panose="02040503050406030204" pitchFamily="18" charset="0"/>
                            </a:rPr>
                          </m:ctrlPr>
                        </m:sSupPr>
                        <m:e>
                          <m:r>
                            <m:rPr>
                              <m:sty m:val="p"/>
                            </m:rPr>
                            <a:rPr lang="pt-PT" sz="2000">
                              <a:latin typeface="Cambria Math" panose="02040503050406030204" pitchFamily="18" charset="0"/>
                            </a:rPr>
                            <m:t>μ</m:t>
                          </m:r>
                        </m:e>
                        <m:sup>
                          <m:r>
                            <a:rPr lang="pt-PT" sz="2000">
                              <a:latin typeface="Cambria Math" panose="02040503050406030204" pitchFamily="18" charset="0"/>
                            </a:rPr>
                            <m:t>2</m:t>
                          </m:r>
                        </m:sup>
                      </m:sSup>
                      <m:d>
                        <m:dPr>
                          <m:ctrlPr>
                            <a:rPr lang="pt-PT" sz="2000" i="1">
                              <a:latin typeface="Cambria Math" panose="02040503050406030204" pitchFamily="18" charset="0"/>
                            </a:rPr>
                          </m:ctrlPr>
                        </m:dPr>
                        <m:e>
                          <m:sSup>
                            <m:sSupPr>
                              <m:ctrlPr>
                                <a:rPr lang="pt-PT" sz="2000" i="1">
                                  <a:latin typeface="Cambria Math" panose="02040503050406030204" pitchFamily="18" charset="0"/>
                                </a:rPr>
                              </m:ctrlPr>
                            </m:sSupPr>
                            <m:e>
                              <m:r>
                                <m:rPr>
                                  <m:sty m:val="p"/>
                                </m:rPr>
                                <a:rPr lang="pt-PT" sz="2000">
                                  <a:latin typeface="Cambria Math" panose="02040503050406030204" pitchFamily="18" charset="0"/>
                                </a:rPr>
                                <m:t>Φ</m:t>
                              </m:r>
                            </m:e>
                            <m:sup>
                              <m:r>
                                <a:rPr lang="pt-PT" sz="2000" i="1">
                                  <a:latin typeface="Cambria Math" panose="02040503050406030204" pitchFamily="18" charset="0"/>
                                </a:rPr>
                                <m:t>∗</m:t>
                              </m:r>
                            </m:sup>
                          </m:sSup>
                          <m:r>
                            <m:rPr>
                              <m:sty m:val="p"/>
                            </m:rPr>
                            <a:rPr lang="pt-PT" sz="2000">
                              <a:latin typeface="Cambria Math" panose="02040503050406030204" pitchFamily="18" charset="0"/>
                            </a:rPr>
                            <m:t>Φ</m:t>
                          </m:r>
                        </m:e>
                      </m:d>
                      <m:r>
                        <a:rPr lang="pt-PT" sz="2000" i="1">
                          <a:latin typeface="Cambria Math" panose="02040503050406030204" pitchFamily="18" charset="0"/>
                        </a:rPr>
                        <m:t>−</m:t>
                      </m:r>
                      <m:r>
                        <m:rPr>
                          <m:sty m:val="p"/>
                        </m:rPr>
                        <a:rPr lang="pt-PT" sz="2000">
                          <a:latin typeface="Cambria Math" panose="02040503050406030204" pitchFamily="18" charset="0"/>
                        </a:rPr>
                        <m:t>λ</m:t>
                      </m:r>
                      <m:sSup>
                        <m:sSupPr>
                          <m:ctrlPr>
                            <a:rPr lang="pt-PT" sz="2000" i="1">
                              <a:latin typeface="Cambria Math" panose="02040503050406030204" pitchFamily="18" charset="0"/>
                            </a:rPr>
                          </m:ctrlPr>
                        </m:sSupPr>
                        <m:e>
                          <m:d>
                            <m:dPr>
                              <m:ctrlPr>
                                <a:rPr lang="pt-PT" sz="2000" i="1">
                                  <a:latin typeface="Cambria Math" panose="02040503050406030204" pitchFamily="18" charset="0"/>
                                </a:rPr>
                              </m:ctrlPr>
                            </m:dPr>
                            <m:e>
                              <m:sSup>
                                <m:sSupPr>
                                  <m:ctrlPr>
                                    <a:rPr lang="pt-PT" sz="2000" i="1">
                                      <a:latin typeface="Cambria Math" panose="02040503050406030204" pitchFamily="18" charset="0"/>
                                    </a:rPr>
                                  </m:ctrlPr>
                                </m:sSupPr>
                                <m:e>
                                  <m:r>
                                    <m:rPr>
                                      <m:sty m:val="p"/>
                                    </m:rPr>
                                    <a:rPr lang="pt-PT" sz="2000">
                                      <a:latin typeface="Cambria Math" panose="02040503050406030204" pitchFamily="18" charset="0"/>
                                    </a:rPr>
                                    <m:t>Φ</m:t>
                                  </m:r>
                                </m:e>
                                <m:sup>
                                  <m:r>
                                    <a:rPr lang="pt-PT" sz="2000" i="1">
                                      <a:latin typeface="Cambria Math" panose="02040503050406030204" pitchFamily="18" charset="0"/>
                                    </a:rPr>
                                    <m:t>∗</m:t>
                                  </m:r>
                                </m:sup>
                              </m:sSup>
                              <m:r>
                                <m:rPr>
                                  <m:sty m:val="p"/>
                                </m:rPr>
                                <a:rPr lang="pt-PT" sz="2000">
                                  <a:latin typeface="Cambria Math" panose="02040503050406030204" pitchFamily="18" charset="0"/>
                                </a:rPr>
                                <m:t>Φ</m:t>
                              </m:r>
                            </m:e>
                          </m:d>
                        </m:e>
                        <m:sup>
                          <m:r>
                            <a:rPr lang="pt-PT" sz="2000">
                              <a:latin typeface="Cambria Math" panose="02040503050406030204" pitchFamily="18" charset="0"/>
                            </a:rPr>
                            <m:t>2</m:t>
                          </m:r>
                        </m:sup>
                      </m:sSup>
                      <m:r>
                        <a:rPr lang="pt-PT" sz="2000">
                          <a:latin typeface="Cambria Math" panose="02040503050406030204" pitchFamily="18" charset="0"/>
                        </a:rPr>
                        <m:t>,</m:t>
                      </m:r>
                    </m:oMath>
                  </m:oMathPara>
                </a14:m>
                <a:endParaRPr lang="pt-PT" sz="2000" dirty="0">
                  <a:solidFill>
                    <a:srgbClr val="FFFFFF"/>
                  </a:solidFill>
                </a:endParaRPr>
              </a:p>
              <a:p>
                <a:pPr marL="0" indent="0">
                  <a:buNone/>
                </a:pPr>
                <a:endParaRPr lang="pt-PT" sz="600" dirty="0">
                  <a:solidFill>
                    <a:srgbClr val="FFFFFF"/>
                  </a:solidFill>
                </a:endParaRPr>
              </a:p>
              <a:p>
                <a:pPr marL="0" indent="0">
                  <a:buNone/>
                </a:pPr>
                <a:r>
                  <a:rPr lang="pt-PT" sz="1500" dirty="0">
                    <a:solidFill>
                      <a:srgbClr val="FFFFFF"/>
                    </a:solidFill>
                  </a:rPr>
                  <a:t>onde </a:t>
                </a:r>
                <a14:m>
                  <m:oMath xmlns:m="http://schemas.openxmlformats.org/officeDocument/2006/math">
                    <m:r>
                      <m:rPr>
                        <m:sty m:val="p"/>
                      </m:rPr>
                      <a:rPr lang="pt-PT" sz="1500">
                        <a:latin typeface="Cambria Math" panose="02040503050406030204" pitchFamily="18" charset="0"/>
                      </a:rPr>
                      <m:t>Φ</m:t>
                    </m:r>
                    <m:r>
                      <a:rPr lang="pt-PT" sz="1500">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el-GR" sz="1500">
                                <a:latin typeface="Cambria Math" panose="02040503050406030204" pitchFamily="18" charset="0"/>
                              </a:rPr>
                              <m:t>φ</m:t>
                            </m:r>
                          </m:e>
                          <m:sub>
                            <m:r>
                              <a:rPr lang="pt-PT" sz="1500">
                                <a:latin typeface="Cambria Math" panose="02040503050406030204" pitchFamily="18" charset="0"/>
                              </a:rPr>
                              <m:t>1</m:t>
                            </m:r>
                          </m:sub>
                        </m:sSub>
                        <m:r>
                          <a:rPr lang="pt-PT" sz="1500">
                            <a:latin typeface="Cambria Math" panose="02040503050406030204" pitchFamily="18" charset="0"/>
                          </a:rPr>
                          <m:t>+</m:t>
                        </m:r>
                        <m:r>
                          <m:rPr>
                            <m:sty m:val="p"/>
                          </m:rPr>
                          <a:rPr lang="pt-PT" sz="1500">
                            <a:latin typeface="Cambria Math" panose="02040503050406030204" pitchFamily="18" charset="0"/>
                          </a:rPr>
                          <m:t>i</m:t>
                        </m:r>
                        <m:r>
                          <a:rPr lang="pt-PT" sz="1500">
                            <a:latin typeface="Cambria Math" panose="02040503050406030204" pitchFamily="18" charset="0"/>
                          </a:rPr>
                          <m:t> </m:t>
                        </m:r>
                        <m:sSub>
                          <m:sSubPr>
                            <m:ctrlPr>
                              <a:rPr lang="pt-PT" sz="1500" i="1">
                                <a:latin typeface="Cambria Math" panose="02040503050406030204" pitchFamily="18" charset="0"/>
                              </a:rPr>
                            </m:ctrlPr>
                          </m:sSubPr>
                          <m:e>
                            <m:r>
                              <m:rPr>
                                <m:sty m:val="p"/>
                              </m:rPr>
                              <a:rPr lang="el-GR" sz="1500">
                                <a:latin typeface="Cambria Math" panose="02040503050406030204" pitchFamily="18" charset="0"/>
                              </a:rPr>
                              <m:t>φ</m:t>
                            </m:r>
                          </m:e>
                          <m:sub>
                            <m:r>
                              <a:rPr lang="pt-PT" sz="1500" i="1">
                                <a:latin typeface="Cambria Math" panose="02040503050406030204" pitchFamily="18" charset="0"/>
                              </a:rPr>
                              <m:t>2</m:t>
                            </m:r>
                          </m:sub>
                        </m:sSub>
                      </m:e>
                    </m:d>
                  </m:oMath>
                </a14:m>
                <a:r>
                  <a:rPr lang="pt-PT" sz="1500" dirty="0">
                    <a:solidFill>
                      <a:srgbClr val="FFFFFF"/>
                    </a:solidFill>
                  </a:rPr>
                  <a:t> e os últimos dois termos representam o potencial. Se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oMath>
                </a14:m>
                <a:r>
                  <a:rPr lang="pt-PT" sz="1500" dirty="0">
                    <a:solidFill>
                      <a:srgbClr val="FFFFFF"/>
                    </a:solidFill>
                  </a:rPr>
                  <a:t> for um parâmetro positivo temos um mínimo em, </a:t>
                </a:r>
                <a14:m>
                  <m:oMath xmlns:m="http://schemas.openxmlformats.org/officeDocument/2006/math">
                    <m:r>
                      <m:rPr>
                        <m:sty m:val="p"/>
                      </m:rPr>
                      <a:rPr lang="pt-PT" sz="1500">
                        <a:latin typeface="Cambria Math" panose="02040503050406030204" pitchFamily="18" charset="0"/>
                      </a:rPr>
                      <m:t>Φ</m:t>
                    </m:r>
                    <m:r>
                      <a:rPr lang="pt-PT" sz="1500">
                        <a:latin typeface="Cambria Math" panose="02040503050406030204" pitchFamily="18" charset="0"/>
                      </a:rPr>
                      <m:t>=0</m:t>
                    </m:r>
                  </m:oMath>
                </a14:m>
                <a:r>
                  <a:rPr lang="pt-PT" sz="1500" dirty="0">
                    <a:solidFill>
                      <a:srgbClr val="FFFFFF"/>
                    </a:solidFill>
                  </a:rPr>
                  <a:t> , no entanto tomando valores negativos para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oMath>
                </a14:m>
                <a:r>
                  <a:rPr lang="pt-PT" sz="1500" dirty="0">
                    <a:solidFill>
                      <a:srgbClr val="FFFFFF"/>
                    </a:solidFill>
                  </a:rPr>
                  <a:t> muda o mínimo do campo para um valor diferente de zero, </a:t>
                </a:r>
              </a:p>
              <a:p>
                <a:pPr marL="0" indent="0" algn="ctr">
                  <a:buNone/>
                </a:pPr>
                <a14:m>
                  <m:oMath xmlns:m="http://schemas.openxmlformats.org/officeDocument/2006/math">
                    <m:r>
                      <a:rPr lang="pt-PT" sz="1500">
                        <a:latin typeface="Cambria Math" panose="02040503050406030204" pitchFamily="18" charset="0"/>
                      </a:rPr>
                      <m:t> </m:t>
                    </m:r>
                    <m:sSub>
                      <m:sSubPr>
                        <m:ctrlPr>
                          <a:rPr lang="pt-PT" sz="1500" i="1">
                            <a:latin typeface="Cambria Math" panose="02040503050406030204" pitchFamily="18" charset="0"/>
                          </a:rPr>
                        </m:ctrlPr>
                      </m:sSubPr>
                      <m:e>
                        <m:r>
                          <a:rPr lang="pt-PT" sz="1500" i="1">
                            <a:latin typeface="Cambria Math" panose="02040503050406030204" pitchFamily="18" charset="0"/>
                          </a:rPr>
                          <m:t>|</m:t>
                        </m:r>
                        <m:r>
                          <m:rPr>
                            <m:sty m:val="p"/>
                          </m:rPr>
                          <a:rPr lang="pt-PT" sz="1500">
                            <a:latin typeface="Cambria Math" panose="02040503050406030204" pitchFamily="18" charset="0"/>
                          </a:rPr>
                          <m:t>Φ</m:t>
                        </m:r>
                        <m:r>
                          <a:rPr lang="pt-PT" sz="1500" i="1">
                            <a:latin typeface="Cambria Math" panose="02040503050406030204" pitchFamily="18" charset="0"/>
                          </a:rPr>
                          <m:t>|</m:t>
                        </m:r>
                      </m:e>
                      <m:sub>
                        <m:r>
                          <a:rPr lang="pt-PT" sz="1500" i="1">
                            <a:latin typeface="Cambria Math" panose="02040503050406030204" pitchFamily="18" charset="0"/>
                          </a:rPr>
                          <m:t>𝑚𝑖𝑛</m:t>
                        </m:r>
                      </m:sub>
                    </m:sSub>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f>
                          <m:fPr>
                            <m:ctrlPr>
                              <a:rPr lang="pt-PT" sz="1500" i="1">
                                <a:latin typeface="Cambria Math" panose="02040503050406030204" pitchFamily="18" charset="0"/>
                              </a:rPr>
                            </m:ctrlPr>
                          </m:fPr>
                          <m:num>
                            <m:r>
                              <a:rPr lang="pt-PT" sz="1500" i="1">
                                <a:latin typeface="Cambria Math" panose="02040503050406030204" pitchFamily="18" charset="0"/>
                              </a:rPr>
                              <m:t>−</m:t>
                            </m:r>
                            <m:sSup>
                              <m:sSupPr>
                                <m:ctrlPr>
                                  <a:rPr lang="pt-PT" sz="1500" i="1">
                                    <a:latin typeface="Cambria Math" panose="02040503050406030204" pitchFamily="18" charset="0"/>
                                  </a:rPr>
                                </m:ctrlPr>
                              </m:sSupPr>
                              <m:e>
                                <m:r>
                                  <a:rPr lang="pt-PT" sz="1500" i="1">
                                    <a:latin typeface="Cambria Math" panose="02040503050406030204" pitchFamily="18" charset="0"/>
                                  </a:rPr>
                                  <m:t>𝜇</m:t>
                                </m:r>
                              </m:e>
                              <m:sup>
                                <m:r>
                                  <a:rPr lang="pt-PT" sz="1500" i="1">
                                    <a:latin typeface="Cambria Math" panose="02040503050406030204" pitchFamily="18" charset="0"/>
                                  </a:rPr>
                                  <m:t>2</m:t>
                                </m:r>
                              </m:sup>
                            </m:sSup>
                            <m:r>
                              <a:rPr lang="pt-PT" sz="1500" i="1">
                                <a:latin typeface="Cambria Math" panose="02040503050406030204" pitchFamily="18" charset="0"/>
                              </a:rPr>
                              <m:t> </m:t>
                            </m:r>
                          </m:num>
                          <m:den>
                            <m:r>
                              <a:rPr lang="pt-PT" sz="1500" i="1">
                                <a:latin typeface="Cambria Math" panose="02040503050406030204" pitchFamily="18" charset="0"/>
                              </a:rPr>
                              <m:t>𝜆</m:t>
                            </m:r>
                          </m:den>
                        </m:f>
                      </m:e>
                    </m:rad>
                    <m:r>
                      <a:rPr lang="pt-PT" sz="1500" i="1">
                        <a:latin typeface="Cambria Math" panose="02040503050406030204" pitchFamily="18" charset="0"/>
                      </a:rPr>
                      <m:t>=</m:t>
                    </m:r>
                    <m:r>
                      <a:rPr lang="pt-PT" sz="1500" i="1">
                        <a:latin typeface="Cambria Math" panose="02040503050406030204" pitchFamily="18" charset="0"/>
                      </a:rPr>
                      <m:t>𝑣</m:t>
                    </m:r>
                  </m:oMath>
                </a14:m>
                <a:r>
                  <a:rPr lang="pt-PT" sz="1500" dirty="0"/>
                  <a:t>.</a:t>
                </a:r>
                <a:r>
                  <a:rPr lang="pt-PT" sz="1500" dirty="0">
                    <a:solidFill>
                      <a:srgbClr val="FFFFFF"/>
                    </a:solidFill>
                  </a:rPr>
                  <a:t> </a:t>
                </a:r>
              </a:p>
              <a:p>
                <a:pPr marL="0" indent="0" algn="ctr">
                  <a:buNone/>
                </a:pPr>
                <a:endParaRPr lang="pt-PT" sz="600" dirty="0">
                  <a:solidFill>
                    <a:srgbClr val="FFFFFF"/>
                  </a:solidFill>
                </a:endParaRPr>
              </a:p>
              <a:p>
                <a:pPr marL="0" indent="0">
                  <a:buNone/>
                </a:pPr>
                <a:r>
                  <a:rPr lang="pt-PT" sz="1500" dirty="0">
                    <a:solidFill>
                      <a:srgbClr val="FFFFFF"/>
                    </a:solidFill>
                  </a:rPr>
                  <a:t>Mudando o campo para o mínimo, </a:t>
                </a:r>
                <a14:m>
                  <m:oMath xmlns:m="http://schemas.openxmlformats.org/officeDocument/2006/math">
                    <m:r>
                      <a:rPr lang="pt-PT" sz="1500">
                        <a:latin typeface="Cambria Math" panose="02040503050406030204" pitchFamily="18" charset="0"/>
                      </a:rPr>
                      <m:t> </m:t>
                    </m:r>
                    <m:r>
                      <m:rPr>
                        <m:sty m:val="p"/>
                      </m:rPr>
                      <a:rPr lang="pt-PT" sz="1500">
                        <a:latin typeface="Cambria Math" panose="02040503050406030204" pitchFamily="18" charset="0"/>
                      </a:rPr>
                      <m:t>Φ</m:t>
                    </m:r>
                    <m:r>
                      <a:rPr lang="pt-PT" sz="1500">
                        <a:latin typeface="Cambria Math" panose="02040503050406030204" pitchFamily="18" charset="0"/>
                      </a:rPr>
                      <m:t>→ </m:t>
                    </m:r>
                    <m:r>
                      <m:rPr>
                        <m:sty m:val="p"/>
                      </m:rPr>
                      <a:rPr lang="pt-PT" sz="1500">
                        <a:latin typeface="Cambria Math" panose="02040503050406030204" pitchFamily="18" charset="0"/>
                      </a:rPr>
                      <m:t>η</m:t>
                    </m:r>
                    <m:r>
                      <a:rPr lang="pt-PT" sz="1500">
                        <a:latin typeface="Cambria Math" panose="02040503050406030204" pitchFamily="18" charset="0"/>
                      </a:rPr>
                      <m:t>(</m:t>
                    </m:r>
                    <m:r>
                      <m:rPr>
                        <m:sty m:val="p"/>
                      </m:rPr>
                      <a:rPr lang="pt-PT" sz="1500">
                        <a:latin typeface="Cambria Math" panose="02040503050406030204" pitchFamily="18" charset="0"/>
                      </a:rPr>
                      <m:t>x</m:t>
                    </m:r>
                    <m:r>
                      <a:rPr lang="pt-PT" sz="1500">
                        <a:latin typeface="Cambria Math" panose="02040503050406030204" pitchFamily="18" charset="0"/>
                      </a:rPr>
                      <m:t>) + </m:t>
                    </m:r>
                    <m:r>
                      <m:rPr>
                        <m:sty m:val="p"/>
                      </m:rPr>
                      <a:rPr lang="pt-PT" sz="1500">
                        <a:latin typeface="Cambria Math" panose="02040503050406030204" pitchFamily="18" charset="0"/>
                      </a:rPr>
                      <m:t>v</m:t>
                    </m:r>
                    <m:r>
                      <a:rPr lang="pt-PT" sz="1500">
                        <a:latin typeface="Cambria Math" panose="02040503050406030204" pitchFamily="18" charset="0"/>
                      </a:rPr>
                      <m:t> + </m:t>
                    </m:r>
                    <m:r>
                      <m:rPr>
                        <m:sty m:val="p"/>
                      </m:rPr>
                      <a:rPr lang="pt-PT" sz="1500">
                        <a:latin typeface="Cambria Math" panose="02040503050406030204" pitchFamily="18" charset="0"/>
                      </a:rPr>
                      <m:t>i</m:t>
                    </m:r>
                    <m:r>
                      <a:rPr lang="pt-PT" sz="1500">
                        <a:latin typeface="Cambria Math" panose="02040503050406030204" pitchFamily="18" charset="0"/>
                      </a:rPr>
                      <m:t> </m:t>
                    </m:r>
                    <m:r>
                      <m:rPr>
                        <m:sty m:val="p"/>
                      </m:rPr>
                      <a:rPr lang="pt-PT" sz="1500">
                        <a:latin typeface="Cambria Math" panose="02040503050406030204" pitchFamily="18" charset="0"/>
                      </a:rPr>
                      <m:t>ϵ</m:t>
                    </m:r>
                    <m:r>
                      <a:rPr lang="pt-PT" sz="1500">
                        <a:latin typeface="Cambria Math" panose="02040503050406030204" pitchFamily="18" charset="0"/>
                      </a:rPr>
                      <m:t>(</m:t>
                    </m:r>
                    <m:r>
                      <m:rPr>
                        <m:sty m:val="p"/>
                      </m:rPr>
                      <a:rPr lang="pt-PT" sz="1500">
                        <a:latin typeface="Cambria Math" panose="02040503050406030204" pitchFamily="18" charset="0"/>
                      </a:rPr>
                      <m:t>x</m:t>
                    </m:r>
                    <m:r>
                      <a:rPr lang="pt-PT" sz="1500">
                        <a:latin typeface="Cambria Math" panose="02040503050406030204" pitchFamily="18" charset="0"/>
                      </a:rPr>
                      <m:t>)</m:t>
                    </m:r>
                  </m:oMath>
                </a14:m>
                <a:r>
                  <a:rPr lang="pt-PT" sz="1500" dirty="0">
                    <a:solidFill>
                      <a:srgbClr val="FFFFFF"/>
                    </a:solidFill>
                  </a:rPr>
                  <a:t>, </a:t>
                </a:r>
              </a:p>
              <a:p>
                <a:pPr marL="0" indent="0">
                  <a:buNone/>
                </a:pPr>
                <a:endParaRPr lang="pt-PT" sz="15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pt-PT" sz="1500" i="1">
                          <a:latin typeface="Cambria Math" panose="02040503050406030204" pitchFamily="18" charset="0"/>
                        </a:rPr>
                        <m:t>ℒ</m:t>
                      </m:r>
                      <m:r>
                        <a:rPr lang="pt-PT" sz="1500">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2</m:t>
                          </m:r>
                        </m:den>
                      </m:f>
                      <m:sSub>
                        <m:sSubPr>
                          <m:ctrlPr>
                            <a:rPr lang="pt-PT" sz="1500" i="1">
                              <a:latin typeface="Cambria Math" panose="02040503050406030204" pitchFamily="18" charset="0"/>
                            </a:rPr>
                          </m:ctrlPr>
                        </m:sSubPr>
                        <m:e>
                          <m:r>
                            <a:rPr lang="pt-PT" sz="1500">
                              <a:latin typeface="Cambria Math" panose="02040503050406030204" pitchFamily="18" charset="0"/>
                            </a:rPr>
                            <m:t>𝜕</m:t>
                          </m:r>
                        </m:e>
                        <m:sub>
                          <m:r>
                            <m:rPr>
                              <m:sty m:val="p"/>
                            </m:rPr>
                            <a:rPr lang="pt-PT" sz="1500">
                              <a:latin typeface="Cambria Math" panose="02040503050406030204" pitchFamily="18" charset="0"/>
                            </a:rPr>
                            <m:t>μ</m:t>
                          </m:r>
                        </m:sub>
                      </m:sSub>
                      <m:r>
                        <m:rPr>
                          <m:sty m:val="p"/>
                        </m:rPr>
                        <a:rPr lang="pt-PT" sz="1500">
                          <a:latin typeface="Cambria Math" panose="02040503050406030204" pitchFamily="18" charset="0"/>
                        </a:rPr>
                        <m:t>ϵ</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sSup>
                        <m:sSupPr>
                          <m:ctrlPr>
                            <a:rPr lang="pt-PT" sz="1500" i="1">
                              <a:latin typeface="Cambria Math" panose="02040503050406030204" pitchFamily="18" charset="0"/>
                            </a:rPr>
                          </m:ctrlPr>
                        </m:sSupPr>
                        <m:e>
                          <m:r>
                            <a:rPr lang="pt-PT" sz="1500">
                              <a:latin typeface="Cambria Math" panose="02040503050406030204" pitchFamily="18" charset="0"/>
                            </a:rPr>
                            <m:t>𝜕</m:t>
                          </m:r>
                        </m:e>
                        <m:sup>
                          <m:r>
                            <m:rPr>
                              <m:sty m:val="p"/>
                            </m:rPr>
                            <a:rPr lang="pt-PT" sz="1500">
                              <a:latin typeface="Cambria Math" panose="02040503050406030204" pitchFamily="18" charset="0"/>
                            </a:rPr>
                            <m:t>μ</m:t>
                          </m:r>
                        </m:sup>
                      </m:sSup>
                      <m:r>
                        <m:rPr>
                          <m:sty m:val="p"/>
                        </m:rPr>
                        <a:rPr lang="pt-PT" sz="1500">
                          <a:latin typeface="Cambria Math" panose="02040503050406030204" pitchFamily="18" charset="0"/>
                        </a:rPr>
                        <m:t>ϵ</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r>
                        <a:rPr lang="pt-PT" sz="1500">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2</m:t>
                          </m:r>
                        </m:den>
                      </m:f>
                      <m:sSub>
                        <m:sSubPr>
                          <m:ctrlPr>
                            <a:rPr lang="pt-PT" sz="1500" i="1">
                              <a:latin typeface="Cambria Math" panose="02040503050406030204" pitchFamily="18" charset="0"/>
                            </a:rPr>
                          </m:ctrlPr>
                        </m:sSubPr>
                        <m:e>
                          <m:r>
                            <a:rPr lang="pt-PT" sz="1500">
                              <a:latin typeface="Cambria Math" panose="02040503050406030204" pitchFamily="18" charset="0"/>
                            </a:rPr>
                            <m:t>𝜕</m:t>
                          </m:r>
                        </m:e>
                        <m:sub>
                          <m:r>
                            <m:rPr>
                              <m:sty m:val="p"/>
                            </m:rPr>
                            <a:rPr lang="pt-PT" sz="1500">
                              <a:latin typeface="Cambria Math" panose="02040503050406030204" pitchFamily="18" charset="0"/>
                            </a:rPr>
                            <m:t>μ</m:t>
                          </m:r>
                        </m:sub>
                      </m:sSub>
                      <m:r>
                        <m:rPr>
                          <m:sty m:val="p"/>
                        </m:rPr>
                        <a:rPr lang="pt-PT" sz="1500">
                          <a:latin typeface="Cambria Math" panose="02040503050406030204" pitchFamily="18" charset="0"/>
                        </a:rPr>
                        <m:t>η</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sSup>
                        <m:sSupPr>
                          <m:ctrlPr>
                            <a:rPr lang="pt-PT" sz="1500" i="1">
                              <a:latin typeface="Cambria Math" panose="02040503050406030204" pitchFamily="18" charset="0"/>
                            </a:rPr>
                          </m:ctrlPr>
                        </m:sSupPr>
                        <m:e>
                          <m:r>
                            <a:rPr lang="pt-PT" sz="1500">
                              <a:latin typeface="Cambria Math" panose="02040503050406030204" pitchFamily="18" charset="0"/>
                            </a:rPr>
                            <m:t>𝜕</m:t>
                          </m:r>
                        </m:e>
                        <m:sup>
                          <m:r>
                            <m:rPr>
                              <m:sty m:val="p"/>
                            </m:rPr>
                            <a:rPr lang="pt-PT" sz="1500">
                              <a:latin typeface="Cambria Math" panose="02040503050406030204" pitchFamily="18" charset="0"/>
                            </a:rPr>
                            <m:t>μ</m:t>
                          </m:r>
                        </m:sup>
                      </m:sSup>
                      <m:r>
                        <m:rPr>
                          <m:sty m:val="p"/>
                        </m:rPr>
                        <a:rPr lang="pt-PT" sz="1500">
                          <a:latin typeface="Cambria Math" panose="02040503050406030204" pitchFamily="18" charset="0"/>
                        </a:rPr>
                        <m:t>η</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2</m:t>
                          </m:r>
                        </m:den>
                      </m:f>
                      <m:d>
                        <m:dPr>
                          <m:ctrlPr>
                            <a:rPr lang="pt-PT" sz="1500" i="1">
                              <a:latin typeface="Cambria Math" panose="02040503050406030204" pitchFamily="18" charset="0"/>
                            </a:rPr>
                          </m:ctrlPr>
                        </m:dPr>
                        <m:e>
                          <m:r>
                            <a:rPr lang="pt-PT" sz="1500">
                              <a:latin typeface="Cambria Math" panose="02040503050406030204" pitchFamily="18" charset="0"/>
                            </a:rPr>
                            <m:t>2</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e>
                      </m:d>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η</m:t>
                          </m:r>
                        </m:e>
                        <m:sup>
                          <m:r>
                            <a:rPr lang="pt-PT" sz="1500">
                              <a:latin typeface="Cambria Math" panose="02040503050406030204" pitchFamily="18" charset="0"/>
                            </a:rPr>
                            <m:t>2</m:t>
                          </m:r>
                        </m:sup>
                      </m:sSup>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4</m:t>
                          </m:r>
                        </m:den>
                      </m:f>
                      <m:r>
                        <m:rPr>
                          <m:sty m:val="p"/>
                        </m:rPr>
                        <a:rPr lang="pt-PT" sz="1500">
                          <a:latin typeface="Cambria Math" panose="02040503050406030204" pitchFamily="18" charset="0"/>
                        </a:rPr>
                        <m:t>λ</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p>
                                <m:sSupPr>
                                  <m:ctrlPr>
                                    <a:rPr lang="pt-PT" sz="1500" i="1">
                                      <a:latin typeface="Cambria Math" panose="02040503050406030204" pitchFamily="18" charset="0"/>
                                    </a:rPr>
                                  </m:ctrlPr>
                                </m:sSupPr>
                                <m:e>
                                  <m:r>
                                    <m:rPr>
                                      <m:sty m:val="p"/>
                                    </m:rPr>
                                    <a:rPr lang="pt-PT" sz="1500">
                                      <a:latin typeface="Cambria Math" panose="02040503050406030204" pitchFamily="18" charset="0"/>
                                    </a:rPr>
                                    <m:t>ϵ</m:t>
                                  </m:r>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η</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i="1">
                          <a:latin typeface="Cambria Math" panose="02040503050406030204" pitchFamily="18" charset="0"/>
                        </a:rPr>
                        <m:t>−</m:t>
                      </m:r>
                      <m:r>
                        <m:rPr>
                          <m:sty m:val="p"/>
                        </m:rPr>
                        <a:rPr lang="pt-PT" sz="1500">
                          <a:latin typeface="Cambria Math" panose="02040503050406030204" pitchFamily="18" charset="0"/>
                        </a:rPr>
                        <m:t>λν</m:t>
                      </m:r>
                      <m:d>
                        <m:dPr>
                          <m:ctrlPr>
                            <a:rPr lang="pt-PT" sz="1500" i="1">
                              <a:latin typeface="Cambria Math" panose="02040503050406030204" pitchFamily="18" charset="0"/>
                            </a:rPr>
                          </m:ctrlPr>
                        </m:dPr>
                        <m:e>
                          <m:sSup>
                            <m:sSupPr>
                              <m:ctrlPr>
                                <a:rPr lang="pt-PT" sz="1500" i="1">
                                  <a:latin typeface="Cambria Math" panose="02040503050406030204" pitchFamily="18" charset="0"/>
                                </a:rPr>
                              </m:ctrlPr>
                            </m:sSupPr>
                            <m:e>
                              <m:r>
                                <m:rPr>
                                  <m:sty m:val="p"/>
                                </m:rPr>
                                <a:rPr lang="pt-PT" sz="1500">
                                  <a:latin typeface="Cambria Math" panose="02040503050406030204" pitchFamily="18" charset="0"/>
                                </a:rPr>
                                <m:t>ϵ</m:t>
                              </m:r>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η</m:t>
                              </m:r>
                            </m:e>
                            <m:sup>
                              <m:r>
                                <a:rPr lang="pt-PT" sz="1500">
                                  <a:latin typeface="Cambria Math" panose="02040503050406030204" pitchFamily="18" charset="0"/>
                                </a:rPr>
                                <m:t>2</m:t>
                              </m:r>
                            </m:sup>
                          </m:sSup>
                        </m:e>
                      </m:d>
                      <m:r>
                        <m:rPr>
                          <m:sty m:val="p"/>
                        </m:rPr>
                        <a:rPr lang="pt-PT" sz="1500">
                          <a:latin typeface="Cambria Math" panose="02040503050406030204" pitchFamily="18" charset="0"/>
                        </a:rPr>
                        <m:t>η</m:t>
                      </m:r>
                      <m:r>
                        <a:rPr lang="pt-PT" sz="1500">
                          <a:latin typeface="Cambria Math" panose="02040503050406030204" pitchFamily="18" charset="0"/>
                        </a:rPr>
                        <m:t> .</m:t>
                      </m:r>
                    </m:oMath>
                  </m:oMathPara>
                </a14:m>
                <a:endParaRPr lang="pt-PT" sz="1500" dirty="0">
                  <a:solidFill>
                    <a:srgbClr val="FFFFFF"/>
                  </a:solidFill>
                </a:endParaRPr>
              </a:p>
              <a:p>
                <a:pPr marL="0" indent="0">
                  <a:buNone/>
                </a:pPr>
                <a:endParaRPr lang="pt-PT" sz="1500" dirty="0"/>
              </a:p>
              <a:p>
                <a:pPr marL="0" indent="0">
                  <a:buNone/>
                </a:pPr>
                <a:r>
                  <a:rPr lang="pt-PT" sz="1500" dirty="0"/>
                  <a:t>Onde antes tínhamos dois campos reais massivos agora temos apenas  um,  com massa </a:t>
                </a:r>
                <a14:m>
                  <m:oMath xmlns:m="http://schemas.openxmlformats.org/officeDocument/2006/math">
                    <m:r>
                      <a:rPr lang="pt-PT" sz="1500">
                        <a:latin typeface="Cambria Math" panose="02040503050406030204" pitchFamily="18" charset="0"/>
                      </a:rPr>
                      <m:t>2</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r>
                      <a:rPr lang="pt-PT" sz="1500">
                        <a:latin typeface="Cambria Math" panose="02040503050406030204" pitchFamily="18" charset="0"/>
                      </a:rPr>
                      <m:t>.</m:t>
                    </m:r>
                  </m:oMath>
                </a14:m>
                <a:r>
                  <a:rPr lang="pt-PT" sz="1500" dirty="0"/>
                  <a:t> A criação de um campo sem massa </a:t>
                </a:r>
                <a14:m>
                  <m:oMath xmlns:m="http://schemas.openxmlformats.org/officeDocument/2006/math">
                    <m:r>
                      <m:rPr>
                        <m:sty m:val="p"/>
                      </m:rPr>
                      <a:rPr lang="pt-PT" sz="1500">
                        <a:latin typeface="Cambria Math" panose="02040503050406030204" pitchFamily="18" charset="0"/>
                      </a:rPr>
                      <m:t>ϵ</m:t>
                    </m:r>
                  </m:oMath>
                </a14:m>
                <a:r>
                  <a:rPr lang="pt-PT" sz="1500" dirty="0"/>
                  <a:t> é consequência do teorema de </a:t>
                </a:r>
                <a:r>
                  <a:rPr lang="pt-PT" sz="1500" dirty="0" err="1"/>
                  <a:t>Goldstone</a:t>
                </a:r>
                <a:r>
                  <a:rPr lang="pt-PT" sz="1500" dirty="0"/>
                  <a:t>, que enuncia que por cada simetria continua quebrada</a:t>
                </a:r>
                <a:r>
                  <a:rPr lang="pt-PT" sz="1500" dirty="0">
                    <a:solidFill>
                      <a:srgbClr val="FF0000"/>
                    </a:solidFill>
                  </a:rPr>
                  <a:t> </a:t>
                </a:r>
                <a:r>
                  <a:rPr lang="pt-PT" sz="1500" dirty="0"/>
                  <a:t>é criada uma partícula sem massa. Onde </a:t>
                </a:r>
                <a14:m>
                  <m:oMath xmlns:m="http://schemas.openxmlformats.org/officeDocument/2006/math">
                    <m:r>
                      <m:rPr>
                        <m:sty m:val="p"/>
                      </m:rPr>
                      <a:rPr lang="pt-PT" sz="1500">
                        <a:latin typeface="Cambria Math" panose="02040503050406030204" pitchFamily="18" charset="0"/>
                      </a:rPr>
                      <m:t>η</m:t>
                    </m:r>
                  </m:oMath>
                </a14:m>
                <a:r>
                  <a:rPr lang="pt-PT" sz="1500" dirty="0"/>
                  <a:t> representava a excitações relativa ao VEV </a:t>
                </a:r>
                <a14:m>
                  <m:oMath xmlns:m="http://schemas.openxmlformats.org/officeDocument/2006/math">
                    <m:r>
                      <m:rPr>
                        <m:sty m:val="p"/>
                      </m:rPr>
                      <a:rPr lang="pt-PT" sz="1500">
                        <a:latin typeface="Cambria Math" panose="02040503050406030204" pitchFamily="18" charset="0"/>
                      </a:rPr>
                      <m:t>ν</m:t>
                    </m:r>
                  </m:oMath>
                </a14:m>
                <a:r>
                  <a:rPr lang="pt-PT" sz="1500" dirty="0"/>
                  <a:t> e o campo </a:t>
                </a:r>
                <a14:m>
                  <m:oMath xmlns:m="http://schemas.openxmlformats.org/officeDocument/2006/math">
                    <m:r>
                      <m:rPr>
                        <m:sty m:val="p"/>
                      </m:rPr>
                      <a:rPr lang="pt-PT" sz="1500">
                        <a:latin typeface="Cambria Math" panose="02040503050406030204" pitchFamily="18" charset="0"/>
                      </a:rPr>
                      <m:t>ϵ</m:t>
                    </m:r>
                  </m:oMath>
                </a14:m>
                <a:r>
                  <a:rPr lang="pt-PT" sz="1500" dirty="0">
                    <a:solidFill>
                      <a:srgbClr val="FF0000"/>
                    </a:solidFill>
                  </a:rPr>
                  <a:t> </a:t>
                </a:r>
                <a:r>
                  <a:rPr lang="pt-PT" sz="1500" dirty="0"/>
                  <a:t>excitações radiais. </a:t>
                </a:r>
                <a:endParaRPr lang="pt-PT" sz="1500" dirty="0">
                  <a:solidFill>
                    <a:srgbClr val="FF0000"/>
                  </a:solidFill>
                </a:endParaRPr>
              </a:p>
            </p:txBody>
          </p:sp>
        </mc:Choice>
        <mc:Fallback xmlns="">
          <p:sp>
            <p:nvSpPr>
              <p:cNvPr id="14" name="Marcador de Posição de Conteúdo 2">
                <a:extLst>
                  <a:ext uri="{FF2B5EF4-FFF2-40B4-BE49-F238E27FC236}">
                    <a16:creationId xmlns:a16="http://schemas.microsoft.com/office/drawing/2014/main" id="{9A758645-33FC-4FEA-8615-755A75947545}"/>
                  </a:ext>
                </a:extLst>
              </p:cNvPr>
              <p:cNvSpPr>
                <a:spLocks noGrp="1" noRot="1" noChangeAspect="1" noMove="1" noResize="1" noEditPoints="1" noAdjustHandles="1" noChangeArrowheads="1" noChangeShapeType="1" noTextEdit="1"/>
              </p:cNvSpPr>
              <p:nvPr>
                <p:ph idx="1"/>
              </p:nvPr>
            </p:nvSpPr>
            <p:spPr>
              <a:xfrm>
                <a:off x="215900" y="1160463"/>
                <a:ext cx="8712200" cy="5472112"/>
              </a:xfrm>
              <a:blipFill>
                <a:blip r:embed="rId2"/>
                <a:stretch>
                  <a:fillRect l="-280" t="-557" r="-210"/>
                </a:stretch>
              </a:blipFill>
            </p:spPr>
            <p:txBody>
              <a:bodyPr/>
              <a:lstStyle/>
              <a:p>
                <a:r>
                  <a:rPr lang="pt-PT">
                    <a:noFill/>
                  </a:rPr>
                  <a:t> </a:t>
                </a:r>
              </a:p>
            </p:txBody>
          </p:sp>
        </mc:Fallback>
      </mc:AlternateContent>
    </p:spTree>
    <p:extLst>
      <p:ext uri="{BB962C8B-B14F-4D97-AF65-F5344CB8AC3E}">
        <p14:creationId xmlns:p14="http://schemas.microsoft.com/office/powerpoint/2010/main" val="30604137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26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059" name="Rectangle 74">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F414BC-85E2-4F25-8237-B26C8CAE3A10}"/>
              </a:ext>
            </a:extLst>
          </p:cNvPr>
          <p:cNvSpPr>
            <a:spLocks noGrp="1"/>
          </p:cNvSpPr>
          <p:nvPr>
            <p:ph type="title"/>
          </p:nvPr>
        </p:nvSpPr>
        <p:spPr>
          <a:xfrm>
            <a:off x="394554" y="5547355"/>
            <a:ext cx="8354891" cy="930447"/>
          </a:xfrm>
        </p:spPr>
        <p:txBody>
          <a:bodyPr vert="horz" lIns="91440" tIns="45720" rIns="91440" bIns="45720" rtlCol="0" anchor="b">
            <a:normAutofit fontScale="90000"/>
          </a:bodyPr>
          <a:lstStyle/>
          <a:p>
            <a:pPr algn="ctr"/>
            <a:r>
              <a:rPr lang="en-US" sz="2900" dirty="0" err="1">
                <a:solidFill>
                  <a:srgbClr val="FFFFFF"/>
                </a:solidFill>
              </a:rPr>
              <a:t>Quebra</a:t>
            </a:r>
            <a:r>
              <a:rPr lang="en-US" sz="2900" dirty="0">
                <a:solidFill>
                  <a:srgbClr val="FFFFFF"/>
                </a:solidFill>
              </a:rPr>
              <a:t> de </a:t>
            </a:r>
            <a:r>
              <a:rPr lang="en-US" sz="2900" dirty="0" err="1">
                <a:solidFill>
                  <a:srgbClr val="FFFFFF"/>
                </a:solidFill>
              </a:rPr>
              <a:t>simetria</a:t>
            </a:r>
            <a:r>
              <a:rPr lang="en-US" sz="2900" dirty="0">
                <a:solidFill>
                  <a:srgbClr val="FFFFFF"/>
                </a:solidFill>
              </a:rPr>
              <a:t> com </a:t>
            </a:r>
            <a:r>
              <a:rPr lang="en-US" sz="2900" dirty="0" err="1">
                <a:solidFill>
                  <a:srgbClr val="FFFFFF"/>
                </a:solidFill>
              </a:rPr>
              <a:t>dois</a:t>
            </a:r>
            <a:r>
              <a:rPr lang="en-US" sz="2900" dirty="0">
                <a:solidFill>
                  <a:srgbClr val="FFFFFF"/>
                </a:solidFill>
              </a:rPr>
              <a:t> </a:t>
            </a:r>
            <a:r>
              <a:rPr lang="en-US" sz="2900" dirty="0" err="1">
                <a:solidFill>
                  <a:srgbClr val="FFFFFF"/>
                </a:solidFill>
              </a:rPr>
              <a:t>graus</a:t>
            </a:r>
            <a:r>
              <a:rPr lang="en-US" sz="2900" dirty="0">
                <a:solidFill>
                  <a:srgbClr val="FFFFFF"/>
                </a:solidFill>
              </a:rPr>
              <a:t> de Liberdade.</a:t>
            </a:r>
            <a:br>
              <a:rPr lang="en-US" sz="2900" dirty="0">
                <a:solidFill>
                  <a:srgbClr val="FFFFFF"/>
                </a:solidFill>
              </a:rPr>
            </a:br>
            <a:r>
              <a:rPr lang="en-US" sz="2900" dirty="0">
                <a:solidFill>
                  <a:srgbClr val="FF0000"/>
                </a:solidFill>
              </a:rPr>
              <a:t>(</a:t>
            </a:r>
            <a:r>
              <a:rPr lang="en-US" sz="2900" dirty="0" err="1">
                <a:solidFill>
                  <a:srgbClr val="FF0000"/>
                </a:solidFill>
              </a:rPr>
              <a:t>tenho</a:t>
            </a:r>
            <a:r>
              <a:rPr lang="en-US" sz="2900" dirty="0">
                <a:solidFill>
                  <a:srgbClr val="FF0000"/>
                </a:solidFill>
              </a:rPr>
              <a:t> que </a:t>
            </a:r>
            <a:r>
              <a:rPr lang="en-US" sz="2900" dirty="0" err="1">
                <a:solidFill>
                  <a:srgbClr val="FF0000"/>
                </a:solidFill>
              </a:rPr>
              <a:t>rever</a:t>
            </a:r>
            <a:r>
              <a:rPr lang="en-US" sz="2900" dirty="0">
                <a:solidFill>
                  <a:srgbClr val="FF0000"/>
                </a:solidFill>
              </a:rPr>
              <a:t> a </a:t>
            </a:r>
            <a:r>
              <a:rPr lang="en-US" sz="2900" dirty="0" err="1">
                <a:solidFill>
                  <a:srgbClr val="FF0000"/>
                </a:solidFill>
              </a:rPr>
              <a:t>estrutura</a:t>
            </a:r>
            <a:r>
              <a:rPr lang="en-US" sz="2900" dirty="0">
                <a:solidFill>
                  <a:srgbClr val="FF0000"/>
                </a:solidFill>
              </a:rPr>
              <a:t> </a:t>
            </a:r>
            <a:r>
              <a:rPr lang="en-US" sz="2900" dirty="0" err="1">
                <a:solidFill>
                  <a:srgbClr val="FF0000"/>
                </a:solidFill>
              </a:rPr>
              <a:t>deste</a:t>
            </a:r>
            <a:r>
              <a:rPr lang="en-US" sz="2900" dirty="0">
                <a:solidFill>
                  <a:srgbClr val="FF0000"/>
                </a:solidFill>
              </a:rPr>
              <a:t> slide a </a:t>
            </a:r>
            <a:r>
              <a:rPr lang="en-US" sz="2900" dirty="0" err="1">
                <a:solidFill>
                  <a:srgbClr val="FF0000"/>
                </a:solidFill>
              </a:rPr>
              <a:t>imagem</a:t>
            </a:r>
            <a:r>
              <a:rPr lang="en-US" sz="2900" dirty="0">
                <a:solidFill>
                  <a:srgbClr val="FF0000"/>
                </a:solidFill>
              </a:rPr>
              <a:t> do </a:t>
            </a:r>
            <a:r>
              <a:rPr lang="en-US" sz="2900" dirty="0" err="1">
                <a:solidFill>
                  <a:srgbClr val="FF0000"/>
                </a:solidFill>
              </a:rPr>
              <a:t>centro</a:t>
            </a:r>
            <a:r>
              <a:rPr lang="en-US" sz="2900" dirty="0">
                <a:solidFill>
                  <a:srgbClr val="FF0000"/>
                </a:solidFill>
              </a:rPr>
              <a:t> </a:t>
            </a:r>
            <a:r>
              <a:rPr lang="en-US" sz="2900" dirty="0" err="1">
                <a:solidFill>
                  <a:srgbClr val="FF0000"/>
                </a:solidFill>
              </a:rPr>
              <a:t>esta</a:t>
            </a:r>
            <a:r>
              <a:rPr lang="en-US" sz="2900" dirty="0">
                <a:solidFill>
                  <a:srgbClr val="FF0000"/>
                </a:solidFill>
              </a:rPr>
              <a:t> </a:t>
            </a:r>
            <a:r>
              <a:rPr lang="en-US" sz="2900" dirty="0" err="1">
                <a:solidFill>
                  <a:srgbClr val="FF0000"/>
                </a:solidFill>
              </a:rPr>
              <a:t>muito</a:t>
            </a:r>
            <a:r>
              <a:rPr lang="en-US" sz="2900" dirty="0">
                <a:solidFill>
                  <a:srgbClr val="FF0000"/>
                </a:solidFill>
              </a:rPr>
              <a:t> </a:t>
            </a:r>
            <a:r>
              <a:rPr lang="en-US" sz="2900" dirty="0" err="1">
                <a:solidFill>
                  <a:srgbClr val="FF0000"/>
                </a:solidFill>
              </a:rPr>
              <a:t>pequena</a:t>
            </a:r>
            <a:r>
              <a:rPr lang="en-US" sz="2900" dirty="0">
                <a:solidFill>
                  <a:srgbClr val="FF0000"/>
                </a:solidFill>
              </a:rPr>
              <a:t>) </a:t>
            </a:r>
          </a:p>
        </p:txBody>
      </p:sp>
      <p:pic>
        <p:nvPicPr>
          <p:cNvPr id="2052" name="Picture 4" descr="https://i.gyazo.com/c80f2d6374abdcc753374f70992459dd.png">
            <a:extLst>
              <a:ext uri="{FF2B5EF4-FFF2-40B4-BE49-F238E27FC236}">
                <a16:creationId xmlns:a16="http://schemas.microsoft.com/office/drawing/2014/main" id="{0AE2F36F-3EA6-412A-BDE3-940C9836F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 y="1346309"/>
            <a:ext cx="2569206" cy="1920481"/>
          </a:xfrm>
          <a:prstGeom prst="rect">
            <a:avLst/>
          </a:prstGeom>
          <a:noFill/>
          <a:extLst>
            <a:ext uri="{909E8E84-426E-40DD-AFC4-6F175D3DCCD1}">
              <a14:hiddenFill xmlns:a14="http://schemas.microsoft.com/office/drawing/2010/main">
                <a:solidFill>
                  <a:srgbClr val="FFFFFF"/>
                </a:solidFill>
              </a14:hiddenFill>
            </a:ext>
          </a:extLst>
        </p:spPr>
      </p:pic>
      <p:pic>
        <p:nvPicPr>
          <p:cNvPr id="2060" name="Marcador de Posição de Conteúdo 4" descr="Uma imagem com aeronaves, transporte&#10;&#10;Descrição gerada com confiança muito alta">
            <a:extLst>
              <a:ext uri="{FF2B5EF4-FFF2-40B4-BE49-F238E27FC236}">
                <a16:creationId xmlns:a16="http://schemas.microsoft.com/office/drawing/2014/main" id="{D9BE3FBB-3577-4C2E-940A-D8DEADB7F3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9296" y="1913863"/>
            <a:ext cx="2574993" cy="785372"/>
          </a:xfrm>
          <a:prstGeom prst="rect">
            <a:avLst/>
          </a:prstGeom>
        </p:spPr>
      </p:pic>
      <p:cxnSp>
        <p:nvCxnSpPr>
          <p:cNvPr id="2061" name="Straight Connector 76">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505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descr="https://i.gyazo.com/f45c08352bb4a26fbdcb8965ec44dba7.png">
            <a:extLst>
              <a:ext uri="{FF2B5EF4-FFF2-40B4-BE49-F238E27FC236}">
                <a16:creationId xmlns:a16="http://schemas.microsoft.com/office/drawing/2014/main" id="{6BF0532C-B3AD-4AD7-8F8A-8B1BE5DE1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7293" y="1346628"/>
            <a:ext cx="2567937" cy="1964471"/>
          </a:xfrm>
          <a:prstGeom prst="rect">
            <a:avLst/>
          </a:prstGeom>
          <a:noFill/>
          <a:extLst>
            <a:ext uri="{909E8E84-426E-40DD-AFC4-6F175D3DCCD1}">
              <a14:hiddenFill xmlns:a14="http://schemas.microsoft.com/office/drawing/2010/main">
                <a:solidFill>
                  <a:srgbClr val="FFFFFF"/>
                </a:solidFill>
              </a14:hiddenFill>
            </a:ext>
          </a:extLst>
        </p:spPr>
      </p:pic>
      <p:cxnSp>
        <p:nvCxnSpPr>
          <p:cNvPr id="2062" name="Straight Connector 78">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73869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97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1" y="365126"/>
            <a:ext cx="8712198" cy="795338"/>
          </a:xfrm>
        </p:spPr>
        <p:txBody>
          <a:bodyPr>
            <a:noAutofit/>
          </a:bodyPr>
          <a:lstStyle/>
          <a:p>
            <a:r>
              <a:rPr lang="pt-PT" sz="3100" dirty="0">
                <a:solidFill>
                  <a:srgbClr val="FFFFFF"/>
                </a:solidFill>
              </a:rPr>
              <a:t>O campo de </a:t>
            </a:r>
            <a:r>
              <a:rPr lang="pt-PT" sz="3100" dirty="0" err="1">
                <a:solidFill>
                  <a:srgbClr val="FFFFFF"/>
                </a:solidFill>
              </a:rPr>
              <a:t>Higgs</a:t>
            </a:r>
            <a:r>
              <a:rPr lang="pt-PT" sz="3100" dirty="0">
                <a:solidFill>
                  <a:srgbClr val="FFFFFF"/>
                </a:solidFill>
              </a:rPr>
              <a:t> e a geração de massa para bosões</a:t>
            </a:r>
          </a:p>
        </p:txBody>
      </p:sp>
      <mc:AlternateContent xmlns:mc="http://schemas.openxmlformats.org/markup-compatibility/2006" xmlns:a14="http://schemas.microsoft.com/office/drawing/2010/main">
        <mc:Choice Requires="a14">
          <p:sp>
            <p:nvSpPr>
              <p:cNvPr id="14" name="Marcador de Posição de Conteúdo 2">
                <a:extLst>
                  <a:ext uri="{FF2B5EF4-FFF2-40B4-BE49-F238E27FC236}">
                    <a16:creationId xmlns:a16="http://schemas.microsoft.com/office/drawing/2014/main" id="{AC0C7C03-694D-4C6B-BCF6-3CCBBA46971F}"/>
                  </a:ext>
                </a:extLst>
              </p:cNvPr>
              <p:cNvSpPr>
                <a:spLocks noGrp="1"/>
              </p:cNvSpPr>
              <p:nvPr>
                <p:ph idx="1"/>
              </p:nvPr>
            </p:nvSpPr>
            <p:spPr>
              <a:xfrm>
                <a:off x="215901" y="1160464"/>
                <a:ext cx="8712198" cy="5472111"/>
              </a:xfrm>
            </p:spPr>
            <p:txBody>
              <a:bodyPr>
                <a:noAutofit/>
              </a:bodyPr>
              <a:lstStyle/>
              <a:p>
                <a:pPr marL="0" indent="0">
                  <a:buNone/>
                </a:pPr>
                <a:r>
                  <a:rPr lang="pt-PT" sz="1600" dirty="0">
                    <a:solidFill>
                      <a:srgbClr val="FFFFFF"/>
                    </a:solidFill>
                  </a:rPr>
                  <a:t>Os sectores escalar e de </a:t>
                </a:r>
                <a:r>
                  <a:rPr lang="pt-PT" sz="1600" dirty="0" err="1">
                    <a:solidFill>
                      <a:srgbClr val="FFFFFF"/>
                    </a:solidFill>
                  </a:rPr>
                  <a:t>Gauge</a:t>
                </a:r>
                <a:r>
                  <a:rPr lang="pt-PT" sz="1600" dirty="0">
                    <a:solidFill>
                      <a:srgbClr val="FFFFFF"/>
                    </a:solidFill>
                  </a:rPr>
                  <a:t> do modelo padrão são,</a:t>
                </a:r>
              </a:p>
              <a:p>
                <a:pPr marL="0" indent="0">
                  <a:buNone/>
                </a:pPr>
                <a14:m>
                  <m:oMathPara xmlns:m="http://schemas.openxmlformats.org/officeDocument/2006/math">
                    <m:oMathParaPr>
                      <m:jc m:val="centerGroup"/>
                    </m:oMathParaPr>
                    <m:oMath xmlns:m="http://schemas.openxmlformats.org/officeDocument/2006/math">
                      <m:r>
                        <a:rPr lang="pt-PT" sz="1600" i="1">
                          <a:latin typeface="Cambria Math" panose="02040503050406030204" pitchFamily="18" charset="0"/>
                        </a:rPr>
                        <m:t>ℒ</m:t>
                      </m:r>
                      <m:r>
                        <a:rPr lang="pt-PT" sz="1600" i="1">
                          <a:latin typeface="Cambria Math" panose="02040503050406030204" pitchFamily="18" charset="0"/>
                        </a:rPr>
                        <m:t> </m:t>
                      </m:r>
                      <m:r>
                        <a:rPr lang="pt-PT" sz="1600">
                          <a:latin typeface="Cambria Math" panose="02040503050406030204" pitchFamily="18" charset="0"/>
                        </a:rPr>
                        <m:t>=</m:t>
                      </m:r>
                      <m:sSup>
                        <m:sSupPr>
                          <m:ctrlPr>
                            <a:rPr lang="pt-PT" sz="1600" i="1">
                              <a:latin typeface="Cambria Math" panose="02040503050406030204" pitchFamily="18" charset="0"/>
                            </a:rPr>
                          </m:ctrlPr>
                        </m:sSupPr>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D</m:t>
                                  </m:r>
                                </m:e>
                                <m:sub>
                                  <m:r>
                                    <m:rPr>
                                      <m:sty m:val="p"/>
                                    </m:rPr>
                                    <a:rPr lang="pt-PT" sz="1600">
                                      <a:latin typeface="Cambria Math" panose="02040503050406030204" pitchFamily="18" charset="0"/>
                                    </a:rPr>
                                    <m:t>μ</m:t>
                                  </m:r>
                                </m:sub>
                              </m:sSub>
                              <m:r>
                                <m:rPr>
                                  <m:sty m:val="p"/>
                                </m:rPr>
                                <a:rPr lang="pt-PT" sz="1600">
                                  <a:latin typeface="Cambria Math" panose="02040503050406030204" pitchFamily="18" charset="0"/>
                                </a:rPr>
                                <m:t>H</m:t>
                              </m:r>
                            </m:e>
                          </m:d>
                        </m:e>
                        <m:sup>
                          <m:r>
                            <a:rPr lang="pt-PT" sz="1600" i="1">
                              <a:latin typeface="Cambria Math" panose="02040503050406030204" pitchFamily="18" charset="0"/>
                              <a:ea typeface="Cambria Math" panose="02040503050406030204" pitchFamily="18" charset="0"/>
                            </a:rPr>
                            <m:t>†</m:t>
                          </m:r>
                        </m:sup>
                      </m:sSup>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D</m:t>
                              </m:r>
                            </m:e>
                            <m:sub>
                              <m:r>
                                <m:rPr>
                                  <m:sty m:val="p"/>
                                </m:rPr>
                                <a:rPr lang="pt-PT" sz="1600">
                                  <a:latin typeface="Cambria Math" panose="02040503050406030204" pitchFamily="18" charset="0"/>
                                </a:rPr>
                                <m:t>μ</m:t>
                              </m:r>
                            </m:sub>
                          </m:sSub>
                          <m:r>
                            <m:rPr>
                              <m:sty m:val="p"/>
                            </m:rPr>
                            <a:rPr lang="pt-PT" sz="1600">
                              <a:latin typeface="Cambria Math" panose="02040503050406030204" pitchFamily="18" charset="0"/>
                            </a:rPr>
                            <m:t>H</m:t>
                          </m:r>
                        </m:e>
                      </m:d>
                      <m:r>
                        <a:rPr lang="pt-PT" sz="1600" i="1">
                          <a:latin typeface="Cambria Math" panose="02040503050406030204" pitchFamily="18" charset="0"/>
                        </a:rPr>
                        <m:t>−</m:t>
                      </m:r>
                      <m:r>
                        <m:rPr>
                          <m:sty m:val="p"/>
                        </m:rPr>
                        <a:rPr lang="pt-PT" sz="1600">
                          <a:latin typeface="Cambria Math" panose="02040503050406030204" pitchFamily="18" charset="0"/>
                        </a:rPr>
                        <m:t>V</m:t>
                      </m:r>
                      <m:d>
                        <m:dPr>
                          <m:ctrlPr>
                            <a:rPr lang="pt-PT" sz="1600" i="1">
                              <a:latin typeface="Cambria Math" panose="02040503050406030204" pitchFamily="18" charset="0"/>
                            </a:rPr>
                          </m:ctrlPr>
                        </m:dPr>
                        <m:e>
                          <m:r>
                            <m:rPr>
                              <m:sty m:val="p"/>
                            </m:rPr>
                            <a:rPr lang="pt-PT" sz="1600">
                              <a:latin typeface="Cambria Math" panose="02040503050406030204" pitchFamily="18" charset="0"/>
                            </a:rPr>
                            <m:t>H</m:t>
                          </m:r>
                          <m:sSup>
                            <m:sSupPr>
                              <m:ctrlPr>
                                <a:rPr lang="pt-PT" sz="1600" i="1">
                                  <a:latin typeface="Cambria Math" panose="02040503050406030204" pitchFamily="18" charset="0"/>
                                </a:rPr>
                              </m:ctrlPr>
                            </m:sSupPr>
                            <m:e>
                              <m:r>
                                <m:rPr>
                                  <m:sty m:val="p"/>
                                </m:rPr>
                                <a:rPr lang="pt-PT" sz="1600">
                                  <a:latin typeface="Cambria Math" panose="02040503050406030204" pitchFamily="18" charset="0"/>
                                </a:rPr>
                                <m:t>H</m:t>
                              </m:r>
                            </m:e>
                            <m:sup>
                              <m:r>
                                <a:rPr lang="pt-PT" sz="1600" i="1">
                                  <a:latin typeface="Cambria Math" panose="02040503050406030204" pitchFamily="18" charset="0"/>
                                  <a:ea typeface="Cambria Math" panose="02040503050406030204" pitchFamily="18" charset="0"/>
                                </a:rPr>
                                <m:t>†</m:t>
                              </m:r>
                            </m:sup>
                          </m:sSup>
                        </m:e>
                      </m:d>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a:latin typeface="Cambria Math" panose="02040503050406030204" pitchFamily="18" charset="0"/>
                            </a:rPr>
                            <m:t>1</m:t>
                          </m:r>
                        </m:num>
                        <m:den>
                          <m:r>
                            <a:rPr lang="pt-PT" sz="1600">
                              <a:latin typeface="Cambria Math" panose="02040503050406030204" pitchFamily="18" charset="0"/>
                            </a:rPr>
                            <m:t>4</m:t>
                          </m:r>
                        </m:den>
                      </m:f>
                      <m:sSubSup>
                        <m:sSubSupPr>
                          <m:ctrlPr>
                            <a:rPr lang="pt-PT" sz="1600" i="1">
                              <a:latin typeface="Cambria Math" panose="02040503050406030204" pitchFamily="18" charset="0"/>
                            </a:rPr>
                          </m:ctrlPr>
                        </m:sSubSupPr>
                        <m:e>
                          <m:r>
                            <m:rPr>
                              <m:sty m:val="p"/>
                            </m:rPr>
                            <a:rPr lang="pt-PT" sz="1600">
                              <a:latin typeface="Cambria Math" panose="02040503050406030204" pitchFamily="18" charset="0"/>
                            </a:rPr>
                            <m:t>F</m:t>
                          </m:r>
                        </m:e>
                        <m:sub>
                          <m:r>
                            <m:rPr>
                              <m:sty m:val="p"/>
                            </m:rPr>
                            <a:rPr lang="pt-PT" sz="1600">
                              <a:latin typeface="Cambria Math" panose="02040503050406030204" pitchFamily="18" charset="0"/>
                            </a:rPr>
                            <m:t>μν</m:t>
                          </m:r>
                        </m:sub>
                        <m:sup>
                          <m:r>
                            <a:rPr lang="pt-PT" sz="1600" i="1">
                              <a:latin typeface="Cambria Math" panose="02040503050406030204" pitchFamily="18" charset="0"/>
                            </a:rPr>
                            <m:t>𝑖</m:t>
                          </m:r>
                        </m:sup>
                      </m:sSubSup>
                      <m:sSup>
                        <m:sSupPr>
                          <m:ctrlPr>
                            <a:rPr lang="pt-PT" sz="1600" i="1">
                              <a:latin typeface="Cambria Math" panose="02040503050406030204" pitchFamily="18" charset="0"/>
                            </a:rPr>
                          </m:ctrlPr>
                        </m:sSupPr>
                        <m:e>
                          <m:r>
                            <m:rPr>
                              <m:sty m:val="p"/>
                            </m:rPr>
                            <a:rPr lang="pt-PT" sz="1600">
                              <a:latin typeface="Cambria Math" panose="02040503050406030204" pitchFamily="18" charset="0"/>
                            </a:rPr>
                            <m:t>F</m:t>
                          </m:r>
                        </m:e>
                        <m:sup>
                          <m:r>
                            <m:rPr>
                              <m:sty m:val="p"/>
                            </m:rPr>
                            <a:rPr lang="pt-PT" sz="1600">
                              <a:latin typeface="Cambria Math" panose="02040503050406030204" pitchFamily="18" charset="0"/>
                            </a:rPr>
                            <m:t>i</m:t>
                          </m:r>
                          <m:r>
                            <a:rPr lang="pt-PT" sz="1600">
                              <a:latin typeface="Cambria Math" panose="02040503050406030204" pitchFamily="18" charset="0"/>
                            </a:rPr>
                            <m:t>,</m:t>
                          </m:r>
                          <m:r>
                            <m:rPr>
                              <m:sty m:val="p"/>
                            </m:rPr>
                            <a:rPr lang="pt-PT" sz="1600">
                              <a:latin typeface="Cambria Math" panose="02040503050406030204" pitchFamily="18" charset="0"/>
                            </a:rPr>
                            <m:t>μν</m:t>
                          </m:r>
                        </m:sup>
                      </m:sSup>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a:latin typeface="Cambria Math" panose="02040503050406030204" pitchFamily="18" charset="0"/>
                            </a:rPr>
                            <m:t>1</m:t>
                          </m:r>
                        </m:num>
                        <m:den>
                          <m:r>
                            <a:rPr lang="pt-PT" sz="1600">
                              <a:latin typeface="Cambria Math" panose="02040503050406030204" pitchFamily="18" charset="0"/>
                            </a:rPr>
                            <m:t>4</m:t>
                          </m:r>
                        </m:den>
                      </m:f>
                      <m:sSub>
                        <m:sSubPr>
                          <m:ctrlPr>
                            <a:rPr lang="pt-PT" sz="1600" i="1">
                              <a:latin typeface="Cambria Math" panose="02040503050406030204" pitchFamily="18" charset="0"/>
                            </a:rPr>
                          </m:ctrlPr>
                        </m:sSubPr>
                        <m:e>
                          <m:r>
                            <m:rPr>
                              <m:sty m:val="p"/>
                            </m:rPr>
                            <a:rPr lang="pt-PT" sz="1600">
                              <a:latin typeface="Cambria Math" panose="02040503050406030204" pitchFamily="18" charset="0"/>
                            </a:rPr>
                            <m:t>B</m:t>
                          </m:r>
                        </m:e>
                        <m:sub>
                          <m:r>
                            <m:rPr>
                              <m:sty m:val="p"/>
                            </m:rPr>
                            <a:rPr lang="pt-PT" sz="1600">
                              <a:latin typeface="Cambria Math" panose="02040503050406030204" pitchFamily="18" charset="0"/>
                            </a:rPr>
                            <m:t>μν</m:t>
                          </m:r>
                        </m:sub>
                      </m:sSub>
                      <m:sSup>
                        <m:sSupPr>
                          <m:ctrlPr>
                            <a:rPr lang="pt-PT" sz="1600" i="1">
                              <a:latin typeface="Cambria Math" panose="02040503050406030204" pitchFamily="18" charset="0"/>
                            </a:rPr>
                          </m:ctrlPr>
                        </m:sSupPr>
                        <m:e>
                          <m:r>
                            <m:rPr>
                              <m:sty m:val="p"/>
                            </m:rPr>
                            <a:rPr lang="pt-PT" sz="1600">
                              <a:latin typeface="Cambria Math" panose="02040503050406030204" pitchFamily="18" charset="0"/>
                            </a:rPr>
                            <m:t>B</m:t>
                          </m:r>
                        </m:e>
                        <m:sup>
                          <m:r>
                            <m:rPr>
                              <m:sty m:val="p"/>
                            </m:rPr>
                            <a:rPr lang="pt-PT" sz="1600">
                              <a:latin typeface="Cambria Math" panose="02040503050406030204" pitchFamily="18" charset="0"/>
                            </a:rPr>
                            <m:t>μν</m:t>
                          </m:r>
                        </m:sup>
                      </m:sSup>
                      <m:r>
                        <a:rPr lang="pt-PT" sz="1600">
                          <a:latin typeface="Cambria Math" panose="02040503050406030204" pitchFamily="18" charset="0"/>
                        </a:rPr>
                        <m:t> ,</m:t>
                      </m:r>
                    </m:oMath>
                  </m:oMathPara>
                </a14:m>
                <a:endParaRPr lang="pt-PT" sz="1600" dirty="0">
                  <a:solidFill>
                    <a:srgbClr val="FFFFFF"/>
                  </a:solidFill>
                </a:endParaRPr>
              </a:p>
              <a:p>
                <a:pPr marL="0" indent="0">
                  <a:buNone/>
                </a:pPr>
                <a:r>
                  <a:rPr lang="pt-PT" sz="1600" dirty="0">
                    <a:solidFill>
                      <a:srgbClr val="FFFFFF"/>
                    </a:solidFill>
                  </a:rPr>
                  <a:t>Onde o campo de </a:t>
                </a:r>
                <a:r>
                  <a:rPr lang="pt-PT" sz="1600" dirty="0" err="1">
                    <a:solidFill>
                      <a:srgbClr val="FFFFFF"/>
                    </a:solidFill>
                  </a:rPr>
                  <a:t>Higgs</a:t>
                </a:r>
                <a:r>
                  <a:rPr lang="pt-PT" sz="1600" dirty="0">
                    <a:solidFill>
                      <a:srgbClr val="FFFFFF"/>
                    </a:solidFill>
                  </a:rPr>
                  <a:t>, </a:t>
                </a:r>
                <a14:m>
                  <m:oMath xmlns:m="http://schemas.openxmlformats.org/officeDocument/2006/math">
                    <m:r>
                      <m:rPr>
                        <m:sty m:val="p"/>
                      </m:rPr>
                      <a:rPr lang="pt-PT" sz="1600">
                        <a:latin typeface="Cambria Math" panose="02040503050406030204" pitchFamily="18" charset="0"/>
                      </a:rPr>
                      <m:t>H</m:t>
                    </m:r>
                  </m:oMath>
                </a14:m>
                <a:r>
                  <a:rPr lang="pt-PT" sz="1600" dirty="0">
                    <a:solidFill>
                      <a:srgbClr val="FFFFFF"/>
                    </a:solidFill>
                  </a:rPr>
                  <a:t>, que no modelo padrão é um dupleto de SU(2), que toma um VEV com a forma,</a:t>
                </a:r>
              </a:p>
              <a:p>
                <a:pPr marL="0" indent="0" algn="ctr">
                  <a:buNone/>
                </a:pPr>
                <a14:m>
                  <m:oMath xmlns:m="http://schemas.openxmlformats.org/officeDocument/2006/math">
                    <m:r>
                      <a:rPr lang="pt-PT" sz="1600" i="1">
                        <a:latin typeface="Cambria Math" panose="02040503050406030204" pitchFamily="18" charset="0"/>
                      </a:rPr>
                      <m:t>𝐻</m:t>
                    </m:r>
                    <m:r>
                      <a:rPr lang="pt-PT" sz="1600">
                        <a:latin typeface="Cambria Math" panose="02040503050406030204" pitchFamily="18" charset="0"/>
                      </a:rPr>
                      <m:t> </m:t>
                    </m:r>
                    <m:d>
                      <m:dPr>
                        <m:ctrlPr>
                          <a:rPr lang="pt-PT" sz="1600" i="1">
                            <a:latin typeface="Cambria Math" panose="02040503050406030204" pitchFamily="18" charset="0"/>
                          </a:rPr>
                        </m:ctrlPr>
                      </m:dPr>
                      <m:e>
                        <m:r>
                          <a:rPr lang="pt-PT" sz="1600" i="1">
                            <a:latin typeface="Cambria Math" panose="02040503050406030204" pitchFamily="18" charset="0"/>
                          </a:rPr>
                          <m:t>𝑥</m:t>
                        </m:r>
                      </m:e>
                    </m:d>
                    <m:r>
                      <a:rPr lang="pt-PT" sz="1600" i="1">
                        <a:latin typeface="Cambria Math" panose="02040503050406030204" pitchFamily="18" charset="0"/>
                      </a:rPr>
                      <m:t>=</m:t>
                    </m:r>
                    <m:d>
                      <m:dPr>
                        <m:ctrlPr>
                          <a:rPr lang="pt-PT" sz="1600" i="1">
                            <a:latin typeface="Cambria Math" panose="02040503050406030204" pitchFamily="18" charset="0"/>
                          </a:rPr>
                        </m:ctrlPr>
                      </m:dPr>
                      <m:e>
                        <m:m>
                          <m:mPr>
                            <m:mcs>
                              <m:mc>
                                <m:mcPr>
                                  <m:count m:val="1"/>
                                  <m:mcJc m:val="center"/>
                                </m:mcPr>
                              </m:mc>
                            </m:mcs>
                            <m:ctrlPr>
                              <a:rPr lang="pt-PT" sz="1600" i="1">
                                <a:latin typeface="Cambria Math" panose="02040503050406030204" pitchFamily="18" charset="0"/>
                              </a:rPr>
                            </m:ctrlPr>
                          </m:mPr>
                          <m:mr>
                            <m:e>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1</m:t>
                                  </m:r>
                                </m:sub>
                              </m:sSub>
                              <m:r>
                                <a:rPr lang="pt-PT" sz="1600">
                                  <a:latin typeface="Cambria Math" panose="02040503050406030204" pitchFamily="18" charset="0"/>
                                </a:rPr>
                                <m:t>+</m:t>
                              </m:r>
                              <m:r>
                                <a:rPr lang="pt-PT" sz="1600" i="1">
                                  <a:latin typeface="Cambria Math" panose="02040503050406030204" pitchFamily="18" charset="0"/>
                                </a:rPr>
                                <m:t>𝑖</m:t>
                              </m:r>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2</m:t>
                                  </m:r>
                                </m:sub>
                              </m:sSub>
                            </m:e>
                          </m:mr>
                          <m:mr>
                            <m:e>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3</m:t>
                                  </m:r>
                                </m:sub>
                              </m:sSub>
                              <m:r>
                                <a:rPr lang="pt-PT" sz="1600">
                                  <a:latin typeface="Cambria Math" panose="02040503050406030204" pitchFamily="18" charset="0"/>
                                </a:rPr>
                                <m:t>+</m:t>
                              </m:r>
                              <m:r>
                                <a:rPr lang="pt-PT" sz="1600" i="1">
                                  <a:latin typeface="Cambria Math" panose="02040503050406030204" pitchFamily="18" charset="0"/>
                                </a:rPr>
                                <m:t>𝑖</m:t>
                              </m:r>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4</m:t>
                                  </m:r>
                                </m:sub>
                              </m:sSub>
                            </m:e>
                          </m:mr>
                        </m:m>
                      </m:e>
                    </m:d>
                    <m:r>
                      <a:rPr lang="pt-PT" sz="1600">
                        <a:latin typeface="Cambria Math" panose="02040503050406030204" pitchFamily="18" charset="0"/>
                      </a:rPr>
                      <m:t>⇒</m:t>
                    </m:r>
                    <m:d>
                      <m:dPr>
                        <m:ctrlPr>
                          <a:rPr lang="pt-PT" sz="1600" i="1">
                            <a:latin typeface="Cambria Math" panose="02040503050406030204" pitchFamily="18" charset="0"/>
                          </a:rPr>
                        </m:ctrlPr>
                      </m:dPr>
                      <m:e>
                        <m:m>
                          <m:mPr>
                            <m:mcs>
                              <m:mc>
                                <m:mcPr>
                                  <m:count m:val="1"/>
                                  <m:mcJc m:val="center"/>
                                </m:mcPr>
                              </m:mc>
                            </m:mcs>
                            <m:ctrlPr>
                              <a:rPr lang="pt-PT" sz="1600" i="1">
                                <a:latin typeface="Cambria Math" panose="02040503050406030204" pitchFamily="18" charset="0"/>
                              </a:rPr>
                            </m:ctrlPr>
                          </m:mPr>
                          <m:mr>
                            <m:e>
                              <m:r>
                                <m:rPr>
                                  <m:brk m:alnAt="7"/>
                                </m:rPr>
                                <a:rPr lang="pt-PT" sz="1600" i="1">
                                  <a:latin typeface="Cambria Math" panose="02040503050406030204" pitchFamily="18" charset="0"/>
                                </a:rPr>
                                <m:t>0</m:t>
                              </m:r>
                            </m:e>
                          </m:mr>
                          <m:mr>
                            <m:e>
                              <m:r>
                                <a:rPr lang="pt-PT" sz="1600" i="1">
                                  <a:latin typeface="Cambria Math" panose="02040503050406030204" pitchFamily="18" charset="0"/>
                                </a:rPr>
                                <m:t>𝑣</m:t>
                              </m:r>
                              <m:r>
                                <a:rPr lang="pt-PT" sz="1600">
                                  <a:latin typeface="Cambria Math" panose="02040503050406030204" pitchFamily="18" charset="0"/>
                                </a:rPr>
                                <m:t>+</m:t>
                              </m:r>
                              <m:r>
                                <a:rPr lang="pt-PT" sz="1600" i="1">
                                  <a:latin typeface="Cambria Math" panose="02040503050406030204" pitchFamily="18" charset="0"/>
                                </a:rPr>
                                <m:t>h</m:t>
                              </m:r>
                            </m:e>
                          </m:mr>
                        </m:m>
                      </m:e>
                    </m:d>
                  </m:oMath>
                </a14:m>
                <a:r>
                  <a:rPr lang="pt-PT" sz="1600" dirty="0"/>
                  <a:t> , </a:t>
                </a:r>
              </a:p>
              <a:p>
                <a:pPr marL="0" indent="0" algn="ctr">
                  <a:buNone/>
                </a:pPr>
                <a:endParaRPr lang="pt-PT" sz="600" dirty="0"/>
              </a:p>
              <a:p>
                <a:pPr marL="0" indent="0">
                  <a:buNone/>
                </a:pPr>
                <a:r>
                  <a:rPr lang="pt-PT" sz="1600" dirty="0"/>
                  <a:t>Podemos expandir o lagrangiano em volta deste VEV</a:t>
                </a:r>
              </a:p>
              <a:p>
                <a:pPr marL="0" indent="0">
                  <a:buNone/>
                </a:pPr>
                <a:endParaRPr lang="pt-PT" sz="1600" i="1" dirty="0">
                  <a:latin typeface="Cambria Math" panose="02040503050406030204" pitchFamily="18" charset="0"/>
                </a:endParaRPr>
              </a:p>
              <a:p>
                <a:pPr marL="0" indent="0">
                  <a:buNone/>
                </a:pPr>
                <a:endParaRPr lang="pt-PT" sz="1600" dirty="0">
                  <a:solidFill>
                    <a:srgbClr val="FFFFFF"/>
                  </a:solidFill>
                </a:endParaRPr>
              </a:p>
              <a:p>
                <a:pPr marL="0" indent="0">
                  <a:buNone/>
                </a:pPr>
                <a:endParaRPr lang="pt-PT" sz="1600" dirty="0">
                  <a:solidFill>
                    <a:srgbClr val="FFFFFF"/>
                  </a:solidFill>
                </a:endParaRPr>
              </a:p>
              <a:p>
                <a:pPr marL="0" indent="0">
                  <a:buNone/>
                </a:pPr>
                <a:r>
                  <a:rPr lang="pt-PT" sz="1600" dirty="0">
                    <a:solidFill>
                      <a:srgbClr val="FFFFFF"/>
                    </a:solidFill>
                  </a:rPr>
                  <a:t>Nestes termos podemos observar um termo de massa para o campo h que indica que este </a:t>
                </a:r>
                <a:r>
                  <a:rPr lang="pt-PT" sz="1600" dirty="0" err="1">
                    <a:solidFill>
                      <a:srgbClr val="FFFFFF"/>
                    </a:solidFill>
                  </a:rPr>
                  <a:t>sera</a:t>
                </a:r>
                <a:r>
                  <a:rPr lang="pt-PT" sz="1600" dirty="0">
                    <a:solidFill>
                      <a:srgbClr val="FFFFFF"/>
                    </a:solidFill>
                  </a:rPr>
                  <a:t> um campo massivo de massa,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b="0" i="1" smtClean="0">
                            <a:latin typeface="Cambria Math" panose="02040503050406030204" pitchFamily="18" charset="0"/>
                          </a:rPr>
                          <m:t>h</m:t>
                        </m:r>
                      </m:sub>
                    </m:sSub>
                    <m:r>
                      <a:rPr lang="pt-PT" sz="1600" b="0" i="0" smtClean="0">
                        <a:latin typeface="Cambria Math" panose="02040503050406030204" pitchFamily="18" charset="0"/>
                      </a:rPr>
                      <m:t>=</m:t>
                    </m:r>
                    <m:rad>
                      <m:radPr>
                        <m:degHide m:val="on"/>
                        <m:ctrlPr>
                          <a:rPr lang="pt-PT" sz="1600" b="0" i="1" smtClean="0">
                            <a:latin typeface="Cambria Math" panose="02040503050406030204" pitchFamily="18" charset="0"/>
                          </a:rPr>
                        </m:ctrlPr>
                      </m:radPr>
                      <m:deg/>
                      <m:e>
                        <m:r>
                          <a:rPr lang="pt-PT" sz="1600">
                            <a:latin typeface="Cambria Math" panose="02040503050406030204" pitchFamily="18" charset="0"/>
                          </a:rPr>
                          <m:t>2</m:t>
                        </m:r>
                        <m:sSup>
                          <m:sSupPr>
                            <m:ctrlPr>
                              <a:rPr lang="pt-PT" sz="1600" i="1">
                                <a:latin typeface="Cambria Math" panose="02040503050406030204" pitchFamily="18" charset="0"/>
                              </a:rPr>
                            </m:ctrlPr>
                          </m:sSupPr>
                          <m:e>
                            <m:r>
                              <m:rPr>
                                <m:sty m:val="p"/>
                              </m:rPr>
                              <a:rPr lang="pt-PT" sz="1600">
                                <a:latin typeface="Cambria Math" panose="02040503050406030204" pitchFamily="18" charset="0"/>
                              </a:rPr>
                              <m:t>v</m:t>
                            </m:r>
                          </m:e>
                          <m:sup>
                            <m:r>
                              <a:rPr lang="pt-PT" sz="1600">
                                <a:latin typeface="Cambria Math" panose="02040503050406030204" pitchFamily="18" charset="0"/>
                              </a:rPr>
                              <m:t>2</m:t>
                            </m:r>
                          </m:sup>
                        </m:sSup>
                        <m:r>
                          <a:rPr lang="pt-PT" sz="1600" b="0" i="1" smtClean="0">
                            <a:latin typeface="Cambria Math" panose="02040503050406030204" pitchFamily="18" charset="0"/>
                          </a:rPr>
                          <m:t>𝜆</m:t>
                        </m:r>
                      </m:e>
                    </m:rad>
                  </m:oMath>
                </a14:m>
                <a:r>
                  <a:rPr lang="pt-PT" sz="1600" dirty="0"/>
                  <a:t>, quando aos outros termos devido a termos diagonais a determinação de massa não é imediata, mas reescrevendo o lagrangiano nos seguintes campos,  </a:t>
                </a:r>
              </a:p>
              <a:p>
                <a:pPr marL="0" indent="0" algn="ctr">
                  <a:buNone/>
                </a:pPr>
                <a14:m>
                  <m:oMath xmlns:m="http://schemas.openxmlformats.org/officeDocument/2006/math">
                    <m:sSubSup>
                      <m:sSubSupPr>
                        <m:ctrlPr>
                          <a:rPr lang="pt-PT" sz="1600" i="1">
                            <a:latin typeface="Cambria Math" panose="02040503050406030204" pitchFamily="18" charset="0"/>
                          </a:rPr>
                        </m:ctrlPr>
                      </m:sSubSupPr>
                      <m:e>
                        <m:r>
                          <a:rPr lang="pt-PT" sz="1600" i="1">
                            <a:latin typeface="Cambria Math" panose="02040503050406030204" pitchFamily="18" charset="0"/>
                          </a:rPr>
                          <m:t>𝑊</m:t>
                        </m:r>
                      </m:e>
                      <m:sub>
                        <m:r>
                          <m:rPr>
                            <m:sty m:val="p"/>
                          </m:rPr>
                          <a:rPr lang="pt-PT" sz="1600">
                            <a:latin typeface="Cambria Math" panose="02040503050406030204" pitchFamily="18" charset="0"/>
                          </a:rPr>
                          <m:t>μ</m:t>
                        </m:r>
                      </m:sub>
                      <m:sup>
                        <m:r>
                          <a:rPr lang="pt-PT" sz="1600">
                            <a:latin typeface="Cambria Math" panose="02040503050406030204" pitchFamily="18" charset="0"/>
                          </a:rPr>
                          <m:t>±</m:t>
                        </m:r>
                      </m:sup>
                    </m:sSubSup>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ad>
                          <m:radPr>
                            <m:degHide m:val="on"/>
                            <m:ctrlPr>
                              <a:rPr lang="pt-PT" sz="1600" i="1">
                                <a:latin typeface="Cambria Math" panose="02040503050406030204" pitchFamily="18" charset="0"/>
                              </a:rPr>
                            </m:ctrlPr>
                          </m:radPr>
                          <m:deg/>
                          <m:e>
                            <m:r>
                              <a:rPr lang="pt-PT" sz="1600" i="1">
                                <a:latin typeface="Cambria Math" panose="02040503050406030204" pitchFamily="18" charset="0"/>
                              </a:rPr>
                              <m:t>2</m:t>
                            </m:r>
                          </m:e>
                        </m:rad>
                      </m:den>
                    </m:f>
                    <m:d>
                      <m:dPr>
                        <m:ctrlPr>
                          <a:rPr lang="pt-PT" sz="1600" i="1">
                            <a:latin typeface="Cambria Math" panose="02040503050406030204" pitchFamily="18" charset="0"/>
                          </a:rPr>
                        </m:ctrlPr>
                      </m:dPr>
                      <m:e>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1</m:t>
                            </m:r>
                          </m:sup>
                        </m:sSubSup>
                        <m:r>
                          <a:rPr lang="pt-PT" sz="1600">
                            <a:latin typeface="Cambria Math" panose="02040503050406030204" pitchFamily="18" charset="0"/>
                          </a:rPr>
                          <m:t>±</m:t>
                        </m:r>
                        <m:r>
                          <a:rPr lang="pt-PT" sz="1600" i="1">
                            <a:latin typeface="Cambria Math" panose="02040503050406030204" pitchFamily="18" charset="0"/>
                          </a:rPr>
                          <m:t>𝑖</m:t>
                        </m:r>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2</m:t>
                            </m:r>
                          </m:sup>
                        </m:sSubSup>
                      </m:e>
                    </m:d>
                  </m:oMath>
                </a14:m>
                <a:r>
                  <a:rPr lang="pt-PT" sz="1600" dirty="0"/>
                  <a:t> ,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cos</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
                      <m:sSubPr>
                        <m:ctrlPr>
                          <a:rPr lang="pt-PT" sz="1600" i="1">
                            <a:latin typeface="Cambria Math" panose="02040503050406030204" pitchFamily="18" charset="0"/>
                          </a:rPr>
                        </m:ctrlPr>
                      </m:sSubPr>
                      <m:e>
                        <m:r>
                          <a:rPr lang="pt-PT" sz="1600" i="1">
                            <a:latin typeface="Cambria Math" panose="02040503050406030204" pitchFamily="18" charset="0"/>
                          </a:rPr>
                          <m:t>𝐵</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sin</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3</m:t>
                        </m:r>
                      </m:sup>
                    </m:sSubSup>
                  </m:oMath>
                </a14:m>
                <a:r>
                  <a:rPr lang="pt-PT" sz="1600" dirty="0"/>
                  <a:t>  e  </a:t>
                </a:r>
                <a14:m>
                  <m:oMath xmlns:m="http://schemas.openxmlformats.org/officeDocument/2006/math">
                    <m:sSub>
                      <m:sSubPr>
                        <m:ctrlPr>
                          <a:rPr lang="pt-PT" sz="1600" i="1" smtClean="0">
                            <a:latin typeface="Cambria Math" panose="02040503050406030204" pitchFamily="18" charset="0"/>
                          </a:rPr>
                        </m:ctrlPr>
                      </m:sSubPr>
                      <m:e>
                        <m:r>
                          <a:rPr lang="pt-PT" sz="1600" i="1">
                            <a:latin typeface="Cambria Math" panose="02040503050406030204" pitchFamily="18" charset="0"/>
                          </a:rPr>
                          <m:t>𝑍</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r>
                      <m:rPr>
                        <m:sty m:val="p"/>
                      </m:rPr>
                      <a:rPr lang="pt-PT" sz="1600">
                        <a:latin typeface="Cambria Math" panose="02040503050406030204" pitchFamily="18" charset="0"/>
                      </a:rPr>
                      <m:t>si</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n</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
                      <m:sSubPr>
                        <m:ctrlPr>
                          <a:rPr lang="pt-PT" sz="1600" i="1">
                            <a:latin typeface="Cambria Math" panose="02040503050406030204" pitchFamily="18" charset="0"/>
                          </a:rPr>
                        </m:ctrlPr>
                      </m:sSubPr>
                      <m:e>
                        <m:r>
                          <a:rPr lang="pt-PT" sz="1600" i="1">
                            <a:latin typeface="Cambria Math" panose="02040503050406030204" pitchFamily="18" charset="0"/>
                          </a:rPr>
                          <m:t>𝐵</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r>
                      <m:rPr>
                        <m:sty m:val="p"/>
                      </m:rPr>
                      <a:rPr lang="pt-PT" sz="1600">
                        <a:latin typeface="Cambria Math" panose="02040503050406030204" pitchFamily="18" charset="0"/>
                      </a:rPr>
                      <m:t>co</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s</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3</m:t>
                        </m:r>
                      </m:sup>
                    </m:sSubSup>
                  </m:oMath>
                </a14:m>
                <a:r>
                  <a:rPr lang="pt-PT" sz="1600" dirty="0"/>
                  <a:t> ,</a:t>
                </a:r>
              </a:p>
              <a:p>
                <a:pPr marL="0" indent="0">
                  <a:buNone/>
                </a:pPr>
                <a:r>
                  <a:rPr lang="pt-PT" sz="1600" dirty="0"/>
                  <a:t>Obtemos somente termos quadráticos levando às massas,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i="1">
                            <a:latin typeface="Cambria Math" panose="02040503050406030204" pitchFamily="18" charset="0"/>
                          </a:rPr>
                          <m:t>𝑍</m:t>
                        </m:r>
                      </m:sub>
                    </m:sSub>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
                          <a:rPr lang="pt-PT" sz="1600" i="1">
                            <a:latin typeface="Cambria Math" panose="02040503050406030204" pitchFamily="18" charset="0"/>
                          </a:rPr>
                          <m:t>2</m:t>
                        </m:r>
                      </m:den>
                    </m:f>
                    <m:r>
                      <a:rPr lang="pt-PT" sz="1600" i="1">
                        <a:latin typeface="Cambria Math" panose="02040503050406030204" pitchFamily="18" charset="0"/>
                      </a:rPr>
                      <m:t>𝑣</m:t>
                    </m:r>
                    <m:rad>
                      <m:radPr>
                        <m:degHide m:val="on"/>
                        <m:ctrlPr>
                          <a:rPr lang="pt-PT" sz="1600" i="1">
                            <a:latin typeface="Cambria Math" panose="02040503050406030204" pitchFamily="18" charset="0"/>
                          </a:rPr>
                        </m:ctrlPr>
                      </m:radPr>
                      <m:deg/>
                      <m:e>
                        <m:sSup>
                          <m:sSupPr>
                            <m:ctrlPr>
                              <a:rPr lang="pt-PT" sz="1600" i="1">
                                <a:latin typeface="Cambria Math" panose="02040503050406030204" pitchFamily="18" charset="0"/>
                              </a:rPr>
                            </m:ctrlPr>
                          </m:sSupPr>
                          <m:e>
                            <m:r>
                              <a:rPr lang="pt-PT" sz="1600" i="1">
                                <a:latin typeface="Cambria Math" panose="02040503050406030204" pitchFamily="18" charset="0"/>
                              </a:rPr>
                              <m:t>𝑔</m:t>
                            </m:r>
                          </m:e>
                          <m:sup>
                            <m:r>
                              <a:rPr lang="pt-PT" sz="1600" i="1">
                                <a:latin typeface="Cambria Math" panose="02040503050406030204" pitchFamily="18" charset="0"/>
                              </a:rPr>
                              <m:t>2</m:t>
                            </m:r>
                          </m:sup>
                        </m:sSup>
                        <m:r>
                          <a:rPr lang="pt-PT" sz="1600" i="1">
                            <a:latin typeface="Cambria Math" panose="02040503050406030204" pitchFamily="18" charset="0"/>
                          </a:rPr>
                          <m:t>+</m:t>
                        </m:r>
                        <m:sSup>
                          <m:sSupPr>
                            <m:ctrlPr>
                              <a:rPr lang="pt-PT" sz="1600" i="1">
                                <a:latin typeface="Cambria Math" panose="02040503050406030204" pitchFamily="18" charset="0"/>
                              </a:rPr>
                            </m:ctrlPr>
                          </m:sSupPr>
                          <m:e>
                            <m:r>
                              <a:rPr lang="pt-PT" sz="1600" i="1">
                                <a:latin typeface="Cambria Math" panose="02040503050406030204" pitchFamily="18" charset="0"/>
                              </a:rPr>
                              <m:t>𝑔</m:t>
                            </m:r>
                          </m:e>
                          <m:sup>
                            <m:r>
                              <a:rPr lang="pt-PT" sz="1600" i="1">
                                <a:latin typeface="Cambria Math" panose="02040503050406030204" pitchFamily="18" charset="0"/>
                              </a:rPr>
                              <m:t>′2</m:t>
                            </m:r>
                          </m:sup>
                        </m:sSup>
                      </m:e>
                    </m:rad>
                  </m:oMath>
                </a14:m>
                <a:r>
                  <a:rPr lang="pt-PT" sz="1600" dirty="0"/>
                  <a:t>  e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i="1">
                            <a:latin typeface="Cambria Math" panose="02040503050406030204" pitchFamily="18" charset="0"/>
                          </a:rPr>
                          <m:t>𝑊</m:t>
                        </m:r>
                      </m:sub>
                    </m:sSub>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
                          <a:rPr lang="pt-PT" sz="1600" i="1">
                            <a:latin typeface="Cambria Math" panose="02040503050406030204" pitchFamily="18" charset="0"/>
                          </a:rPr>
                          <m:t>2</m:t>
                        </m:r>
                      </m:den>
                    </m:f>
                    <m:r>
                      <a:rPr lang="pt-PT" sz="1600" i="1">
                        <a:latin typeface="Cambria Math" panose="02040503050406030204" pitchFamily="18" charset="0"/>
                      </a:rPr>
                      <m:t>𝑣</m:t>
                    </m:r>
                  </m:oMath>
                </a14:m>
                <a:r>
                  <a:rPr lang="pt-PT" sz="1600" dirty="0">
                    <a:solidFill>
                      <a:srgbClr val="FFFFFF"/>
                    </a:solidFill>
                  </a:rPr>
                  <a:t> . </a:t>
                </a:r>
                <a:endParaRPr lang="pt-PT" sz="1600" dirty="0">
                  <a:solidFill>
                    <a:srgbClr val="FF0000"/>
                  </a:solidFill>
                </a:endParaRPr>
              </a:p>
            </p:txBody>
          </p:sp>
        </mc:Choice>
        <mc:Fallback xmlns="">
          <p:sp>
            <p:nvSpPr>
              <p:cNvPr id="14" name="Marcador de Posição de Conteúdo 2">
                <a:extLst>
                  <a:ext uri="{FF2B5EF4-FFF2-40B4-BE49-F238E27FC236}">
                    <a16:creationId xmlns:a16="http://schemas.microsoft.com/office/drawing/2014/main" id="{AC0C7C03-694D-4C6B-BCF6-3CCBBA46971F}"/>
                  </a:ext>
                </a:extLst>
              </p:cNvPr>
              <p:cNvSpPr>
                <a:spLocks noGrp="1" noRot="1" noChangeAspect="1" noMove="1" noResize="1" noEditPoints="1" noAdjustHandles="1" noChangeArrowheads="1" noChangeShapeType="1" noTextEdit="1"/>
              </p:cNvSpPr>
              <p:nvPr>
                <p:ph idx="1"/>
              </p:nvPr>
            </p:nvSpPr>
            <p:spPr>
              <a:xfrm>
                <a:off x="215901" y="1160464"/>
                <a:ext cx="8712198" cy="5472111"/>
              </a:xfrm>
              <a:blipFill>
                <a:blip r:embed="rId2"/>
                <a:stretch>
                  <a:fillRect l="-350" t="-780"/>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7BBA26E9-D038-496F-A171-3369268D7A6A}"/>
                  </a:ext>
                </a:extLst>
              </p:cNvPr>
              <p:cNvSpPr/>
              <p:nvPr/>
            </p:nvSpPr>
            <p:spPr>
              <a:xfrm>
                <a:off x="-208748" y="3797460"/>
                <a:ext cx="9561496" cy="4970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PT" sz="1350" i="1">
                          <a:latin typeface="Cambria Math" panose="02040503050406030204" pitchFamily="18" charset="0"/>
                        </a:rPr>
                        <m:t>ℒ</m:t>
                      </m:r>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2</m:t>
                          </m:r>
                        </m:den>
                      </m:f>
                      <m:sSub>
                        <m:sSubPr>
                          <m:ctrlPr>
                            <a:rPr lang="pt-PT" sz="1350" i="1">
                              <a:latin typeface="Cambria Math" panose="02040503050406030204" pitchFamily="18" charset="0"/>
                            </a:rPr>
                          </m:ctrlPr>
                        </m:sSubPr>
                        <m:e>
                          <m:r>
                            <a:rPr lang="pt-PT" sz="1350">
                              <a:latin typeface="Cambria Math" panose="02040503050406030204" pitchFamily="18" charset="0"/>
                            </a:rPr>
                            <m:t>𝜕</m:t>
                          </m:r>
                        </m:e>
                        <m:sub>
                          <m:r>
                            <m:rPr>
                              <m:sty m:val="p"/>
                            </m:rPr>
                            <a:rPr lang="pt-PT" sz="1350">
                              <a:latin typeface="Cambria Math" panose="02040503050406030204" pitchFamily="18" charset="0"/>
                            </a:rPr>
                            <m:t>μ</m:t>
                          </m:r>
                        </m:sub>
                      </m:sSub>
                      <m:r>
                        <m:rPr>
                          <m:sty m:val="p"/>
                        </m:rPr>
                        <a:rPr lang="pt-PT" sz="1350">
                          <a:latin typeface="Cambria Math" panose="02040503050406030204" pitchFamily="18" charset="0"/>
                        </a:rPr>
                        <m:t>h</m:t>
                      </m:r>
                      <m:sSup>
                        <m:sSupPr>
                          <m:ctrlPr>
                            <a:rPr lang="pt-PT" sz="1350" i="1">
                              <a:latin typeface="Cambria Math" panose="02040503050406030204" pitchFamily="18" charset="0"/>
                            </a:rPr>
                          </m:ctrlPr>
                        </m:sSupPr>
                        <m:e>
                          <m:r>
                            <a:rPr lang="pt-PT" sz="1350">
                              <a:latin typeface="Cambria Math" panose="02040503050406030204" pitchFamily="18" charset="0"/>
                            </a:rPr>
                            <m:t>𝜕</m:t>
                          </m:r>
                        </m:e>
                        <m:sup>
                          <m:r>
                            <m:rPr>
                              <m:sty m:val="p"/>
                            </m:rPr>
                            <a:rPr lang="pt-PT" sz="1350">
                              <a:latin typeface="Cambria Math" panose="02040503050406030204" pitchFamily="18" charset="0"/>
                            </a:rPr>
                            <m:t>μ</m:t>
                          </m:r>
                        </m:sup>
                      </m:sSup>
                      <m:r>
                        <m:rPr>
                          <m:sty m:val="p"/>
                        </m:rPr>
                        <a:rPr lang="pt-PT" sz="1350">
                          <a:latin typeface="Cambria Math" panose="02040503050406030204" pitchFamily="18" charset="0"/>
                        </a:rPr>
                        <m:t>h</m:t>
                      </m:r>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2</m:t>
                          </m:r>
                        </m:den>
                      </m:f>
                      <m:d>
                        <m:dPr>
                          <m:ctrlPr>
                            <a:rPr lang="pt-PT" sz="1350" i="1">
                              <a:latin typeface="Cambria Math" panose="02040503050406030204" pitchFamily="18" charset="0"/>
                            </a:rPr>
                          </m:ctrlPr>
                        </m:dPr>
                        <m:e>
                          <m:r>
                            <a:rPr lang="pt-PT" sz="1350">
                              <a:latin typeface="Cambria Math" panose="02040503050406030204" pitchFamily="18" charset="0"/>
                            </a:rPr>
                            <m:t>2</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r>
                            <m:rPr>
                              <m:sty m:val="p"/>
                            </m:rPr>
                            <a:rPr lang="pt-PT" sz="1350">
                              <a:latin typeface="Cambria Math" panose="02040503050406030204" pitchFamily="18" charset="0"/>
                            </a:rPr>
                            <m:t>λ</m:t>
                          </m:r>
                        </m:e>
                      </m:d>
                      <m:sSup>
                        <m:sSupPr>
                          <m:ctrlPr>
                            <a:rPr lang="pt-PT" sz="1350" i="1">
                              <a:latin typeface="Cambria Math" panose="02040503050406030204" pitchFamily="18" charset="0"/>
                            </a:rPr>
                          </m:ctrlPr>
                        </m:sSupPr>
                        <m:e>
                          <m:r>
                            <m:rPr>
                              <m:sty m:val="p"/>
                            </m:rPr>
                            <a:rPr lang="pt-PT" sz="1350">
                              <a:latin typeface="Cambria Math" panose="02040503050406030204" pitchFamily="18" charset="0"/>
                            </a:rPr>
                            <m:t>h</m:t>
                          </m:r>
                        </m:e>
                        <m:sup>
                          <m:r>
                            <a:rPr lang="pt-PT" sz="1350">
                              <a:latin typeface="Cambria Math" panose="02040503050406030204" pitchFamily="18" charset="0"/>
                            </a:rPr>
                            <m:t>2</m:t>
                          </m:r>
                        </m:sup>
                      </m:sSup>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4</m:t>
                          </m:r>
                        </m:den>
                      </m:f>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F</m:t>
                          </m:r>
                        </m:e>
                        <m:sub>
                          <m:r>
                            <m:rPr>
                              <m:sty m:val="p"/>
                            </m:rPr>
                            <a:rPr lang="pt-PT" sz="1350">
                              <a:latin typeface="Cambria Math" panose="02040503050406030204" pitchFamily="18" charset="0"/>
                            </a:rPr>
                            <m:t>μν</m:t>
                          </m:r>
                        </m:sub>
                        <m:sup>
                          <m:r>
                            <m:rPr>
                              <m:sty m:val="p"/>
                            </m:rPr>
                            <a:rPr lang="pt-PT" sz="1350">
                              <a:latin typeface="Cambria Math" panose="02040503050406030204" pitchFamily="18" charset="0"/>
                            </a:rPr>
                            <m:t>i</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F</m:t>
                          </m:r>
                        </m:e>
                        <m:sup>
                          <m:r>
                            <m:rPr>
                              <m:sty m:val="p"/>
                            </m:rPr>
                            <a:rPr lang="pt-PT" sz="1350">
                              <a:latin typeface="Cambria Math" panose="02040503050406030204" pitchFamily="18" charset="0"/>
                            </a:rPr>
                            <m:t>iμν</m:t>
                          </m:r>
                        </m:sup>
                      </m:sSup>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4</m:t>
                          </m:r>
                        </m:den>
                      </m:f>
                      <m:sSub>
                        <m:sSubPr>
                          <m:ctrlPr>
                            <a:rPr lang="pt-PT" sz="1350" i="1">
                              <a:latin typeface="Cambria Math" panose="02040503050406030204" pitchFamily="18" charset="0"/>
                            </a:rPr>
                          </m:ctrlPr>
                        </m:sSubPr>
                        <m:e>
                          <m:r>
                            <m:rPr>
                              <m:sty m:val="p"/>
                            </m:rPr>
                            <a:rPr lang="pt-PT" sz="1350">
                              <a:latin typeface="Cambria Math" panose="02040503050406030204" pitchFamily="18" charset="0"/>
                            </a:rPr>
                            <m:t>B</m:t>
                          </m:r>
                        </m:e>
                        <m:sub>
                          <m:r>
                            <m:rPr>
                              <m:sty m:val="p"/>
                            </m:rPr>
                            <a:rPr lang="pt-PT" sz="1350">
                              <a:latin typeface="Cambria Math" panose="02040503050406030204" pitchFamily="18" charset="0"/>
                            </a:rPr>
                            <m:t>μν</m:t>
                          </m:r>
                        </m:sub>
                      </m:sSub>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μν</m:t>
                          </m:r>
                        </m:sup>
                      </m:sSup>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8</m:t>
                          </m:r>
                        </m:den>
                      </m:f>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d>
                        <m:dPr>
                          <m:ctrlPr>
                            <a:rPr lang="pt-PT" sz="1350" i="1">
                              <a:latin typeface="Cambria Math" panose="02040503050406030204" pitchFamily="18" charset="0"/>
                            </a:rPr>
                          </m:ctrlPr>
                        </m:dPr>
                        <m:e>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1</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1,</m:t>
                              </m:r>
                              <m:r>
                                <m:rPr>
                                  <m:sty m:val="p"/>
                                </m:rPr>
                                <a:rPr lang="pt-PT" sz="1350">
                                  <a:latin typeface="Cambria Math" panose="02040503050406030204" pitchFamily="18" charset="0"/>
                                </a:rPr>
                                <m:t>μ</m:t>
                              </m:r>
                            </m:sup>
                          </m:sSup>
                          <m:r>
                            <a:rPr lang="pt-PT" sz="1350">
                              <a:latin typeface="Cambria Math" panose="02040503050406030204" pitchFamily="18" charset="0"/>
                            </a:rPr>
                            <m:t>+</m:t>
                          </m:r>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2</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2,</m:t>
                              </m:r>
                              <m:r>
                                <m:rPr>
                                  <m:sty m:val="p"/>
                                </m:rPr>
                                <a:rPr lang="pt-PT" sz="1350">
                                  <a:latin typeface="Cambria Math" panose="02040503050406030204" pitchFamily="18" charset="0"/>
                                </a:rPr>
                                <m:t>μ</m:t>
                              </m:r>
                            </m:sup>
                          </m:sSup>
                        </m:e>
                      </m:d>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8</m:t>
                          </m:r>
                        </m:den>
                      </m:f>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d>
                        <m:dPr>
                          <m:ctrlPr>
                            <a:rPr lang="pt-PT" sz="1350" i="1">
                              <a:latin typeface="Cambria Math" panose="02040503050406030204" pitchFamily="18" charset="0"/>
                            </a:rPr>
                          </m:ctrlPr>
                        </m:dPr>
                        <m:e>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3</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3,</m:t>
                              </m:r>
                              <m:r>
                                <m:rPr>
                                  <m:sty m:val="p"/>
                                </m:rPr>
                                <a:rPr lang="pt-PT" sz="1350">
                                  <a:latin typeface="Cambria Math" panose="02040503050406030204" pitchFamily="18" charset="0"/>
                                </a:rPr>
                                <m:t>μ</m:t>
                              </m:r>
                            </m:sup>
                          </m:sSup>
                          <m:r>
                            <a:rPr lang="pt-PT" sz="1350">
                              <a:latin typeface="Cambria Math" panose="02040503050406030204" pitchFamily="18" charset="0"/>
                            </a:rPr>
                            <m:t>+</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i="1">
                                  <a:latin typeface="Cambria Math" panose="02040503050406030204" pitchFamily="18" charset="0"/>
                                </a:rPr>
                                <m:t>′</m:t>
                              </m:r>
                              <m:r>
                                <a:rPr lang="pt-PT" sz="1350">
                                  <a:latin typeface="Cambria Math" panose="02040503050406030204" pitchFamily="18" charset="0"/>
                                </a:rPr>
                                <m:t>2</m:t>
                              </m:r>
                            </m:sup>
                          </m:sSup>
                          <m:sSub>
                            <m:sSubPr>
                              <m:ctrlPr>
                                <a:rPr lang="pt-PT" sz="1350" i="1">
                                  <a:latin typeface="Cambria Math" panose="02040503050406030204" pitchFamily="18" charset="0"/>
                                </a:rPr>
                              </m:ctrlPr>
                            </m:sSubPr>
                            <m:e>
                              <m:r>
                                <m:rPr>
                                  <m:sty m:val="p"/>
                                </m:rPr>
                                <a:rPr lang="pt-PT" sz="1350">
                                  <a:latin typeface="Cambria Math" panose="02040503050406030204" pitchFamily="18" charset="0"/>
                                </a:rPr>
                                <m:t>B</m:t>
                              </m:r>
                            </m:e>
                            <m:sub>
                              <m:r>
                                <m:rPr>
                                  <m:sty m:val="p"/>
                                </m:rPr>
                                <a:rPr lang="pt-PT" sz="1350">
                                  <a:latin typeface="Cambria Math" panose="02040503050406030204" pitchFamily="18" charset="0"/>
                                </a:rPr>
                                <m:t>μ</m:t>
                              </m:r>
                            </m:sub>
                          </m:sSub>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m:t>
                              </m:r>
                            </m:sup>
                          </m:sSup>
                          <m:r>
                            <a:rPr lang="pt-PT" sz="1350" i="1">
                              <a:latin typeface="Cambria Math" panose="02040503050406030204" pitchFamily="18" charset="0"/>
                            </a:rPr>
                            <m:t>−</m:t>
                          </m:r>
                          <m:r>
                            <a:rPr lang="pt-PT" sz="1350">
                              <a:latin typeface="Cambria Math" panose="02040503050406030204" pitchFamily="18" charset="0"/>
                            </a:rPr>
                            <m:t>2</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i="1">
                                  <a:latin typeface="Cambria Math" panose="02040503050406030204" pitchFamily="18" charset="0"/>
                                </a:rPr>
                                <m:t>′</m:t>
                              </m:r>
                              <m:r>
                                <a:rPr lang="pt-PT" sz="1350">
                                  <a:latin typeface="Cambria Math" panose="02040503050406030204" pitchFamily="18" charset="0"/>
                                </a:rPr>
                                <m:t>2</m:t>
                              </m:r>
                            </m:sup>
                          </m:sSup>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3</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m:t>
                              </m:r>
                            </m:sup>
                          </m:sSup>
                        </m:e>
                      </m:d>
                      <m:r>
                        <a:rPr lang="pt-PT" sz="1350">
                          <a:latin typeface="Cambria Math" panose="02040503050406030204" pitchFamily="18" charset="0"/>
                        </a:rPr>
                        <m:t>,</m:t>
                      </m:r>
                    </m:oMath>
                  </m:oMathPara>
                </a14:m>
                <a:endParaRPr lang="pt-PT" sz="1350" dirty="0">
                  <a:solidFill>
                    <a:srgbClr val="FFFFFF"/>
                  </a:solidFill>
                </a:endParaRPr>
              </a:p>
            </p:txBody>
          </p:sp>
        </mc:Choice>
        <mc:Fallback xmlns="">
          <p:sp>
            <p:nvSpPr>
              <p:cNvPr id="5" name="Retângulo 4">
                <a:extLst>
                  <a:ext uri="{FF2B5EF4-FFF2-40B4-BE49-F238E27FC236}">
                    <a16:creationId xmlns:a16="http://schemas.microsoft.com/office/drawing/2014/main" id="{7BBA26E9-D038-496F-A171-3369268D7A6A}"/>
                  </a:ext>
                </a:extLst>
              </p:cNvPr>
              <p:cNvSpPr>
                <a:spLocks noRot="1" noChangeAspect="1" noMove="1" noResize="1" noEditPoints="1" noAdjustHandles="1" noChangeArrowheads="1" noChangeShapeType="1" noTextEdit="1"/>
              </p:cNvSpPr>
              <p:nvPr/>
            </p:nvSpPr>
            <p:spPr>
              <a:xfrm>
                <a:off x="-208748" y="3797460"/>
                <a:ext cx="9561496" cy="497059"/>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10079809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1" y="365126"/>
            <a:ext cx="8299378" cy="795338"/>
          </a:xfrm>
        </p:spPr>
        <p:txBody>
          <a:bodyPr>
            <a:normAutofit/>
          </a:bodyPr>
          <a:lstStyle/>
          <a:p>
            <a:r>
              <a:rPr lang="pt-PT" sz="3000" dirty="0">
                <a:solidFill>
                  <a:srgbClr val="FFFFFF"/>
                </a:solidFill>
              </a:rPr>
              <a:t>Geração de massa dos fermiões</a:t>
            </a:r>
          </a:p>
        </p:txBody>
      </p:sp>
      <mc:AlternateContent xmlns:mc="http://schemas.openxmlformats.org/markup-compatibility/2006" xmlns:a14="http://schemas.microsoft.com/office/drawing/2010/main">
        <mc:Choice Requires="a14">
          <p:sp>
            <p:nvSpPr>
              <p:cNvPr id="5" name="Marcador de Posição de Conteúdo 4">
                <a:extLst>
                  <a:ext uri="{FF2B5EF4-FFF2-40B4-BE49-F238E27FC236}">
                    <a16:creationId xmlns:a16="http://schemas.microsoft.com/office/drawing/2014/main" id="{87584997-5574-4330-AA81-45646787A587}"/>
                  </a:ext>
                </a:extLst>
              </p:cNvPr>
              <p:cNvSpPr>
                <a:spLocks noGrp="1"/>
              </p:cNvSpPr>
              <p:nvPr>
                <p:ph idx="1"/>
              </p:nvPr>
            </p:nvSpPr>
            <p:spPr>
              <a:xfrm>
                <a:off x="215901" y="1160465"/>
                <a:ext cx="8712199" cy="5472110"/>
              </a:xfrm>
            </p:spPr>
            <p:txBody>
              <a:bodyPr>
                <a:normAutofit/>
              </a:bodyPr>
              <a:lstStyle/>
              <a:p>
                <a:pPr marL="0" indent="0">
                  <a:buNone/>
                </a:pPr>
                <a:r>
                  <a:rPr lang="pt-PT" sz="1800" dirty="0">
                    <a:solidFill>
                      <a:srgbClr val="FFFFFF"/>
                    </a:solidFill>
                  </a:rPr>
                  <a:t>Leptões e Quarks</a:t>
                </a:r>
                <a:r>
                  <a:rPr lang="pt-PT" sz="1800" dirty="0">
                    <a:solidFill>
                      <a:srgbClr val="FF0000"/>
                    </a:solidFill>
                  </a:rPr>
                  <a:t> </a:t>
                </a:r>
                <a:r>
                  <a:rPr lang="pt-PT" sz="1800" dirty="0">
                    <a:solidFill>
                      <a:srgbClr val="FFFFFF"/>
                    </a:solidFill>
                  </a:rPr>
                  <a:t>também têm a sua massa gerada através da quebra de simetria do campo de </a:t>
                </a:r>
                <a:r>
                  <a:rPr lang="pt-PT" sz="1800" dirty="0" err="1">
                    <a:solidFill>
                      <a:srgbClr val="FFFFFF"/>
                    </a:solidFill>
                  </a:rPr>
                  <a:t>Higgs</a:t>
                </a:r>
                <a:r>
                  <a:rPr lang="pt-PT" sz="1800" dirty="0">
                    <a:solidFill>
                      <a:srgbClr val="FFFFFF"/>
                    </a:solidFill>
                  </a:rPr>
                  <a:t>. </a:t>
                </a:r>
                <a:r>
                  <a:rPr lang="pt-PT" sz="1800" dirty="0">
                    <a:solidFill>
                      <a:schemeClr val="tx1"/>
                    </a:solidFill>
                  </a:rPr>
                  <a:t>O Lagrangiano do modelo padrão não inclui termos de massa para os leptões, </a:t>
                </a:r>
                <a:r>
                  <a:rPr lang="pt-PT" sz="1800" dirty="0" err="1">
                    <a:solidFill>
                      <a:schemeClr val="tx1"/>
                    </a:solidFill>
                  </a:rPr>
                  <a:t>i.e</a:t>
                </a:r>
                <a:r>
                  <a:rPr lang="pt-PT" sz="1800" dirty="0">
                    <a:solidFill>
                      <a:schemeClr val="tx1"/>
                    </a:solidFill>
                  </a:rPr>
                  <a:t> para o eletrão, </a:t>
                </a:r>
                <a14:m>
                  <m:oMath xmlns:m="http://schemas.openxmlformats.org/officeDocument/2006/math">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𝑚</m:t>
                        </m:r>
                      </m:e>
                      <m:sup>
                        <m:r>
                          <a:rPr lang="pt-PT" sz="1800" i="1">
                            <a:solidFill>
                              <a:schemeClr val="tx1"/>
                            </a:solidFill>
                            <a:latin typeface="Cambria Math" panose="02040503050406030204" pitchFamily="18" charset="0"/>
                          </a:rPr>
                          <m:t>2</m:t>
                        </m:r>
                      </m:sup>
                    </m:sSup>
                    <m:r>
                      <a:rPr lang="pt-PT" sz="1800" i="1">
                        <a:solidFill>
                          <a:schemeClr val="tx1"/>
                        </a:solidFill>
                        <a:latin typeface="Cambria Math" panose="02040503050406030204" pitchFamily="18" charset="0"/>
                      </a:rPr>
                      <m:t>𝑒</m:t>
                    </m:r>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𝑒</m:t>
                        </m:r>
                      </m:e>
                      <m:sup>
                        <m:r>
                          <a:rPr lang="pt-PT" sz="1800" i="1">
                            <a:solidFill>
                              <a:schemeClr val="tx1"/>
                            </a:solidFill>
                            <a:latin typeface="Cambria Math" panose="02040503050406030204" pitchFamily="18" charset="0"/>
                          </a:rPr>
                          <m:t>†</m:t>
                        </m:r>
                      </m:sup>
                    </m:sSup>
                  </m:oMath>
                </a14:m>
                <a:r>
                  <a:rPr lang="pt-PT" sz="1800" i="1" dirty="0">
                    <a:solidFill>
                      <a:schemeClr val="tx1"/>
                    </a:solidFill>
                  </a:rPr>
                  <a:t>, </a:t>
                </a:r>
                <a:r>
                  <a:rPr lang="pt-PT" sz="1800" dirty="0">
                    <a:solidFill>
                      <a:schemeClr val="tx1"/>
                    </a:solidFill>
                  </a:rPr>
                  <a:t>onde os campos de </a:t>
                </a:r>
                <a:r>
                  <a:rPr lang="pt-PT" sz="1800" dirty="0"/>
                  <a:t>D</a:t>
                </a:r>
                <a:r>
                  <a:rPr lang="pt-PT" sz="1800" dirty="0">
                    <a:solidFill>
                      <a:schemeClr val="tx1"/>
                    </a:solidFill>
                  </a:rPr>
                  <a:t>irac para o eletrão seriam,</a:t>
                </a:r>
              </a:p>
              <a:p>
                <a:pPr marL="0" indent="0" algn="ctr">
                  <a:buNone/>
                </a:pPr>
                <a14:m>
                  <m:oMath xmlns:m="http://schemas.openxmlformats.org/officeDocument/2006/math">
                    <m:r>
                      <a:rPr lang="pt-PT" sz="1800" i="1" smtClean="0">
                        <a:solidFill>
                          <a:schemeClr val="tx1"/>
                        </a:solidFill>
                        <a:latin typeface="Cambria Math" panose="02040503050406030204" pitchFamily="18" charset="0"/>
                      </a:rPr>
                      <m:t>𝑒</m:t>
                    </m:r>
                    <m:r>
                      <a:rPr lang="pt-PT" sz="1800" i="1" smtClean="0">
                        <a:solidFill>
                          <a:schemeClr val="tx1"/>
                        </a:solidFill>
                        <a:latin typeface="Cambria Math" panose="02040503050406030204" pitchFamily="18" charset="0"/>
                      </a:rPr>
                      <m:t> </m:t>
                    </m:r>
                    <m:r>
                      <a:rPr lang="pt-PT" sz="1800">
                        <a:solidFill>
                          <a:schemeClr val="tx1"/>
                        </a:solidFill>
                        <a:latin typeface="Cambria Math" panose="02040503050406030204" pitchFamily="18" charset="0"/>
                      </a:rPr>
                      <m:t>=</m:t>
                    </m:r>
                    <m:d>
                      <m:dPr>
                        <m:ctrlPr>
                          <a:rPr lang="pt-PT" sz="1800" i="1">
                            <a:solidFill>
                              <a:schemeClr val="tx1"/>
                            </a:solidFill>
                            <a:latin typeface="Cambria Math" panose="02040503050406030204" pitchFamily="18" charset="0"/>
                          </a:rPr>
                        </m:ctrlPr>
                      </m:dPr>
                      <m:e>
                        <m:m>
                          <m:mPr>
                            <m:mcs>
                              <m:mc>
                                <m:mcPr>
                                  <m:count m:val="1"/>
                                  <m:mcJc m:val="center"/>
                                </m:mcPr>
                              </m:mc>
                            </m:mcs>
                            <m:ctrlPr>
                              <a:rPr lang="pt-PT" sz="1800" i="1">
                                <a:solidFill>
                                  <a:schemeClr val="tx1"/>
                                </a:solidFill>
                                <a:latin typeface="Cambria Math" panose="02040503050406030204" pitchFamily="18" charset="0"/>
                              </a:rPr>
                            </m:ctrlPr>
                          </m:mPr>
                          <m:m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𝐿</m:t>
                                  </m:r>
                                </m:sub>
                              </m:sSub>
                            </m:e>
                          </m:mr>
                          <m:m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𝑅</m:t>
                                  </m:r>
                                </m:sub>
                              </m:sSub>
                            </m:e>
                          </m:mr>
                        </m:m>
                      </m:e>
                    </m:d>
                  </m:oMath>
                </a14:m>
                <a:r>
                  <a:rPr lang="pt-PT" sz="1800" dirty="0">
                    <a:solidFill>
                      <a:schemeClr val="tx1"/>
                    </a:solidFill>
                  </a:rPr>
                  <a:t> , </a:t>
                </a:r>
                <a14:m>
                  <m:oMath xmlns:m="http://schemas.openxmlformats.org/officeDocument/2006/math">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𝑒</m:t>
                        </m:r>
                      </m:e>
                      <m:sup>
                        <m:r>
                          <a:rPr lang="pt-PT" sz="1800" i="1">
                            <a:solidFill>
                              <a:schemeClr val="tx1"/>
                            </a:solidFill>
                            <a:latin typeface="Cambria Math" panose="02040503050406030204" pitchFamily="18" charset="0"/>
                          </a:rPr>
                          <m:t>†</m:t>
                        </m:r>
                      </m:sup>
                    </m:sSup>
                    <m:r>
                      <a:rPr lang="pt-PT" sz="1800">
                        <a:solidFill>
                          <a:schemeClr val="tx1"/>
                        </a:solidFill>
                        <a:latin typeface="Cambria Math" panose="02040503050406030204" pitchFamily="18" charset="0"/>
                      </a:rPr>
                      <m:t>=</m:t>
                    </m:r>
                    <m:d>
                      <m:dPr>
                        <m:ctrlPr>
                          <a:rPr lang="pt-PT" sz="1800" i="1">
                            <a:solidFill>
                              <a:schemeClr val="tx1"/>
                            </a:solidFill>
                            <a:latin typeface="Cambria Math" panose="02040503050406030204" pitchFamily="18" charset="0"/>
                          </a:rPr>
                        </m:ctrlPr>
                      </m:dPr>
                      <m:e>
                        <m:m>
                          <m:mPr>
                            <m:mcs>
                              <m:mc>
                                <m:mcPr>
                                  <m:count m:val="2"/>
                                  <m:mcJc m:val="center"/>
                                </m:mcPr>
                              </m:mc>
                            </m:mcs>
                            <m:ctrlPr>
                              <a:rPr lang="pt-PT" sz="1800" i="1">
                                <a:solidFill>
                                  <a:schemeClr val="tx1"/>
                                </a:solidFill>
                                <a:latin typeface="Cambria Math" panose="02040503050406030204" pitchFamily="18" charset="0"/>
                              </a:rPr>
                            </m:ctrlPr>
                          </m:mPr>
                          <m:mr>
                            <m:e>
                              <m:bar>
                                <m:barPr>
                                  <m:pos m:val="top"/>
                                  <m:ctrlPr>
                                    <a:rPr lang="pt-PT" sz="1800" i="1">
                                      <a:solidFill>
                                        <a:schemeClr val="tx1"/>
                                      </a:solidFill>
                                      <a:latin typeface="Cambria Math" panose="02040503050406030204" pitchFamily="18" charset="0"/>
                                    </a:rPr>
                                  </m:ctrlPr>
                                </m:barP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𝑅</m:t>
                                      </m:r>
                                    </m:sub>
                                  </m:sSub>
                                </m:e>
                              </m:bar>
                            </m:e>
                            <m:e>
                              <m:bar>
                                <m:barPr>
                                  <m:pos m:val="top"/>
                                  <m:ctrlPr>
                                    <a:rPr lang="pt-PT" sz="1800" i="1">
                                      <a:solidFill>
                                        <a:schemeClr val="tx1"/>
                                      </a:solidFill>
                                      <a:latin typeface="Cambria Math" panose="02040503050406030204" pitchFamily="18" charset="0"/>
                                    </a:rPr>
                                  </m:ctrlPr>
                                </m:barP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𝐿</m:t>
                                      </m:r>
                                    </m:sub>
                                  </m:sSub>
                                </m:e>
                              </m:bar>
                            </m:e>
                          </m:mr>
                        </m:m>
                      </m:e>
                    </m:d>
                  </m:oMath>
                </a14:m>
                <a:r>
                  <a:rPr lang="pt-PT" sz="1800" dirty="0">
                    <a:solidFill>
                      <a:schemeClr val="tx1"/>
                    </a:solidFill>
                  </a:rPr>
                  <a:t>.</a:t>
                </a:r>
              </a:p>
              <a:p>
                <a:pPr marL="0" indent="0">
                  <a:buNone/>
                </a:pPr>
                <a:r>
                  <a:rPr lang="pt-PT" sz="1800" dirty="0">
                    <a:solidFill>
                      <a:srgbClr val="FFFFFF"/>
                    </a:solidFill>
                  </a:rPr>
                  <a:t>Então a massa dos fermiões vem do sector de </a:t>
                </a:r>
                <a:r>
                  <a:rPr lang="pt-PT" sz="1800" dirty="0" err="1">
                    <a:solidFill>
                      <a:srgbClr val="FFFFFF"/>
                    </a:solidFill>
                  </a:rPr>
                  <a:t>Yukawa</a:t>
                </a:r>
                <a:r>
                  <a:rPr lang="pt-PT" sz="1800" dirty="0">
                    <a:solidFill>
                      <a:srgbClr val="FFFFFF"/>
                    </a:solidFill>
                  </a:rPr>
                  <a:t>, para o caso do eletrão teríamos,  </a:t>
                </a:r>
              </a:p>
              <a:p>
                <a:pPr marL="0" indent="0">
                  <a:buNone/>
                </a:pPr>
                <a:endParaRPr lang="pt-PT" sz="1800" i="1" dirty="0"/>
              </a:p>
              <a:p>
                <a:pPr marL="0" indent="0" algn="ctr">
                  <a:buNone/>
                </a:pPr>
                <a14:m>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ℒ</m:t>
                        </m:r>
                      </m:e>
                      <m:sub>
                        <m:sSub>
                          <m:sSubPr>
                            <m:ctrlPr>
                              <a:rPr lang="pt-PT" sz="1800" i="1">
                                <a:latin typeface="Cambria Math" panose="02040503050406030204" pitchFamily="18" charset="0"/>
                              </a:rPr>
                            </m:ctrlPr>
                          </m:sSubPr>
                          <m:e>
                            <m:r>
                              <a:rPr lang="pt-PT" sz="1800" i="1">
                                <a:latin typeface="Cambria Math" panose="02040503050406030204" pitchFamily="18" charset="0"/>
                              </a:rPr>
                              <m:t>𝓎</m:t>
                            </m:r>
                          </m:e>
                          <m:sub>
                            <m:r>
                              <a:rPr lang="pt-PT" sz="1800" i="1">
                                <a:latin typeface="Cambria Math" panose="02040503050406030204" pitchFamily="18" charset="0"/>
                              </a:rPr>
                              <m:t>ℯ</m:t>
                            </m:r>
                          </m:sub>
                        </m:sSub>
                      </m:sub>
                    </m:sSub>
                    <m:r>
                      <a:rPr lang="pt-PT" sz="1800">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bar>
                      <m:barPr>
                        <m:pos m:val="top"/>
                        <m:ctrlPr>
                          <a:rPr lang="pt-PT" sz="1800" i="1">
                            <a:latin typeface="Cambria Math" panose="02040503050406030204" pitchFamily="18" charset="0"/>
                          </a:rPr>
                        </m:ctrlPr>
                      </m:barPr>
                      <m:e>
                        <m:r>
                          <a:rPr lang="pt-PT" sz="1800" i="1">
                            <a:latin typeface="Cambria Math" panose="02040503050406030204" pitchFamily="18" charset="0"/>
                          </a:rPr>
                          <m:t> </m:t>
                        </m:r>
                        <m:sSub>
                          <m:sSubPr>
                            <m:ctrlPr>
                              <a:rPr lang="pt-PT" sz="1800" i="1">
                                <a:latin typeface="Cambria Math" panose="02040503050406030204" pitchFamily="18" charset="0"/>
                              </a:rPr>
                            </m:ctrlPr>
                          </m:sSubPr>
                          <m:e>
                            <m:r>
                              <a:rPr lang="pt-PT" sz="1800" i="1">
                                <a:latin typeface="Cambria Math" panose="02040503050406030204" pitchFamily="18" charset="0"/>
                              </a:rPr>
                              <m:t>𝐿</m:t>
                            </m:r>
                          </m:e>
                          <m:sub>
                            <m:r>
                              <a:rPr lang="pt-PT" sz="1800" i="1">
                                <a:latin typeface="Cambria Math" panose="02040503050406030204" pitchFamily="18" charset="0"/>
                              </a:rPr>
                              <m:t>𝑒</m:t>
                            </m:r>
                          </m:sub>
                        </m:sSub>
                      </m:e>
                    </m:bar>
                    <m:r>
                      <a:rPr lang="pt-PT" sz="1800" i="1">
                        <a:latin typeface="Cambria Math" panose="02040503050406030204" pitchFamily="18" charset="0"/>
                      </a:rPr>
                      <m:t> </m:t>
                    </m:r>
                    <m:r>
                      <a:rPr lang="pt-PT" sz="1800" i="1">
                        <a:latin typeface="Cambria Math" panose="02040503050406030204" pitchFamily="18" charset="0"/>
                      </a:rPr>
                      <m:t>𝐻</m:t>
                    </m:r>
                    <m:sSub>
                      <m:sSubPr>
                        <m:ctrlPr>
                          <a:rPr lang="pt-PT" sz="1800" i="1">
                            <a:latin typeface="Cambria Math" panose="02040503050406030204" pitchFamily="18" charset="0"/>
                          </a:rPr>
                        </m:ctrlPr>
                      </m:sSubPr>
                      <m:e>
                        <m:r>
                          <a:rPr lang="pt-PT" sz="1800" i="1">
                            <a:latin typeface="Cambria Math" panose="02040503050406030204" pitchFamily="18" charset="0"/>
                          </a:rPr>
                          <m:t> </m:t>
                        </m:r>
                        <m:r>
                          <a:rPr lang="pt-PT" sz="1800" i="1">
                            <a:latin typeface="Cambria Math" panose="02040503050406030204" pitchFamily="18" charset="0"/>
                          </a:rPr>
                          <m:t>𝑒</m:t>
                        </m:r>
                      </m:e>
                      <m:sub>
                        <m:r>
                          <a:rPr lang="pt-PT" sz="1800" i="1">
                            <a:latin typeface="Cambria Math" panose="02040503050406030204" pitchFamily="18" charset="0"/>
                          </a:rPr>
                          <m:t>𝑟</m:t>
                        </m:r>
                      </m:sub>
                    </m:sSub>
                    <m:r>
                      <a:rPr lang="pt-PT" sz="1800" i="1">
                        <a:latin typeface="Cambria Math" panose="02040503050406030204" pitchFamily="18" charset="0"/>
                      </a:rPr>
                      <m:t>+</m:t>
                    </m:r>
                    <m:sSub>
                      <m:sSubPr>
                        <m:ctrlPr>
                          <a:rPr lang="pt-PT" sz="1800" i="1">
                            <a:latin typeface="Cambria Math" panose="02040503050406030204" pitchFamily="18" charset="0"/>
                          </a:rPr>
                        </m:ctrlPr>
                      </m:sSubPr>
                      <m:e>
                        <m:r>
                          <a:rPr lang="pt-PT" sz="1800" i="1">
                            <a:latin typeface="Cambria Math" panose="02040503050406030204" pitchFamily="18" charset="0"/>
                          </a:rPr>
                          <m:t>𝐿</m:t>
                        </m:r>
                      </m:e>
                      <m:sub>
                        <m:r>
                          <a:rPr lang="pt-PT" sz="1800" i="1">
                            <a:latin typeface="Cambria Math" panose="02040503050406030204" pitchFamily="18" charset="0"/>
                          </a:rPr>
                          <m:t>𝑒</m:t>
                        </m:r>
                      </m:sub>
                    </m:sSub>
                    <m:r>
                      <a:rPr lang="pt-PT" sz="1800" i="1">
                        <a:latin typeface="Cambria Math" panose="02040503050406030204" pitchFamily="18" charset="0"/>
                      </a:rPr>
                      <m:t> </m:t>
                    </m:r>
                    <m:sSup>
                      <m:sSupPr>
                        <m:ctrlPr>
                          <a:rPr lang="pt-PT" sz="1800" i="1">
                            <a:latin typeface="Cambria Math" panose="02040503050406030204" pitchFamily="18" charset="0"/>
                          </a:rPr>
                        </m:ctrlPr>
                      </m:sSupPr>
                      <m:e>
                        <m:r>
                          <a:rPr lang="pt-PT" sz="1800" i="1">
                            <a:latin typeface="Cambria Math" panose="02040503050406030204" pitchFamily="18" charset="0"/>
                          </a:rPr>
                          <m:t>𝐻</m:t>
                        </m:r>
                      </m:e>
                      <m:sup>
                        <m:r>
                          <a:rPr lang="pt-PT" sz="1800" i="1">
                            <a:latin typeface="Cambria Math" panose="02040503050406030204" pitchFamily="18" charset="0"/>
                          </a:rPr>
                          <m:t>†</m:t>
                        </m:r>
                      </m:sup>
                    </m:sSup>
                    <m:r>
                      <a:rPr lang="pt-PT" sz="1800" i="1">
                        <a:latin typeface="Cambria Math" panose="02040503050406030204" pitchFamily="18" charset="0"/>
                      </a:rPr>
                      <m:t> </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𝑟</m:t>
                            </m:r>
                          </m:sub>
                        </m:sSub>
                      </m:e>
                    </m:bar>
                  </m:oMath>
                </a14:m>
                <a:r>
                  <a:rPr lang="pt-PT" sz="1800" dirty="0"/>
                  <a:t>                         </a:t>
                </a:r>
                <a14:m>
                  <m:oMath xmlns:m="http://schemas.openxmlformats.org/officeDocument/2006/math">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 </m:t>
                    </m:r>
                    <m:r>
                      <a:rPr lang="pt-PT" sz="1800" i="1">
                        <a:latin typeface="Cambria Math" panose="02040503050406030204" pitchFamily="18" charset="0"/>
                      </a:rPr>
                      <m:t>𝑣</m:t>
                    </m:r>
                    <m:d>
                      <m:dPr>
                        <m:ctrlPr>
                          <a:rPr lang="pt-PT" sz="1800" i="1">
                            <a:latin typeface="Cambria Math" panose="02040503050406030204" pitchFamily="18" charset="0"/>
                          </a:rPr>
                        </m:ctrlPr>
                      </m:dPr>
                      <m:e>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r>
                          <a:rPr lang="pt-PT" sz="1800" i="1">
                            <a:latin typeface="Cambria Math" panose="02040503050406030204" pitchFamily="18" charset="0"/>
                          </a:rPr>
                          <m:t>+</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d>
                    <m:r>
                      <a:rPr lang="pt-PT" sz="1800" i="1">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h</m:t>
                    </m:r>
                    <m:d>
                      <m:dPr>
                        <m:ctrlPr>
                          <a:rPr lang="pt-PT" sz="1800" i="1">
                            <a:latin typeface="Cambria Math" panose="02040503050406030204" pitchFamily="18" charset="0"/>
                          </a:rPr>
                        </m:ctrlPr>
                      </m:dPr>
                      <m:e>
                        <m:r>
                          <a:rPr lang="pt-PT" sz="1800" i="1">
                            <a:latin typeface="Cambria Math" panose="02040503050406030204" pitchFamily="18" charset="0"/>
                          </a:rPr>
                          <m:t>𝑥</m:t>
                        </m:r>
                      </m:e>
                    </m:d>
                    <m:d>
                      <m:dPr>
                        <m:ctrlPr>
                          <a:rPr lang="pt-PT" sz="1800" i="1">
                            <a:latin typeface="Cambria Math" panose="02040503050406030204" pitchFamily="18" charset="0"/>
                          </a:rPr>
                        </m:ctrlPr>
                      </m:dPr>
                      <m:e>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r>
                          <a:rPr lang="pt-PT" sz="1800" i="1">
                            <a:latin typeface="Cambria Math" panose="02040503050406030204" pitchFamily="18" charset="0"/>
                          </a:rPr>
                          <m:t>+</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d>
                  </m:oMath>
                </a14:m>
                <a:endParaRPr lang="pt-PT" sz="1800" dirty="0"/>
              </a:p>
              <a:p>
                <a:pPr marL="0" indent="0">
                  <a:buNone/>
                </a:pPr>
                <a:endParaRPr lang="pt-PT" sz="1800" dirty="0"/>
              </a:p>
              <a:p>
                <a:pPr marL="0" indent="0">
                  <a:buNone/>
                </a:pPr>
                <a:r>
                  <a:rPr lang="pt-PT" sz="1800" dirty="0"/>
                  <a:t>Isto é equivalente a um termo de massa e um termo de interceção, levando a que a massa do eletrão seja dada por </a:t>
                </a:r>
              </a:p>
              <a:p>
                <a:pPr marL="0" indent="0" algn="ctr">
                  <a:buNone/>
                </a:pPr>
                <a14:m>
                  <m:oMathPara xmlns:m="http://schemas.openxmlformats.org/officeDocument/2006/math">
                    <m:oMathParaPr>
                      <m:jc m:val="centerGroup"/>
                    </m:oMathParaPr>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𝑚</m:t>
                          </m:r>
                        </m:e>
                        <m:sub>
                          <m:r>
                            <a:rPr lang="pt-PT" sz="1800" i="1">
                              <a:latin typeface="Cambria Math" panose="02040503050406030204" pitchFamily="18" charset="0"/>
                            </a:rPr>
                            <m:t>𝑒</m:t>
                          </m:r>
                        </m:sub>
                      </m:sSub>
                      <m:r>
                        <a:rPr lang="pt-PT" sz="1800" i="1">
                          <a:latin typeface="Cambria Math" panose="02040503050406030204" pitchFamily="18" charset="0"/>
                        </a:rPr>
                        <m:t>=</m:t>
                      </m:r>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 </m:t>
                          </m:r>
                          <m:r>
                            <a:rPr lang="pt-PT" sz="1800" i="1">
                              <a:latin typeface="Cambria Math" panose="02040503050406030204" pitchFamily="18" charset="0"/>
                            </a:rPr>
                            <m:t>𝑣</m:t>
                          </m:r>
                        </m:e>
                      </m:rad>
                    </m:oMath>
                  </m:oMathPara>
                </a14:m>
                <a:endParaRPr lang="pt-PT" sz="1800" i="1" dirty="0">
                  <a:solidFill>
                    <a:srgbClr val="FF0000"/>
                  </a:solidFill>
                </a:endParaRPr>
              </a:p>
              <a:p>
                <a:pPr marL="0" indent="0">
                  <a:buNone/>
                </a:pPr>
                <a:r>
                  <a:rPr lang="pt-PT" sz="1800" dirty="0">
                    <a:solidFill>
                      <a:srgbClr val="FFFFFF"/>
                    </a:solidFill>
                  </a:rPr>
                  <a:t>Para cada Leptão temos um termo semelhante com acoplamentos de </a:t>
                </a:r>
                <a:r>
                  <a:rPr lang="pt-PT" sz="1800" dirty="0" err="1">
                    <a:solidFill>
                      <a:srgbClr val="FFFFFF"/>
                    </a:solidFill>
                  </a:rPr>
                  <a:t>Yukawa</a:t>
                </a:r>
                <a:r>
                  <a:rPr lang="pt-PT" sz="1800" dirty="0">
                    <a:solidFill>
                      <a:srgbClr val="FFFFFF"/>
                    </a:solidFill>
                  </a:rPr>
                  <a:t> diferentes tirando para o neutrinos que não têm termos desta forma no modelo padrão.</a:t>
                </a:r>
              </a:p>
              <a:p>
                <a:pPr marL="0" indent="0">
                  <a:buNone/>
                </a:pPr>
                <a:endParaRPr lang="pt-PT" sz="1700" dirty="0">
                  <a:solidFill>
                    <a:srgbClr val="FFFFFF"/>
                  </a:solidFill>
                </a:endParaRPr>
              </a:p>
            </p:txBody>
          </p:sp>
        </mc:Choice>
        <mc:Fallback xmlns="">
          <p:sp>
            <p:nvSpPr>
              <p:cNvPr id="5" name="Marcador de Posição de Conteúdo 4">
                <a:extLst>
                  <a:ext uri="{FF2B5EF4-FFF2-40B4-BE49-F238E27FC236}">
                    <a16:creationId xmlns:a16="http://schemas.microsoft.com/office/drawing/2014/main" id="{87584997-5574-4330-AA81-45646787A587}"/>
                  </a:ext>
                </a:extLst>
              </p:cNvPr>
              <p:cNvSpPr>
                <a:spLocks noGrp="1" noRot="1" noChangeAspect="1" noMove="1" noResize="1" noEditPoints="1" noAdjustHandles="1" noChangeArrowheads="1" noChangeShapeType="1" noTextEdit="1"/>
              </p:cNvSpPr>
              <p:nvPr>
                <p:ph idx="1"/>
              </p:nvPr>
            </p:nvSpPr>
            <p:spPr>
              <a:xfrm>
                <a:off x="215901" y="1160465"/>
                <a:ext cx="8712199" cy="5472110"/>
              </a:xfrm>
              <a:blipFill>
                <a:blip r:embed="rId2"/>
                <a:stretch>
                  <a:fillRect l="-559" t="-1002" r="-769"/>
                </a:stretch>
              </a:blipFill>
            </p:spPr>
            <p:txBody>
              <a:bodyPr/>
              <a:lstStyle/>
              <a:p>
                <a:r>
                  <a:rPr lang="pt-PT">
                    <a:noFill/>
                  </a:rPr>
                  <a:t> </a:t>
                </a:r>
              </a:p>
            </p:txBody>
          </p:sp>
        </mc:Fallback>
      </mc:AlternateContent>
      <p:sp>
        <p:nvSpPr>
          <p:cNvPr id="13" name="Marcador de Posição de Conteúdo 2">
            <a:extLst>
              <a:ext uri="{FF2B5EF4-FFF2-40B4-BE49-F238E27FC236}">
                <a16:creationId xmlns:a16="http://schemas.microsoft.com/office/drawing/2014/main" id="{D8B7B829-C641-43D2-9D3B-6B7AA4E03438}"/>
              </a:ext>
            </a:extLst>
          </p:cNvPr>
          <p:cNvSpPr txBox="1">
            <a:spLocks/>
          </p:cNvSpPr>
          <p:nvPr/>
        </p:nvSpPr>
        <p:spPr>
          <a:xfrm>
            <a:off x="255050" y="1993108"/>
            <a:ext cx="8637728" cy="3865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PT" sz="1500" dirty="0">
              <a:solidFill>
                <a:srgbClr val="FFFFFF"/>
              </a:solidFill>
            </a:endParaRPr>
          </a:p>
        </p:txBody>
      </p:sp>
      <p:sp>
        <p:nvSpPr>
          <p:cNvPr id="15" name="Seta: Para a Direita 14">
            <a:extLst>
              <a:ext uri="{FF2B5EF4-FFF2-40B4-BE49-F238E27FC236}">
                <a16:creationId xmlns:a16="http://schemas.microsoft.com/office/drawing/2014/main" id="{A110838C-BF92-4FD2-A1A7-1FBC1CD9DF71}"/>
              </a:ext>
            </a:extLst>
          </p:cNvPr>
          <p:cNvSpPr/>
          <p:nvPr/>
        </p:nvSpPr>
        <p:spPr>
          <a:xfrm flipV="1">
            <a:off x="3475369" y="3418564"/>
            <a:ext cx="890221" cy="236893"/>
          </a:xfrm>
          <a:prstGeom prst="righ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dirty="0">
              <a:solidFill>
                <a:srgbClr val="FF0000"/>
              </a:solidFill>
            </a:endParaRPr>
          </a:p>
        </p:txBody>
      </p:sp>
      <p:sp>
        <p:nvSpPr>
          <p:cNvPr id="16" name="CaixaDeTexto 15">
            <a:extLst>
              <a:ext uri="{FF2B5EF4-FFF2-40B4-BE49-F238E27FC236}">
                <a16:creationId xmlns:a16="http://schemas.microsoft.com/office/drawing/2014/main" id="{8A27EAEF-9929-4BBF-921A-3A2CA174F5BE}"/>
              </a:ext>
            </a:extLst>
          </p:cNvPr>
          <p:cNvSpPr txBox="1"/>
          <p:nvPr/>
        </p:nvSpPr>
        <p:spPr>
          <a:xfrm>
            <a:off x="3398838" y="3188191"/>
            <a:ext cx="1002323" cy="300082"/>
          </a:xfrm>
          <a:prstGeom prst="rect">
            <a:avLst/>
          </a:prstGeom>
          <a:noFill/>
        </p:spPr>
        <p:txBody>
          <a:bodyPr wrap="square" rtlCol="0">
            <a:spAutoFit/>
          </a:bodyPr>
          <a:lstStyle/>
          <a:p>
            <a:r>
              <a:rPr lang="pt-PT" sz="1350" dirty="0"/>
              <a:t>Adquirindo </a:t>
            </a:r>
          </a:p>
        </p:txBody>
      </p:sp>
      <p:sp>
        <p:nvSpPr>
          <p:cNvPr id="17" name="CaixaDeTexto 16">
            <a:extLst>
              <a:ext uri="{FF2B5EF4-FFF2-40B4-BE49-F238E27FC236}">
                <a16:creationId xmlns:a16="http://schemas.microsoft.com/office/drawing/2014/main" id="{74C56102-47A7-4742-AD7E-10B88B917548}"/>
              </a:ext>
            </a:extLst>
          </p:cNvPr>
          <p:cNvSpPr txBox="1"/>
          <p:nvPr/>
        </p:nvSpPr>
        <p:spPr>
          <a:xfrm>
            <a:off x="3667403" y="3566020"/>
            <a:ext cx="465192" cy="300082"/>
          </a:xfrm>
          <a:prstGeom prst="rect">
            <a:avLst/>
          </a:prstGeom>
          <a:noFill/>
        </p:spPr>
        <p:txBody>
          <a:bodyPr wrap="none" rtlCol="0">
            <a:spAutoFit/>
          </a:bodyPr>
          <a:lstStyle/>
          <a:p>
            <a:r>
              <a:rPr lang="pt-PT" sz="1350" dirty="0"/>
              <a:t>VEV</a:t>
            </a:r>
          </a:p>
        </p:txBody>
      </p:sp>
    </p:spTree>
    <p:extLst>
      <p:ext uri="{BB962C8B-B14F-4D97-AF65-F5344CB8AC3E}">
        <p14:creationId xmlns:p14="http://schemas.microsoft.com/office/powerpoint/2010/main" val="405359446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1705</Words>
  <Application>Microsoft Office PowerPoint</Application>
  <PresentationFormat>Apresentação no Ecrã (4:3)</PresentationFormat>
  <Paragraphs>151</Paragraphs>
  <Slides>22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22</vt:i4>
      </vt:variant>
    </vt:vector>
  </HeadingPairs>
  <TitlesOfParts>
    <vt:vector size="27" baseType="lpstr">
      <vt:lpstr>Arial</vt:lpstr>
      <vt:lpstr>Calibri</vt:lpstr>
      <vt:lpstr>Calibri Light</vt:lpstr>
      <vt:lpstr>Cambria Math</vt:lpstr>
      <vt:lpstr>Tema do Office</vt:lpstr>
      <vt:lpstr>Fenomenologia da extensão minimal B-L do modelo padrão</vt:lpstr>
      <vt:lpstr>Índice</vt:lpstr>
      <vt:lpstr>Motivação</vt:lpstr>
      <vt:lpstr>Formalismo e teoria clássica de campo</vt:lpstr>
      <vt:lpstr>Simetria e o Teorema de Noether </vt:lpstr>
      <vt:lpstr>Quebra espontânea de uma simetria </vt:lpstr>
      <vt:lpstr>Quebra de simetria com dois graus de Liberdade. (tenho que rever a estrutura deste slide a imagem do centro esta muito pequena) </vt:lpstr>
      <vt:lpstr>O campo de Higgs e a geração de massa para bosões</vt:lpstr>
      <vt:lpstr>Geração de massa dos fermiões</vt:lpstr>
      <vt:lpstr>O modelo B-L-SM e o sector escalar. </vt:lpstr>
      <vt:lpstr>O sector fermiónico do modelo B-L-SM </vt:lpstr>
      <vt:lpstr>Neutrinos no modelo B-L-SM </vt:lpstr>
      <vt:lpstr>Parametrização teórica</vt:lpstr>
      <vt:lpstr>Scan segundo uma parametrização </vt:lpstr>
      <vt:lpstr>Uma primeira seleção de pontos  </vt:lpstr>
      <vt:lpstr>Scans aleatórios</vt:lpstr>
      <vt:lpstr>Uma Segunda seleção de pontos </vt:lpstr>
      <vt:lpstr>Limites de exclusão</vt:lpstr>
      <vt:lpstr>Compatibilidade do sector de Higgs</vt:lpstr>
      <vt:lpstr>Seleção final de dados </vt:lpstr>
      <vt:lpstr>Apresentação do PowerPoint</vt:lpstr>
      <vt:lpstr>Conclusões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Fenomenologia da extensão minimal B-L do modelo padrão</dc:title>
  <dc:creator>João Rodrigues</dc:creator>
  <cp:lastModifiedBy>João Rodrigues</cp:lastModifiedBy>
  <cp:revision>12</cp:revision>
  <dcterms:created xsi:type="dcterms:W3CDTF">2018-07-20T18:46:32Z</dcterms:created>
  <dcterms:modified xsi:type="dcterms:W3CDTF">2018-07-20T23:10:53Z</dcterms:modified>
</cp:coreProperties>
</file>