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5"/>
  </p:handoutMasterIdLst>
  <p:sldIdLst>
    <p:sldId id="256" r:id="rId2"/>
    <p:sldId id="293" r:id="rId3"/>
    <p:sldId id="257" r:id="rId4"/>
    <p:sldId id="259" r:id="rId5"/>
    <p:sldId id="260" r:id="rId6"/>
    <p:sldId id="262" r:id="rId7"/>
    <p:sldId id="294" r:id="rId8"/>
    <p:sldId id="263" r:id="rId9"/>
    <p:sldId id="287" r:id="rId10"/>
    <p:sldId id="290" r:id="rId11"/>
    <p:sldId id="267" r:id="rId12"/>
    <p:sldId id="269" r:id="rId13"/>
    <p:sldId id="289" r:id="rId14"/>
    <p:sldId id="270" r:id="rId15"/>
    <p:sldId id="271" r:id="rId16"/>
    <p:sldId id="273" r:id="rId17"/>
    <p:sldId id="275" r:id="rId18"/>
    <p:sldId id="276" r:id="rId19"/>
    <p:sldId id="279" r:id="rId20"/>
    <p:sldId id="280" r:id="rId21"/>
    <p:sldId id="281" r:id="rId22"/>
    <p:sldId id="292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2D7E07A8-A96A-42F3-8306-A54822799EC0}">
          <p14:sldIdLst>
            <p14:sldId id="256"/>
            <p14:sldId id="293"/>
          </p14:sldIdLst>
        </p14:section>
        <p14:section name="teorico" id="{9CA8CABC-B2EC-4D83-A5AC-42D2664258A0}">
          <p14:sldIdLst>
            <p14:sldId id="257"/>
            <p14:sldId id="259"/>
            <p14:sldId id="260"/>
            <p14:sldId id="262"/>
            <p14:sldId id="294"/>
            <p14:sldId id="263"/>
            <p14:sldId id="287"/>
            <p14:sldId id="290"/>
            <p14:sldId id="267"/>
            <p14:sldId id="269"/>
            <p14:sldId id="289"/>
          </p14:sldIdLst>
        </p14:section>
        <p14:section name="exprimental" id="{E888D30C-1532-41C9-B206-386B235CDDBD}">
          <p14:sldIdLst>
            <p14:sldId id="270"/>
            <p14:sldId id="271"/>
            <p14:sldId id="273"/>
            <p14:sldId id="275"/>
            <p14:sldId id="276"/>
            <p14:sldId id="279"/>
            <p14:sldId id="280"/>
            <p14:sldId id="281"/>
            <p14:sldId id="29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>
        <p:guide orient="horz" pos="4178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4777B83-0D31-4B81-97E7-411DCF43C3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CDB0AD0-E6A1-4515-8483-7726D1C484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2AEDA-338C-4B47-87C3-B6E81AB4964B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BF8178-C7F5-476D-811F-198D3985AB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B9F731-DE90-4D89-90CF-7534315F24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401D6-E4FD-4F71-8900-EA343FD7376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817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18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047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10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73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4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50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850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4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57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AED3-091F-49D7-A134-84C1DA46D56F}" type="datetimeFigureOut">
              <a:rPr lang="pt-PT" smtClean="0"/>
              <a:t>20/07/2018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6974-36D0-45BB-9C1D-FD3C1E7866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48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DBAAA3-5DCD-4347-AF42-3D3C0138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441" y="965199"/>
            <a:ext cx="5074558" cy="4927601"/>
          </a:xfrm>
        </p:spPr>
        <p:txBody>
          <a:bodyPr anchor="ctr">
            <a:normAutofit/>
          </a:bodyPr>
          <a:lstStyle/>
          <a:p>
            <a:pPr algn="l"/>
            <a:r>
              <a:rPr lang="pt-PT" sz="4200">
                <a:solidFill>
                  <a:schemeClr val="bg1"/>
                </a:solidFill>
              </a:rPr>
              <a:t>Fenomenologia da extensão minimal B-L do modelo padrão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0F3D5-A842-48FF-A110-1F1E3214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2" y="965198"/>
            <a:ext cx="2030953" cy="4927602"/>
          </a:xfrm>
        </p:spPr>
        <p:txBody>
          <a:bodyPr anchor="ctr">
            <a:normAutofit/>
          </a:bodyPr>
          <a:lstStyle/>
          <a:p>
            <a:pPr algn="r"/>
            <a:r>
              <a:rPr lang="pt-PT" sz="1700">
                <a:solidFill>
                  <a:srgbClr val="FFC000"/>
                </a:solidFill>
              </a:rPr>
              <a:t>João Pedro Dias Rodrigues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D91FE530-AC28-4A6E-AABF-ECF73570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5" y="397192"/>
            <a:ext cx="1965850" cy="14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47CB7-2EA6-47B0-BB78-7BE0A5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365126"/>
            <a:ext cx="8299378" cy="795338"/>
          </a:xfrm>
        </p:spPr>
        <p:txBody>
          <a:bodyPr>
            <a:normAutofit/>
          </a:bodyPr>
          <a:lstStyle/>
          <a:p>
            <a:r>
              <a:rPr lang="pt-PT" sz="3000" dirty="0">
                <a:solidFill>
                  <a:srgbClr val="FFFFFF"/>
                </a:solidFill>
              </a:rPr>
              <a:t>Geração de massa dos fermiões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87584997-5574-4330-AA81-45646787A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1" y="1160465"/>
                <a:ext cx="8712199" cy="5472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800" dirty="0">
                    <a:solidFill>
                      <a:srgbClr val="FFFFFF"/>
                    </a:solidFill>
                  </a:rPr>
                  <a:t>Leptões e Quarks</a:t>
                </a:r>
                <a:r>
                  <a:rPr lang="pt-PT" sz="1800" dirty="0">
                    <a:solidFill>
                      <a:srgbClr val="FF0000"/>
                    </a:solidFill>
                  </a:rPr>
                  <a:t> </a:t>
                </a:r>
                <a:r>
                  <a:rPr lang="pt-PT" sz="1800" dirty="0">
                    <a:solidFill>
                      <a:srgbClr val="FFFFFF"/>
                    </a:solidFill>
                  </a:rPr>
                  <a:t>também têm a sua massa gerada através da quebra de simetria do campo de </a:t>
                </a:r>
                <a:r>
                  <a:rPr lang="pt-PT" sz="1800" dirty="0" err="1">
                    <a:solidFill>
                      <a:srgbClr val="FFFFFF"/>
                    </a:solidFill>
                  </a:rPr>
                  <a:t>Higgs</a:t>
                </a:r>
                <a:r>
                  <a:rPr lang="pt-PT" sz="1800" dirty="0">
                    <a:solidFill>
                      <a:srgbClr val="FFFFFF"/>
                    </a:solidFill>
                  </a:rPr>
                  <a:t>. </a:t>
                </a:r>
                <a:r>
                  <a:rPr lang="pt-PT" sz="1800" dirty="0">
                    <a:solidFill>
                      <a:schemeClr val="tx1"/>
                    </a:solidFill>
                  </a:rPr>
                  <a:t>O Lagrangiano do modelo padrão não inclui termos de massa para os leptões, </a:t>
                </a:r>
                <a:r>
                  <a:rPr lang="pt-PT" sz="1800" dirty="0" err="1">
                    <a:solidFill>
                      <a:schemeClr val="tx1"/>
                    </a:solidFill>
                  </a:rPr>
                  <a:t>i.e</a:t>
                </a:r>
                <a:r>
                  <a:rPr lang="pt-PT" sz="1800" dirty="0">
                    <a:solidFill>
                      <a:schemeClr val="tx1"/>
                    </a:solidFill>
                  </a:rPr>
                  <a:t> para o eletrão,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pt-PT" sz="1800" i="1" dirty="0">
                    <a:solidFill>
                      <a:schemeClr val="tx1"/>
                    </a:solidFill>
                  </a:rPr>
                  <a:t>, </a:t>
                </a:r>
                <a:r>
                  <a:rPr lang="pt-PT" sz="1800" dirty="0">
                    <a:solidFill>
                      <a:schemeClr val="tx1"/>
                    </a:solidFill>
                  </a:rPr>
                  <a:t>onde os campos de </a:t>
                </a:r>
                <a:r>
                  <a:rPr lang="pt-PT" sz="1800" dirty="0"/>
                  <a:t>D</a:t>
                </a:r>
                <a:r>
                  <a:rPr lang="pt-PT" sz="1800" dirty="0">
                    <a:solidFill>
                      <a:schemeClr val="tx1"/>
                    </a:solidFill>
                  </a:rPr>
                  <a:t>irac para o eletrão seriam,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pt-PT" sz="1800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pt-PT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P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pt-PT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PT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  <m:e>
                              <m:bar>
                                <m:barPr>
                                  <m:pos m:val="top"/>
                                  <m:ctrlPr>
                                    <a:rPr lang="pt-PT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pt-PT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PT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</m:m>
                      </m:e>
                    </m:d>
                  </m:oMath>
                </a14:m>
                <a:r>
                  <a:rPr lang="pt-PT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pt-PT" sz="1800" dirty="0">
                    <a:solidFill>
                      <a:srgbClr val="FFFFFF"/>
                    </a:solidFill>
                  </a:rPr>
                  <a:t>Então a massa dos fermiões vem do sector de </a:t>
                </a:r>
                <a:r>
                  <a:rPr lang="pt-PT" sz="1800" dirty="0" err="1">
                    <a:solidFill>
                      <a:srgbClr val="FFFFFF"/>
                    </a:solidFill>
                  </a:rPr>
                  <a:t>Yukawa</a:t>
                </a:r>
                <a:r>
                  <a:rPr lang="pt-PT" sz="1800" dirty="0">
                    <a:solidFill>
                      <a:srgbClr val="FFFFFF"/>
                    </a:solidFill>
                  </a:rPr>
                  <a:t>, para o caso do eletrão teríamos,  </a:t>
                </a:r>
              </a:p>
              <a:p>
                <a:pPr marL="0" indent="0">
                  <a:buNone/>
                </a:pPr>
                <a:endParaRPr lang="pt-PT" sz="18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𝓎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ℯ</m:t>
                            </m:r>
                          </m:sub>
                        </m:sSub>
                      </m:sub>
                    </m:sSub>
                    <m:r>
                      <a:rPr lang="pt-PT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bar>
                      <m:barPr>
                        <m:pos m:val="top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bar>
                    <m:r>
                      <a:rPr lang="pt-PT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PT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PT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pt-PT" sz="1800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bar>
                  </m:oMath>
                </a14:m>
                <a:r>
                  <a:rPr lang="pt-PT" sz="1800" dirty="0"/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pt-PT" sz="1800" i="1">
                        <a:latin typeface="Cambria Math" panose="02040503050406030204" pitchFamily="18" charset="0"/>
                      </a:rPr>
                      <m:t> </m:t>
                    </m:r>
                    <m:r>
                      <a:rPr lang="pt-PT" sz="18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pt-PT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pt-PT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+</m:t>
                        </m:r>
                        <m:bar>
                          <m:barPr>
                            <m:pos m:val="top"/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pt-PT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PT" sz="1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bar>
                        <m:sSub>
                          <m:sSubPr>
                            <m:ctrlPr>
                              <a:rPr lang="pt-P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PT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pt-PT" sz="1800" dirty="0"/>
              </a:p>
              <a:p>
                <a:pPr marL="0" indent="0">
                  <a:buNone/>
                </a:pPr>
                <a:endParaRPr lang="pt-PT" sz="1800" dirty="0"/>
              </a:p>
              <a:p>
                <a:pPr marL="0" indent="0">
                  <a:buNone/>
                </a:pPr>
                <a:r>
                  <a:rPr lang="pt-PT" sz="1800" dirty="0"/>
                  <a:t>Isto é equivalente a um termo de massa e um termo de interceção, levando a que a massa do eletrão seja dada por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PT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PT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PT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pt-PT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rad>
                    </m:oMath>
                  </m:oMathPara>
                </a14:m>
                <a:endParaRPr lang="pt-PT" sz="180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pt-PT" sz="1800" dirty="0">
                    <a:solidFill>
                      <a:srgbClr val="FFFFFF"/>
                    </a:solidFill>
                  </a:rPr>
                  <a:t>Para cada Leptão temos um termo semelhante com acoplamentos de </a:t>
                </a:r>
                <a:r>
                  <a:rPr lang="pt-PT" sz="1800" dirty="0" err="1">
                    <a:solidFill>
                      <a:srgbClr val="FFFFFF"/>
                    </a:solidFill>
                  </a:rPr>
                  <a:t>Yukawa</a:t>
                </a:r>
                <a:r>
                  <a:rPr lang="pt-PT" sz="1800" dirty="0">
                    <a:solidFill>
                      <a:srgbClr val="FFFFFF"/>
                    </a:solidFill>
                  </a:rPr>
                  <a:t> diferentes tirando para o neutrinos que não têm termos desta forma no modelo padrão.</a:t>
                </a:r>
              </a:p>
              <a:p>
                <a:pPr marL="0" indent="0">
                  <a:buNone/>
                </a:pPr>
                <a:endParaRPr lang="pt-PT" sz="17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87584997-5574-4330-AA81-45646787A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1" y="1160465"/>
                <a:ext cx="8712199" cy="5472110"/>
              </a:xfrm>
              <a:blipFill>
                <a:blip r:embed="rId2"/>
                <a:stretch>
                  <a:fillRect l="-559" t="-1002" r="-7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D8B7B829-C641-43D2-9D3B-6B7AA4E03438}"/>
              </a:ext>
            </a:extLst>
          </p:cNvPr>
          <p:cNvSpPr txBox="1">
            <a:spLocks/>
          </p:cNvSpPr>
          <p:nvPr/>
        </p:nvSpPr>
        <p:spPr>
          <a:xfrm>
            <a:off x="255050" y="1993108"/>
            <a:ext cx="8637728" cy="386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sz="1500" dirty="0">
              <a:solidFill>
                <a:srgbClr val="FFFFFF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110838C-BF92-4FD2-A1A7-1FBC1CD9DF71}"/>
              </a:ext>
            </a:extLst>
          </p:cNvPr>
          <p:cNvSpPr/>
          <p:nvPr/>
        </p:nvSpPr>
        <p:spPr>
          <a:xfrm flipV="1">
            <a:off x="3475369" y="3418564"/>
            <a:ext cx="890221" cy="236893"/>
          </a:xfrm>
          <a:prstGeom prst="rightArrow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 dirty="0">
              <a:solidFill>
                <a:srgbClr val="FF00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A27EAEF-9929-4BBF-921A-3A2CA174F5BE}"/>
              </a:ext>
            </a:extLst>
          </p:cNvPr>
          <p:cNvSpPr txBox="1"/>
          <p:nvPr/>
        </p:nvSpPr>
        <p:spPr>
          <a:xfrm>
            <a:off x="3398838" y="3188191"/>
            <a:ext cx="10023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50" dirty="0"/>
              <a:t>Adquirindo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C56102-47A7-4742-AD7E-10B88B917548}"/>
              </a:ext>
            </a:extLst>
          </p:cNvPr>
          <p:cNvSpPr txBox="1"/>
          <p:nvPr/>
        </p:nvSpPr>
        <p:spPr>
          <a:xfrm>
            <a:off x="3667403" y="3566020"/>
            <a:ext cx="4651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/>
              <a:t>VEV</a:t>
            </a:r>
          </a:p>
        </p:txBody>
      </p:sp>
    </p:spTree>
    <p:extLst>
      <p:ext uri="{BB962C8B-B14F-4D97-AF65-F5344CB8AC3E}">
        <p14:creationId xmlns:p14="http://schemas.microsoft.com/office/powerpoint/2010/main" val="405359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47CB7-2EA6-47B0-BB78-7BE0A5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65126"/>
            <a:ext cx="8712199" cy="795338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O modelo B-L-SM e o sector escalar.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E7F5B8B1-258A-41C0-9C22-9316C5A5D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1160463"/>
                <a:ext cx="8712200" cy="5472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O modelo B-L-SM é uma extensão simples do modelo padrão, é chamada uma extensão triplamente minimal por adicionar apenas um campo de </a:t>
                </a:r>
                <a:r>
                  <a:rPr lang="pt-PT" sz="15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1500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 , um campo escalar, </a:t>
                </a:r>
                <a14:m>
                  <m:oMath xmlns:m="http://schemas.openxmlformats.org/officeDocument/2006/math">
                    <m:r>
                      <a:rPr lang="pt-PT" sz="15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pt-PT" sz="1500" dirty="0"/>
                  <a:t> </a:t>
                </a:r>
                <a:r>
                  <a:rPr lang="pt-PT" sz="1500" dirty="0">
                    <a:solidFill>
                      <a:srgbClr val="FFFFFF"/>
                    </a:solidFill>
                  </a:rPr>
                  <a:t>,  e um sector direito aos leptões sendo.</a:t>
                </a:r>
                <a:r>
                  <a:rPr lang="pt-PT" sz="1500" dirty="0">
                    <a:solidFill>
                      <a:srgbClr val="FF0000"/>
                    </a:solidFill>
                  </a:rPr>
                  <a:t> </a:t>
                </a:r>
                <a:r>
                  <a:rPr lang="pt-PT" sz="1500" dirty="0"/>
                  <a:t>O sector escalar, </a:t>
                </a:r>
              </a:p>
              <a:p>
                <a:pPr marL="0" indent="0">
                  <a:buNone/>
                </a:pPr>
                <a:endParaRPr lang="pt-P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7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t-PT" sz="1700" i="1">
                              <a:latin typeface="Cambria Math" panose="02040503050406030204" pitchFamily="18" charset="0"/>
                            </a:rPr>
                            <m:t>𝓈</m:t>
                          </m:r>
                        </m:sub>
                      </m:sSub>
                      <m:r>
                        <a:rPr lang="pt-PT" sz="17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7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17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17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pt-PT" sz="17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7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7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17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PT" sz="17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7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17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170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  <m:sup>
                          <m:r>
                            <a:rPr lang="pt-PT" sz="17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7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7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170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pt-PT" sz="17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170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t-PT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70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PT" sz="17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PT" sz="170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d>
                    </m:oMath>
                  </m:oMathPara>
                </a14:m>
                <a:endParaRPr lang="pt-PT" sz="17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chemeClr val="tx1"/>
                    </a:solidFill>
                  </a:rPr>
                  <a:t>Onde o potencial é dado por, </a:t>
                </a:r>
                <a:endParaRPr lang="pt-PT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P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d>
                        </m:e>
                        <m:sup>
                          <m: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PT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PT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t-PT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16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pt-PT" sz="1600" i="1" dirty="0">
                    <a:solidFill>
                      <a:schemeClr val="tx1"/>
                    </a:solidFill>
                  </a:rPr>
                  <a:t>Onde os campos </a:t>
                </a:r>
                <a14:m>
                  <m:oMath xmlns:m="http://schemas.openxmlformats.org/officeDocument/2006/math">
                    <m:r>
                      <a:rPr lang="pt-P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PT" sz="1600" i="1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pt-P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pt-PT" sz="1600" dirty="0">
                    <a:solidFill>
                      <a:schemeClr val="tx1"/>
                    </a:solidFill>
                  </a:rPr>
                  <a:t> adquirem os seguintes </a:t>
                </a:r>
                <a:r>
                  <a:rPr lang="pt-PT" sz="1600" dirty="0" err="1">
                    <a:solidFill>
                      <a:schemeClr val="tx1"/>
                    </a:solidFill>
                  </a:rPr>
                  <a:t>VEVs</a:t>
                </a:r>
                <a:r>
                  <a:rPr lang="pt-PT" sz="1600" dirty="0">
                    <a:solidFill>
                      <a:schemeClr val="tx1"/>
                    </a:solidFill>
                  </a:rPr>
                  <a:t> </a:t>
                </a:r>
                <a:endParaRPr lang="pt-PT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t-PT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PT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5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500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t-PT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pt-PT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pt-PT" sz="1500" dirty="0"/>
                  <a:t>  </a:t>
                </a:r>
                <a:r>
                  <a:rPr lang="pt-PT" sz="1500" dirty="0">
                    <a:solidFill>
                      <a:srgbClr val="FF0000"/>
                    </a:solidFill>
                  </a:rPr>
                  <a:t>(não sei se mantenho os parêntesis assim) </a:t>
                </a:r>
              </a:p>
              <a:p>
                <a:pPr marL="0" indent="0">
                  <a:buNone/>
                </a:pPr>
                <a:r>
                  <a:rPr lang="pt-PT" sz="1650" dirty="0"/>
                  <a:t>Devidamente minimizando o potencial e calculado os estados próprios da matriz de massa obtemos os seguintes valores próprios. </a:t>
                </a:r>
              </a:p>
              <a:p>
                <a:pPr marL="0" indent="0">
                  <a:buNone/>
                </a:pPr>
                <a:endParaRPr lang="pt-PT" sz="16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PT" sz="15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5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500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p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xv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PT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PT" sz="15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5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500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p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xv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PT" sz="15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E7F5B8B1-258A-41C0-9C22-9316C5A5D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1160463"/>
                <a:ext cx="8712200" cy="5472112"/>
              </a:xfrm>
              <a:blipFill>
                <a:blip r:embed="rId2"/>
                <a:stretch>
                  <a:fillRect l="-420" t="-557" r="-14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7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C7454-4612-4BE7-A029-6F91021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365126"/>
            <a:ext cx="8299378" cy="795338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rgbClr val="FFFFFF"/>
                </a:solidFill>
              </a:rPr>
              <a:t>O sector </a:t>
            </a:r>
            <a:r>
              <a:rPr lang="pt-PT" dirty="0" err="1">
                <a:solidFill>
                  <a:srgbClr val="FFFFFF"/>
                </a:solidFill>
              </a:rPr>
              <a:t>fermiónico</a:t>
            </a:r>
            <a:r>
              <a:rPr lang="pt-PT" dirty="0">
                <a:solidFill>
                  <a:srgbClr val="FFFFFF"/>
                </a:solidFill>
              </a:rPr>
              <a:t> do modelo B-L-SM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3F667C71-F8EA-4294-BAFD-D6C927864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1" y="1160464"/>
                <a:ext cx="8299449" cy="50164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Expandindo o sector de </a:t>
                </a:r>
                <a:r>
                  <a:rPr lang="pt-PT" sz="15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1500" dirty="0">
                    <a:solidFill>
                      <a:srgbClr val="FFFFFF"/>
                    </a:solidFill>
                  </a:rPr>
                  <a:t> obtemos,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PT" sz="15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pt-PT" sz="15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15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PT" sz="15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PT" sz="15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PT" sz="15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PT" sz="15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b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sSubSup>
                                    <m:sSub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sSubSup>
                                    <m:sSub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b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e>
                                    <m:sub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p>
                                      <m:r>
                                        <a:rPr lang="pt-PT" sz="15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PT" sz="150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t-PT" sz="15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5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Onde </a:t>
                </a:r>
                <a:r>
                  <a:rPr lang="pt-PT" sz="1500" i="1" dirty="0">
                    <a:solidFill>
                      <a:srgbClr val="FFFFFF"/>
                    </a:solidFill>
                  </a:rPr>
                  <a:t>h</a:t>
                </a:r>
                <a:r>
                  <a:rPr lang="pt-PT" sz="1500" dirty="0">
                    <a:solidFill>
                      <a:srgbClr val="FFFFFF"/>
                    </a:solidFill>
                  </a:rPr>
                  <a:t> e </a:t>
                </a:r>
                <a:r>
                  <a:rPr lang="pt-PT" sz="1500" i="1" dirty="0">
                    <a:solidFill>
                      <a:srgbClr val="FFFFFF"/>
                    </a:solidFill>
                  </a:rPr>
                  <a:t>h’ </a:t>
                </a:r>
                <a:r>
                  <a:rPr lang="pt-PT" sz="1500" i="1" dirty="0">
                    <a:solidFill>
                      <a:srgbClr val="FF0000"/>
                    </a:solidFill>
                  </a:rPr>
                  <a:t>são os campos livres depois da quebra de simetria. </a:t>
                </a:r>
                <a:r>
                  <a:rPr lang="pt-PT" sz="1500" dirty="0"/>
                  <a:t>Devidamente </a:t>
                </a:r>
                <a:r>
                  <a:rPr lang="pt-PT" sz="1500" dirty="0" err="1"/>
                  <a:t>diagonalizando</a:t>
                </a:r>
                <a:r>
                  <a:rPr lang="pt-PT" sz="1500" dirty="0"/>
                  <a:t> esta secção obtemos vários termos de interceção e os mesmos valores para as massas dos bosões W e fotão que para o modelo padrão no entanto para os bosões Z e Z’ as massas agora são dadas por,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pt-PT" sz="15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pt-PT" sz="150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PT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̃"/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pt-PT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sz="15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pt-PT" sz="15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pt-PT" sz="1500" i="1">
                                    <a:latin typeface="Cambria Math" panose="02040503050406030204" pitchFamily="18" charset="0"/>
                                  </a:rPr>
                                  <m:t>+16</m:t>
                                </m:r>
                                <m:sSup>
                                  <m:sSupPr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t-PT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PT" sz="15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PT" sz="15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pt-PT" sz="15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′2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PT" sz="1500">
                            <a:latin typeface="Cambria Math" panose="02040503050406030204" pitchFamily="18" charset="0"/>
                          </a:rPr>
                          <m:t>∓</m:t>
                        </m:r>
                        <m:f>
                          <m:f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pt-PT" sz="15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PT" sz="15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num>
                          <m:den>
                            <m:func>
                              <m:funcPr>
                                <m:ctrlPr>
                                  <a:rPr lang="pt-PT" sz="15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PT" sz="15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pt-PT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pt-PT" sz="1500"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  <m:sup>
                                        <m:r>
                                          <a:rPr lang="pt-PT" sz="15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ad>
                              <m:radPr>
                                <m:degHide m:val="on"/>
                                <m:ctrlPr>
                                  <a:rPr lang="pt-PT" sz="1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PT" sz="15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PT" sz="1500" dirty="0"/>
                  <a:t>	</a:t>
                </a:r>
              </a:p>
              <a:p>
                <a:pPr marL="0" indent="0">
                  <a:buNone/>
                </a:pPr>
                <a:r>
                  <a:rPr lang="pt-PT" sz="1500" dirty="0"/>
                  <a:t>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PT" sz="1500" dirty="0">
                    <a:solidFill>
                      <a:srgbClr val="FF0000"/>
                    </a:solidFill>
                  </a:rPr>
                  <a:t> é um angulo de mistura entre os bosões Z? </a:t>
                </a:r>
                <a:r>
                  <a:rPr lang="pt-PT" sz="1500" dirty="0"/>
                  <a:t>e </a:t>
                </a:r>
                <a:endParaRPr lang="pt-PT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3F667C71-F8EA-4294-BAFD-D6C927864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1" y="1160464"/>
                <a:ext cx="8299449" cy="5016499"/>
              </a:xfrm>
              <a:blipFill>
                <a:blip r:embed="rId2"/>
                <a:stretch>
                  <a:fillRect l="-294" t="-60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3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C7454-4612-4BE7-A029-6F91021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365126"/>
            <a:ext cx="8299378" cy="7953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Neutrinos no modelo B-L-SM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3FA24BF9-2106-4175-9C9E-62F6C83A4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1" y="1160464"/>
                <a:ext cx="8712199" cy="54721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No modelo B-L-SM o sector de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Yukawa</a:t>
                </a:r>
                <a:r>
                  <a:rPr lang="pt-PT" sz="2000" dirty="0">
                    <a:solidFill>
                      <a:srgbClr val="FFFFFF"/>
                    </a:solidFill>
                  </a:rPr>
                  <a:t> inclui os seguintes termos adicionais em relação ao modelo padrão,</a:t>
                </a: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t-PT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bSup>
                      <m:r>
                        <a:rPr lang="pt-PT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ba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PT" sz="20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PT" sz="20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pt-PT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acc>
                        <m:accPr>
                          <m:chr m:val="̿"/>
                          <m:ctrlPr>
                            <a:rPr lang="pt-P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acc>
                      <m:sSubSup>
                        <m:sSub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P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χ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PT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Estes termos incluem as interações dos novos neutrinos direitos previstos, devido aos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VEV’s</a:t>
                </a:r>
                <a:r>
                  <a:rPr lang="pt-PT" sz="2000" dirty="0">
                    <a:solidFill>
                      <a:srgbClr val="FFFFFF"/>
                    </a:solidFill>
                  </a:rPr>
                  <a:t> de ambos os campos agora temos a geração de termos de massa para os novos neutrinos direitos e esquerdos. Escrevendo estes termos em forma matricial,</a:t>
                </a: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PT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PT" sz="2000">
                                        <a:latin typeface="Cambria Math" panose="02040503050406030204" pitchFamily="18" charset="0"/>
                                      </a:rPr>
                                      <m:t>ν</m:t>
                                    </m:r>
                                  </m:e>
                                  <m:sub>
                                    <m:r>
                                      <a:rPr lang="pt-PT" sz="20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2000" dirty="0">
                    <a:solidFill>
                      <a:srgbClr val="FFFFFF"/>
                    </a:solidFill>
                  </a:rPr>
                  <a:t>Onde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P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t-PT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ν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pt-PT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. </a:t>
                </a:r>
                <a:r>
                  <a:rPr lang="pt-PT" sz="2000" dirty="0" err="1">
                    <a:solidFill>
                      <a:srgbClr val="FFFFFF"/>
                    </a:solidFill>
                  </a:rPr>
                  <a:t>Diagonalizando</a:t>
                </a:r>
                <a:r>
                  <a:rPr lang="pt-PT" sz="2000" dirty="0">
                    <a:solidFill>
                      <a:srgbClr val="FFFFFF"/>
                    </a:solidFill>
                  </a:rPr>
                  <a:t> este sistema para uma base física com neutrinos leves e pesados e obtendo os valores para a massa destes obtemos,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pt-PT" sz="200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pt-PT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pt-PT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b>
                    </m:sSub>
                    <m:r>
                      <a:rPr lang="pt-PT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PT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3FA24BF9-2106-4175-9C9E-62F6C83A4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1" y="1160464"/>
                <a:ext cx="8712199" cy="5472111"/>
              </a:xfrm>
              <a:blipFill>
                <a:blip r:embed="rId2"/>
                <a:stretch>
                  <a:fillRect l="-699" t="-1559" r="-125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0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DD072B-AE6C-4DDA-9EE7-C5DAFF50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" y="75192"/>
            <a:ext cx="3281484" cy="88146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Parametrização teórica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EC39AA-468C-4158-95A7-2F5DA111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9" y="1178520"/>
            <a:ext cx="3281484" cy="4369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500" dirty="0">
                <a:solidFill>
                  <a:schemeClr val="bg1"/>
                </a:solidFill>
              </a:rPr>
              <a:t>Tendo em conta a expressão simplificada para a massa do bosão de </a:t>
            </a:r>
            <a:r>
              <a:rPr lang="pt-PT" sz="1500" dirty="0" err="1">
                <a:solidFill>
                  <a:schemeClr val="bg1"/>
                </a:solidFill>
              </a:rPr>
              <a:t>Higgs</a:t>
            </a:r>
            <a:r>
              <a:rPr lang="pt-PT" sz="1500" dirty="0">
                <a:solidFill>
                  <a:schemeClr val="bg1"/>
                </a:solidFill>
              </a:rPr>
              <a:t>, estudamos esta função parametrizando a zona onde a “</a:t>
            </a:r>
            <a:r>
              <a:rPr lang="pt-PT" sz="1500" dirty="0" err="1">
                <a:solidFill>
                  <a:schemeClr val="bg1"/>
                </a:solidFill>
              </a:rPr>
              <a:t>tree</a:t>
            </a:r>
            <a:r>
              <a:rPr lang="pt-PT" sz="1500" dirty="0">
                <a:solidFill>
                  <a:schemeClr val="bg1"/>
                </a:solidFill>
              </a:rPr>
              <a:t> </a:t>
            </a:r>
            <a:r>
              <a:rPr lang="pt-PT" sz="1500" dirty="0" err="1">
                <a:solidFill>
                  <a:schemeClr val="bg1"/>
                </a:solidFill>
              </a:rPr>
              <a:t>level</a:t>
            </a:r>
            <a:r>
              <a:rPr lang="pt-PT" sz="1500" dirty="0">
                <a:solidFill>
                  <a:schemeClr val="bg1"/>
                </a:solidFill>
              </a:rPr>
              <a:t>” a massa esta próxima à observada de 125.09 </a:t>
            </a:r>
            <a:r>
              <a:rPr lang="pt-PT" sz="1500" dirty="0" err="1">
                <a:solidFill>
                  <a:schemeClr val="bg1"/>
                </a:solidFill>
              </a:rPr>
              <a:t>GeV’s</a:t>
            </a:r>
            <a:r>
              <a:rPr lang="pt-PT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t-PT" sz="1500" dirty="0">
                <a:solidFill>
                  <a:schemeClr val="bg1"/>
                </a:solidFill>
              </a:rPr>
              <a:t>Para tal definimos um valor para ambos </a:t>
            </a:r>
            <a:r>
              <a:rPr lang="pt-PT" sz="1500" dirty="0" err="1">
                <a:solidFill>
                  <a:schemeClr val="bg1"/>
                </a:solidFill>
              </a:rPr>
              <a:t>VEVs</a:t>
            </a:r>
            <a:r>
              <a:rPr lang="pt-PT" sz="1500" dirty="0">
                <a:solidFill>
                  <a:schemeClr val="bg1"/>
                </a:solidFill>
              </a:rPr>
              <a:t>, x e v de forma a diminuir os graus de liberdade  da massa.</a:t>
            </a:r>
          </a:p>
          <a:p>
            <a:pPr marL="0" indent="0">
              <a:buNone/>
            </a:pPr>
            <a:r>
              <a:rPr lang="pt-PT" sz="1500" dirty="0">
                <a:solidFill>
                  <a:schemeClr val="bg1"/>
                </a:solidFill>
              </a:rPr>
              <a:t>O valor escolhido para </a:t>
            </a:r>
            <a:r>
              <a:rPr lang="pt-PT" sz="1500" i="1" dirty="0">
                <a:solidFill>
                  <a:schemeClr val="bg1"/>
                </a:solidFill>
              </a:rPr>
              <a:t>x </a:t>
            </a:r>
            <a:r>
              <a:rPr lang="pt-PT" sz="1500" dirty="0">
                <a:solidFill>
                  <a:schemeClr val="bg1"/>
                </a:solidFill>
              </a:rPr>
              <a:t>foi 1000 </a:t>
            </a:r>
            <a:r>
              <a:rPr lang="pt-PT" sz="1500" dirty="0" err="1">
                <a:solidFill>
                  <a:schemeClr val="bg1"/>
                </a:solidFill>
              </a:rPr>
              <a:t>GeV</a:t>
            </a:r>
            <a:r>
              <a:rPr lang="pt-PT" sz="1500" dirty="0">
                <a:solidFill>
                  <a:schemeClr val="bg1"/>
                </a:solidFill>
              </a:rPr>
              <a:t> e para</a:t>
            </a:r>
            <a:r>
              <a:rPr lang="pt-PT" sz="1500" i="1" dirty="0">
                <a:solidFill>
                  <a:schemeClr val="bg1"/>
                </a:solidFill>
              </a:rPr>
              <a:t> v </a:t>
            </a:r>
            <a:r>
              <a:rPr lang="pt-PT" sz="1500" dirty="0">
                <a:solidFill>
                  <a:schemeClr val="bg1"/>
                </a:solidFill>
              </a:rPr>
              <a:t>foi</a:t>
            </a:r>
            <a:r>
              <a:rPr lang="pt-PT" sz="1500" i="1" dirty="0">
                <a:solidFill>
                  <a:schemeClr val="bg1"/>
                </a:solidFill>
              </a:rPr>
              <a:t> </a:t>
            </a:r>
            <a:r>
              <a:rPr lang="pt-PT" sz="1500" dirty="0">
                <a:solidFill>
                  <a:schemeClr val="bg1"/>
                </a:solidFill>
              </a:rPr>
              <a:t>aproximadamente</a:t>
            </a:r>
            <a:r>
              <a:rPr lang="pt-PT" sz="1500" i="1" dirty="0">
                <a:solidFill>
                  <a:schemeClr val="bg1"/>
                </a:solidFill>
              </a:rPr>
              <a:t> </a:t>
            </a:r>
            <a:r>
              <a:rPr lang="pt-PT" sz="1500" dirty="0">
                <a:solidFill>
                  <a:schemeClr val="bg1"/>
                </a:solidFill>
              </a:rPr>
              <a:t>246 </a:t>
            </a:r>
            <a:r>
              <a:rPr lang="pt-PT" sz="1500" dirty="0" err="1">
                <a:solidFill>
                  <a:schemeClr val="bg1"/>
                </a:solidFill>
              </a:rPr>
              <a:t>GeV</a:t>
            </a:r>
            <a:endParaRPr lang="pt-PT" sz="1500" dirty="0">
              <a:solidFill>
                <a:schemeClr val="bg1"/>
              </a:solidFill>
            </a:endParaRPr>
          </a:p>
        </p:txBody>
      </p:sp>
      <p:pic>
        <p:nvPicPr>
          <p:cNvPr id="7" name="Picture 2" descr="https://i.gyazo.com/e23f731d86d322322dfe6e8fe4292080.png">
            <a:extLst>
              <a:ext uri="{FF2B5EF4-FFF2-40B4-BE49-F238E27FC236}">
                <a16:creationId xmlns:a16="http://schemas.microsoft.com/office/drawing/2014/main" id="{A0F8024B-DE86-4985-8A47-0B2128FB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99" y="1868334"/>
            <a:ext cx="4688077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96F345E8-4B70-4077-8FAF-4CFB99FAA9D6}"/>
                  </a:ext>
                </a:extLst>
              </p:cNvPr>
              <p:cNvSpPr/>
              <p:nvPr/>
            </p:nvSpPr>
            <p:spPr>
              <a:xfrm>
                <a:off x="3386016" y="1044582"/>
                <a:ext cx="5662245" cy="463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PT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PT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ad>
                        <m:radPr>
                          <m:degHide m:val="on"/>
                          <m:ctrlPr>
                            <a:rPr lang="pt-P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PT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PT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pt-PT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PT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pt-PT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P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96F345E8-4B70-4077-8FAF-4CFB99FAA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16" y="1044582"/>
                <a:ext cx="5662245" cy="463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92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BEDB27-E6C5-4906-BB9E-FB72DA3F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80963"/>
            <a:ext cx="3259503" cy="8636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Scan segundo uma parametrização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0C879D4-ED7D-4FF4-B37B-30D1A2E15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922" y="1160463"/>
                <a:ext cx="3279531" cy="55726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500" dirty="0">
                    <a:solidFill>
                      <a:schemeClr val="bg1"/>
                    </a:solidFill>
                  </a:rPr>
                  <a:t>Feito um Scan alongo desta </a:t>
                </a:r>
                <a:r>
                  <a:rPr lang="pt-PT" sz="1500" dirty="0" err="1">
                    <a:solidFill>
                      <a:schemeClr val="bg1"/>
                    </a:solidFill>
                  </a:rPr>
                  <a:t>fold</a:t>
                </a:r>
                <a:r>
                  <a:rPr lang="pt-PT" sz="1500" dirty="0">
                    <a:solidFill>
                      <a:schemeClr val="bg1"/>
                    </a:solidFill>
                  </a:rPr>
                  <a:t> o que observamos é: </a:t>
                </a: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chemeClr val="bg1"/>
                    </a:solidFill>
                  </a:rPr>
                  <a:t>A massa com apenas algumas correções quânticas já se afasta bastante do valor esperado. </a:t>
                </a: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chemeClr val="bg1"/>
                    </a:solidFill>
                  </a:rPr>
                  <a:t>Este primeiro </a:t>
                </a:r>
                <a:r>
                  <a:rPr lang="pt-PT" sz="1500" dirty="0" err="1">
                    <a:solidFill>
                      <a:schemeClr val="bg1"/>
                    </a:solidFill>
                  </a:rPr>
                  <a:t>plot</a:t>
                </a:r>
                <a:r>
                  <a:rPr lang="pt-PT" sz="1500" dirty="0">
                    <a:solidFill>
                      <a:schemeClr val="bg1"/>
                    </a:solidFill>
                  </a:rPr>
                  <a:t> também pode ser  mapa de contrasto podemos ver que o efeito das correções quântica muda de tornar as massas mais leves para mais pesadas. </a:t>
                </a: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chemeClr val="bg1"/>
                    </a:solidFill>
                  </a:rPr>
                  <a:t>Também foi retirada informação sobre a massa do novo </a:t>
                </a:r>
                <a:r>
                  <a:rPr lang="pt-PT" sz="15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1500" dirty="0">
                    <a:solidFill>
                      <a:schemeClr val="bg1"/>
                    </a:solidFill>
                  </a:rPr>
                  <a:t> previsto pelo modelo B-L-SM que pode ser observada no segundo </a:t>
                </a:r>
                <a:r>
                  <a:rPr lang="pt-PT" sz="1500" dirty="0" err="1">
                    <a:solidFill>
                      <a:schemeClr val="bg1"/>
                    </a:solidFill>
                  </a:rPr>
                  <a:t>plot</a:t>
                </a:r>
                <a:r>
                  <a:rPr lang="pt-PT" sz="15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chemeClr val="bg1"/>
                    </a:solidFill>
                  </a:rPr>
                  <a:t>Como esperado esta é maioritariamente dominada pelo acoplamento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5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PT" sz="15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PT" sz="15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chemeClr val="bg1"/>
                    </a:solidFill>
                  </a:rPr>
                  <a:t>É interessante notar que a zona onde a massa deste </a:t>
                </a:r>
                <a:r>
                  <a:rPr lang="pt-PT" sz="15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1500" dirty="0">
                    <a:solidFill>
                      <a:schemeClr val="bg1"/>
                    </a:solidFill>
                  </a:rPr>
                  <a:t> é bastante pequena é a zona onde o </a:t>
                </a:r>
                <a:r>
                  <a:rPr lang="pt-PT" sz="15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1500" dirty="0">
                    <a:solidFill>
                      <a:schemeClr val="bg1"/>
                    </a:solidFill>
                  </a:rPr>
                  <a:t> SM sofre um aumento de massa. </a:t>
                </a:r>
              </a:p>
              <a:p>
                <a:pPr marL="0" indent="0">
                  <a:buNone/>
                </a:pPr>
                <a:endParaRPr lang="pt-PT" sz="1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0C879D4-ED7D-4FF4-B37B-30D1A2E15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922" y="1160463"/>
                <a:ext cx="3279531" cy="5572694"/>
              </a:xfrm>
              <a:blipFill>
                <a:blip r:embed="rId2"/>
                <a:stretch>
                  <a:fillRect l="-743" t="-546" r="-185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F9F1F13E-859E-44AD-BA85-AFAC36841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68" y="0"/>
            <a:ext cx="4688077" cy="3668419"/>
          </a:xfrm>
          <a:prstGeom prst="rect">
            <a:avLst/>
          </a:prstGeom>
        </p:spPr>
      </p:pic>
      <p:pic>
        <p:nvPicPr>
          <p:cNvPr id="8" name="Imagem 7" descr="Uma imagem com mapa, texto&#10;&#10;Descrição gerada com confiança alta">
            <a:extLst>
              <a:ext uri="{FF2B5EF4-FFF2-40B4-BE49-F238E27FC236}">
                <a16:creationId xmlns:a16="http://schemas.microsoft.com/office/drawing/2014/main" id="{2BE9B543-A989-4E25-B6B6-A7D8755CC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67" y="3668419"/>
            <a:ext cx="4688077" cy="31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11F5C-6001-48BD-9BAA-96B463E8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" y="80963"/>
            <a:ext cx="3276600" cy="8636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Uma primeira seleção de pontos 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FFE00B-6B28-471C-88D2-5E7DF90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1" y="1160463"/>
            <a:ext cx="3252665" cy="501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500" dirty="0">
                <a:solidFill>
                  <a:schemeClr val="bg1"/>
                </a:solidFill>
              </a:rPr>
              <a:t>Selecionado apenas os pontos que descrevem um valor próximo ao observado revela uma zona que aparenta descrever um plano, podendo indicar que apesar das correções quânticas a forma da secção com o valor correto é algum tipo de cone.</a:t>
            </a:r>
          </a:p>
          <a:p>
            <a:pPr marL="0" indent="0">
              <a:buNone/>
            </a:pPr>
            <a:r>
              <a:rPr lang="pt-PT" sz="1500" dirty="0">
                <a:solidFill>
                  <a:srgbClr val="FF0000"/>
                </a:solidFill>
              </a:rPr>
              <a:t>Como posso explicar os </a:t>
            </a:r>
            <a:r>
              <a:rPr lang="pt-PT" sz="1500" dirty="0" err="1">
                <a:solidFill>
                  <a:srgbClr val="FF0000"/>
                </a:solidFill>
              </a:rPr>
              <a:t>outliers</a:t>
            </a:r>
            <a:r>
              <a:rPr lang="pt-PT" sz="1500" dirty="0">
                <a:solidFill>
                  <a:srgbClr val="FF0000"/>
                </a:solidFill>
              </a:rPr>
              <a:t> na zona direita, para alem de oscilações nas correções quânticas? </a:t>
            </a:r>
          </a:p>
          <a:p>
            <a:pPr marL="0" indent="0">
              <a:buNone/>
            </a:pPr>
            <a:r>
              <a:rPr lang="pt-PT" sz="1500" dirty="0">
                <a:solidFill>
                  <a:srgbClr val="FF0000"/>
                </a:solidFill>
              </a:rPr>
              <a:t>Posso mencionar que tentei usar método numérico para descobrir a zona de 125 </a:t>
            </a:r>
            <a:r>
              <a:rPr lang="pt-PT" sz="1500" dirty="0" err="1">
                <a:solidFill>
                  <a:srgbClr val="FF0000"/>
                </a:solidFill>
              </a:rPr>
              <a:t>GeVs</a:t>
            </a:r>
            <a:r>
              <a:rPr lang="pt-PT" sz="1500" dirty="0">
                <a:solidFill>
                  <a:srgbClr val="FF0000"/>
                </a:solidFill>
              </a:rPr>
              <a:t> e que as correções não são bastante imprevisíveis? </a:t>
            </a:r>
          </a:p>
        </p:txBody>
      </p:sp>
      <p:pic>
        <p:nvPicPr>
          <p:cNvPr id="4" name="Marcador de Posição de Conteúdo 4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8C7A617E-0B64-4751-AEB9-792C7313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1965584"/>
            <a:ext cx="4688077" cy="27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1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211F5C-6001-48BD-9BAA-96B463E8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80963"/>
            <a:ext cx="3276600" cy="8636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400">
                <a:solidFill>
                  <a:schemeClr val="bg1"/>
                </a:solidFill>
              </a:rPr>
              <a:t>Scans aleatórios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FFE00B-6B28-471C-88D2-5E7DF90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" y="1160463"/>
            <a:ext cx="3138364" cy="4388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Visto que correções quânticas são demasiado fortes para uma análise a </a:t>
            </a:r>
            <a:r>
              <a:rPr lang="pt-PT" sz="1400" dirty="0" err="1">
                <a:solidFill>
                  <a:schemeClr val="bg1"/>
                </a:solidFill>
              </a:rPr>
              <a:t>tree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level</a:t>
            </a:r>
            <a:r>
              <a:rPr lang="pt-PT" sz="1400" dirty="0">
                <a:solidFill>
                  <a:schemeClr val="bg1"/>
                </a:solidFill>
              </a:rPr>
              <a:t> ser um </a:t>
            </a:r>
            <a:r>
              <a:rPr lang="pt-PT" sz="1400" dirty="0" err="1">
                <a:solidFill>
                  <a:schemeClr val="bg1"/>
                </a:solidFill>
              </a:rPr>
              <a:t>guess</a:t>
            </a:r>
            <a:r>
              <a:rPr lang="pt-PT" sz="1400" dirty="0">
                <a:solidFill>
                  <a:schemeClr val="bg1"/>
                </a:solidFill>
              </a:rPr>
              <a:t> viável foi feito um scan puramente aleatório.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Ligamos correções quânticas a dois </a:t>
            </a:r>
            <a:r>
              <a:rPr lang="pt-PT" sz="1400" dirty="0" err="1">
                <a:solidFill>
                  <a:schemeClr val="bg1"/>
                </a:solidFill>
              </a:rPr>
              <a:t>loops</a:t>
            </a:r>
            <a:r>
              <a:rPr lang="pt-PT" sz="1400" dirty="0">
                <a:solidFill>
                  <a:schemeClr val="bg1"/>
                </a:solidFill>
              </a:rPr>
              <a:t> para ter uma descrição ainda mais fidedigna da realidade. Devido ao aumento de tempo de computação foi feito num intervalo diferente. </a:t>
            </a:r>
          </a:p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</a:rPr>
              <a:t>Estas nuvens de pontos refletem o valor esperado para as massas dos </a:t>
            </a:r>
            <a:r>
              <a:rPr lang="pt-PT" sz="1400" dirty="0" err="1">
                <a:solidFill>
                  <a:schemeClr val="bg1"/>
                </a:solidFill>
              </a:rPr>
              <a:t>Higgs</a:t>
            </a:r>
            <a:r>
              <a:rPr lang="pt-PT" sz="1400" dirty="0">
                <a:solidFill>
                  <a:schemeClr val="bg1"/>
                </a:solidFill>
              </a:rPr>
              <a:t>. Notamos que o comportamento é ainda bastante semelhante. </a:t>
            </a:r>
          </a:p>
        </p:txBody>
      </p:sp>
      <p:pic>
        <p:nvPicPr>
          <p:cNvPr id="8" name="Marcador de Posição de Conteúdo 4">
            <a:extLst>
              <a:ext uri="{FF2B5EF4-FFF2-40B4-BE49-F238E27FC236}">
                <a16:creationId xmlns:a16="http://schemas.microsoft.com/office/drawing/2014/main" id="{DE39811B-9458-477A-A7DF-A4CEB0A9F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30" y="3224740"/>
            <a:ext cx="4688077" cy="36332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4E574E4-FFD4-4D02-92D1-DC61D4130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9" y="67495"/>
            <a:ext cx="4688077" cy="33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2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7FBD0-C7B6-4F09-B2DF-3E8CB5FD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80964"/>
            <a:ext cx="3276599" cy="86360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Uma Segunda seleção de pontos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A83A8B-FC9F-4B4A-8C61-3F672469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160462"/>
            <a:ext cx="3276599" cy="561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>
                <a:solidFill>
                  <a:schemeClr val="bg1"/>
                </a:solidFill>
              </a:rPr>
              <a:t>Feita novamente uma seleção destes pontos conseguimos confirmar que o valor correto da massa do </a:t>
            </a:r>
            <a:r>
              <a:rPr lang="pt-PT" sz="1700" dirty="0" err="1">
                <a:solidFill>
                  <a:schemeClr val="bg1"/>
                </a:solidFill>
              </a:rPr>
              <a:t>Higgs</a:t>
            </a:r>
            <a:r>
              <a:rPr lang="pt-PT" sz="1700" dirty="0">
                <a:solidFill>
                  <a:schemeClr val="bg1"/>
                </a:solidFill>
              </a:rPr>
              <a:t> distribui-se num plano cónico.</a:t>
            </a:r>
          </a:p>
          <a:p>
            <a:pPr marL="0" indent="0">
              <a:buNone/>
            </a:pPr>
            <a:r>
              <a:rPr lang="pt-PT" sz="1700" dirty="0">
                <a:solidFill>
                  <a:srgbClr val="FF0000"/>
                </a:solidFill>
              </a:rPr>
              <a:t>(isto esta muito vazio e não tenho muito para dizer aqui?)</a:t>
            </a:r>
          </a:p>
        </p:txBody>
      </p:sp>
      <p:pic>
        <p:nvPicPr>
          <p:cNvPr id="4" name="Marcador de Posição de Conteúdo 4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8A8F2816-02C3-43B2-BCA6-E21DB4DDA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1690159"/>
            <a:ext cx="4688077" cy="33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8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7FBD0-C7B6-4F09-B2DF-3E8CB5FD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8" y="79970"/>
            <a:ext cx="3199911" cy="864594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Limites de exclusão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5A83A8B-FC9F-4B4A-8C61-3F6724693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637" y="1166928"/>
                <a:ext cx="3199911" cy="55388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700" dirty="0">
                    <a:solidFill>
                      <a:schemeClr val="bg1"/>
                    </a:solidFill>
                  </a:rPr>
                  <a:t>Muitas teorias contêm conteúdo extra no sector de </a:t>
                </a:r>
                <a:r>
                  <a:rPr lang="pt-PT" sz="17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1700" dirty="0">
                    <a:solidFill>
                      <a:schemeClr val="bg1"/>
                    </a:solidFill>
                  </a:rPr>
                  <a:t> e é importante para o estudo dos parâmetros destes modelos que as previsões teóricas sejam comparadas as exclusões experimentais de “</a:t>
                </a:r>
                <a:r>
                  <a:rPr lang="pt-PT" sz="1700" dirty="0" err="1">
                    <a:solidFill>
                      <a:schemeClr val="bg1"/>
                    </a:solidFill>
                  </a:rPr>
                  <a:t>colliders</a:t>
                </a:r>
                <a:r>
                  <a:rPr lang="pt-PT" sz="1700" dirty="0">
                    <a:solidFill>
                      <a:schemeClr val="bg1"/>
                    </a:solidFill>
                  </a:rPr>
                  <a:t>” como o </a:t>
                </a:r>
                <a:r>
                  <a:rPr lang="pt-PT" sz="1800" dirty="0">
                    <a:solidFill>
                      <a:schemeClr val="bg1"/>
                    </a:solidFill>
                  </a:rPr>
                  <a:t>LEP, </a:t>
                </a:r>
                <a:r>
                  <a:rPr lang="pt-PT" sz="1800" dirty="0" err="1">
                    <a:solidFill>
                      <a:schemeClr val="bg1"/>
                    </a:solidFill>
                  </a:rPr>
                  <a:t>Tevatron</a:t>
                </a:r>
                <a:r>
                  <a:rPr lang="pt-PT" sz="1800" dirty="0">
                    <a:solidFill>
                      <a:schemeClr val="bg1"/>
                    </a:solidFill>
                  </a:rPr>
                  <a:t> e LHC</a:t>
                </a:r>
                <a:r>
                  <a:rPr lang="pt-PT" sz="17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pt-PT" sz="1700" dirty="0">
                    <a:solidFill>
                      <a:schemeClr val="bg1"/>
                    </a:solidFill>
                  </a:rPr>
                  <a:t>Para o nosso estudo o programa </a:t>
                </a:r>
                <a:r>
                  <a:rPr lang="pt-PT" sz="1700" dirty="0" err="1">
                    <a:solidFill>
                      <a:schemeClr val="bg1"/>
                    </a:solidFill>
                  </a:rPr>
                  <a:t>HiggsBounds</a:t>
                </a:r>
                <a:r>
                  <a:rPr lang="pt-PT" sz="1700" dirty="0">
                    <a:solidFill>
                      <a:schemeClr val="bg1"/>
                    </a:solidFill>
                  </a:rPr>
                  <a:t> foi utilizado para tal, este estuda decaimentos independentes de modelo como,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700" i="1" smtClean="0">
                            <a:solidFill>
                              <a:schemeClr val="bg1"/>
                            </a:solidFill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chemeClr val="bg1"/>
                            </a:solidFill>
                          </a:rPr>
                          <m:t>e</m:t>
                        </m:r>
                      </m:e>
                      <m:sup>
                        <m:r>
                          <a:rPr lang="pt-PT" sz="1700">
                            <a:solidFill>
                              <a:schemeClr val="bg1"/>
                            </a:solidFill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pt-PT" sz="1700" i="1">
                            <a:solidFill>
                              <a:schemeClr val="bg1"/>
                            </a:solidFill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chemeClr val="bg1"/>
                            </a:solidFill>
                          </a:rPr>
                          <m:t>e</m:t>
                        </m:r>
                      </m:e>
                      <m:sup>
                        <m:r>
                          <a:rPr lang="pt-PT" sz="1700" i="1">
                            <a:solidFill>
                              <a:schemeClr val="bg1"/>
                            </a:solidFill>
                          </a:rPr>
                          <m:t>−</m:t>
                        </m:r>
                      </m:sup>
                    </m:sSup>
                    <m:r>
                      <a:rPr lang="pt-PT" sz="1700">
                        <a:solidFill>
                          <a:schemeClr val="bg1"/>
                        </a:solidFill>
                      </a:rPr>
                      <m:t>→</m:t>
                    </m:r>
                    <m:sSub>
                      <m:sSubPr>
                        <m:ctrlPr>
                          <a:rPr lang="pt-PT" sz="17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chemeClr val="bg1"/>
                            </a:solidFill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chemeClr val="bg1"/>
                            </a:solidFill>
                          </a:rP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a:rPr lang="pt-PT" sz="1700">
                        <a:solidFill>
                          <a:schemeClr val="bg1"/>
                        </a:solidFill>
                      </a:rPr>
                      <m:t>Z</m:t>
                    </m:r>
                    <m:r>
                      <a:rPr lang="pt-PT" sz="1700">
                        <a:solidFill>
                          <a:schemeClr val="bg1"/>
                        </a:solidFill>
                      </a:rPr>
                      <m:t>→</m:t>
                    </m:r>
                    <m:r>
                      <m:rPr>
                        <m:sty m:val="p"/>
                      </m:rPr>
                      <a:rPr lang="pt-PT" sz="1700">
                        <a:solidFill>
                          <a:schemeClr val="bg1"/>
                        </a:solidFill>
                      </a:rPr>
                      <m:t>b</m:t>
                    </m:r>
                    <m:bar>
                      <m:barPr>
                        <m:pos m:val="top"/>
                        <m:ctrlPr>
                          <a:rPr lang="pt-PT" sz="1700" i="1">
                            <a:solidFill>
                              <a:schemeClr val="bg1"/>
                            </a:solidFill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chemeClr val="bg1"/>
                            </a:solidFill>
                          </a:rPr>
                          <m:t>b</m:t>
                        </m:r>
                      </m:e>
                    </m:bar>
                    <m:r>
                      <m:rPr>
                        <m:sty m:val="p"/>
                      </m:rPr>
                      <a:rPr lang="pt-PT" sz="1700">
                        <a:solidFill>
                          <a:schemeClr val="bg1"/>
                        </a:solidFill>
                      </a:rPr>
                      <m:t>Z</m:t>
                    </m:r>
                  </m:oMath>
                </a14:m>
                <a:r>
                  <a:rPr lang="pt-PT" sz="1700" dirty="0">
                    <a:solidFill>
                      <a:schemeClr val="bg1"/>
                    </a:solidFill>
                  </a:rPr>
                  <a:t>, para calcular a exclusão do nosso modelo. </a:t>
                </a:r>
              </a:p>
              <a:p>
                <a:pPr marL="0" indent="0">
                  <a:buNone/>
                </a:pPr>
                <a:r>
                  <a:rPr lang="pt-PT" sz="1700" dirty="0">
                    <a:solidFill>
                      <a:schemeClr val="bg1"/>
                    </a:solidFill>
                  </a:rPr>
                  <a:t>O resultados da taxa de exclusão têm um comportamento muito mais previsível relacionado com a massa do </a:t>
                </a:r>
                <a:r>
                  <a:rPr lang="pt-PT" sz="1700" dirty="0" err="1">
                    <a:solidFill>
                      <a:schemeClr val="bg1"/>
                    </a:solidFill>
                  </a:rPr>
                  <a:t>Higgs</a:t>
                </a:r>
                <a:r>
                  <a:rPr lang="pt-PT" sz="1700" dirty="0">
                    <a:solidFill>
                      <a:schemeClr val="bg1"/>
                    </a:solidFill>
                  </a:rPr>
                  <a:t> leve.  </a:t>
                </a:r>
              </a:p>
              <a:p>
                <a:pPr marL="0" indent="0">
                  <a:buNone/>
                </a:pPr>
                <a:endParaRPr lang="pt-PT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5A83A8B-FC9F-4B4A-8C61-3F6724693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637" y="1166928"/>
                <a:ext cx="3199911" cy="5538803"/>
              </a:xfrm>
              <a:blipFill>
                <a:blip r:embed="rId2"/>
                <a:stretch>
                  <a:fillRect l="-1143" t="-770" r="-2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Marcador de Posição de Conteúdo 5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5F795C5E-063A-4140-BA84-9D339F856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46" y="3287492"/>
            <a:ext cx="4370753" cy="3570508"/>
          </a:xfrm>
          <a:prstGeom prst="rect">
            <a:avLst/>
          </a:prstGeom>
        </p:spPr>
      </p:pic>
      <p:pic>
        <p:nvPicPr>
          <p:cNvPr id="13" name="Imagem 12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C485CD4A-FF2C-4C5D-AD41-4A3E02033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45" y="0"/>
            <a:ext cx="4370753" cy="33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87F88-D921-4CCF-96E8-8A301D04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9173B0-68ED-4BC0-B553-46625C1F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>
                <a:solidFill>
                  <a:srgbClr val="FF0000"/>
                </a:solidFill>
              </a:rPr>
              <a:t>Acha que vale a pena introduzir um slide dedicado a introduzir a estrutura da apresentação? </a:t>
            </a:r>
          </a:p>
        </p:txBody>
      </p:sp>
    </p:spTree>
    <p:extLst>
      <p:ext uri="{BB962C8B-B14F-4D97-AF65-F5344CB8AC3E}">
        <p14:creationId xmlns:p14="http://schemas.microsoft.com/office/powerpoint/2010/main" val="319350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2351C4-A7F0-41F1-9854-46053558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2" y="82593"/>
            <a:ext cx="3277578" cy="86197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PT" sz="2400" dirty="0">
                <a:solidFill>
                  <a:schemeClr val="bg1"/>
                </a:solidFill>
              </a:rPr>
              <a:t>Compatibilidade do sector de </a:t>
            </a:r>
            <a:r>
              <a:rPr lang="pt-PT" sz="2400" dirty="0" err="1">
                <a:solidFill>
                  <a:schemeClr val="bg1"/>
                </a:solidFill>
              </a:rPr>
              <a:t>Higgs</a:t>
            </a:r>
            <a:endParaRPr lang="pt-PT" sz="24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E8F7D2-D2F0-495E-BBAD-2B0E25F4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2" y="1222481"/>
            <a:ext cx="3277578" cy="555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>
                <a:solidFill>
                  <a:schemeClr val="bg1"/>
                </a:solidFill>
              </a:rPr>
              <a:t>Desde a descoberta do bosão de </a:t>
            </a:r>
            <a:r>
              <a:rPr lang="pt-PT" sz="1700" dirty="0" err="1">
                <a:solidFill>
                  <a:schemeClr val="bg1"/>
                </a:solidFill>
              </a:rPr>
              <a:t>Higgs</a:t>
            </a:r>
            <a:r>
              <a:rPr lang="pt-PT" sz="1700" dirty="0">
                <a:solidFill>
                  <a:schemeClr val="bg1"/>
                </a:solidFill>
              </a:rPr>
              <a:t> em 2012 novos constrangimentos foram impostos em modelos de partículas com sectores de </a:t>
            </a:r>
            <a:r>
              <a:rPr lang="pt-PT" sz="1700" dirty="0" err="1">
                <a:solidFill>
                  <a:schemeClr val="bg1"/>
                </a:solidFill>
              </a:rPr>
              <a:t>Higgs</a:t>
            </a:r>
            <a:r>
              <a:rPr lang="pt-PT" sz="1700" dirty="0">
                <a:solidFill>
                  <a:schemeClr val="bg1"/>
                </a:solidFill>
              </a:rPr>
              <a:t> estendidos, agora apenas os limites de exclusão não são suficientes temos também de comprar o nosso sector de </a:t>
            </a:r>
            <a:r>
              <a:rPr lang="pt-PT" sz="1700" dirty="0" err="1">
                <a:solidFill>
                  <a:schemeClr val="bg1"/>
                </a:solidFill>
              </a:rPr>
              <a:t>Higgs</a:t>
            </a:r>
            <a:r>
              <a:rPr lang="pt-PT" sz="1700" dirty="0">
                <a:solidFill>
                  <a:schemeClr val="bg1"/>
                </a:solidFill>
              </a:rPr>
              <a:t> as massas e estados observados.  </a:t>
            </a:r>
          </a:p>
          <a:p>
            <a:pPr marL="0" indent="0">
              <a:buNone/>
            </a:pPr>
            <a:r>
              <a:rPr lang="pt-PT" sz="1700" dirty="0">
                <a:solidFill>
                  <a:schemeClr val="bg1"/>
                </a:solidFill>
              </a:rPr>
              <a:t>Assim a probabilidade de o nosso sector de </a:t>
            </a:r>
            <a:r>
              <a:rPr lang="pt-PT" sz="1700" dirty="0" err="1">
                <a:solidFill>
                  <a:schemeClr val="bg1"/>
                </a:solidFill>
              </a:rPr>
              <a:t>Higgs</a:t>
            </a:r>
            <a:r>
              <a:rPr lang="pt-PT" sz="1700" dirty="0">
                <a:solidFill>
                  <a:schemeClr val="bg1"/>
                </a:solidFill>
              </a:rPr>
              <a:t> representar os resultados experimentais é calculada através do programa </a:t>
            </a:r>
            <a:r>
              <a:rPr lang="pt-PT" sz="1700" dirty="0" err="1">
                <a:solidFill>
                  <a:schemeClr val="bg1"/>
                </a:solidFill>
              </a:rPr>
              <a:t>HiggsSingals</a:t>
            </a:r>
            <a:r>
              <a:rPr lang="pt-PT" sz="1700" dirty="0">
                <a:solidFill>
                  <a:schemeClr val="bg1"/>
                </a:solidFill>
              </a:rPr>
              <a:t>.  </a:t>
            </a:r>
          </a:p>
        </p:txBody>
      </p:sp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DF0EE775-AB00-4D85-89FD-061E67F7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52" y="3326649"/>
            <a:ext cx="4173727" cy="3276375"/>
          </a:xfrm>
          <a:prstGeom prst="rect">
            <a:avLst/>
          </a:prstGeom>
        </p:spPr>
      </p:pic>
      <p:pic>
        <p:nvPicPr>
          <p:cNvPr id="8" name="Imagem 7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B144E295-B7AA-4D22-9264-12C37C004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52" y="0"/>
            <a:ext cx="4082226" cy="324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2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0A189-0DF5-4A42-A0D6-946E1E94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131918"/>
            <a:ext cx="3120781" cy="798657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Seleção final de dados 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CC88DE94-ABD4-4B5B-9D5D-FEBD9BACA8E8}"/>
              </a:ext>
            </a:extLst>
          </p:cNvPr>
          <p:cNvSpPr txBox="1">
            <a:spLocks/>
          </p:cNvSpPr>
          <p:nvPr/>
        </p:nvSpPr>
        <p:spPr>
          <a:xfrm>
            <a:off x="201248" y="1160463"/>
            <a:ext cx="3183302" cy="538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700" dirty="0">
                <a:solidFill>
                  <a:schemeClr val="bg1"/>
                </a:solidFill>
              </a:rPr>
              <a:t>Selecionando os pontos que ainda não entraram para a zona de 95% de exclusão e separando os pontos por desvios </a:t>
            </a:r>
            <a:r>
              <a:rPr lang="pt-PT" sz="1700" dirty="0" err="1">
                <a:solidFill>
                  <a:schemeClr val="bg1"/>
                </a:solidFill>
              </a:rPr>
              <a:t>probablisticos</a:t>
            </a:r>
            <a:r>
              <a:rPr lang="pt-PT" sz="1700" dirty="0">
                <a:solidFill>
                  <a:schemeClr val="bg1"/>
                </a:solidFill>
              </a:rPr>
              <a:t> baseados no sector de </a:t>
            </a:r>
            <a:r>
              <a:rPr lang="pt-PT" sz="1700" dirty="0" err="1">
                <a:solidFill>
                  <a:schemeClr val="bg1"/>
                </a:solidFill>
              </a:rPr>
              <a:t>Higgs</a:t>
            </a:r>
            <a:r>
              <a:rPr lang="pt-PT" sz="1700" dirty="0">
                <a:solidFill>
                  <a:schemeClr val="bg1"/>
                </a:solidFill>
              </a:rPr>
              <a:t> obtemos uma seleção muito pequena dos nossos resultados iniciais.</a:t>
            </a:r>
          </a:p>
        </p:txBody>
      </p:sp>
      <p:pic>
        <p:nvPicPr>
          <p:cNvPr id="8" name="Marcador de Posição de Conteúdo 4" descr="Uma imagem com texto, mapa&#10;&#10;Descrição gerada com confiança muito alta">
            <a:extLst>
              <a:ext uri="{FF2B5EF4-FFF2-40B4-BE49-F238E27FC236}">
                <a16:creationId xmlns:a16="http://schemas.microsoft.com/office/drawing/2014/main" id="{748B11D9-C591-4380-B5A7-B4DF04E0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1479196"/>
            <a:ext cx="4688077" cy="37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9144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8117F898-B445-4EF7-A379-5567B5C00921}"/>
              </a:ext>
            </a:extLst>
          </p:cNvPr>
          <p:cNvSpPr txBox="1">
            <a:spLocks/>
          </p:cNvSpPr>
          <p:nvPr/>
        </p:nvSpPr>
        <p:spPr>
          <a:xfrm>
            <a:off x="1516224" y="3634276"/>
            <a:ext cx="6111551" cy="106927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1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Limites associados ao bosão Z’ </a:t>
            </a:r>
          </a:p>
        </p:txBody>
      </p:sp>
      <p:pic>
        <p:nvPicPr>
          <p:cNvPr id="38" name="Picture 2" descr="https://i.gyazo.com/81eb7732a301dd61a12efa86e1e8af83.png">
            <a:extLst>
              <a:ext uri="{FF2B5EF4-FFF2-40B4-BE49-F238E27FC236}">
                <a16:creationId xmlns:a16="http://schemas.microsoft.com/office/drawing/2014/main" id="{31BF76FD-B320-4FF1-85E8-13E5F55E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1136162"/>
            <a:ext cx="6924675" cy="181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90FE576D-AD0F-4E35-9652-447F45CD6C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1015" y="4818186"/>
            <a:ext cx="8704385" cy="157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Tendo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constrangimentos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experimentais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observação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rápida</a:t>
            </a:r>
            <a:r>
              <a:rPr lang="en-US" sz="1400" dirty="0">
                <a:solidFill>
                  <a:schemeClr val="bg1"/>
                </a:solidFill>
              </a:rPr>
              <a:t> da </a:t>
            </a:r>
            <a:r>
              <a:rPr lang="en-US" sz="1400" dirty="0" err="1">
                <a:solidFill>
                  <a:schemeClr val="bg1"/>
                </a:solidFill>
              </a:rPr>
              <a:t>expressão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associada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massa</a:t>
            </a:r>
            <a:r>
              <a:rPr lang="en-US" sz="1400" dirty="0">
                <a:solidFill>
                  <a:schemeClr val="bg1"/>
                </a:solidFill>
              </a:rPr>
              <a:t> do novo </a:t>
            </a:r>
            <a:r>
              <a:rPr lang="en-US" sz="1400" dirty="0" err="1">
                <a:solidFill>
                  <a:schemeClr val="bg1"/>
                </a:solidFill>
              </a:rPr>
              <a:t>bosão</a:t>
            </a:r>
            <a:r>
              <a:rPr lang="en-US" sz="1400" dirty="0">
                <a:solidFill>
                  <a:schemeClr val="bg1"/>
                </a:solidFill>
              </a:rPr>
              <a:t> de Gauge e </a:t>
            </a:r>
            <a:r>
              <a:rPr lang="en-US" sz="1400" dirty="0" err="1">
                <a:solidFill>
                  <a:schemeClr val="bg1"/>
                </a:solidFill>
              </a:rPr>
              <a:t>observamos</a:t>
            </a:r>
            <a:r>
              <a:rPr lang="en-US" sz="1400" dirty="0">
                <a:solidFill>
                  <a:schemeClr val="bg1"/>
                </a:solidFill>
              </a:rPr>
              <a:t> que para o VEV </a:t>
            </a:r>
            <a:r>
              <a:rPr lang="en-US" sz="1400" dirty="0" err="1">
                <a:solidFill>
                  <a:schemeClr val="bg1"/>
                </a:solidFill>
              </a:rPr>
              <a:t>escolhido</a:t>
            </a:r>
            <a:r>
              <a:rPr lang="en-US" sz="1400" dirty="0">
                <a:solidFill>
                  <a:schemeClr val="bg1"/>
                </a:solidFill>
              </a:rPr>
              <a:t> o </a:t>
            </a:r>
            <a:r>
              <a:rPr lang="en-US" sz="1400" dirty="0" err="1">
                <a:solidFill>
                  <a:schemeClr val="bg1"/>
                </a:solidFill>
              </a:rPr>
              <a:t>acoplamento</a:t>
            </a:r>
            <a:r>
              <a:rPr lang="en-US" sz="1400" dirty="0">
                <a:solidFill>
                  <a:schemeClr val="bg1"/>
                </a:solidFill>
              </a:rPr>
              <a:t> de Gauge </a:t>
            </a:r>
            <a:r>
              <a:rPr lang="en-US" sz="1400" dirty="0" err="1">
                <a:solidFill>
                  <a:schemeClr val="bg1"/>
                </a:solidFill>
              </a:rPr>
              <a:t>mínimo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seria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aproximadamente</a:t>
            </a:r>
            <a:r>
              <a:rPr lang="en-US" sz="1400" dirty="0">
                <a:solidFill>
                  <a:schemeClr val="bg1"/>
                </a:solidFill>
              </a:rPr>
              <a:t> 2 (</a:t>
            </a:r>
            <a:r>
              <a:rPr lang="en-US" sz="1400" dirty="0" err="1">
                <a:solidFill>
                  <a:schemeClr val="bg1"/>
                </a:solidFill>
              </a:rPr>
              <a:t>discutir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melhor</a:t>
            </a:r>
            <a:r>
              <a:rPr lang="en-US" sz="1400" dirty="0">
                <a:solidFill>
                  <a:schemeClr val="bg1"/>
                </a:solidFill>
              </a:rPr>
              <a:t> com o </a:t>
            </a:r>
            <a:r>
              <a:rPr lang="en-US" sz="1400" dirty="0" err="1">
                <a:solidFill>
                  <a:schemeClr val="bg1"/>
                </a:solidFill>
              </a:rPr>
              <a:t>orientador</a:t>
            </a:r>
            <a:r>
              <a:rPr lang="en-US" sz="1400" dirty="0">
                <a:solidFill>
                  <a:schemeClr val="bg1"/>
                </a:solidFill>
              </a:rPr>
              <a:t> qual </a:t>
            </a:r>
            <a:r>
              <a:rPr lang="en-US" sz="1400" dirty="0" err="1">
                <a:solidFill>
                  <a:schemeClr val="bg1"/>
                </a:solidFill>
              </a:rPr>
              <a:t>seria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conclusão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tirar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aqui</a:t>
            </a:r>
            <a:r>
              <a:rPr lang="en-US" sz="1400" dirty="0">
                <a:solidFill>
                  <a:schemeClr val="bg1"/>
                </a:solidFill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182660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34DD7-8A18-4A37-A334-6CCD6577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Conclusions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6AC8E-E1F3-4957-8C5A-AD2DA279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>
                <a:solidFill>
                  <a:srgbClr val="FFFFFF"/>
                </a:solidFill>
              </a:rPr>
              <a:t>O modelo é viável? </a:t>
            </a:r>
          </a:p>
          <a:p>
            <a:pPr marL="0" indent="0">
              <a:buNone/>
            </a:pPr>
            <a:endParaRPr lang="pt-PT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6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C2126-2C37-407C-8A83-D3A4CF2D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59" y="250826"/>
            <a:ext cx="8617206" cy="9096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Motivação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039A525-78D7-4F11-9429-EB38745F3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1160465"/>
                <a:ext cx="8712200" cy="5472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700" dirty="0">
                    <a:solidFill>
                      <a:srgbClr val="FFFFFF"/>
                    </a:solidFill>
                  </a:rPr>
                  <a:t>A teoria quântica que usamos para descrever partículas e as suas interações fortes e fracas é o modelo padrão. Este modelo descreve as interações de, leptões, quarks, gluões e bosões. É uma teoria de </a:t>
                </a:r>
                <a:r>
                  <a:rPr lang="pt-PT" sz="17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1700" dirty="0">
                    <a:solidFill>
                      <a:srgbClr val="FFFFFF"/>
                    </a:solidFill>
                  </a:rPr>
                  <a:t> baseada no grupo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7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SU</m:t>
                    </m:r>
                    <m:sSub>
                      <m:sSubPr>
                        <m:ctrlPr>
                          <a:rPr lang="pt-PT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PT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7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pt-PT" sz="17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pt-PT" sz="17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SU</m:t>
                    </m:r>
                    <m:sSub>
                      <m:sSubPr>
                        <m:ctrlPr>
                          <a:rPr lang="pt-PT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PT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7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pt-PT" sz="17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pt-PT" sz="17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pt-PT" sz="17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PT" sz="17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17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pt-PT" sz="17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pt-PT" sz="1700" dirty="0">
                    <a:solidFill>
                      <a:srgbClr val="FFFFFF"/>
                    </a:solidFill>
                  </a:rPr>
                  <a:t>. A descrição de partículas é feita por campos físicos que são </a:t>
                </a:r>
                <a:r>
                  <a:rPr lang="pt-PT" sz="1700" dirty="0" err="1">
                    <a:solidFill>
                      <a:srgbClr val="FFFFFF"/>
                    </a:solidFill>
                  </a:rPr>
                  <a:t>multipletos</a:t>
                </a:r>
                <a:r>
                  <a:rPr lang="pt-PT" sz="1700" dirty="0">
                    <a:solidFill>
                      <a:srgbClr val="FFFFFF"/>
                    </a:solidFill>
                  </a:rPr>
                  <a:t> destes grupos.</a:t>
                </a:r>
              </a:p>
              <a:p>
                <a:pPr marL="0" indent="0">
                  <a:buNone/>
                </a:pPr>
                <a:endParaRPr lang="pt-PT" sz="17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700" dirty="0">
                    <a:solidFill>
                      <a:srgbClr val="FF0000"/>
                    </a:solidFill>
                  </a:rPr>
                  <a:t>(Introduzir alguma imagem?)</a:t>
                </a:r>
              </a:p>
              <a:p>
                <a:pPr marL="0" indent="0">
                  <a:buNone/>
                </a:pPr>
                <a:endParaRPr lang="pt-PT" sz="17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700" dirty="0">
                    <a:solidFill>
                      <a:srgbClr val="FFFFFF"/>
                    </a:solidFill>
                  </a:rPr>
                  <a:t>No entanto dados experimentais apontam para que o modelo padrão esta incompleto, por isso decidimos abordar um dos muitos candidatos para expandi-lo, o modelo de partículas B-L-SM, que é baseado numa extensão unitária U(1) baseado na simetria aparente de numero de barião menos numero de leptão. </a:t>
                </a:r>
              </a:p>
              <a:p>
                <a:pPr marL="0" indent="0">
                  <a:buNone/>
                </a:pPr>
                <a:endParaRPr lang="pt-PT" sz="17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700" dirty="0">
                    <a:solidFill>
                      <a:srgbClr val="FF0000"/>
                    </a:solidFill>
                  </a:rPr>
                  <a:t>(dizer algo sobre resultados num outro paragrafo ?) </a:t>
                </a:r>
              </a:p>
              <a:p>
                <a:endParaRPr lang="pt-PT" sz="17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039A525-78D7-4F11-9429-EB38745F3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1160465"/>
                <a:ext cx="8712200" cy="5472110"/>
              </a:xfrm>
              <a:blipFill>
                <a:blip r:embed="rId2"/>
                <a:stretch>
                  <a:fillRect l="-420" t="-7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6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CF07C-481E-49EB-92BF-B321DC34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28" y="224448"/>
            <a:ext cx="8620337" cy="936015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rgbClr val="FFFFFF"/>
                </a:solidFill>
              </a:rPr>
              <a:t>Formalismo e teoria clássica de campo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CEEA2CE-595B-4EA5-A13F-F6895964F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28" y="1160463"/>
                <a:ext cx="8704544" cy="5473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Iremos abordar física de partículas com formalismo lagrangiano cujo elemento fundamental é a ação, que se relaciona com o lagrangiano da forma, </a:t>
                </a:r>
              </a:p>
              <a:p>
                <a:pPr marL="0" indent="0">
                  <a:buNone/>
                </a:pPr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nary>
                      <m: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PT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</m:nary>
                      <m: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sSup>
                        <m:sSupPr>
                          <m:ctrlP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 ,</m:t>
                      </m:r>
                    </m:oMath>
                  </m:oMathPara>
                </a14:m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A partir desta relação pelo principio de mínima ação obtemos as equações de Euler-Lagrange, </a:t>
                </a: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d>
                        <m:dPr>
                          <m:ctrlP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PT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pt-PT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PT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60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PT" sz="160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pt-PT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160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PT" sz="160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PT" sz="16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PT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pt-PT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num>
                        <m:den>
                          <m: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r>
                        <a:rPr lang="pt-PT" sz="16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=0 ,</m:t>
                      </m:r>
                    </m:oMath>
                  </m:oMathPara>
                </a14:m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Esta equação é geralmente utilizada para obter a dinâmica do sistema, por exemplo para o campo escalar livre devolve a equação de Klein-Gordon. 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4CEEA2CE-595B-4EA5-A13F-F6895964F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28" y="1160463"/>
                <a:ext cx="8704544" cy="5473089"/>
              </a:xfrm>
              <a:blipFill>
                <a:blip r:embed="rId2"/>
                <a:stretch>
                  <a:fillRect l="-350" t="-45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85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9A4F61-5543-4A2A-89ED-8EF0C528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28" y="118940"/>
            <a:ext cx="7886699" cy="104152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Simetria e o Teorema de </a:t>
            </a:r>
            <a:r>
              <a:rPr lang="pt-PT" dirty="0" err="1">
                <a:solidFill>
                  <a:srgbClr val="FFFFFF"/>
                </a:solidFill>
              </a:rPr>
              <a:t>Noether</a:t>
            </a:r>
            <a:r>
              <a:rPr lang="pt-PT" dirty="0">
                <a:solidFill>
                  <a:srgbClr val="FFFFFF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58CF9BD-2B28-4CC0-B395-8C3CBDF2E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1160463"/>
                <a:ext cx="8708372" cy="5472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Se aplicarmos uma transformação genérica continua ao sistema, transformando o campo com a forma,</a:t>
                </a:r>
              </a:p>
              <a:p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20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pt-PT" sz="20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t-PT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p>
                          <m:r>
                            <a:rPr lang="pt-PT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PT" sz="20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sz="20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pt-PT" sz="20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+ </m:t>
                      </m:r>
                      <m:r>
                        <m:rPr>
                          <m:sty m:val="p"/>
                        </m:rPr>
                        <a:rPr lang="pt-PT" sz="20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δϕ</m:t>
                      </m:r>
                      <m:r>
                        <a:rPr lang="pt-PT" sz="20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 ,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se esta transformação deixar as dinâmicas do sistema invariantes, que pode ser equivalente garantido verificando, </a:t>
                </a:r>
              </a:p>
              <a:p>
                <a:pPr marL="0" indent="0">
                  <a:buNone/>
                </a:pPr>
                <a:endParaRPr lang="pt-PT" sz="160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PT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pt-PT" sz="20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2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pt-PT" sz="20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pt-PT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PT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pt-PT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PT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PT" sz="20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2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</m:sSub>
                        <m:sSup>
                          <m:sSupPr>
                            <m:ctrlPr>
                              <a:rPr lang="pt-PT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 sz="20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pt-PT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sz="2000" dirty="0">
                    <a:solidFill>
                      <a:srgbClr val="FFFFFF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Se este tipo de transformação deixa o sistema invariante então são uma simetria do sistema. O teorema de </a:t>
                </a:r>
                <a:r>
                  <a:rPr lang="pt-PT" sz="1600" dirty="0" err="1">
                    <a:solidFill>
                      <a:srgbClr val="FFFFFF"/>
                    </a:solidFill>
                  </a:rPr>
                  <a:t>Noether</a:t>
                </a:r>
                <a:r>
                  <a:rPr lang="pt-PT" sz="1600" dirty="0">
                    <a:solidFill>
                      <a:srgbClr val="FFFFFF"/>
                    </a:solidFill>
                  </a:rPr>
                  <a:t> enuncia que cada simetria continua têm associada uma corrente e carga conservada </a:t>
                </a:r>
                <a:r>
                  <a:rPr lang="pt-PT" sz="1600" dirty="0">
                    <a:solidFill>
                      <a:srgbClr val="FF0000"/>
                    </a:solidFill>
                  </a:rPr>
                  <a:t>(sobre transformações?). (incluir mais formulas? Dois slides?)</a:t>
                </a:r>
              </a:p>
              <a:p>
                <a:endParaRPr lang="pt-PT" sz="16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758CF9BD-2B28-4CC0-B395-8C3CBDF2E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1160463"/>
                <a:ext cx="8708372" cy="5472112"/>
              </a:xfrm>
              <a:blipFill>
                <a:blip r:embed="rId2"/>
                <a:stretch>
                  <a:fillRect l="-350" t="-7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18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A45CDD-C24A-44F5-BC09-F4EA7E6E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198072"/>
            <a:ext cx="7890527" cy="962391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rgbClr val="FFFFFF"/>
                </a:solidFill>
              </a:rPr>
              <a:t>Quebra espontânea de uma simetria </a:t>
            </a:r>
            <a:endParaRPr lang="pt-PT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9A758645-33FC-4FEA-8615-755A75947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0" y="1160463"/>
                <a:ext cx="8712200" cy="5472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Para introduzir alguns conceitos usamos o exemplo do Lagrangiano associado com uma teoria escalar complexa,</a:t>
                </a:r>
              </a:p>
              <a:p>
                <a:pPr marL="0" indent="0">
                  <a:buNone/>
                </a:pPr>
                <a:endParaRPr lang="pt-PT" sz="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pt-PT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200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20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20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Φ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5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5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PT" sz="15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15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PT" sz="15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5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 e os últimos dois termos representam o potencial.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pt-PT" sz="1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 for um parâmetro positivo temos um mínimo em,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Φ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 , no entanto tomando valores negativos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pt-PT" sz="1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 muda o mínimo do campo para um valor diferente de zero,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sz="1500">
                        <a:latin typeface="Cambria Math" panose="02040503050406030204" pitchFamily="18" charset="0"/>
                      </a:rPr>
                      <m:t> </m:t>
                    </m:r>
                    <m:sSub>
                      <m:sSub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15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PT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5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pt-PT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pt-PT" sz="15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rad>
                    <m:r>
                      <a:rPr lang="pt-PT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5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1500" dirty="0"/>
                  <a:t>.</a:t>
                </a:r>
                <a:r>
                  <a:rPr lang="pt-PT" sz="1500" dirty="0">
                    <a:solidFill>
                      <a:srgbClr val="FFFFFF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pt-PT" sz="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Mudando o campo para o mínimo, </a:t>
                </a:r>
                <a14:m>
                  <m:oMath xmlns:m="http://schemas.openxmlformats.org/officeDocument/2006/math">
                    <m:r>
                      <a:rPr lang="pt-PT" sz="15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Φ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→ </m:t>
                    </m:r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η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) + </m:t>
                    </m:r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v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 + </m:t>
                    </m:r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i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 </m:t>
                    </m:r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ϵ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endParaRPr lang="pt-PT" sz="15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15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15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ϵ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ϵ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sz="15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sz="15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5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ϵ</m:t>
                                  </m:r>
                                </m:e>
                                <m:sup>
                                  <m: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p>
                                  <m: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5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λν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pt-PT" sz="1500">
                          <a:latin typeface="Cambria Math" panose="02040503050406030204" pitchFamily="18" charset="0"/>
                        </a:rPr>
                        <m:t> .</m:t>
                      </m:r>
                    </m:oMath>
                  </m:oMathPara>
                </a14:m>
                <a:endParaRPr lang="pt-PT" sz="15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1500" dirty="0"/>
              </a:p>
              <a:p>
                <a:pPr marL="0" indent="0">
                  <a:buNone/>
                </a:pPr>
                <a:r>
                  <a:rPr lang="pt-PT" sz="1500" dirty="0"/>
                  <a:t>Onde antes tínhamos dois campos reais massivos agora temos apenas  um,  com massa </a:t>
                </a:r>
                <a14:m>
                  <m:oMath xmlns:m="http://schemas.openxmlformats.org/officeDocument/2006/math">
                    <m:r>
                      <a:rPr lang="pt-PT" sz="15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pt-PT" sz="1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sz="15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PT" sz="1500" dirty="0"/>
                  <a:t> A criação de um campo sem massa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pt-PT" sz="1500" dirty="0"/>
                  <a:t> é consequência do teorema de </a:t>
                </a:r>
                <a:r>
                  <a:rPr lang="pt-PT" sz="1500" dirty="0" err="1"/>
                  <a:t>Goldstone</a:t>
                </a:r>
                <a:r>
                  <a:rPr lang="pt-PT" sz="1500" dirty="0"/>
                  <a:t>, que enuncia que por cada simetria continua quebrada</a:t>
                </a:r>
                <a:r>
                  <a:rPr lang="pt-PT" sz="1500" dirty="0">
                    <a:solidFill>
                      <a:srgbClr val="FF0000"/>
                    </a:solidFill>
                  </a:rPr>
                  <a:t> </a:t>
                </a:r>
                <a:r>
                  <a:rPr lang="pt-PT" sz="1500" dirty="0"/>
                  <a:t>é criada uma partícula sem massa. 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pt-PT" sz="1500" dirty="0"/>
                  <a:t> representava a excitações relativa ao VEV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pt-PT" sz="1500" dirty="0"/>
                  <a:t> e o campo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pt-PT" sz="1500" dirty="0">
                    <a:solidFill>
                      <a:srgbClr val="FF0000"/>
                    </a:solidFill>
                  </a:rPr>
                  <a:t> </a:t>
                </a:r>
                <a:r>
                  <a:rPr lang="pt-PT" sz="1500" dirty="0"/>
                  <a:t>excitações radiais. </a:t>
                </a:r>
                <a:endParaRPr lang="pt-PT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9A758645-33FC-4FEA-8615-755A75947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0" y="1160463"/>
                <a:ext cx="8712200" cy="5472112"/>
              </a:xfrm>
              <a:blipFill>
                <a:blip r:embed="rId2"/>
                <a:stretch>
                  <a:fillRect l="-280" t="-557" r="-21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1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26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ctangle 7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F414BC-85E2-4F25-8237-B26C8CAE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5547355"/>
            <a:ext cx="8354891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900" dirty="0" err="1">
                <a:solidFill>
                  <a:srgbClr val="FFFFFF"/>
                </a:solidFill>
              </a:rPr>
              <a:t>Quebra</a:t>
            </a:r>
            <a:r>
              <a:rPr lang="en-US" sz="2900" dirty="0">
                <a:solidFill>
                  <a:srgbClr val="FFFFFF"/>
                </a:solidFill>
              </a:rPr>
              <a:t> de </a:t>
            </a:r>
            <a:r>
              <a:rPr lang="en-US" sz="2900" dirty="0" err="1">
                <a:solidFill>
                  <a:srgbClr val="FFFFFF"/>
                </a:solidFill>
              </a:rPr>
              <a:t>simetria</a:t>
            </a:r>
            <a:r>
              <a:rPr lang="en-US" sz="2900" dirty="0">
                <a:solidFill>
                  <a:srgbClr val="FFFFFF"/>
                </a:solidFill>
              </a:rPr>
              <a:t> com </a:t>
            </a:r>
            <a:r>
              <a:rPr lang="en-US" sz="2900" dirty="0" err="1">
                <a:solidFill>
                  <a:srgbClr val="FFFFFF"/>
                </a:solidFill>
              </a:rPr>
              <a:t>dois</a:t>
            </a:r>
            <a:r>
              <a:rPr lang="en-US" sz="2900" dirty="0">
                <a:solidFill>
                  <a:srgbClr val="FFFFFF"/>
                </a:solidFill>
              </a:rPr>
              <a:t> </a:t>
            </a:r>
            <a:r>
              <a:rPr lang="en-US" sz="2900" dirty="0" err="1">
                <a:solidFill>
                  <a:srgbClr val="FFFFFF"/>
                </a:solidFill>
              </a:rPr>
              <a:t>graus</a:t>
            </a:r>
            <a:r>
              <a:rPr lang="en-US" sz="2900" dirty="0">
                <a:solidFill>
                  <a:srgbClr val="FFFFFF"/>
                </a:solidFill>
              </a:rPr>
              <a:t> de Liberdade.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0000"/>
                </a:solidFill>
              </a:rPr>
              <a:t>(</a:t>
            </a:r>
            <a:r>
              <a:rPr lang="en-US" sz="2900" dirty="0" err="1">
                <a:solidFill>
                  <a:srgbClr val="FF0000"/>
                </a:solidFill>
              </a:rPr>
              <a:t>tenho</a:t>
            </a:r>
            <a:r>
              <a:rPr lang="en-US" sz="2900" dirty="0">
                <a:solidFill>
                  <a:srgbClr val="FF0000"/>
                </a:solidFill>
              </a:rPr>
              <a:t> que </a:t>
            </a:r>
            <a:r>
              <a:rPr lang="en-US" sz="2900" dirty="0" err="1">
                <a:solidFill>
                  <a:srgbClr val="FF0000"/>
                </a:solidFill>
              </a:rPr>
              <a:t>rever</a:t>
            </a:r>
            <a:r>
              <a:rPr lang="en-US" sz="2900" dirty="0">
                <a:solidFill>
                  <a:srgbClr val="FF0000"/>
                </a:solidFill>
              </a:rPr>
              <a:t> a </a:t>
            </a:r>
            <a:r>
              <a:rPr lang="en-US" sz="2900" dirty="0" err="1">
                <a:solidFill>
                  <a:srgbClr val="FF0000"/>
                </a:solidFill>
              </a:rPr>
              <a:t>estrutura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deste</a:t>
            </a:r>
            <a:r>
              <a:rPr lang="en-US" sz="2900" dirty="0">
                <a:solidFill>
                  <a:srgbClr val="FF0000"/>
                </a:solidFill>
              </a:rPr>
              <a:t> slide a </a:t>
            </a:r>
            <a:r>
              <a:rPr lang="en-US" sz="2900" dirty="0" err="1">
                <a:solidFill>
                  <a:srgbClr val="FF0000"/>
                </a:solidFill>
              </a:rPr>
              <a:t>imagem</a:t>
            </a:r>
            <a:r>
              <a:rPr lang="en-US" sz="2900" dirty="0">
                <a:solidFill>
                  <a:srgbClr val="FF0000"/>
                </a:solidFill>
              </a:rPr>
              <a:t> do </a:t>
            </a:r>
            <a:r>
              <a:rPr lang="en-US" sz="2900" dirty="0" err="1">
                <a:solidFill>
                  <a:srgbClr val="FF0000"/>
                </a:solidFill>
              </a:rPr>
              <a:t>centro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esta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muito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pequena</a:t>
            </a:r>
            <a:r>
              <a:rPr lang="en-US" sz="2900" dirty="0">
                <a:solidFill>
                  <a:srgbClr val="FF0000"/>
                </a:solidFill>
              </a:rPr>
              <a:t>) </a:t>
            </a:r>
          </a:p>
        </p:txBody>
      </p:sp>
      <p:pic>
        <p:nvPicPr>
          <p:cNvPr id="2052" name="Picture 4" descr="https://i.gyazo.com/c80f2d6374abdcc753374f70992459dd.png">
            <a:extLst>
              <a:ext uri="{FF2B5EF4-FFF2-40B4-BE49-F238E27FC236}">
                <a16:creationId xmlns:a16="http://schemas.microsoft.com/office/drawing/2014/main" id="{0AE2F36F-3EA6-412A-BDE3-940C9836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1346309"/>
            <a:ext cx="2569206" cy="19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Marcador de Posição de Conteúdo 4" descr="Uma imagem com aeronaves, transporte&#10;&#10;Descrição gerada com confiança muito alta">
            <a:extLst>
              <a:ext uri="{FF2B5EF4-FFF2-40B4-BE49-F238E27FC236}">
                <a16:creationId xmlns:a16="http://schemas.microsoft.com/office/drawing/2014/main" id="{D9BE3FBB-3577-4C2E-940A-D8DEADB7F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96" y="1913863"/>
            <a:ext cx="2574993" cy="785372"/>
          </a:xfrm>
          <a:prstGeom prst="rect">
            <a:avLst/>
          </a:prstGeom>
        </p:spPr>
      </p:pic>
      <p:cxnSp>
        <p:nvCxnSpPr>
          <p:cNvPr id="2061" name="Straight Connector 7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505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i.gyazo.com/f45c08352bb4a26fbdcb8965ec44dba7.png">
            <a:extLst>
              <a:ext uri="{FF2B5EF4-FFF2-40B4-BE49-F238E27FC236}">
                <a16:creationId xmlns:a16="http://schemas.microsoft.com/office/drawing/2014/main" id="{6BF0532C-B3AD-4AD7-8F8A-8B1BE5DE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93" y="1346628"/>
            <a:ext cx="2567937" cy="19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2" name="Straight Connector 7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7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81FB5-F1A9-48D2-AA1A-C14643D4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365126"/>
            <a:ext cx="8299378" cy="79533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Invariância de </a:t>
            </a:r>
            <a:r>
              <a:rPr lang="pt-PT" dirty="0" err="1">
                <a:solidFill>
                  <a:srgbClr val="FFFFFF"/>
                </a:solidFill>
              </a:rPr>
              <a:t>Gauge</a:t>
            </a:r>
            <a:r>
              <a:rPr lang="pt-PT" dirty="0">
                <a:solidFill>
                  <a:srgbClr val="FFFFFF"/>
                </a:solidFill>
              </a:rPr>
              <a:t> (</a:t>
            </a:r>
            <a:r>
              <a:rPr lang="pt-PT" dirty="0">
                <a:solidFill>
                  <a:srgbClr val="FF0000"/>
                </a:solidFill>
              </a:rPr>
              <a:t>remover?</a:t>
            </a:r>
            <a:r>
              <a:rPr lang="pt-PT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6C8DF274-4057-41C0-896B-739914279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1" y="1160463"/>
                <a:ext cx="8712199" cy="5472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Ainda com o Lagrangiano associado com uma teoria escalar complexa,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15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15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15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5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15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pt-PT" sz="15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pt-PT" sz="15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5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pt-PT" sz="15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pt-PT" sz="15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e>
                        <m:sup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5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15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este é invariante segundo transformações do grupo U(1), mas se a transformação for local</a:t>
                </a:r>
              </a:p>
              <a:p>
                <a:pPr marL="0" indent="0" algn="ctr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PT" sz="150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PT" sz="15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PT" sz="15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pt-PT" sz="1500">
                        <a:latin typeface="Cambria Math" panose="02040503050406030204" pitchFamily="18" charset="0"/>
                      </a:rPr>
                      <m:t>ϕ</m:t>
                    </m:r>
                    <m:r>
                      <a:rPr lang="pt-PT" sz="1500">
                        <a:latin typeface="Cambria Math" panose="02040503050406030204" pitchFamily="18" charset="0"/>
                      </a:rPr>
                      <m:t> </m:t>
                    </m:r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∗′</m:t>
                        </m:r>
                      </m:sup>
                    </m:sSup>
                    <m:r>
                      <a:rPr lang="pt-PT" sz="15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PT" sz="15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pt-PT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t-PT" sz="15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PT" sz="1500">
                        <a:latin typeface="Cambria Math" panose="02040503050406030204" pitchFamily="18" charset="0"/>
                      </a:rPr>
                      <m:t> ,</m:t>
                    </m:r>
                  </m:oMath>
                </a14:m>
                <a:endParaRPr lang="pt-PT" sz="15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Quebraria a simetria devido aos termos cinéticos não permanecerem invariantes, assim para evitar a aparição de </a:t>
                </a:r>
                <a:r>
                  <a:rPr lang="pt-PT" sz="1500" dirty="0" err="1">
                    <a:solidFill>
                      <a:srgbClr val="FFFFFF"/>
                    </a:solidFill>
                  </a:rPr>
                  <a:t>Goldstones</a:t>
                </a:r>
                <a:r>
                  <a:rPr lang="pt-PT" sz="1500" dirty="0">
                    <a:solidFill>
                      <a:srgbClr val="FFFFFF"/>
                    </a:solidFill>
                  </a:rPr>
                  <a:t> introduzimos o campo de </a:t>
                </a:r>
                <a:r>
                  <a:rPr lang="pt-PT" sz="15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1500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50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pt-PT" sz="15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pt-PT" sz="1500" dirty="0">
                    <a:solidFill>
                      <a:srgbClr val="FF0000"/>
                    </a:solidFill>
                  </a:rPr>
                  <a:t> , que interage com o campo escalar de forma a manter a invariância. </a:t>
                </a:r>
                <a:r>
                  <a:rPr lang="pt-PT" sz="1500" dirty="0">
                    <a:solidFill>
                      <a:srgbClr val="FFFFFF"/>
                    </a:solidFill>
                  </a:rPr>
                  <a:t>Este campo ira se transformar juntamente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50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p>
                        <m:r>
                          <a:rPr lang="pt-PT" sz="1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 com a forma,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  <m:sup>
                          <m:r>
                            <a:rPr lang="pt-PT" sz="15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PT" sz="15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a:rPr lang="pt-PT" sz="15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sSub>
                        <m:sSub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50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1500"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pt-PT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PT" sz="1500"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pt-PT" sz="15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500" dirty="0">
                    <a:solidFill>
                      <a:srgbClr val="FFFFFF"/>
                    </a:solidFill>
                  </a:rPr>
                  <a:t>Isto introduziria novos termos como a derivada covariante e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μν</m:t>
                        </m:r>
                      </m:sub>
                    </m:sSub>
                  </m:oMath>
                </a14:m>
                <a:r>
                  <a:rPr lang="pt-PT" sz="1500" dirty="0">
                    <a:solidFill>
                      <a:srgbClr val="FFFFFF"/>
                    </a:solidFill>
                  </a:rPr>
                  <a:t> podemos simplificar o Lagrangiano para,</a:t>
                </a:r>
                <a:r>
                  <a:rPr lang="pt-PT" sz="1500" dirty="0">
                    <a:solidFill>
                      <a:srgbClr val="FF0000"/>
                    </a:solidFill>
                  </a:rPr>
                  <a:t> </a:t>
                </a:r>
                <a:endParaRPr lang="pt-PT" sz="15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>
                          <a:latin typeface="Cambria Math" panose="02040503050406030204" pitchFamily="18" charset="0"/>
                        </a:rPr>
                        <m:t> </m:t>
                      </m:r>
                      <m:r>
                        <a:rPr lang="pt-PT" sz="18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a:rPr lang="pt-PT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pt-PT" sz="1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a:rPr lang="pt-PT" sz="1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PT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PT" sz="1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pt-PT" sz="1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pt-PT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80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pt-PT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8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sSub>
                        <m:sSub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8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</m:sSub>
                      <m:r>
                        <a:rPr lang="pt-PT" sz="1800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pt-PT" sz="18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PT" sz="1800" dirty="0"/>
              </a:p>
              <a:p>
                <a:pPr marL="0" indent="0">
                  <a:buNone/>
                </a:pPr>
                <a:r>
                  <a:rPr lang="pt-PT" sz="1800" dirty="0">
                    <a:solidFill>
                      <a:srgbClr val="FF0000"/>
                    </a:solidFill>
                  </a:rPr>
                  <a:t>Explicar o que cada termo faz/é? Este slide precisa de muito trabalho. </a:t>
                </a:r>
              </a:p>
            </p:txBody>
          </p:sp>
        </mc:Choice>
        <mc:Fallback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6C8DF274-4057-41C0-896B-739914279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1" y="1160463"/>
                <a:ext cx="8712199" cy="5472112"/>
              </a:xfrm>
              <a:blipFill>
                <a:blip r:embed="rId2"/>
                <a:stretch>
                  <a:fillRect l="-559" t="-5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230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947CB7-2EA6-47B0-BB78-7BE0A560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365126"/>
            <a:ext cx="8712198" cy="795338"/>
          </a:xfrm>
        </p:spPr>
        <p:txBody>
          <a:bodyPr>
            <a:noAutofit/>
          </a:bodyPr>
          <a:lstStyle/>
          <a:p>
            <a:r>
              <a:rPr lang="pt-PT" sz="3100" dirty="0">
                <a:solidFill>
                  <a:srgbClr val="FFFFFF"/>
                </a:solidFill>
              </a:rPr>
              <a:t>O campo de </a:t>
            </a:r>
            <a:r>
              <a:rPr lang="pt-PT" sz="3100" dirty="0" err="1">
                <a:solidFill>
                  <a:srgbClr val="FFFFFF"/>
                </a:solidFill>
              </a:rPr>
              <a:t>Higgs</a:t>
            </a:r>
            <a:r>
              <a:rPr lang="pt-PT" sz="3100" dirty="0">
                <a:solidFill>
                  <a:srgbClr val="FFFFFF"/>
                </a:solidFill>
              </a:rPr>
              <a:t> e a geração de massa para bosões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AC0C7C03-694D-4C6B-BCF6-3CCBBA469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01" y="1160464"/>
                <a:ext cx="8712198" cy="54721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Os sectores escalar e de </a:t>
                </a:r>
                <a:r>
                  <a:rPr lang="pt-PT" sz="1600" dirty="0" err="1">
                    <a:solidFill>
                      <a:srgbClr val="FFFFFF"/>
                    </a:solidFill>
                  </a:rPr>
                  <a:t>Gauge</a:t>
                </a:r>
                <a:r>
                  <a:rPr lang="pt-PT" sz="1600" dirty="0">
                    <a:solidFill>
                      <a:srgbClr val="FFFFFF"/>
                    </a:solidFill>
                  </a:rPr>
                  <a:t> do modelo padrão são,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pt-P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PT" sz="160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  <m:sup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r>
                        <a:rPr lang="pt-PT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</m:sSub>
                      <m:sSup>
                        <m:sSup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r>
                        <a:rPr lang="pt-PT" sz="1600">
                          <a:latin typeface="Cambria Math" panose="02040503050406030204" pitchFamily="18" charset="0"/>
                        </a:rPr>
                        <m:t> ,</m:t>
                      </m:r>
                    </m:oMath>
                  </m:oMathPara>
                </a14:m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Onde o campo de </a:t>
                </a:r>
                <a:r>
                  <a:rPr lang="pt-PT" sz="1600" dirty="0" err="1">
                    <a:solidFill>
                      <a:srgbClr val="FFFFFF"/>
                    </a:solidFill>
                  </a:rPr>
                  <a:t>Higgs</a:t>
                </a:r>
                <a:r>
                  <a:rPr lang="pt-PT" sz="1600" dirty="0">
                    <a:solidFill>
                      <a:srgbClr val="FFFF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pt-PT" sz="1600" dirty="0">
                    <a:solidFill>
                      <a:srgbClr val="FFFFFF"/>
                    </a:solidFill>
                  </a:rPr>
                  <a:t>, que no modelo padrão é um dupleto de SU(2), que toma um VEV com a forma,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t-PT" sz="1600">
                        <a:latin typeface="Cambria Math" panose="02040503050406030204" pitchFamily="18" charset="0"/>
                      </a:rPr>
                      <m:t> </m:t>
                    </m:r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6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pt-PT" sz="16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PT" sz="160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P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PT" sz="1600" dirty="0"/>
                  <a:t> , </a:t>
                </a:r>
              </a:p>
              <a:p>
                <a:pPr marL="0" indent="0" algn="ctr">
                  <a:buNone/>
                </a:pPr>
                <a:endParaRPr lang="pt-PT" sz="600" dirty="0"/>
              </a:p>
              <a:p>
                <a:pPr marL="0" indent="0">
                  <a:buNone/>
                </a:pPr>
                <a:r>
                  <a:rPr lang="pt-PT" sz="1600" dirty="0"/>
                  <a:t>Podemos expandir o lagrangiano em volta deste VEV</a:t>
                </a:r>
              </a:p>
              <a:p>
                <a:pPr marL="0" indent="0">
                  <a:buNone/>
                </a:pPr>
                <a:endParaRPr lang="pt-PT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endParaRPr lang="pt-PT" sz="16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pt-PT" sz="1600" dirty="0">
                    <a:solidFill>
                      <a:srgbClr val="FFFFFF"/>
                    </a:solidFill>
                  </a:rPr>
                  <a:t>Nestes termos podemos observar um termo de massa para o campo h que indica que este </a:t>
                </a:r>
                <a:r>
                  <a:rPr lang="pt-PT" sz="1600" dirty="0" err="1">
                    <a:solidFill>
                      <a:srgbClr val="FFFFFF"/>
                    </a:solidFill>
                  </a:rPr>
                  <a:t>sera</a:t>
                </a:r>
                <a:r>
                  <a:rPr lang="pt-PT" sz="1600" dirty="0">
                    <a:solidFill>
                      <a:srgbClr val="FFFFFF"/>
                    </a:solidFill>
                  </a:rPr>
                  <a:t> um campo massivo de massa,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16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 sz="16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pt-PT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rad>
                  </m:oMath>
                </a14:m>
                <a:r>
                  <a:rPr lang="pt-PT" sz="1600" dirty="0"/>
                  <a:t>, quando aos outros termos devido a termos diagonais a determinação de massa não é imediata, mas reescrevendo o lagrangiano nos seguintes campos,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  <m:sup>
                        <m:r>
                          <a:rPr lang="pt-PT" sz="160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1600"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pt-PT" sz="160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𝑖</m:t>
                        </m:r>
                        <m:sSubSup>
                          <m:sSub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PT" sz="1600">
                                <a:latin typeface="Cambria Math" panose="02040503050406030204" pitchFamily="18" charset="0"/>
                              </a:rPr>
                              <m:t>μ</m:t>
                            </m:r>
                          </m:sub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PT" sz="1600" dirty="0"/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Sup>
                      <m:sSub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pt-PT" sz="1600" dirty="0"/>
                  <a:t>  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</a:rPr>
                      <m:t>si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</a:rPr>
                      <m:t>co</m:t>
                    </m:r>
                    <m:func>
                      <m:func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d>
                          <m:d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PT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PT" sz="16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</m:e>
                        </m:d>
                      </m:e>
                    </m:func>
                    <m:sSubSup>
                      <m:sSubSup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sz="160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  <m: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pt-PT" sz="1600" dirty="0"/>
                  <a:t> ,</a:t>
                </a:r>
              </a:p>
              <a:p>
                <a:pPr marL="0" indent="0">
                  <a:buNone/>
                </a:pPr>
                <a:r>
                  <a:rPr lang="pt-PT" sz="1600" dirty="0"/>
                  <a:t>Obtemos somente termos quadráticos levando às massas,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1600" i="1">
                        <a:latin typeface="Cambria Math" panose="02040503050406030204" pitchFamily="18" charset="0"/>
                      </a:rPr>
                      <m:t>𝑣</m:t>
                    </m:r>
                    <m:rad>
                      <m:radPr>
                        <m:degHide m:val="on"/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P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pt-PT" sz="1600" i="1">
                                <a:latin typeface="Cambria Math" panose="02040503050406030204" pitchFamily="18" charset="0"/>
                              </a:rPr>
                              <m:t>′2</m:t>
                            </m:r>
                          </m:sup>
                        </m:sSup>
                      </m:e>
                    </m:rad>
                  </m:oMath>
                </a14:m>
                <a:r>
                  <a:rPr lang="pt-PT" sz="1600" dirty="0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pt-PT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sz="1600" dirty="0">
                    <a:solidFill>
                      <a:srgbClr val="FFFFFF"/>
                    </a:solidFill>
                  </a:rPr>
                  <a:t> . </a:t>
                </a:r>
                <a:endParaRPr lang="pt-PT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Marcador de Posição de Conteúdo 2">
                <a:extLst>
                  <a:ext uri="{FF2B5EF4-FFF2-40B4-BE49-F238E27FC236}">
                    <a16:creationId xmlns:a16="http://schemas.microsoft.com/office/drawing/2014/main" id="{AC0C7C03-694D-4C6B-BCF6-3CCBBA469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01" y="1160464"/>
                <a:ext cx="8712198" cy="5472111"/>
              </a:xfrm>
              <a:blipFill>
                <a:blip r:embed="rId2"/>
                <a:stretch>
                  <a:fillRect l="-350" t="-7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BBA26E9-D038-496F-A171-3369268D7A6A}"/>
                  </a:ext>
                </a:extLst>
              </p:cNvPr>
              <p:cNvSpPr/>
              <p:nvPr/>
            </p:nvSpPr>
            <p:spPr>
              <a:xfrm>
                <a:off x="-208748" y="3797460"/>
                <a:ext cx="9561496" cy="497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5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pt-PT" sz="13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PT" sz="135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μ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PT" sz="135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PT" sz="135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sSup>
                        <m:s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sz="135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sSup>
                        <m:s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iμν</m:t>
                          </m:r>
                        </m:sup>
                      </m:sSup>
                      <m:r>
                        <a:rPr lang="pt-PT" sz="135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μν</m:t>
                          </m:r>
                        </m:sub>
                      </m:sSub>
                      <m:sSup>
                        <m:s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μν</m:t>
                          </m:r>
                        </m:sup>
                      </m:sSup>
                      <m:r>
                        <a:rPr lang="pt-PT" sz="13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  <m:r>
                        <a:rPr lang="pt-PT" sz="13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35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PT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35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  <m:r>
                            <a:rPr lang="pt-PT" sz="13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35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pt-PT" sz="135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b>
                            <m:sup>
                              <m:r>
                                <a:rPr lang="pt-PT" sz="13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PT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PT" sz="135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sup>
                          </m:sSup>
                        </m:e>
                      </m:d>
                      <m:r>
                        <a:rPr lang="pt-PT" sz="135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PT" sz="135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BBA26E9-D038-496F-A171-3369268D7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748" y="3797460"/>
                <a:ext cx="9561496" cy="497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8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1587</Words>
  <Application>Microsoft Office PowerPoint</Application>
  <PresentationFormat>Apresentação no Ecrã (4:3)</PresentationFormat>
  <Paragraphs>148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Gill Sans MT</vt:lpstr>
      <vt:lpstr>Tema do Office</vt:lpstr>
      <vt:lpstr>Fenomenologia da extensão minimal B-L do modelo padrão</vt:lpstr>
      <vt:lpstr>Índice</vt:lpstr>
      <vt:lpstr>Motivação</vt:lpstr>
      <vt:lpstr>Formalismo e teoria clássica de campo</vt:lpstr>
      <vt:lpstr>Simetria e o Teorema de Noether </vt:lpstr>
      <vt:lpstr>Quebra espontânea de uma simetria </vt:lpstr>
      <vt:lpstr>Quebra de simetria com dois graus de Liberdade. (tenho que rever a estrutura deste slide a imagem do centro esta muito pequena) </vt:lpstr>
      <vt:lpstr>Invariância de Gauge (remover?)</vt:lpstr>
      <vt:lpstr>O campo de Higgs e a geração de massa para bosões</vt:lpstr>
      <vt:lpstr>Geração de massa dos fermiões</vt:lpstr>
      <vt:lpstr>O modelo B-L-SM e o sector escalar. </vt:lpstr>
      <vt:lpstr>O sector fermiónico do modelo B-L-SM </vt:lpstr>
      <vt:lpstr>Neutrinos no modelo B-L-SM </vt:lpstr>
      <vt:lpstr>Parametrização teórica</vt:lpstr>
      <vt:lpstr>Scan segundo uma parametrização </vt:lpstr>
      <vt:lpstr>Uma primeira seleção de pontos  </vt:lpstr>
      <vt:lpstr>Scans aleatórios</vt:lpstr>
      <vt:lpstr>Uma Segunda seleção de pontos </vt:lpstr>
      <vt:lpstr>Limites de exclusão</vt:lpstr>
      <vt:lpstr>Compatibilidade do sector de Higgs</vt:lpstr>
      <vt:lpstr>Seleção final de dados </vt:lpstr>
      <vt:lpstr>Apresentação do PowerPoint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Fenomenologia da extensão minimal B-L do modelo padrão</dc:title>
  <dc:creator>João Rodrigues</dc:creator>
  <cp:lastModifiedBy>João Rodrigues</cp:lastModifiedBy>
  <cp:revision>2</cp:revision>
  <dcterms:created xsi:type="dcterms:W3CDTF">2018-07-20T17:19:06Z</dcterms:created>
  <dcterms:modified xsi:type="dcterms:W3CDTF">2018-07-20T17:31:05Z</dcterms:modified>
</cp:coreProperties>
</file>