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48"/>
  </p:notesMasterIdLst>
  <p:sldIdLst>
    <p:sldId id="256" r:id="rId2"/>
    <p:sldId id="287" r:id="rId3"/>
    <p:sldId id="257" r:id="rId4"/>
    <p:sldId id="633" r:id="rId5"/>
    <p:sldId id="259" r:id="rId6"/>
    <p:sldId id="260" r:id="rId7"/>
    <p:sldId id="262" r:id="rId8"/>
    <p:sldId id="297" r:id="rId9"/>
    <p:sldId id="263" r:id="rId10"/>
    <p:sldId id="299" r:id="rId11"/>
    <p:sldId id="63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635" r:id="rId22"/>
    <p:sldId id="276" r:id="rId23"/>
    <p:sldId id="626" r:id="rId24"/>
    <p:sldId id="305" r:id="rId25"/>
    <p:sldId id="636" r:id="rId26"/>
    <p:sldId id="637" r:id="rId27"/>
    <p:sldId id="282" r:id="rId28"/>
    <p:sldId id="638" r:id="rId29"/>
    <p:sldId id="283" r:id="rId30"/>
    <p:sldId id="311" r:id="rId31"/>
    <p:sldId id="639" r:id="rId32"/>
    <p:sldId id="312" r:id="rId33"/>
    <p:sldId id="313" r:id="rId34"/>
    <p:sldId id="319" r:id="rId35"/>
    <p:sldId id="640" r:id="rId36"/>
    <p:sldId id="641" r:id="rId37"/>
    <p:sldId id="642" r:id="rId38"/>
    <p:sldId id="643" r:id="rId39"/>
    <p:sldId id="644" r:id="rId40"/>
    <p:sldId id="645" r:id="rId41"/>
    <p:sldId id="338" r:id="rId42"/>
    <p:sldId id="647" r:id="rId43"/>
    <p:sldId id="649" r:id="rId44"/>
    <p:sldId id="650" r:id="rId45"/>
    <p:sldId id="646" r:id="rId46"/>
    <p:sldId id="62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  <a:srgbClr val="00FF00"/>
    <a:srgbClr val="0000FF"/>
    <a:srgbClr val="6699FF"/>
    <a:srgbClr val="00FFCC"/>
    <a:srgbClr val="0099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5E3D8-DDB0-4D1F-BC26-95A94F663B1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3963F-15E3-4F9A-906F-AFE85BBD6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B0AE690-C76A-A67F-2866-279652655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3265A2-CDCE-4AAC-8D9F-558E34C0516C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C74D828-8136-6DAE-8D93-6CB94233B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7ADF5C8-8498-63D9-BCBE-3F0CE6A2D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352925"/>
            <a:ext cx="5083175" cy="4129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490C80A-8CA6-BCD5-4E42-0DCFF7451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AE0DE5-D9D3-4A34-9ACB-3605123ACD17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23A517D-C8BC-46DA-CB78-40221A7808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EB78E7A-9694-EBE3-9036-CD561AE30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4B7D35C3-0644-58F9-7D9F-FC1C5B146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12A281-D118-4EC7-BDEE-700B21792AC4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394979E-80AC-C905-2EBC-B4D72B8C5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B09C2EA-DFD0-AF63-A1B2-B39885D41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6D8A0-2B96-027A-711B-1550DF8D1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8609AF5-F111-CF19-14D7-A2CA40988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12A281-D118-4EC7-BDEE-700B21792AC4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213F91B-71D1-C642-7DEE-262CE4F84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C373121-DD5A-9975-13BC-E94EE7365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4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233E0-4195-D8E7-B92A-DEC79835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EDE0B-0ED5-43A4-C54F-17B3C186C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1E2A9-9135-7E48-FE78-E513D76F3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3EF8-3A8D-49CD-7417-ADE9338AB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3963F-15E3-4F9A-906F-AFE85BBD62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5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902B-52C6-0B2A-97C6-59E4597E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A955D-DF3B-0B86-D83D-8AA589FC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09E10-A051-8107-DCEB-91C7425C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E9F2F-D431-46BA-B5AD-ABB2B8E2ED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105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CD0B64-F392-4469-B10B-622E9378706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176B7BD-3197-4DA1-BA2E-B38AE6E9DD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00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D087E4-6954-FD2F-ABCB-633814FDC1C8}"/>
              </a:ext>
            </a:extLst>
          </p:cNvPr>
          <p:cNvSpPr txBox="1"/>
          <p:nvPr/>
        </p:nvSpPr>
        <p:spPr>
          <a:xfrm>
            <a:off x="728131" y="3736776"/>
            <a:ext cx="7687733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Propositional Logic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14D9D-2F9E-D295-0F59-4E5091EF0BAA}"/>
              </a:ext>
            </a:extLst>
          </p:cNvPr>
          <p:cNvSpPr txBox="1"/>
          <p:nvPr/>
        </p:nvSpPr>
        <p:spPr>
          <a:xfrm>
            <a:off x="1231898" y="1138762"/>
            <a:ext cx="6680200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CSE 440 </a:t>
            </a:r>
          </a:p>
          <a:p>
            <a:pPr algn="ctr"/>
            <a:r>
              <a:rPr lang="en-US" sz="4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Artificial Intelligence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60280-9426-4BB9-15A1-74F21142D85D}"/>
              </a:ext>
            </a:extLst>
          </p:cNvPr>
          <p:cNvSpPr txBox="1"/>
          <p:nvPr/>
        </p:nvSpPr>
        <p:spPr>
          <a:xfrm>
            <a:off x="927094" y="4920620"/>
            <a:ext cx="7289805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Dr. Mohammad Mahmudul Alam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Electrical &amp; Computer Engineering (ECE)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North South University (NSU)</a:t>
            </a:r>
          </a:p>
        </p:txBody>
      </p:sp>
    </p:spTree>
    <p:extLst>
      <p:ext uri="{BB962C8B-B14F-4D97-AF65-F5344CB8AC3E}">
        <p14:creationId xmlns:p14="http://schemas.microsoft.com/office/powerpoint/2010/main" val="309832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93929-6F54-D7BB-4FEE-1FBBD5748D77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Truth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DB16F-CAE6-908E-588B-A0CEF65E5F17}"/>
              </a:ext>
            </a:extLst>
          </p:cNvPr>
          <p:cNvSpPr txBox="1"/>
          <p:nvPr/>
        </p:nvSpPr>
        <p:spPr>
          <a:xfrm>
            <a:off x="452966" y="1579879"/>
            <a:ext cx="8238067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Truth table for five logical connectives: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625C-A62E-EFAD-5B9C-43FC8726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63" y="1918433"/>
            <a:ext cx="8238067" cy="178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3D6147-6BD8-235D-7B93-B04E9767219C}"/>
                  </a:ext>
                </a:extLst>
              </p:cNvPr>
              <p:cNvSpPr txBox="1"/>
              <p:nvPr/>
            </p:nvSpPr>
            <p:spPr>
              <a:xfrm>
                <a:off x="452962" y="4043873"/>
                <a:ext cx="823806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chemeClr val="accent1"/>
                  </a:buClr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complex sentence: </a:t>
                </a:r>
                <a:r>
                  <a:rPr lang="en-US" sz="2000" b="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((P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⋁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rPr>
                  <a:t> </a:t>
                </a:r>
                <a:r>
                  <a:rPr lang="en-US" sz="2000" b="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H)</a:t>
                </a:r>
                <a:r>
                  <a:rPr lang="en-US" sz="2000" b="0" i="1" baseline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⋀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¬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rPr>
                  <a:t>H</a:t>
                </a:r>
                <a:r>
                  <a:rPr lang="en-US" sz="2000" b="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MU Serif" panose="02000603000000000000" pitchFamily="2" charset="0"/>
                  </a:rPr>
                  <a:t> </a:t>
                </a:r>
                <a:r>
                  <a:rPr lang="en-US" sz="2000" b="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endParaRPr lang="en-US" sz="2200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3D6147-6BD8-235D-7B93-B04E9767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2" y="4043873"/>
                <a:ext cx="8238067" cy="338554"/>
              </a:xfrm>
              <a:prstGeom prst="rect">
                <a:avLst/>
              </a:prstGeom>
              <a:blipFill>
                <a:blip r:embed="rId4"/>
                <a:stretch>
                  <a:fillRect l="-2071" t="-23214" b="-5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6B20DE7-DA1C-FF10-5BDF-0735B6BC0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3339673"/>
                  </p:ext>
                </p:extLst>
              </p:nvPr>
            </p:nvGraphicFramePr>
            <p:xfrm>
              <a:off x="524928" y="4484159"/>
              <a:ext cx="80941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022">
                      <a:extLst>
                        <a:ext uri="{9D8B030D-6E8A-4147-A177-3AD203B41FA5}">
                          <a16:colId xmlns:a16="http://schemas.microsoft.com/office/drawing/2014/main" val="1308669210"/>
                        </a:ext>
                      </a:extLst>
                    </a:gridCol>
                    <a:gridCol w="1349022">
                      <a:extLst>
                        <a:ext uri="{9D8B030D-6E8A-4147-A177-3AD203B41FA5}">
                          <a16:colId xmlns:a16="http://schemas.microsoft.com/office/drawing/2014/main" val="4199095390"/>
                        </a:ext>
                      </a:extLst>
                    </a:gridCol>
                    <a:gridCol w="91233">
                      <a:extLst>
                        <a:ext uri="{9D8B030D-6E8A-4147-A177-3AD203B41FA5}">
                          <a16:colId xmlns:a16="http://schemas.microsoft.com/office/drawing/2014/main" val="3954461060"/>
                        </a:ext>
                      </a:extLst>
                    </a:gridCol>
                    <a:gridCol w="1295228">
                      <a:extLst>
                        <a:ext uri="{9D8B030D-6E8A-4147-A177-3AD203B41FA5}">
                          <a16:colId xmlns:a16="http://schemas.microsoft.com/office/drawing/2014/main" val="817005539"/>
                        </a:ext>
                      </a:extLst>
                    </a:gridCol>
                    <a:gridCol w="1804335">
                      <a:extLst>
                        <a:ext uri="{9D8B030D-6E8A-4147-A177-3AD203B41FA5}">
                          <a16:colId xmlns:a16="http://schemas.microsoft.com/office/drawing/2014/main" val="1374926404"/>
                        </a:ext>
                      </a:extLst>
                    </a:gridCol>
                    <a:gridCol w="2205294">
                      <a:extLst>
                        <a:ext uri="{9D8B030D-6E8A-4147-A177-3AD203B41FA5}">
                          <a16:colId xmlns:a16="http://schemas.microsoft.com/office/drawing/2014/main" val="2044416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" panose="02000603000000000000" pitchFamily="2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(P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" panose="02000603000000000000" pitchFamily="2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H)</a:t>
                          </a:r>
                          <a:r>
                            <a:rPr lang="en-US" sz="1600" b="0" i="1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" panose="02000603000000000000" pitchFamily="2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" panose="02000603000000000000" pitchFamily="2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a:t>H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((P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" panose="02000603000000000000" pitchFamily="2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H)</a:t>
                          </a:r>
                          <a:r>
                            <a:rPr lang="en-US" sz="1600" b="0" i="1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" panose="02000603000000000000" pitchFamily="2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" panose="02000603000000000000" pitchFamily="2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a:t>H</a:t>
                          </a: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" panose="02000603000000000000" pitchFamily="2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2035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3291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411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2486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251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6B20DE7-DA1C-FF10-5BDF-0735B6BC0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3339673"/>
                  </p:ext>
                </p:extLst>
              </p:nvPr>
            </p:nvGraphicFramePr>
            <p:xfrm>
              <a:off x="524928" y="4484159"/>
              <a:ext cx="80941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022">
                      <a:extLst>
                        <a:ext uri="{9D8B030D-6E8A-4147-A177-3AD203B41FA5}">
                          <a16:colId xmlns:a16="http://schemas.microsoft.com/office/drawing/2014/main" val="1308669210"/>
                        </a:ext>
                      </a:extLst>
                    </a:gridCol>
                    <a:gridCol w="1349022">
                      <a:extLst>
                        <a:ext uri="{9D8B030D-6E8A-4147-A177-3AD203B41FA5}">
                          <a16:colId xmlns:a16="http://schemas.microsoft.com/office/drawing/2014/main" val="4199095390"/>
                        </a:ext>
                      </a:extLst>
                    </a:gridCol>
                    <a:gridCol w="91233">
                      <a:extLst>
                        <a:ext uri="{9D8B030D-6E8A-4147-A177-3AD203B41FA5}">
                          <a16:colId xmlns:a16="http://schemas.microsoft.com/office/drawing/2014/main" val="3954461060"/>
                        </a:ext>
                      </a:extLst>
                    </a:gridCol>
                    <a:gridCol w="1295228">
                      <a:extLst>
                        <a:ext uri="{9D8B030D-6E8A-4147-A177-3AD203B41FA5}">
                          <a16:colId xmlns:a16="http://schemas.microsoft.com/office/drawing/2014/main" val="817005539"/>
                        </a:ext>
                      </a:extLst>
                    </a:gridCol>
                    <a:gridCol w="1804335">
                      <a:extLst>
                        <a:ext uri="{9D8B030D-6E8A-4147-A177-3AD203B41FA5}">
                          <a16:colId xmlns:a16="http://schemas.microsoft.com/office/drawing/2014/main" val="1374926404"/>
                        </a:ext>
                      </a:extLst>
                    </a:gridCol>
                    <a:gridCol w="2205294">
                      <a:extLst>
                        <a:ext uri="{9D8B030D-6E8A-4147-A177-3AD203B41FA5}">
                          <a16:colId xmlns:a16="http://schemas.microsoft.com/office/drawing/2014/main" val="2044416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7925" t="-4918" r="-313679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7703" t="-4918" r="-124662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7956" t="-4918" r="-1934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035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3291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411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2486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251146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B8869-8636-DB53-25D0-F7A41EC7E456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8C5EA-B69E-20A3-7A63-918247E6E1D5}"/>
              </a:ext>
            </a:extLst>
          </p:cNvPr>
          <p:cNvSpPr txBox="1"/>
          <p:nvPr/>
        </p:nvSpPr>
        <p:spPr>
          <a:xfrm>
            <a:off x="452965" y="1805322"/>
            <a:ext cx="8238067" cy="449353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is the process of deriving new sentences from old ones.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Given a Knowledge Base (KB) and query 𝛼 we check: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Does KB╞ 𝛼 ? How can we proof?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Methods: 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Enumeration Method (both sound and complete)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Rules (sound, but not complete)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clauses are in Conjunctive Normal Form (CNF)</a:t>
            </a:r>
          </a:p>
          <a:p>
            <a:pPr marL="1257300" lvl="2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Resolution (both sound and complete) 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clauses are in Horn Form </a:t>
            </a:r>
          </a:p>
          <a:p>
            <a:pPr marL="1257300" lvl="2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 (both sound and complete) </a:t>
            </a:r>
          </a:p>
          <a:p>
            <a:pPr marL="1257300" lvl="2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Backward Chaining (both sound and complete) </a:t>
            </a:r>
          </a:p>
        </p:txBody>
      </p:sp>
    </p:spTree>
    <p:extLst>
      <p:ext uri="{BB962C8B-B14F-4D97-AF65-F5344CB8AC3E}">
        <p14:creationId xmlns:p14="http://schemas.microsoft.com/office/powerpoint/2010/main" val="346080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4" name="Group 6">
            <a:extLst>
              <a:ext uri="{FF2B5EF4-FFF2-40B4-BE49-F238E27FC236}">
                <a16:creationId xmlns:a16="http://schemas.microsoft.com/office/drawing/2014/main" id="{1E6CA8CD-4A89-9684-A008-F6013C495974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14074739"/>
              </p:ext>
            </p:extLst>
          </p:nvPr>
        </p:nvGraphicFramePr>
        <p:xfrm>
          <a:off x="452965" y="3152429"/>
          <a:ext cx="8238067" cy="3291948"/>
        </p:xfrm>
        <a:graphic>
          <a:graphicData uri="http://schemas.openxmlformats.org/drawingml/2006/table">
            <a:tbl>
              <a:tblPr/>
              <a:tblGrid>
                <a:gridCol w="1244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  <a:sym typeface="Symbol" pitchFamily="18" charset="2"/>
                        </a:rPr>
                        <a:t>KB (  C)  B  C)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  <a:sym typeface="Symbol" pitchFamily="18" charset="2"/>
                        </a:rPr>
                        <a:t> =   </a:t>
                      </a: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666" name="Line 68">
            <a:extLst>
              <a:ext uri="{FF2B5EF4-FFF2-40B4-BE49-F238E27FC236}">
                <a16:creationId xmlns:a16="http://schemas.microsoft.com/office/drawing/2014/main" id="{067F8D16-FB3B-3360-8DDC-636AD3759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37893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A31A2-470A-B16A-E204-C82DF756D83F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Enumeration Method (Model Checking)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540A5-42E7-7374-233C-BFC59B53F2B2}"/>
              </a:ext>
            </a:extLst>
          </p:cNvPr>
          <p:cNvSpPr txBox="1"/>
          <p:nvPr/>
        </p:nvSpPr>
        <p:spPr>
          <a:xfrm>
            <a:off x="452966" y="1561256"/>
            <a:ext cx="8238066" cy="15081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Let 𝛼 = A ⋁ B and KB = (A ⋁ C) ⋀ (B ⋁ ¬C)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it the case that KB╞ 𝛼 ?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Check all possible models where 𝛼 must be whenever KB is true.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2" name="Text Box 66">
            <a:extLst>
              <a:ext uri="{FF2B5EF4-FFF2-40B4-BE49-F238E27FC236}">
                <a16:creationId xmlns:a16="http://schemas.microsoft.com/office/drawing/2014/main" id="{3DAAABEB-461E-DA92-671D-5D75BF3C1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696" y="1680494"/>
            <a:ext cx="1218603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KB╞ </a:t>
            </a:r>
            <a:r>
              <a:rPr lang="el-GR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α</a:t>
            </a:r>
          </a:p>
        </p:txBody>
      </p:sp>
      <p:graphicFrame>
        <p:nvGraphicFramePr>
          <p:cNvPr id="3" name="Group 6">
            <a:extLst>
              <a:ext uri="{FF2B5EF4-FFF2-40B4-BE49-F238E27FC236}">
                <a16:creationId xmlns:a16="http://schemas.microsoft.com/office/drawing/2014/main" id="{F43A8E47-6843-24ED-AE73-49DF0CCDB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083692"/>
              </p:ext>
            </p:extLst>
          </p:nvPr>
        </p:nvGraphicFramePr>
        <p:xfrm>
          <a:off x="452965" y="2618785"/>
          <a:ext cx="8238067" cy="3291948"/>
        </p:xfrm>
        <a:graphic>
          <a:graphicData uri="http://schemas.openxmlformats.org/drawingml/2006/table">
            <a:tbl>
              <a:tblPr/>
              <a:tblGrid>
                <a:gridCol w="1244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  <a:sym typeface="Symbol" pitchFamily="18" charset="2"/>
                        </a:rPr>
                        <a:t>KB (  C)  B  C)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  <a:sym typeface="Symbol" pitchFamily="18" charset="2"/>
                        </a:rPr>
                        <a:t> =   </a:t>
                      </a:r>
                    </a:p>
                  </a:txBody>
                  <a:tcPr marT="45726" marB="4572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03F41E-44F8-DD8C-F8E1-D837DC9CCCF0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Enumeration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7BB45-4E2B-5FC3-1BC1-6E4776077E2A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Enumeration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70DF7-1F6D-8EC1-CE2D-262A92FAB099}"/>
                  </a:ext>
                </a:extLst>
              </p:cNvPr>
              <p:cNvSpPr txBox="1"/>
              <p:nvPr/>
            </p:nvSpPr>
            <p:spPr>
              <a:xfrm>
                <a:off x="452967" y="2049617"/>
                <a:ext cx="8238066" cy="3770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Enumeration method is both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sound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complete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 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However, for n symbols, the time complexity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We can improve the inference process by applying the inference rules. 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Entailment can be done by theorem proving—applying rules of inference directly to the sentences in our knowledge base.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the number of models is large but the length of the proof is short, then theorem proving can be more efficient than model checking.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70DF7-1F6D-8EC1-CE2D-262A92FA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7" y="2049617"/>
                <a:ext cx="8238066" cy="3770263"/>
              </a:xfrm>
              <a:prstGeom prst="rect">
                <a:avLst/>
              </a:prstGeom>
              <a:blipFill>
                <a:blip r:embed="rId2"/>
                <a:stretch>
                  <a:fillRect l="-2071" t="-2100" r="-1997" b="-4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D50E1E-6C7E-FBBA-6771-17AE39D17596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Validity and Satisfiability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43DC2-5074-B38F-E9D1-4B9A066AC0D9}"/>
              </a:ext>
            </a:extLst>
          </p:cNvPr>
          <p:cNvSpPr txBox="1"/>
          <p:nvPr/>
        </p:nvSpPr>
        <p:spPr>
          <a:xfrm>
            <a:off x="452966" y="1677990"/>
            <a:ext cx="8238066" cy="46012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Before we diving into the theorem-proving algorithms, we will need some concepts related to entailment.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sentence is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valid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if it is true in all models, e.g., True,         A ⋁ ¬A, A ⇒ A, (A ⋀ (A ⇒ B)) ⇒ B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Validity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connected to inference via the Deduction Theorem: KB ╞ α if and only if (KB ⋀ α) is valid.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sentence is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satisfiable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if it is true in some model, e.g., A ⋁ B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sentence is unsatisfiable if it is false in all models. e.g.,        A ⋀ ¬A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Satisfiability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connected to inference via the following: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KB ╞ α if and only if (KB ⋀ ¬α) is unsatisfiable (there is no model for which KB = true and α is false).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5EEA6B-A50D-0183-0B37-8E7C92D6C577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Propositional Logic: 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233D9-7E91-8EF7-6E4F-D3723EBDA4A5}"/>
                  </a:ext>
                </a:extLst>
              </p:cNvPr>
              <p:cNvSpPr txBox="1"/>
              <p:nvPr/>
            </p:nvSpPr>
            <p:spPr>
              <a:xfrm>
                <a:off x="452966" y="2744349"/>
                <a:ext cx="8238066" cy="19808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An inference rule is sound if the conclusion is true in all cases where the premises are true.</a:t>
                </a:r>
              </a:p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>
                  <a:spcAft>
                    <a:spcPts val="600"/>
                  </a:spcAft>
                  <a:buClr>
                    <a:schemeClr val="accent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𝛼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𝑃𝑟𝑒𝑚𝑖𝑠𝑒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𝐶𝑜𝑛𝑐𝑙𝑢𝑠𝑖𝑜𝑛</m:t>
                        </m:r>
                      </m:den>
                    </m:f>
                  </m:oMath>
                </a14:m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233D9-7E91-8EF7-6E4F-D3723EBDA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2744349"/>
                <a:ext cx="8238066" cy="1980863"/>
              </a:xfrm>
              <a:prstGeom prst="rect">
                <a:avLst/>
              </a:prstGeom>
              <a:blipFill>
                <a:blip r:embed="rId2"/>
                <a:stretch>
                  <a:fillRect l="-2071" t="-4615" r="-2219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D58EB-B1A9-A331-411B-6730DC3E6B34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Rules: Modus Ponens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5EBC82-5BDF-7D3D-B463-ECA5005ED70F}"/>
                  </a:ext>
                </a:extLst>
              </p:cNvPr>
              <p:cNvSpPr txBox="1"/>
              <p:nvPr/>
            </p:nvSpPr>
            <p:spPr>
              <a:xfrm>
                <a:off x="452966" y="1803933"/>
                <a:ext cx="8238066" cy="4276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Modus Ponens (Latin for mode that affirms). 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From an implication and the premise of the implication, you can infer the conclusion.</a:t>
                </a:r>
              </a:p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>
                  <a:spcAft>
                    <a:spcPts val="600"/>
                  </a:spcAft>
                  <a:buClr>
                    <a:schemeClr val="accent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𝛼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⟹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𝛽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, 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𝛼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𝑃𝑟𝑒𝑚𝑖𝑠𝑒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𝐶𝑜𝑛𝑐𝑙𝑢𝑠𝑖𝑜𝑛</m:t>
                        </m:r>
                      </m:den>
                    </m:f>
                  </m:oMath>
                </a14:m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Example:</a:t>
                </a:r>
              </a:p>
              <a:p>
                <a:pPr marL="342900" indent="-3429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“raining implies soggy courts”, “raining”</a:t>
                </a:r>
              </a:p>
              <a:p>
                <a:pPr marL="342900" indent="-3429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Infer: “soggy courts”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5EBC82-5BDF-7D3D-B463-ECA5005E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1803933"/>
                <a:ext cx="8238066" cy="4276876"/>
              </a:xfrm>
              <a:prstGeom prst="rect">
                <a:avLst/>
              </a:prstGeom>
              <a:blipFill>
                <a:blip r:embed="rId2"/>
                <a:stretch>
                  <a:fillRect l="-2219" t="-1852" r="-221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39093-0062-2547-CB81-C8F173815A74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Rules: Modus Tollens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2E46C-922C-D8B4-D9D1-2F78693D2692}"/>
                  </a:ext>
                </a:extLst>
              </p:cNvPr>
              <p:cNvSpPr txBox="1"/>
              <p:nvPr/>
            </p:nvSpPr>
            <p:spPr>
              <a:xfrm>
                <a:off x="452966" y="2061795"/>
                <a:ext cx="8238066" cy="3830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From an implication and the premise of the implication, you can infer the conclusion.</a:t>
                </a:r>
              </a:p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>
                  <a:spcAft>
                    <a:spcPts val="600"/>
                  </a:spcAft>
                  <a:buClr>
                    <a:schemeClr val="accent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𝛼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⟹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𝛽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,    ¬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" panose="02000603000000000000" pitchFamily="2" charset="0"/>
                          </a:rPr>
                          <m:t>𝛽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¬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𝑃𝑟𝑒𝑚𝑖𝑠𝑒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𝐶𝑜𝑛𝑐𝑙𝑢𝑠𝑖𝑜𝑛</m:t>
                        </m:r>
                      </m:den>
                    </m:f>
                  </m:oMath>
                </a14:m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Example:</a:t>
                </a:r>
              </a:p>
              <a:p>
                <a:pPr marL="342900" indent="-3429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“raining implies soggy courts”, “courts not soggy”</a:t>
                </a:r>
              </a:p>
              <a:p>
                <a:pPr marL="342900" indent="-3429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Infer: “not raining”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2E46C-922C-D8B4-D9D1-2F78693D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2061795"/>
                <a:ext cx="8238066" cy="3830600"/>
              </a:xfrm>
              <a:prstGeom prst="rect">
                <a:avLst/>
              </a:prstGeom>
              <a:blipFill>
                <a:blip r:embed="rId2"/>
                <a:stretch>
                  <a:fillRect l="-2219" t="-1431" r="-2219" b="-3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18B6C-77A8-6069-37EA-ABA1A11BD2BD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Rules: AND Elimination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C4632-B8B0-6E76-32CF-934E2FC91638}"/>
              </a:ext>
            </a:extLst>
          </p:cNvPr>
          <p:cNvSpPr txBox="1"/>
          <p:nvPr/>
        </p:nvSpPr>
        <p:spPr>
          <a:xfrm>
            <a:off x="452966" y="2059506"/>
            <a:ext cx="823806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From a conjunction, you can infer any of the conjuncts.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1104D0B-B4E5-B4D5-C39C-9E3C54A69C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250487"/>
                  </p:ext>
                </p:extLst>
              </p:nvPr>
            </p:nvGraphicFramePr>
            <p:xfrm>
              <a:off x="452966" y="3174357"/>
              <a:ext cx="823806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80138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  <a:gridCol w="821802">
                      <a:extLst>
                        <a:ext uri="{9D8B030D-6E8A-4147-A177-3AD203B41FA5}">
                          <a16:colId xmlns:a16="http://schemas.microsoft.com/office/drawing/2014/main" val="1206490461"/>
                        </a:ext>
                      </a:extLst>
                    </a:gridCol>
                    <a:gridCol w="3436126">
                      <a:extLst>
                        <a:ext uri="{9D8B030D-6E8A-4147-A177-3AD203B41FA5}">
                          <a16:colId xmlns:a16="http://schemas.microsoft.com/office/drawing/2014/main" val="817369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⋀ … 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Premise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Conclusion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1104D0B-B4E5-B4D5-C39C-9E3C54A69C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250487"/>
                  </p:ext>
                </p:extLst>
              </p:nvPr>
            </p:nvGraphicFramePr>
            <p:xfrm>
              <a:off x="452966" y="3174357"/>
              <a:ext cx="823806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80138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  <a:gridCol w="821802">
                      <a:extLst>
                        <a:ext uri="{9D8B030D-6E8A-4147-A177-3AD203B41FA5}">
                          <a16:colId xmlns:a16="http://schemas.microsoft.com/office/drawing/2014/main" val="1206490461"/>
                        </a:ext>
                      </a:extLst>
                    </a:gridCol>
                    <a:gridCol w="3436126">
                      <a:extLst>
                        <a:ext uri="{9D8B030D-6E8A-4147-A177-3AD203B41FA5}">
                          <a16:colId xmlns:a16="http://schemas.microsoft.com/office/drawing/2014/main" val="8173694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7442" r="-107504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Premise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8824" r="-107504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Conclusion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F43CFC-EBB0-76DF-8146-88151F56D595}"/>
              </a:ext>
            </a:extLst>
          </p:cNvPr>
          <p:cNvSpPr txBox="1"/>
          <p:nvPr/>
        </p:nvSpPr>
        <p:spPr>
          <a:xfrm>
            <a:off x="452966" y="4956196"/>
            <a:ext cx="8238066" cy="8156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Given, A ⋀ B is true then we can conclude A is true.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FF0489-4613-FD77-968A-F05F145DEFFD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BF3A4-D40D-15A7-322A-018C0F218C55}"/>
              </a:ext>
            </a:extLst>
          </p:cNvPr>
          <p:cNvSpPr txBox="1"/>
          <p:nvPr/>
        </p:nvSpPr>
        <p:spPr>
          <a:xfrm>
            <a:off x="452965" y="1450343"/>
            <a:ext cx="8238067" cy="51244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Intelligent agents need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knowledge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about the world for making good decisions.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knowledge of an agent is stored in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knowledge base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(KB) in the form of sentences in a knowledge representation language.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knowledge-based agen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 needs a knowledge base (KB) and an inference mechanism.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 operates by storing sentences in its knowledge base, inferring new sentences with the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mechanism 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using them to deduce which actions to take.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representation language is defined by its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syntax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semantics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which specify structure of sentences and how they relate to world facts.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interpretation of a sentence is the fact to which it refers. If this fact is part of the actual world, then the sentence is true.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94AE8-BC2E-2FC1-3632-6D52A196C8EE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Rules: AND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92513-C83C-E46F-1CE3-1401ABCBEE68}"/>
              </a:ext>
            </a:extLst>
          </p:cNvPr>
          <p:cNvSpPr txBox="1"/>
          <p:nvPr/>
        </p:nvSpPr>
        <p:spPr>
          <a:xfrm>
            <a:off x="452966" y="2059506"/>
            <a:ext cx="823806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From true literals, you can infer their conjunction.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3099C94-90F1-DEBD-6AFE-8FD5CB188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323763"/>
                  </p:ext>
                </p:extLst>
              </p:nvPr>
            </p:nvGraphicFramePr>
            <p:xfrm>
              <a:off x="452966" y="3174357"/>
              <a:ext cx="823806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80138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  <a:gridCol w="821802">
                      <a:extLst>
                        <a:ext uri="{9D8B030D-6E8A-4147-A177-3AD203B41FA5}">
                          <a16:colId xmlns:a16="http://schemas.microsoft.com/office/drawing/2014/main" val="1206490461"/>
                        </a:ext>
                      </a:extLst>
                    </a:gridCol>
                    <a:gridCol w="3436126">
                      <a:extLst>
                        <a:ext uri="{9D8B030D-6E8A-4147-A177-3AD203B41FA5}">
                          <a16:colId xmlns:a16="http://schemas.microsoft.com/office/drawing/2014/main" val="817369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Premise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800" b="0" i="0" dirty="0">
                                    <a:solidFill>
                                      <a:schemeClr val="tx1"/>
                                    </a:solidFill>
                                    <a:latin typeface="CMU Serif" panose="02000603000000000000" pitchFamily="2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  <m:t>⋀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dirty="0">
                                    <a:solidFill>
                                      <a:schemeClr val="tx1"/>
                                    </a:solidFill>
                                    <a:latin typeface="CMU Serif" panose="02000603000000000000" pitchFamily="2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  <m:t>⋀ … ⋀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erif" panose="02000603000000000000" pitchFamily="2" charset="0"/>
                                        <a:cs typeface="CMU Serif" panose="02000603000000000000" pitchFamily="2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Conclusion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3099C94-90F1-DEBD-6AFE-8FD5CB188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323763"/>
                  </p:ext>
                </p:extLst>
              </p:nvPr>
            </p:nvGraphicFramePr>
            <p:xfrm>
              <a:off x="452966" y="3174357"/>
              <a:ext cx="823806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80138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  <a:gridCol w="821802">
                      <a:extLst>
                        <a:ext uri="{9D8B030D-6E8A-4147-A177-3AD203B41FA5}">
                          <a16:colId xmlns:a16="http://schemas.microsoft.com/office/drawing/2014/main" val="1206490461"/>
                        </a:ext>
                      </a:extLst>
                    </a:gridCol>
                    <a:gridCol w="3436126">
                      <a:extLst>
                        <a:ext uri="{9D8B030D-6E8A-4147-A177-3AD203B41FA5}">
                          <a16:colId xmlns:a16="http://schemas.microsoft.com/office/drawing/2014/main" val="8173694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28" r="-107504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Premise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2941" r="-107504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Conclusion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B87D60-9FDA-78F6-4342-21CF4660A0F9}"/>
              </a:ext>
            </a:extLst>
          </p:cNvPr>
          <p:cNvSpPr txBox="1"/>
          <p:nvPr/>
        </p:nvSpPr>
        <p:spPr>
          <a:xfrm>
            <a:off x="452966" y="4956196"/>
            <a:ext cx="8238066" cy="8156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Given, A, B are true then we can conclude A ⋀ B is true.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23340-BB03-6958-1F96-D5FD4473D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9DC34-DC72-25C5-097D-9B4E853BA73E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Rules: Double Negation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2BD3F-2B2D-AB07-BC29-9CD36C9BF1D1}"/>
              </a:ext>
            </a:extLst>
          </p:cNvPr>
          <p:cNvSpPr txBox="1"/>
          <p:nvPr/>
        </p:nvSpPr>
        <p:spPr>
          <a:xfrm>
            <a:off x="452966" y="2059506"/>
            <a:ext cx="823806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can eliminate double negations.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78AC37-3425-2E50-F1B3-8F07138E1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6195"/>
              </p:ext>
            </p:extLst>
          </p:nvPr>
        </p:nvGraphicFramePr>
        <p:xfrm>
          <a:off x="452966" y="3174357"/>
          <a:ext cx="82380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138">
                  <a:extLst>
                    <a:ext uri="{9D8B030D-6E8A-4147-A177-3AD203B41FA5}">
                      <a16:colId xmlns:a16="http://schemas.microsoft.com/office/drawing/2014/main" val="3248218281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1206490461"/>
                    </a:ext>
                  </a:extLst>
                </a:gridCol>
                <a:gridCol w="3436126">
                  <a:extLst>
                    <a:ext uri="{9D8B030D-6E8A-4147-A177-3AD203B41FA5}">
                      <a16:colId xmlns:a16="http://schemas.microsoft.com/office/drawing/2014/main" val="81736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¬¬𝛼 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7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𝛼 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Conclusion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36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A2A0AB-0443-8FB1-5D84-47B9394E03A0}"/>
              </a:ext>
            </a:extLst>
          </p:cNvPr>
          <p:cNvSpPr txBox="1"/>
          <p:nvPr/>
        </p:nvSpPr>
        <p:spPr>
          <a:xfrm>
            <a:off x="452966" y="4956196"/>
            <a:ext cx="8238066" cy="8156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Given, ¬¬A is true then we can conclude A is true.  </a:t>
            </a:r>
          </a:p>
        </p:txBody>
      </p:sp>
    </p:spTree>
    <p:extLst>
      <p:ext uri="{BB962C8B-B14F-4D97-AF65-F5344CB8AC3E}">
        <p14:creationId xmlns:p14="http://schemas.microsoft.com/office/powerpoint/2010/main" val="53140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B49C3-C98C-A7D8-A15B-500C37448D29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Rules: Logical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467157-86E0-7264-F01E-5D4685C8D099}"/>
                  </a:ext>
                </a:extLst>
              </p:cNvPr>
              <p:cNvSpPr txBox="1"/>
              <p:nvPr/>
            </p:nvSpPr>
            <p:spPr>
              <a:xfrm>
                <a:off x="452966" y="1446453"/>
                <a:ext cx="823806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chemeClr val="accent1"/>
                  </a:buClr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Two sentences are logically equivalent iff they are true in the same models: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𝛼</m:t>
                    </m:r>
                  </m:oMath>
                </a14:m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467157-86E0-7264-F01E-5D4685C8D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1446453"/>
                <a:ext cx="8238067" cy="738664"/>
              </a:xfrm>
              <a:prstGeom prst="rect">
                <a:avLst/>
              </a:prstGeom>
              <a:blipFill>
                <a:blip r:embed="rId2"/>
                <a:stretch>
                  <a:fillRect l="-2219" t="-12397" r="-2219" b="-25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3C0960-8798-72AB-6226-09DC0BFC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59" y="2427703"/>
            <a:ext cx="7373678" cy="4114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94053F-2BFF-7A32-E012-B97ECA8145D5}"/>
              </a:ext>
            </a:extLst>
          </p:cNvPr>
          <p:cNvSpPr/>
          <p:nvPr/>
        </p:nvSpPr>
        <p:spPr>
          <a:xfrm>
            <a:off x="1099594" y="4485103"/>
            <a:ext cx="5683170" cy="3878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3A6C4C-EB4E-04CC-5FA8-74CDFF00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44" y="1610783"/>
            <a:ext cx="5160511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B814D5-7969-9DCC-FBD8-CC7F7B658FE7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The Wumpus World </a:t>
            </a:r>
          </a:p>
        </p:txBody>
      </p:sp>
    </p:spTree>
    <p:extLst>
      <p:ext uri="{BB962C8B-B14F-4D97-AF65-F5344CB8AC3E}">
        <p14:creationId xmlns:p14="http://schemas.microsoft.com/office/powerpoint/2010/main" val="2874206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FBF1A9-5BC5-7D01-7ABA-90092AC63B95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37EEE-069A-3376-5EF4-03184D42D00B}"/>
              </a:ext>
            </a:extLst>
          </p:cNvPr>
          <p:cNvSpPr txBox="1"/>
          <p:nvPr/>
        </p:nvSpPr>
        <p:spPr>
          <a:xfrm>
            <a:off x="452967" y="1719672"/>
            <a:ext cx="8238066" cy="449353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𝑃(𝑥, 𝑦) is true if there is a pit in [x,y]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𝑊(𝑥, 𝑦) is true if there is a Wumpus in [x,y], dead or alive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𝐵(𝑥, 𝑦) if agent perceives breeze in [x,y]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𝑆(𝑥, 𝑦) if agent perceives stench in [x,y]</a:t>
            </a: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endParaRPr lang="en-US" sz="2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2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KB: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		𝛼= ¬P12		 does		KB ╞ 𝛼 ?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¬P11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B11 ⇔ (P12 ⋁ P21)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B21 ⇔ (P11 ⋁ P22 ⋁ P31)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¬B11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B21</a:t>
            </a:r>
          </a:p>
        </p:txBody>
      </p:sp>
    </p:spTree>
    <p:extLst>
      <p:ext uri="{BB962C8B-B14F-4D97-AF65-F5344CB8AC3E}">
        <p14:creationId xmlns:p14="http://schemas.microsoft.com/office/powerpoint/2010/main" val="131093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38935-0615-1DB6-6CD2-A0603AA5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344B2-816B-3FC8-871A-688E3A5EDC81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61B05-51A7-6682-AE52-793540509050}"/>
              </a:ext>
            </a:extLst>
          </p:cNvPr>
          <p:cNvSpPr txBox="1"/>
          <p:nvPr/>
        </p:nvSpPr>
        <p:spPr>
          <a:xfrm>
            <a:off x="452967" y="1572884"/>
            <a:ext cx="8238066" cy="49090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2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KB: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		𝛼= ¬P12		 does		KB ╞ 𝛼 ?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¬P11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B11 ⇔ (P12 ⋁ P21)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B21 ⇔ (P11 ⋁ P22 ⋁ P31)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¬B11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B21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(B11 ⇒ (P12 ⋁ P21) ⋀ (P12 ⋁ P21)) Biconditional (3) 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P12 ⋁ P21 ⇒ B11 And elimination (6) 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¬B11 ⇒ ¬(P12 ⋁ P21) Contraposition (7)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¬(P12 ⋁ P21) Modus Ponens (8, 4) 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¬P12 ⋀ ¬P21 De Morgan (9) </a:t>
            </a:r>
          </a:p>
          <a:p>
            <a:pPr marL="457200" indent="-457200" algn="just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¬P12 And elimination (10)</a:t>
            </a:r>
          </a:p>
        </p:txBody>
      </p:sp>
    </p:spTree>
    <p:extLst>
      <p:ext uri="{BB962C8B-B14F-4D97-AF65-F5344CB8AC3E}">
        <p14:creationId xmlns:p14="http://schemas.microsoft.com/office/powerpoint/2010/main" val="25113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4260A-C646-4580-3236-015CF3DB9294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Conjunctive Normal Form (CNF)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AE0878-1C9E-0705-EBAF-7B860834B609}"/>
                  </a:ext>
                </a:extLst>
              </p:cNvPr>
              <p:cNvSpPr txBox="1"/>
              <p:nvPr/>
            </p:nvSpPr>
            <p:spPr>
              <a:xfrm>
                <a:off x="452967" y="2056384"/>
                <a:ext cx="8238066" cy="3816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sentence expressed as a conjunction ⋀ of clauses is said to be in Conjunctive Normal Form or CNF.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CNF sentence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→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𝑐𝑙𝑎𝑢𝑠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⋀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𝑐𝑙𝑎𝑢𝑠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⋀ … ⋀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𝑐𝑙𝑎𝑢𝑠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𝐶𝑙𝑎𝑢𝑠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→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𝑙𝑖𝑡𝑒𝑟𝑎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⋁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𝑙𝑖𝑡𝑒𝑟𝑎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⋁ … ⋁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𝑙𝑖𝑡𝑒𝑟𝑎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Example: (A ⋁ ¬B) ⋀ (B ⋁ C ⋁ D) ⋀ (A ⋁ ¬C ⋁ D)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Resolution rule 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can only be applied which is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both sound and complete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if clauses are in CNF form. 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Thus, if we want to apply the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resolution rule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first we need to convert the sentence in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CNF form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AE0878-1C9E-0705-EBAF-7B860834B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7" y="2056384"/>
                <a:ext cx="8238066" cy="3816429"/>
              </a:xfrm>
              <a:prstGeom prst="rect">
                <a:avLst/>
              </a:prstGeom>
              <a:blipFill>
                <a:blip r:embed="rId2"/>
                <a:stretch>
                  <a:fillRect l="-1923" t="-2396" r="-1997" b="-3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658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EA9DF-8673-05C2-3040-A78118C1AA10}"/>
              </a:ext>
            </a:extLst>
          </p:cNvPr>
          <p:cNvSpPr txBox="1"/>
          <p:nvPr/>
        </p:nvSpPr>
        <p:spPr>
          <a:xfrm>
            <a:off x="452966" y="2059506"/>
            <a:ext cx="823806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Unit Resolution inference rule: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0D8C8D7-A9C8-C7E1-A4E3-E082604D7B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829105"/>
                  </p:ext>
                </p:extLst>
              </p:nvPr>
            </p:nvGraphicFramePr>
            <p:xfrm>
              <a:off x="452966" y="3017043"/>
              <a:ext cx="823806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6112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  <a:gridCol w="821803">
                      <a:extLst>
                        <a:ext uri="{9D8B030D-6E8A-4147-A177-3AD203B41FA5}">
                          <a16:colId xmlns:a16="http://schemas.microsoft.com/office/drawing/2014/main" val="1206490461"/>
                        </a:ext>
                      </a:extLst>
                    </a:gridCol>
                    <a:gridCol w="2510151">
                      <a:extLst>
                        <a:ext uri="{9D8B030D-6E8A-4147-A177-3AD203B41FA5}">
                          <a16:colId xmlns:a16="http://schemas.microsoft.com/office/drawing/2014/main" val="817369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</a:t>
                          </a:r>
                          <a:r>
                            <a:rPr lang="en-US" sz="24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…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…</a:t>
                          </a:r>
                          <a:r>
                            <a:rPr lang="en-US" sz="24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, m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Premise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</a:t>
                          </a:r>
                          <a:r>
                            <a:rPr lang="en-US" sz="24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…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…</a:t>
                          </a:r>
                          <a:r>
                            <a:rPr lang="en-US" sz="24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Conclusion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0D8C8D7-A9C8-C7E1-A4E3-E082604D7B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829105"/>
                  </p:ext>
                </p:extLst>
              </p:nvPr>
            </p:nvGraphicFramePr>
            <p:xfrm>
              <a:off x="452966" y="3017043"/>
              <a:ext cx="823806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6112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  <a:gridCol w="821803">
                      <a:extLst>
                        <a:ext uri="{9D8B030D-6E8A-4147-A177-3AD203B41FA5}">
                          <a16:colId xmlns:a16="http://schemas.microsoft.com/office/drawing/2014/main" val="1206490461"/>
                        </a:ext>
                      </a:extLst>
                    </a:gridCol>
                    <a:gridCol w="2510151">
                      <a:extLst>
                        <a:ext uri="{9D8B030D-6E8A-4147-A177-3AD203B41FA5}">
                          <a16:colId xmlns:a16="http://schemas.microsoft.com/office/drawing/2014/main" val="8173694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789" r="-68323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Premise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7333" r="-68323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Conclusion</a:t>
                          </a: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A5B71F-E824-6FDF-6B33-88F547FA23E3}"/>
                  </a:ext>
                </a:extLst>
              </p:cNvPr>
              <p:cNvSpPr txBox="1"/>
              <p:nvPr/>
            </p:nvSpPr>
            <p:spPr>
              <a:xfrm>
                <a:off x="452966" y="4519648"/>
                <a:ext cx="8238066" cy="1631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m are complementary literals,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= ¬m</a:t>
                </a:r>
              </a:p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Example: 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Given A ⋁ B and ¬B are true, we can conclude that A is true.  </a:t>
                </a:r>
                <a:r>
                  <a:rPr lang="en-US" sz="2400" b="0" i="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endParaRPr lang="en-US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A5B71F-E824-6FDF-6B33-88F547FA2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4519648"/>
                <a:ext cx="8238066" cy="1631216"/>
              </a:xfrm>
              <a:prstGeom prst="rect">
                <a:avLst/>
              </a:prstGeom>
              <a:blipFill>
                <a:blip r:embed="rId3"/>
                <a:stretch>
                  <a:fillRect l="-2219" t="-4851" r="-2219" b="-10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53C6C0C-1E3D-236B-241E-4167D9427753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Unit Resolution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0D96-26A7-D626-C0A4-2A0B6BAF1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CC9F8-2689-A2FF-D838-68D3558AEEBD}"/>
              </a:ext>
            </a:extLst>
          </p:cNvPr>
          <p:cNvSpPr txBox="1"/>
          <p:nvPr/>
        </p:nvSpPr>
        <p:spPr>
          <a:xfrm>
            <a:off x="452966" y="2191586"/>
            <a:ext cx="823806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Unit Resolution inference rule: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913888-04CC-DCDA-2F72-D245BF2F6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65133"/>
              </p:ext>
            </p:extLst>
          </p:nvPr>
        </p:nvGraphicFramePr>
        <p:xfrm>
          <a:off x="2118943" y="3149123"/>
          <a:ext cx="49061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112">
                  <a:extLst>
                    <a:ext uri="{9D8B030D-6E8A-4147-A177-3AD203B41FA5}">
                      <a16:colId xmlns:a16="http://schemas.microsoft.com/office/drawing/2014/main" val="3248218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P11 ⋁ P22 ⋁ P31, ¬P22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7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P11 ⋁ P31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36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340D5F-E1B2-E043-18E0-4565C246FFD0}"/>
              </a:ext>
            </a:extLst>
          </p:cNvPr>
          <p:cNvSpPr txBox="1"/>
          <p:nvPr/>
        </p:nvSpPr>
        <p:spPr>
          <a:xfrm>
            <a:off x="452966" y="4651728"/>
            <a:ext cx="823806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there is a pit in one of [1,1], [2,2] and [3,1], and it is not in [2,2], then it’s in [1,1] or [3,1].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2D015-CD1B-2857-E1C0-D12978A7916B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Unit Resolution</a:t>
            </a:r>
          </a:p>
        </p:txBody>
      </p:sp>
    </p:spTree>
    <p:extLst>
      <p:ext uri="{BB962C8B-B14F-4D97-AF65-F5344CB8AC3E}">
        <p14:creationId xmlns:p14="http://schemas.microsoft.com/office/powerpoint/2010/main" val="336090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ACD6DA-EE12-CAD2-719C-D51D34C2396E}"/>
              </a:ext>
            </a:extLst>
          </p:cNvPr>
          <p:cNvSpPr txBox="1"/>
          <p:nvPr/>
        </p:nvSpPr>
        <p:spPr>
          <a:xfrm>
            <a:off x="452966" y="2059506"/>
            <a:ext cx="823806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Resolution inference rule: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6EF675B-FC82-E4D2-68CC-6170B16E4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617633"/>
                  </p:ext>
                </p:extLst>
              </p:nvPr>
            </p:nvGraphicFramePr>
            <p:xfrm>
              <a:off x="452966" y="3017043"/>
              <a:ext cx="8238066" cy="9107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8066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</a:t>
                          </a:r>
                          <a:r>
                            <a:rPr lang="en-US" sz="22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…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…</a:t>
                          </a:r>
                          <a:r>
                            <a:rPr lang="en-US" sz="22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,</a:t>
                          </a:r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</a:t>
                          </a:r>
                          <a:r>
                            <a:rPr lang="en-US" sz="22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…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sz="22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2706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</a:t>
                          </a:r>
                          <a:r>
                            <a:rPr lang="en-US" sz="22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…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…</a:t>
                          </a:r>
                          <a:r>
                            <a:rPr lang="en-US" sz="22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</a:t>
                          </a:r>
                          <a:r>
                            <a:rPr lang="en-US" sz="22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𝑗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𝑗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⋁ … 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sz="22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6EF675B-FC82-E4D2-68CC-6170B16E4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617633"/>
                  </p:ext>
                </p:extLst>
              </p:nvPr>
            </p:nvGraphicFramePr>
            <p:xfrm>
              <a:off x="452966" y="3017043"/>
              <a:ext cx="8238066" cy="9107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8066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526" r="-222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4535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2000" r="-22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935C8-A7D8-07E0-5DA7-6223DE248384}"/>
                  </a:ext>
                </a:extLst>
              </p:cNvPr>
              <p:cNvSpPr txBox="1"/>
              <p:nvPr/>
            </p:nvSpPr>
            <p:spPr>
              <a:xfrm>
                <a:off x="452966" y="4516029"/>
                <a:ext cx="8238066" cy="1660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are complementary literals,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= 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</a:p>
              <a:p>
                <a:pPr algn="just"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Example: 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Given A ⋁ B and ¬B ⋁ C are true, we can conclude that A ⋁ C is true.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935C8-A7D8-07E0-5DA7-6223DE248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4516029"/>
                <a:ext cx="8238066" cy="1660968"/>
              </a:xfrm>
              <a:prstGeom prst="rect">
                <a:avLst/>
              </a:prstGeom>
              <a:blipFill>
                <a:blip r:embed="rId3"/>
                <a:stretch>
                  <a:fillRect l="-2219" t="-3309" r="-2219" b="-1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96C251-2905-1326-089C-401691AD7861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6EB412-0519-E415-7E72-1622DEC1253D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Propositional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A43AE-1293-D4A5-677B-C6BF38B1A9E6}"/>
              </a:ext>
            </a:extLst>
          </p:cNvPr>
          <p:cNvSpPr txBox="1"/>
          <p:nvPr/>
        </p:nvSpPr>
        <p:spPr>
          <a:xfrm>
            <a:off x="452965" y="2656582"/>
            <a:ext cx="8238067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simple language consisting of propositional symbols and logical connectives.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Symbols, like P and Q are defined with their semantics.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Propositional symbols combined using  logical connectives yield logical expressions.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AC97A07-C654-4B8C-E7AA-3721C8280D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i="1">
                <a:latin typeface="Garamond" pitchFamily="18" charset="0"/>
              </a:rPr>
              <a:t>Knoweldge Representation &amp; Reasoning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DEB53-1791-AF1F-4211-F742C3AB9410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Factoring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76856-E25F-E41E-2254-1BAEDBD298F5}"/>
              </a:ext>
            </a:extLst>
          </p:cNvPr>
          <p:cNvSpPr txBox="1"/>
          <p:nvPr/>
        </p:nvSpPr>
        <p:spPr>
          <a:xfrm>
            <a:off x="452966" y="2059506"/>
            <a:ext cx="823806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Remove multiple copies of literals: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747D58-F47D-B055-83D3-CDC2F62D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83459"/>
              </p:ext>
            </p:extLst>
          </p:nvPr>
        </p:nvGraphicFramePr>
        <p:xfrm>
          <a:off x="2118943" y="3149123"/>
          <a:ext cx="49061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112">
                  <a:extLst>
                    <a:ext uri="{9D8B030D-6E8A-4147-A177-3AD203B41FA5}">
                      <a16:colId xmlns:a16="http://schemas.microsoft.com/office/drawing/2014/main" val="3248218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⋁ B , A ⋁ ¬B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27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36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AFAEF-EA5C-DE7A-E0C4-6CEDC1D0FAD0}"/>
              </a:ext>
            </a:extLst>
          </p:cNvPr>
          <p:cNvSpPr txBox="1"/>
          <p:nvPr/>
        </p:nvSpPr>
        <p:spPr>
          <a:xfrm>
            <a:off x="452966" y="4783808"/>
            <a:ext cx="823806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Even though we obtain A ⋁ A which is reduced to just A by factoring.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3B6AA-A469-5357-1D40-21317C25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0FEDCE6-8A29-E8F1-D33B-5C3FF252D8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i="1">
                <a:latin typeface="Garamond" pitchFamily="18" charset="0"/>
              </a:rPr>
              <a:t>Knoweldge Representation &amp; Reasoning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83292-E635-FFD9-70B9-0B49F846BD9B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Convert to CNF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AF358-ECAC-72CA-BAF5-53684385FCE3}"/>
              </a:ext>
            </a:extLst>
          </p:cNvPr>
          <p:cNvSpPr txBox="1"/>
          <p:nvPr/>
        </p:nvSpPr>
        <p:spPr>
          <a:xfrm>
            <a:off x="452966" y="1579100"/>
            <a:ext cx="8238066" cy="480131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Any knowledge base can be expressed as a conjunction of disjunctions </a:t>
            </a:r>
            <a:r>
              <a:rPr lang="en-US" sz="22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(CNF)</a:t>
            </a: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e.g., (A ⋁ ¬B) ⋀ (B ⋁ ¬C ⋁ ¬D).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procedures based on resolution work by using the principle of proof by contradiction.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show that KB╞ α we show that (KB ⋀ ¬α) is unsatisfiable. Thus, 𝛼 must be true.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process: </a:t>
            </a:r>
          </a:p>
          <a:p>
            <a:pPr marL="914400" lvl="1" indent="-4572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Convert KB ⋀ ¬α to CNF. </a:t>
            </a:r>
          </a:p>
          <a:p>
            <a:pPr marL="914400" lvl="1" indent="-4572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Resolution Inference: </a:t>
            </a:r>
          </a:p>
          <a:p>
            <a:pPr marL="1371600" lvl="2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arenR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Proof by contradiction (easier and much faster)</a:t>
            </a:r>
          </a:p>
          <a:p>
            <a:pPr marL="1371600" lvl="2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arenR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Direct proof (sometimes difficult or impractical)</a:t>
            </a:r>
          </a:p>
        </p:txBody>
      </p:sp>
    </p:spTree>
    <p:extLst>
      <p:ext uri="{BB962C8B-B14F-4D97-AF65-F5344CB8AC3E}">
        <p14:creationId xmlns:p14="http://schemas.microsoft.com/office/powerpoint/2010/main" val="2668213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8412C0F-3FD7-290E-D0AC-62FC4E15D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i="1">
                <a:latin typeface="Garamond" pitchFamily="18" charset="0"/>
              </a:rPr>
              <a:t>Knoweldge Representation &amp; Reasoning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49EFB-F424-2AF7-5F4C-AAAA2A54F638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of Proof by Contradiction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2DACE-6CB9-893F-A482-BA04FBE0E7AB}"/>
              </a:ext>
            </a:extLst>
          </p:cNvPr>
          <p:cNvSpPr txBox="1"/>
          <p:nvPr/>
        </p:nvSpPr>
        <p:spPr>
          <a:xfrm>
            <a:off x="452966" y="2638264"/>
            <a:ext cx="8238066" cy="24622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KB = (B11 ⇔ (P12 ⋁ P21)) ⋀ ¬B11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𝛼 = ¬P12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First, convert (KB ⋀ ¬𝛼) to CNF.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need to show that (KB ⋀ ¬α) is unsatisfiable.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Thus, 𝛼 must be true.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4E289E1-BD71-E26E-9A15-E2C07C260D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304800"/>
            <a:ext cx="7772400" cy="1036638"/>
          </a:xfrm>
        </p:spPr>
        <p:txBody>
          <a:bodyPr/>
          <a:lstStyle/>
          <a:p>
            <a:pPr eaLnBrk="1" hangingPunct="1"/>
            <a:r>
              <a:rPr lang="en-US" altLang="en-US"/>
              <a:t>Example: Conversion to CNF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ACABF-FD32-3C54-DD3F-C881D8F50F94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of Proof by Contradiction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6FDE-E8E6-0EFC-2219-48D445A0ACD5}"/>
              </a:ext>
            </a:extLst>
          </p:cNvPr>
          <p:cNvSpPr txBox="1"/>
          <p:nvPr/>
        </p:nvSpPr>
        <p:spPr>
          <a:xfrm>
            <a:off x="452967" y="1548938"/>
            <a:ext cx="8238066" cy="49244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First, convert B11 ⇔ (P12 ⋀ P21) to CNF. 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(B11 ⇒ (P12 ⋁ P21)) ⋀ ((P12 ⋁ P21) ⇒ B11) (biconditional)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(¬B11 ⋁ P12 ⋁ P21) ⋀ (¬(P12 ⋁ P21) ⋁ B11) (equivalence) 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(¬B11 ⋁ P12 ⋁ P21) ⋀ ((¬P12 ⋀ ¬P21) ⋁ B11) (De Morgan)</a:t>
            </a:r>
          </a:p>
          <a:p>
            <a:pPr marL="457200" indent="-457200" algn="just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(¬B11 ⋁ P12 ⋁ P21) ⋀ (¬P12 ⋁ B11) ⋀ (¬P21 ⋁ B11) (distribution)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KB: (¬B11 ⋁ P12 ⋁ P21) ⋀ (¬P12 ⋁ B11) ⋀ (¬P21 ⋁ B11) ⋀ ¬B11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Thus, KB ⋀ ¬𝛼 becomes: </a:t>
            </a:r>
          </a:p>
          <a:p>
            <a:pPr algn="just">
              <a:spcAft>
                <a:spcPts val="1200"/>
              </a:spcAft>
              <a:buClr>
                <a:schemeClr val="accent1"/>
              </a:buClr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(¬B11 ⋁ P12 ⋁ P21) ⋀ (¬P12 ⋁ B11) ⋀ (¬P21 ⋁ B11) ⋀ ¬B11 ⋀ P12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Applying resolution on (¬P12 ⋁ B11) and P12 we get, B11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However, ¬B11 is also true. Contradiction. 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Therefore, ¬𝛼 must be false, i.e., 𝛼 must be true.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9DC5E-DBD1-8464-739D-24C04006B210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Horn Clauses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388FFA-16D9-FD18-4450-71E315233EAC}"/>
                  </a:ext>
                </a:extLst>
              </p:cNvPr>
              <p:cNvSpPr txBox="1"/>
              <p:nvPr/>
            </p:nvSpPr>
            <p:spPr>
              <a:xfrm>
                <a:off x="452967" y="1606870"/>
                <a:ext cx="8238066" cy="4601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Horn clause is a clause with at most one positive literal.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Example: (A ⋁ ¬B ⋁ ¬C)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Every Horn clause can be rewritten as an implication with a conjunction of positive literals in the premises and a single  positive literal as a conclusion, i.e., B ⋀ C ⇒ A. 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Exactly 1 positive literal: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definite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clause. 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0 positive literals, then it is fact or integrity constraint, e.g., (¬A ⋁ ¬B)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(A ⋀ B) ⇒ False 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Forward Chaining and Backward chaining methods can be applied on Horn clauses for inference.  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Both are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sound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complete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with Horn clauses and run in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linear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time and space.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388FFA-16D9-FD18-4450-71E315233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7" y="1606870"/>
                <a:ext cx="8238066" cy="4601260"/>
              </a:xfrm>
              <a:prstGeom prst="rect">
                <a:avLst/>
              </a:prstGeom>
              <a:blipFill>
                <a:blip r:embed="rId2"/>
                <a:stretch>
                  <a:fillRect l="-1923" t="-928" r="-1997" b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875BC-4E2A-9D6E-1B63-9200CAD1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FD7A3-3B96-98FB-31DF-66D9457A2F01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Horn Clauses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2EBEF-B81D-6702-AC38-EA82534F7521}"/>
              </a:ext>
            </a:extLst>
          </p:cNvPr>
          <p:cNvSpPr txBox="1"/>
          <p:nvPr/>
        </p:nvSpPr>
        <p:spPr>
          <a:xfrm>
            <a:off x="452966" y="2324810"/>
            <a:ext cx="8238066" cy="320087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Horn form (special form of CNF) where disjunction (⋁) of literals of which at most one is positive.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KB is the conjunction (⋀) of Horn clauses.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Horn clause = propositional symbol; or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(conjunction (⋀) of symbols) ⇒ symbol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Modus Ponens is a natural way to make inference in Horn KBs.</a:t>
            </a:r>
          </a:p>
        </p:txBody>
      </p:sp>
    </p:spTree>
    <p:extLst>
      <p:ext uri="{BB962C8B-B14F-4D97-AF65-F5344CB8AC3E}">
        <p14:creationId xmlns:p14="http://schemas.microsoft.com/office/powerpoint/2010/main" val="2063757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65DA9-FD14-8549-9A13-6651FAAE9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2346F89-0D1C-9C6C-CA6B-E2897B7DF1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i="1">
                <a:latin typeface="Garamond" pitchFamily="18" charset="0"/>
              </a:rPr>
              <a:t>Knoweldge Representation &amp;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85C51-6487-33E0-CF3D-68E091377C06}"/>
              </a:ext>
            </a:extLst>
          </p:cNvPr>
          <p:cNvSpPr txBox="1"/>
          <p:nvPr/>
        </p:nvSpPr>
        <p:spPr>
          <a:xfrm>
            <a:off x="452967" y="2245773"/>
            <a:ext cx="823806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Remove multiple copies of literals: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B4EB4-99D5-F6FE-6768-2CB72EF1E6AE}"/>
              </a:ext>
            </a:extLst>
          </p:cNvPr>
          <p:cNvSpPr txBox="1"/>
          <p:nvPr/>
        </p:nvSpPr>
        <p:spPr>
          <a:xfrm>
            <a:off x="452967" y="4644955"/>
            <a:ext cx="823806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Successive application of modus ponens leads to algorithms that are sound and complete, and run in linear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61B36-15CE-1F90-5BB3-956594AB37E0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 for Horn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4205F09-A7B4-F99D-A678-E6787A87A9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695708"/>
                  </p:ext>
                </p:extLst>
              </p:nvPr>
            </p:nvGraphicFramePr>
            <p:xfrm>
              <a:off x="452967" y="3203310"/>
              <a:ext cx="8238066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8066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,…,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,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⋀</a:t>
                          </a:r>
                          <a:r>
                            <a:rPr lang="en-US" sz="2200" b="0" i="0" baseline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… 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b="0" i="0" dirty="0">
                              <a:solidFill>
                                <a:schemeClr val="tx1"/>
                              </a:solidFill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⇒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𝛽</m:t>
                              </m:r>
                            </m:oMath>
                          </a14:m>
                          <a:endParaRPr lang="en-US" sz="22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2706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erif" panose="02000603000000000000" pitchFamily="2" charset="0"/>
                                    <a:cs typeface="CMU Serif" panose="02000603000000000000" pitchFamily="2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2200" b="0" i="0" dirty="0">
                            <a:solidFill>
                              <a:schemeClr val="tx1"/>
                            </a:solidFill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4205F09-A7B4-F99D-A678-E6787A87A9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695708"/>
                  </p:ext>
                </p:extLst>
              </p:nvPr>
            </p:nvGraphicFramePr>
            <p:xfrm>
              <a:off x="452967" y="3203310"/>
              <a:ext cx="8238066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8066">
                      <a:extLst>
                        <a:ext uri="{9D8B030D-6E8A-4147-A177-3AD203B41FA5}">
                          <a16:colId xmlns:a16="http://schemas.microsoft.com/office/drawing/2014/main" val="32482182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085" r="-222" b="-1098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27265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5714" r="-222" b="-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36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7800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DC22D-AEBF-A999-74A5-E3CB68DE5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34DC0A5-D09F-575E-0E95-315EA8FE9D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i="1">
                <a:latin typeface="Garamond" pitchFamily="18" charset="0"/>
              </a:rPr>
              <a:t>Knoweldge Representation &amp; Reasoning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2E1E-F750-0541-EE9A-995EC57D2296}"/>
              </a:ext>
            </a:extLst>
          </p:cNvPr>
          <p:cNvSpPr txBox="1"/>
          <p:nvPr/>
        </p:nvSpPr>
        <p:spPr>
          <a:xfrm>
            <a:off x="452966" y="5392522"/>
            <a:ext cx="8238066" cy="8156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Successively apply modus ponens until query is true.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 is sound and complete for Horn KB.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9A7C0-76E6-6273-BD15-3010E877978B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5E103A-D590-ED08-DF4D-7536DB108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93782"/>
              </p:ext>
            </p:extLst>
          </p:nvPr>
        </p:nvGraphicFramePr>
        <p:xfrm>
          <a:off x="2694515" y="1965960"/>
          <a:ext cx="37549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8">
                  <a:extLst>
                    <a:ext uri="{9D8B030D-6E8A-4147-A177-3AD203B41FA5}">
                      <a16:colId xmlns:a16="http://schemas.microsoft.com/office/drawing/2014/main" val="285874352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973502530"/>
                    </a:ext>
                  </a:extLst>
                </a:gridCol>
              </a:tblGrid>
              <a:tr h="209357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 ⇒ Q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 ⋀ M ⇒ P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 ⋀ L ⇒ M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⋀ P ⇒ L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⋀ B ⇒ L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635448"/>
                  </a:ext>
                </a:extLst>
              </a:tr>
              <a:tr h="31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𝛼 = Q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KB ╞ 𝛼 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3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20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2AD56-E5C5-2652-7B94-8B842896B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D3FB81E-E56D-7F1B-AADE-552758CD62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i="1">
                <a:latin typeface="Garamond" pitchFamily="18" charset="0"/>
              </a:rPr>
              <a:t>Knoweldge Representation &amp; Reasoning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3FF54-23C3-F782-DB17-8801CDF0926B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B7653E-39A1-683C-59BA-C47C9579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67474"/>
              </p:ext>
            </p:extLst>
          </p:nvPr>
        </p:nvGraphicFramePr>
        <p:xfrm>
          <a:off x="452967" y="2048053"/>
          <a:ext cx="8238066" cy="389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353">
                  <a:extLst>
                    <a:ext uri="{9D8B030D-6E8A-4147-A177-3AD203B41FA5}">
                      <a16:colId xmlns:a16="http://schemas.microsoft.com/office/drawing/2014/main" val="351260853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37984249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1134580321"/>
                    </a:ext>
                  </a:extLst>
                </a:gridCol>
                <a:gridCol w="4139353">
                  <a:extLst>
                    <a:ext uri="{9D8B030D-6E8A-4147-A177-3AD203B41FA5}">
                      <a16:colId xmlns:a16="http://schemas.microsoft.com/office/drawing/2014/main" val="3867391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200" b="1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KB: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2200" b="1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26836"/>
                  </a:ext>
                </a:extLst>
              </a:tr>
              <a:tr h="354786">
                <a:tc rowSpan="5"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 ⇒ Q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 ⋀ M ⇒ P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 ⋀ L ⇒ M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⋀ P ⇒ L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⋀ B ⇒ L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Modus Ponens (5, 6, 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81782"/>
                  </a:ext>
                </a:extLst>
              </a:tr>
              <a:tr h="437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Modus Ponens (3, 7,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43359"/>
                  </a:ext>
                </a:extLst>
              </a:tr>
              <a:tr h="300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Modus Ponens (2, 8, 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4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Modus Ponens (1,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86385"/>
                  </a:ext>
                </a:extLst>
              </a:tr>
              <a:tr h="1745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r">
                        <a:buFont typeface="+mj-lt"/>
                        <a:buAutoNum type="arabicPeriod"/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64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034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A047-5E23-2BA2-73EB-80342E054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08627CC-B577-8ADA-4D32-A193FBC853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i="1">
                <a:latin typeface="Garamond" pitchFamily="18" charset="0"/>
              </a:rPr>
              <a:t>Knoweldge Representation &amp; Reasoning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011DA-DDA0-140B-D0CB-31B03EAB2867}"/>
              </a:ext>
            </a:extLst>
          </p:cNvPr>
          <p:cNvSpPr txBox="1"/>
          <p:nvPr/>
        </p:nvSpPr>
        <p:spPr>
          <a:xfrm>
            <a:off x="452967" y="2168562"/>
            <a:ext cx="8238066" cy="35855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chaining problem: can generate a lot of irrelevant conclusions.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Backward chaining: Work backwards from goal to premises.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all implications of the form (…) ⇒ query.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Prove all the premises of one of these implications. 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Avoid loops: check if new subgoal is already on the goal stack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Avoid repeated work: check if new subgoal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Has already been proved true, or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Has already failed.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8EE6-7E98-5006-4222-BA451764A382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Backward Chaining</a:t>
            </a:r>
          </a:p>
        </p:txBody>
      </p:sp>
    </p:spTree>
    <p:extLst>
      <p:ext uri="{BB962C8B-B14F-4D97-AF65-F5344CB8AC3E}">
        <p14:creationId xmlns:p14="http://schemas.microsoft.com/office/powerpoint/2010/main" val="227702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C1FD0-CFE6-2EEA-8776-57E2A1FB733A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129CB-08BD-AA28-205A-B051592BE3E7}"/>
                  </a:ext>
                </a:extLst>
              </p:cNvPr>
              <p:cNvSpPr txBox="1"/>
              <p:nvPr/>
            </p:nvSpPr>
            <p:spPr>
              <a:xfrm>
                <a:off x="452965" y="1853668"/>
                <a:ext cx="8238067" cy="4354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syntax of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propositional logic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defines the allowable sentences. The atomic sentences consist of a single proposition symbol.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Each symbol stands for a proposition that can be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true or false.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We use symbols that start with an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uppercase letter 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and may contain other letters or subscripts, for example: P, Q, 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FacingEast.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names are arbitrary but are often chosen to have some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mnemonic valu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e.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Complex sentences are constructed from simpler sentences, using parentheses and operators called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logical connectives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129CB-08BD-AA28-205A-B051592BE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5" y="1853668"/>
                <a:ext cx="8238067" cy="4354462"/>
              </a:xfrm>
              <a:prstGeom prst="rect">
                <a:avLst/>
              </a:prstGeom>
              <a:blipFill>
                <a:blip r:embed="rId2"/>
                <a:stretch>
                  <a:fillRect l="-1923" t="-1821" r="-1997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5A2F5-94AB-1F4D-37FF-208761D28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156F30E-41DE-9DAD-B192-D87D61686D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i="1">
                <a:latin typeface="Garamond" pitchFamily="18" charset="0"/>
              </a:rPr>
              <a:t>Knoweldge Representation &amp; Reasoning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36A9D-39F6-7872-0CA8-84C85A575735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Backward Chaining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A6748D-4ADA-F72D-8BCF-1BDDEDB1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37300"/>
              </p:ext>
            </p:extLst>
          </p:nvPr>
        </p:nvGraphicFramePr>
        <p:xfrm>
          <a:off x="452966" y="1579100"/>
          <a:ext cx="8238066" cy="47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034">
                  <a:extLst>
                    <a:ext uri="{9D8B030D-6E8A-4147-A177-3AD203B41FA5}">
                      <a16:colId xmlns:a16="http://schemas.microsoft.com/office/drawing/2014/main" val="3512608539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8379842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34580321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3867391942"/>
                    </a:ext>
                  </a:extLst>
                </a:gridCol>
                <a:gridCol w="3077632">
                  <a:extLst>
                    <a:ext uri="{9D8B030D-6E8A-4147-A177-3AD203B41FA5}">
                      <a16:colId xmlns:a16="http://schemas.microsoft.com/office/drawing/2014/main" val="451864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KB: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1200" b="0" i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26836"/>
                  </a:ext>
                </a:extLst>
              </a:tr>
              <a:tr h="354786">
                <a:tc rowSpan="11"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 ⇒ Q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 ⋀ M ⇒ P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 ⋀ L ⇒ M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⋀ P ⇒ L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⋀ B ⇒ L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Prove Q.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81782"/>
                  </a:ext>
                </a:extLst>
              </a:tr>
              <a:tr h="437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Subgoal(1,8)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 prove Q, we need to prove 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43359"/>
                  </a:ext>
                </a:extLst>
              </a:tr>
              <a:tr h="300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 ∧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Subgoal(2,9)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 prove P, we need to prove L and 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4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Subgoal(10)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 prove 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863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∧ 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Subgoal(5,11)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We need to prove A ⋀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867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We already know A 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87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 from the facts.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014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True(5,13,14)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Thus, L is proven.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932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16.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True(14,15)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Since both B and L is true.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532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17.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True(15,16)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Since both L and M are true, P is true.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994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True(1,17)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Since P is true, Q is true.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9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952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C7D34-CC17-AEA0-9287-97BE6118B30E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Forward vs. Backward Chaining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60E7-8B1A-3B2B-66DB-395E3A86F5E9}"/>
              </a:ext>
            </a:extLst>
          </p:cNvPr>
          <p:cNvSpPr txBox="1"/>
          <p:nvPr/>
        </p:nvSpPr>
        <p:spPr>
          <a:xfrm>
            <a:off x="452966" y="2104540"/>
            <a:ext cx="8238066" cy="36317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FC is data-driven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Automatic, unconscious processing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e.g., object recognition, routine decisions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May do lots of work that is irrelevant to the goal</a:t>
            </a:r>
          </a:p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BC is goal-driven, appropriate for problem-solving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are my keys? How do I get to my next class?</a:t>
            </a:r>
          </a:p>
          <a:p>
            <a:pPr marL="800100" lvl="1" indent="-342900" algn="just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Complexity of BC can be much less than linear in the size of the KB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80B60-1F99-639B-CAB3-5376DB0A9744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Common Inference Rules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60311E-7F8A-5914-DE41-DFD62DC74F0E}"/>
              </a:ext>
            </a:extLst>
          </p:cNvPr>
          <p:cNvGraphicFramePr>
            <a:graphicFrameLocks noGrp="1"/>
          </p:cNvGraphicFramePr>
          <p:nvPr/>
        </p:nvGraphicFramePr>
        <p:xfrm>
          <a:off x="452967" y="1644650"/>
          <a:ext cx="8238066" cy="4754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46022">
                  <a:extLst>
                    <a:ext uri="{9D8B030D-6E8A-4147-A177-3AD203B41FA5}">
                      <a16:colId xmlns:a16="http://schemas.microsoft.com/office/drawing/2014/main" val="827011686"/>
                    </a:ext>
                  </a:extLst>
                </a:gridCol>
                <a:gridCol w="2746022">
                  <a:extLst>
                    <a:ext uri="{9D8B030D-6E8A-4147-A177-3AD203B41FA5}">
                      <a16:colId xmlns:a16="http://schemas.microsoft.com/office/drawing/2014/main" val="384296255"/>
                    </a:ext>
                  </a:extLst>
                </a:gridCol>
                <a:gridCol w="2746022">
                  <a:extLst>
                    <a:ext uri="{9D8B030D-6E8A-4147-A177-3AD203B41FA5}">
                      <a16:colId xmlns:a16="http://schemas.microsoft.com/office/drawing/2014/main" val="3987487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Rule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9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Modus Ponens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⇒ B,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Modus Tollens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⇒ B, 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1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And Elimination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⋀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9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And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⋀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8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Double Negation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¬¬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59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Unit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⋁ B, 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⋁ B, ¬B ⋁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⋁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3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 Morgans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 (A ⋁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 A ⋀ ¬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 Morgans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 (A ⋀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 A ⋁ ¬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1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Contraposition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⇒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¬B ⇒ ¬A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9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Equivalence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⇒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¬A ⋁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9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962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ED25-E08B-0CB9-53F1-67CED9D29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02118-71F7-2977-4BA5-4225433057E1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Exercise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B4D68C-5C15-9346-547D-AF6850790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08906"/>
              </p:ext>
            </p:extLst>
          </p:nvPr>
        </p:nvGraphicFramePr>
        <p:xfrm>
          <a:off x="1881185" y="2156460"/>
          <a:ext cx="538162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659761102"/>
                    </a:ext>
                  </a:extLst>
                </a:gridCol>
                <a:gridCol w="1669781">
                  <a:extLst>
                    <a:ext uri="{9D8B030D-6E8A-4147-A177-3AD203B41FA5}">
                      <a16:colId xmlns:a16="http://schemas.microsoft.com/office/drawing/2014/main" val="828168991"/>
                    </a:ext>
                  </a:extLst>
                </a:gridCol>
                <a:gridCol w="2768869">
                  <a:extLst>
                    <a:ext uri="{9D8B030D-6E8A-4147-A177-3AD203B41FA5}">
                      <a16:colId xmlns:a16="http://schemas.microsoft.com/office/drawing/2014/main" val="677352467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¬(¬P ⋁ 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9009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¬Z ⇒ ¬S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235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(P ⋀ ¬Q) ⇒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3350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¬Z ⋁ 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85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Query, 𝛼 = 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Does KB ╞ 𝛼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95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47E6D3-005E-FCBD-6DEF-70E708B7EF63}"/>
              </a:ext>
            </a:extLst>
          </p:cNvPr>
          <p:cNvSpPr txBox="1"/>
          <p:nvPr/>
        </p:nvSpPr>
        <p:spPr>
          <a:xfrm>
            <a:off x="452965" y="5315578"/>
            <a:ext cx="8238066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 inference rules to check if 𝛼 entails KB? </a:t>
            </a:r>
          </a:p>
        </p:txBody>
      </p:sp>
    </p:spTree>
    <p:extLst>
      <p:ext uri="{BB962C8B-B14F-4D97-AF65-F5344CB8AC3E}">
        <p14:creationId xmlns:p14="http://schemas.microsoft.com/office/powerpoint/2010/main" val="738281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841A9-9F5B-1C92-D049-E3C9EC9FD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524C0C-4A4B-44CB-8526-BC672988060F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Exercise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4EB775-B50C-1B4D-8569-EE8DCA481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41681"/>
              </p:ext>
            </p:extLst>
          </p:nvPr>
        </p:nvGraphicFramePr>
        <p:xfrm>
          <a:off x="452965" y="2156460"/>
          <a:ext cx="8238067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38">
                  <a:extLst>
                    <a:ext uri="{9D8B030D-6E8A-4147-A177-3AD203B41FA5}">
                      <a16:colId xmlns:a16="http://schemas.microsoft.com/office/drawing/2014/main" val="1659761102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828168991"/>
                    </a:ext>
                  </a:extLst>
                </a:gridCol>
                <a:gridCol w="5854696">
                  <a:extLst>
                    <a:ext uri="{9D8B030D-6E8A-4147-A177-3AD203B41FA5}">
                      <a16:colId xmlns:a16="http://schemas.microsoft.com/office/drawing/2014/main" val="677352467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¬S11 ⇒ ¬W11 ⋀ ¬W12 ⋀ ¬ W21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9009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¬S21 ⇒ ¬W11 ¬W21 ⋀ ¬W22 ⋀ ¬W31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235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¬S12 ⇒ ¬W11 ⋀ ¬W12 ⋀ ¬W22 ⋀ ¬W13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3350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Premise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S12 ⇒ W13 ⋁ W12 ⋁ W22 ⋁ W11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85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Prove that the Wumpus is in (1,3), i.e., query, 𝛼 = W13.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Does KB ╞ 𝛼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95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E898D5-C6C9-EF3B-070B-F9AC4577ABCC}"/>
              </a:ext>
            </a:extLst>
          </p:cNvPr>
          <p:cNvSpPr txBox="1"/>
          <p:nvPr/>
        </p:nvSpPr>
        <p:spPr>
          <a:xfrm>
            <a:off x="452965" y="5315578"/>
            <a:ext cx="8238066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 inference rules to check if 𝛼 entails KB? </a:t>
            </a:r>
          </a:p>
        </p:txBody>
      </p:sp>
    </p:spTree>
    <p:extLst>
      <p:ext uri="{BB962C8B-B14F-4D97-AF65-F5344CB8AC3E}">
        <p14:creationId xmlns:p14="http://schemas.microsoft.com/office/powerpoint/2010/main" val="2338456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6668C-AA10-197B-73F0-D6FD99B4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30F3D-4E01-E4BE-EBBD-AF6124F2919A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F22AC-60F6-47A5-8A58-E5D96C9DE8E6}"/>
              </a:ext>
            </a:extLst>
          </p:cNvPr>
          <p:cNvSpPr txBox="1"/>
          <p:nvPr/>
        </p:nvSpPr>
        <p:spPr>
          <a:xfrm>
            <a:off x="452966" y="1651860"/>
            <a:ext cx="8238066" cy="46935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Logical agents apply inference to a knowledge base to derive new information and make decisions.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Basic concepts of logic: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Syntax: formal structure of sentences.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Semantics: truth of sentences w.r.t. models.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Entailment: necessary truth of one sentence given another.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Inference: deriving sentences from other sentences.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Soundness: derivations produce only entailed sentences.</a:t>
            </a:r>
          </a:p>
          <a:p>
            <a:pPr marL="800100" lvl="1" indent="-342900" algn="just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Completeness: derivations can produce all entailed sentences.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Truth table method is sound and complete for propositional logic but cumbersome in most cases.</a:t>
            </a:r>
          </a:p>
          <a:p>
            <a:pPr marL="342900" indent="-34290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Application of inference rules is another alternative to perform entailment.</a:t>
            </a:r>
          </a:p>
        </p:txBody>
      </p:sp>
    </p:spTree>
    <p:extLst>
      <p:ext uri="{BB962C8B-B14F-4D97-AF65-F5344CB8AC3E}">
        <p14:creationId xmlns:p14="http://schemas.microsoft.com/office/powerpoint/2010/main" val="2448895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11FF4-EAF6-2CEF-4DE6-5886D04C7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C93CF-BC27-A928-9DEB-D15BA2193638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3D3CF-F72C-15E7-AD0E-9FFD45BFA487}"/>
              </a:ext>
            </a:extLst>
          </p:cNvPr>
          <p:cNvSpPr txBox="1"/>
          <p:nvPr/>
        </p:nvSpPr>
        <p:spPr>
          <a:xfrm>
            <a:off x="452965" y="2536448"/>
            <a:ext cx="8238067" cy="892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07 of the textbook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Pages: 235 - 250</a:t>
            </a:r>
          </a:p>
        </p:txBody>
      </p:sp>
    </p:spTree>
    <p:extLst>
      <p:ext uri="{BB962C8B-B14F-4D97-AF65-F5344CB8AC3E}">
        <p14:creationId xmlns:p14="http://schemas.microsoft.com/office/powerpoint/2010/main" val="423880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AEB211-B30B-5491-C428-2EFF3C676A92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775BFA-6220-9B04-9BCB-2808CD96AD93}"/>
                  </a:ext>
                </a:extLst>
              </p:cNvPr>
              <p:cNvSpPr txBox="1"/>
              <p:nvPr/>
            </p:nvSpPr>
            <p:spPr>
              <a:xfrm>
                <a:off x="452965" y="2163817"/>
                <a:ext cx="8238067" cy="3477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There are five connectives in common use: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¬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(NOT),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negation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⋀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(AND),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conjunction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operands are  conjuncts.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⋁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(OR),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disjunction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operands are disjuncts.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(IMPLIES),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conditional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A ⇒ B, A is the premise or antecedent and B is the conclusion or consequent. It is also known as rule or if-then statement.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⇔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(if and only if),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biconditional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775BFA-6220-9B04-9BCB-2808CD96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5" y="2163817"/>
                <a:ext cx="8238067" cy="3477875"/>
              </a:xfrm>
              <a:prstGeom prst="rect">
                <a:avLst/>
              </a:prstGeom>
              <a:blipFill>
                <a:blip r:embed="rId2"/>
                <a:stretch>
                  <a:fillRect l="-1923" t="-2456" r="-1997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8C120-F769-1F06-2ADD-3F219B6C2E14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BCA39B-20D3-8FEE-97E8-8DB3805EDE45}"/>
                  </a:ext>
                </a:extLst>
              </p:cNvPr>
              <p:cNvSpPr txBox="1"/>
              <p:nvPr/>
            </p:nvSpPr>
            <p:spPr>
              <a:xfrm>
                <a:off x="452966" y="1868480"/>
                <a:ext cx="8238067" cy="4339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Logical constants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TRUE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FALSE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are sentences.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Propositional symbols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P1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P2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etc. are sentences.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Symbols P1 and negated symbols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¬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P1 are called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literals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literal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is either an atomic sentence (a positive literal) or a negated atomic sentence (a negative literal). 	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S is a sentence,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¬ 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 is a sentence (NOT).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S1 and S2 is a sentence, S1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⋀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S2 is a sentence (AND).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S1 and S2 is a sentence, S1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⋁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S2 is a sentence (OR).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S1 and S2 is a sentence, S1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S2 is a sentence (Implies).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S1 and S2 is a sentence, S1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⇔ 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S2 is an equivalent sentence.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BCA39B-20D3-8FEE-97E8-8DB3805E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1868480"/>
                <a:ext cx="8238067" cy="4339650"/>
              </a:xfrm>
              <a:prstGeom prst="rect">
                <a:avLst/>
              </a:prstGeom>
              <a:blipFill>
                <a:blip r:embed="rId2"/>
                <a:stretch>
                  <a:fillRect l="-1923" t="-1969" r="-1997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6604500-7CD4-CA54-BC6C-8E62005316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i="1">
                <a:latin typeface="Garamond" pitchFamily="18" charset="0"/>
              </a:rPr>
              <a:t>Knoweldge Representation &amp; Reasoning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B2E51A0-6DB1-02CD-C474-A37CC31141C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52513"/>
            <a:ext cx="8229600" cy="5073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en-US" sz="4400" dirty="0">
              <a:solidFill>
                <a:schemeClr val="accent2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en-US" sz="3600" dirty="0">
              <a:solidFill>
                <a:schemeClr val="accent2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9538D-4B97-1686-F4C5-767DD5CD9003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Precedence Order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48692-3E2D-E0FD-454A-5148EB1DFD05}"/>
              </a:ext>
            </a:extLst>
          </p:cNvPr>
          <p:cNvSpPr txBox="1"/>
          <p:nvPr/>
        </p:nvSpPr>
        <p:spPr>
          <a:xfrm>
            <a:off x="448732" y="1585810"/>
            <a:ext cx="8238067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From higher to lower: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0BBD5C3-B7AC-4314-9507-8BA4416AE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378949"/>
                  </p:ext>
                </p:extLst>
              </p:nvPr>
            </p:nvGraphicFramePr>
            <p:xfrm>
              <a:off x="457196" y="2306306"/>
              <a:ext cx="8229600" cy="25603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385021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19226197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54935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Parenthesis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(Sentence)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527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NOT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MU Serif" panose="02000603000000000000" pitchFamily="2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sz="2200" b="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Negation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261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MU Serif" panose="02000603000000000000" pitchFamily="2" charset="0"/>
                                  </a:rPr>
                                  <m:t>⋀</m:t>
                                </m:r>
                              </m:oMath>
                            </m:oMathPara>
                          </a14:m>
                          <a:endParaRPr lang="en-US" sz="2200" b="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Conjunction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5667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MU Serif" panose="02000603000000000000" pitchFamily="2" charset="0"/>
                                  </a:rPr>
                                  <m:t>⋁</m:t>
                                </m:r>
                              </m:oMath>
                            </m:oMathPara>
                          </a14:m>
                          <a:endParaRPr lang="en-US" sz="2200" b="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Disjunction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2430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IMPLIES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MU Serif" panose="02000603000000000000" pitchFamily="2" charset="0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2200" b="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Implication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3175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EQUIVALENT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MU Serif" panose="02000603000000000000" pitchFamily="2" charset="0"/>
                                  </a:rPr>
                                  <m:t>⇔</m:t>
                                </m:r>
                              </m:oMath>
                            </m:oMathPara>
                          </a14:m>
                          <a:endParaRPr lang="en-US" sz="2200" b="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Equivalence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724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0BBD5C3-B7AC-4314-9507-8BA4416AE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378949"/>
                  </p:ext>
                </p:extLst>
              </p:nvPr>
            </p:nvGraphicFramePr>
            <p:xfrm>
              <a:off x="457196" y="2306306"/>
              <a:ext cx="8229600" cy="25603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38502150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19226197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5493595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Parenthesis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(Sentence)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b="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52797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NOT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8571" r="-100665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Negation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26104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5634" r="-100665" b="-3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Conjunction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566767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10000" r="-100665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Disjunction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243071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IMPLIES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10000" r="-100665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Implication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317571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EQUIVALENT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10000" r="-100665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Equivalence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724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6D854A-294B-9884-923D-74839D7C6407}"/>
                  </a:ext>
                </a:extLst>
              </p:cNvPr>
              <p:cNvSpPr txBox="1"/>
              <p:nvPr/>
            </p:nvSpPr>
            <p:spPr>
              <a:xfrm>
                <a:off x="448729" y="5248568"/>
                <a:ext cx="8238067" cy="853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chemeClr val="accent1"/>
                  </a:buClr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Special cases: 	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⋁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⋁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C no parentheses are needed.</a:t>
                </a:r>
              </a:p>
              <a:p>
                <a:pPr algn="just">
                  <a:spcAft>
                    <a:spcPts val="1200"/>
                  </a:spcAft>
                  <a:buClr>
                    <a:schemeClr val="accent1"/>
                  </a:buClr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What about: 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C ???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6D854A-294B-9884-923D-74839D7C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29" y="5248568"/>
                <a:ext cx="8238067" cy="853247"/>
              </a:xfrm>
              <a:prstGeom prst="rect">
                <a:avLst/>
              </a:prstGeom>
              <a:blipFill>
                <a:blip r:embed="rId3"/>
                <a:stretch>
                  <a:fillRect l="-2073" t="-9286" b="-2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CB5EE-4252-C6F9-D0AD-BAE5BCBC9588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858F73-3994-8D52-3431-4118B5CD2403}"/>
                  </a:ext>
                </a:extLst>
              </p:cNvPr>
              <p:cNvSpPr txBox="1"/>
              <p:nvPr/>
            </p:nvSpPr>
            <p:spPr>
              <a:xfrm>
                <a:off x="452965" y="1714592"/>
                <a:ext cx="8238067" cy="449353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 means “It is hot.”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 means “It is humid.”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 means “It is raining.”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⋀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R 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“If it is hot and humid, then it is raining”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P 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“If it is humid, then it is hot”</a:t>
                </a:r>
              </a:p>
              <a:p>
                <a:pPr marL="342900" indent="-342900" algn="just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better way: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Hot = “It is hot”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Humid = “It is humid”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Raining = “It is raining”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858F73-3994-8D52-3431-4118B5CD2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5" y="1714592"/>
                <a:ext cx="8238067" cy="4493538"/>
              </a:xfrm>
              <a:prstGeom prst="rect">
                <a:avLst/>
              </a:prstGeom>
              <a:blipFill>
                <a:blip r:embed="rId2"/>
                <a:stretch>
                  <a:fillRect l="-1923" t="-1764" b="-3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C9603-ADF5-64FA-7273-F2725B4797FF}"/>
              </a:ext>
            </a:extLst>
          </p:cNvPr>
          <p:cNvSpPr txBox="1"/>
          <p:nvPr/>
        </p:nvSpPr>
        <p:spPr>
          <a:xfrm>
            <a:off x="452966" y="649870"/>
            <a:ext cx="8238067" cy="55399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Semantic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1C186C-3753-814C-0E3B-DA3B01C407EC}"/>
                  </a:ext>
                </a:extLst>
              </p:cNvPr>
              <p:cNvSpPr txBox="1"/>
              <p:nvPr/>
            </p:nvSpPr>
            <p:spPr>
              <a:xfrm>
                <a:off x="452966" y="2142461"/>
                <a:ext cx="8238067" cy="3538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semantics for propositional logic must specify how to compute the truth value of any sentence, given a model.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propositional logic, a model simply sets the truth value - 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true or false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-</a:t>
                </a:r>
                <a:r>
                  <a:rPr lang="en-US" sz="2200" dirty="0">
                    <a:solidFill>
                      <a:schemeClr val="accent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for every proposition symbol. 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For example, if the sentences in the knowledge base make use of the proposition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1, 2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2,  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then one possible model is </a:t>
                </a:r>
                <a:r>
                  <a:rPr lang="en-US" sz="22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 = </a:t>
                </a:r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P</m:t>
                        </m:r>
                      </m:e>
                      <m:sub>
                        <m:r>
                          <a:rPr lang="en-US" sz="2000" b="0" i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1, 2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false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P</m:t>
                        </m:r>
                      </m:e>
                      <m:sub>
                        <m:r>
                          <a:rPr lang="en-US" sz="2000" b="0" i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2,  2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false</m:t>
                    </m:r>
                    <m:r>
                      <m:rPr>
                        <m:nor/>
                      </m:rPr>
                      <a:rPr lang="en-US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P</m:t>
                        </m:r>
                      </m:e>
                      <m:sub>
                        <m:r>
                          <a:rPr lang="en-US" sz="2000" b="0" i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3, 1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true</m:t>
                    </m:r>
                  </m:oMath>
                </a14:m>
                <a:r>
                  <a:rPr lang="en-US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</a:t>
                </a:r>
              </a:p>
              <a:p>
                <a:pPr marL="342900" indent="-342900" algn="just">
                  <a:spcAft>
                    <a:spcPts val="12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With three proposition symbols,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=8</m:t>
                    </m:r>
                  </m:oMath>
                </a14:m>
                <a:r>
                  <a:rPr lang="en-US" sz="2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possible models.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1C186C-3753-814C-0E3B-DA3B01C4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2142461"/>
                <a:ext cx="8238067" cy="3538276"/>
              </a:xfrm>
              <a:prstGeom prst="rect">
                <a:avLst/>
              </a:prstGeom>
              <a:blipFill>
                <a:blip r:embed="rId2"/>
                <a:stretch>
                  <a:fillRect l="-1923" t="-2065" r="-1997" b="-4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4426</TotalTime>
  <Words>3644</Words>
  <Application>Microsoft Office PowerPoint</Application>
  <PresentationFormat>On-screen Show (4:3)</PresentationFormat>
  <Paragraphs>578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Aptos</vt:lpstr>
      <vt:lpstr>Arial</vt:lpstr>
      <vt:lpstr>Cambria</vt:lpstr>
      <vt:lpstr>Cambria Math</vt:lpstr>
      <vt:lpstr>CMU Serif</vt:lpstr>
      <vt:lpstr>Courier New</vt:lpstr>
      <vt:lpstr>Garamond</vt:lpstr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Knoweldge Representation &amp; Reasoning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Knoweldge Representation &amp; Reasoning</vt:lpstr>
      <vt:lpstr>Knoweldge Representation &amp; Reasoning</vt:lpstr>
      <vt:lpstr>Knoweldge Representation &amp; Reasoning</vt:lpstr>
      <vt:lpstr>Example: Conversion to CNF</vt:lpstr>
      <vt:lpstr>PowerPoint Presentation</vt:lpstr>
      <vt:lpstr>PowerPoint Presentation</vt:lpstr>
      <vt:lpstr>Knoweldge Representation &amp; Reasoning</vt:lpstr>
      <vt:lpstr>Knoweldge Representation &amp; Reasoning</vt:lpstr>
      <vt:lpstr>Knoweldge Representation &amp; Reasoning</vt:lpstr>
      <vt:lpstr>Knoweldge Representation &amp; Reasoning</vt:lpstr>
      <vt:lpstr>Knoweldge Representation &amp; Reasoning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M Alam</dc:creator>
  <cp:lastModifiedBy>Mohammad M Alam</cp:lastModifiedBy>
  <cp:revision>208</cp:revision>
  <dcterms:created xsi:type="dcterms:W3CDTF">2025-01-08T01:58:03Z</dcterms:created>
  <dcterms:modified xsi:type="dcterms:W3CDTF">2025-03-07T15:16:04Z</dcterms:modified>
</cp:coreProperties>
</file>