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46"/>
  </p:notesMasterIdLst>
  <p:sldIdLst>
    <p:sldId id="256" r:id="rId2"/>
    <p:sldId id="646" r:id="rId3"/>
    <p:sldId id="631" r:id="rId4"/>
    <p:sldId id="647" r:id="rId5"/>
    <p:sldId id="648" r:id="rId6"/>
    <p:sldId id="649" r:id="rId7"/>
    <p:sldId id="650" r:id="rId8"/>
    <p:sldId id="651" r:id="rId9"/>
    <p:sldId id="652" r:id="rId10"/>
    <p:sldId id="653" r:id="rId11"/>
    <p:sldId id="654" r:id="rId12"/>
    <p:sldId id="662" r:id="rId13"/>
    <p:sldId id="655" r:id="rId14"/>
    <p:sldId id="656" r:id="rId15"/>
    <p:sldId id="658" r:id="rId16"/>
    <p:sldId id="657" r:id="rId17"/>
    <p:sldId id="257" r:id="rId18"/>
    <p:sldId id="663" r:id="rId19"/>
    <p:sldId id="664" r:id="rId20"/>
    <p:sldId id="661" r:id="rId21"/>
    <p:sldId id="665" r:id="rId22"/>
    <p:sldId id="666" r:id="rId23"/>
    <p:sldId id="667" r:id="rId24"/>
    <p:sldId id="668" r:id="rId25"/>
    <p:sldId id="687" r:id="rId26"/>
    <p:sldId id="671" r:id="rId27"/>
    <p:sldId id="670" r:id="rId28"/>
    <p:sldId id="674" r:id="rId29"/>
    <p:sldId id="673" r:id="rId30"/>
    <p:sldId id="675" r:id="rId31"/>
    <p:sldId id="676" r:id="rId32"/>
    <p:sldId id="677" r:id="rId33"/>
    <p:sldId id="678" r:id="rId34"/>
    <p:sldId id="679" r:id="rId35"/>
    <p:sldId id="680" r:id="rId36"/>
    <p:sldId id="681" r:id="rId37"/>
    <p:sldId id="682" r:id="rId38"/>
    <p:sldId id="683" r:id="rId39"/>
    <p:sldId id="684" r:id="rId40"/>
    <p:sldId id="659" r:id="rId41"/>
    <p:sldId id="660" r:id="rId42"/>
    <p:sldId id="685" r:id="rId43"/>
    <p:sldId id="686" r:id="rId44"/>
    <p:sldId id="623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CC00"/>
    <a:srgbClr val="00FF00"/>
    <a:srgbClr val="0000FF"/>
    <a:srgbClr val="6699FF"/>
    <a:srgbClr val="00FFCC"/>
    <a:srgbClr val="0099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559" autoAdjust="0"/>
  </p:normalViewPr>
  <p:slideViewPr>
    <p:cSldViewPr snapToGrid="0">
      <p:cViewPr varScale="1">
        <p:scale>
          <a:sx n="89" d="100"/>
          <a:sy n="89" d="100"/>
        </p:scale>
        <p:origin x="126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5E3D8-DDB0-4D1F-BC26-95A94F663B1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3963F-15E3-4F9A-906F-AFE85BBD6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7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6D8A0-2B96-027A-711B-1550DF8D1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18609AF5-F111-CF19-14D7-A2CA409886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12A281-D118-4EC7-BDEE-700B21792AC4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2213F91B-71D1-C642-7DEE-262CE4F84F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AC373121-DD5A-9975-13BC-E94EE7365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499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233E0-4195-D8E7-B92A-DEC79835D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5EDE0B-0ED5-43A4-C54F-17B3C186C9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71E2A9-9135-7E48-FE78-E513D76F3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83EF8-3A8D-49CD-7417-ADE9338ABB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3963F-15E3-4F9A-906F-AFE85BBD623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95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CD0B64-F392-4469-B10B-622E9378706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76B7BD-3197-4DA1-BA2E-B38AE6E9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7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0B64-F392-4469-B10B-622E9378706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B7BD-3197-4DA1-BA2E-B38AE6E9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6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CD0B64-F392-4469-B10B-622E9378706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76B7BD-3197-4DA1-BA2E-B38AE6E9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57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5902B-52C6-0B2A-97C6-59E4597E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A955D-DF3B-0B86-D83D-8AA589FC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09E10-A051-8107-DCEB-91C7425C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E9F2F-D431-46BA-B5AD-ABB2B8E2ED8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7105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0B64-F392-4469-B10B-622E9378706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B7BD-3197-4DA1-BA2E-B38AE6E9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7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CD0B64-F392-4469-B10B-622E9378706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76B7BD-3197-4DA1-BA2E-B38AE6E9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0B64-F392-4469-B10B-622E9378706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B7BD-3197-4DA1-BA2E-B38AE6E9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6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0B64-F392-4469-B10B-622E9378706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B7BD-3197-4DA1-BA2E-B38AE6E9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8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0B64-F392-4469-B10B-622E9378706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B7BD-3197-4DA1-BA2E-B38AE6E9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3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0B64-F392-4469-B10B-622E9378706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B7BD-3197-4DA1-BA2E-B38AE6E9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4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CD0B64-F392-4469-B10B-622E9378706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76B7BD-3197-4DA1-BA2E-B38AE6E9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0B64-F392-4469-B10B-622E9378706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B7BD-3197-4DA1-BA2E-B38AE6E9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8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ECD0B64-F392-4469-B10B-622E9378706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176B7BD-3197-4DA1-BA2E-B38AE6E9DD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600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5D087E4-6954-FD2F-ABCB-633814FDC1C8}"/>
              </a:ext>
            </a:extLst>
          </p:cNvPr>
          <p:cNvSpPr txBox="1"/>
          <p:nvPr/>
        </p:nvSpPr>
        <p:spPr>
          <a:xfrm>
            <a:off x="728131" y="3736776"/>
            <a:ext cx="7687733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First Order Logic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214D9D-2F9E-D295-0F59-4E5091EF0BAA}"/>
              </a:ext>
            </a:extLst>
          </p:cNvPr>
          <p:cNvSpPr txBox="1"/>
          <p:nvPr/>
        </p:nvSpPr>
        <p:spPr>
          <a:xfrm>
            <a:off x="1231898" y="1138762"/>
            <a:ext cx="6680200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CSE 440 </a:t>
            </a:r>
          </a:p>
          <a:p>
            <a:pPr algn="ctr"/>
            <a:r>
              <a:rPr lang="en-US" sz="44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Artificial Intelligence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D60280-9426-4BB9-15A1-74F21142D85D}"/>
              </a:ext>
            </a:extLst>
          </p:cNvPr>
          <p:cNvSpPr txBox="1"/>
          <p:nvPr/>
        </p:nvSpPr>
        <p:spPr>
          <a:xfrm>
            <a:off x="927094" y="4920620"/>
            <a:ext cx="7289805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Dr. Mohammad Mahmudul Alam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of Electrical &amp; Computer Engineering (ECE)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North South University (NSU)</a:t>
            </a:r>
          </a:p>
        </p:txBody>
      </p:sp>
    </p:spTree>
    <p:extLst>
      <p:ext uri="{BB962C8B-B14F-4D97-AF65-F5344CB8AC3E}">
        <p14:creationId xmlns:p14="http://schemas.microsoft.com/office/powerpoint/2010/main" val="3098322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8E7AD-D80B-F00C-0091-587469C30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7F5CA8-54A6-DB9A-D874-33B824BF7FB8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Connection between Quantifiers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A3CEC2-C937-40C7-9B5C-078324F7BBD8}"/>
              </a:ext>
            </a:extLst>
          </p:cNvPr>
          <p:cNvSpPr txBox="1"/>
          <p:nvPr/>
        </p:nvSpPr>
        <p:spPr>
          <a:xfrm>
            <a:off x="452965" y="2486323"/>
            <a:ext cx="8238067" cy="28315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We can relate sentences involving ∀ and ∃ using De Morgan’s laws: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(∀x) ¬P(x) ⇔ ¬(∃x) P(x)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¬(∀x) P(x) ⇔ (∃x) ¬P(x)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(∀x) P(x) ⇔ ¬(∃x) ¬P(x)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(∃x) P(x) ⇔ ¬(∀x) ¬P(x)</a:t>
            </a:r>
          </a:p>
        </p:txBody>
      </p:sp>
    </p:spTree>
    <p:extLst>
      <p:ext uri="{BB962C8B-B14F-4D97-AF65-F5344CB8AC3E}">
        <p14:creationId xmlns:p14="http://schemas.microsoft.com/office/powerpoint/2010/main" val="800367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42677-EF40-9213-D46A-867AAA6FB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E0E93D-8081-2DA3-4482-80B5C8A4DDAE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Quantifiers: use of 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70EC64-6E97-F7DD-9D44-D27C9E826E07}"/>
                  </a:ext>
                </a:extLst>
              </p:cNvPr>
              <p:cNvSpPr txBox="1"/>
              <p:nvPr/>
            </p:nvSpPr>
            <p:spPr>
              <a:xfrm>
                <a:off x="452966" y="2558076"/>
                <a:ext cx="8238067" cy="252376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Universal Quantifiers (UQ) often used with “implies (⇒)” to form “rules”:</a:t>
                </a:r>
              </a:p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(∀x) student(x) ⇒ smart(x)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“All students are smart”</a:t>
                </a:r>
              </a:p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Common mistake: using ⋀ as the main connective with ∀: </a:t>
                </a:r>
                <a:r>
                  <a:rPr lang="en-US" sz="2400" dirty="0">
                    <a:solidFill>
                      <a:srgbClr val="FF0000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∀x At(x, NSU) ⋀ Smart(x) </a:t>
                </a:r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means “Everyone is at NSU, and everyone is smart”. </a:t>
                </a:r>
                <a:endParaRPr lang="en-US" sz="2400" dirty="0">
                  <a:solidFill>
                    <a:srgbClr val="FF000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70EC64-6E97-F7DD-9D44-D27C9E826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6" y="2558076"/>
                <a:ext cx="8238067" cy="2523768"/>
              </a:xfrm>
              <a:prstGeom prst="rect">
                <a:avLst/>
              </a:prstGeom>
              <a:blipFill>
                <a:blip r:embed="rId2"/>
                <a:stretch>
                  <a:fillRect l="-2071" t="-4589" r="-2219" b="-6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69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6236D-D076-B371-8FFC-0B664E4D3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79766E-22A3-D8B4-6EB2-BCA4EE57C951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Quantifiers: use of 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C7EA1-5E14-DC6B-A40D-A090A9C5AB67}"/>
              </a:ext>
            </a:extLst>
          </p:cNvPr>
          <p:cNvSpPr txBox="1"/>
          <p:nvPr/>
        </p:nvSpPr>
        <p:spPr>
          <a:xfrm>
            <a:off x="452965" y="1919895"/>
            <a:ext cx="8238067" cy="409342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Existential Quantifiers (EQ) are usually used with “and” to specify a list of properties about an individual: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(∃x) student(x) ⋀ smart(x)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“There is a student who is smart”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common mistake is to represent this English sentence as the FOL sentence: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(∃x) student(x) ⇒ smart(x)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But what happens when there is a person who is not a student?</a:t>
            </a:r>
            <a:endParaRPr lang="en-US" sz="2400" dirty="0">
              <a:solidFill>
                <a:srgbClr val="FF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893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5AD0B-2E26-F0B3-A6F9-D5619F28A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7A6D88-92BD-C45D-FA85-23F56F8B67AB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Atomic Sentences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CBAF5-6CE7-B764-865C-EC767979B246}"/>
              </a:ext>
            </a:extLst>
          </p:cNvPr>
          <p:cNvSpPr txBox="1"/>
          <p:nvPr/>
        </p:nvSpPr>
        <p:spPr>
          <a:xfrm>
            <a:off x="452966" y="1864409"/>
            <a:ext cx="8238067" cy="40318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Atomic sentences in logic state facts that are </a:t>
            </a:r>
            <a:r>
              <a:rPr lang="en-US" sz="24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true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or </a:t>
            </a:r>
            <a:r>
              <a:rPr lang="en-US" sz="24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false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Atomic sentence = predicate(term_1, ..., term_n)</a:t>
            </a:r>
          </a:p>
          <a:p>
            <a:pPr algn="just">
              <a:spcAft>
                <a:spcPts val="1200"/>
              </a:spcAft>
              <a:buClr>
                <a:schemeClr val="accent1"/>
              </a:buClr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						  or term1 = term2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Term = function(term1, ..., term_n)</a:t>
            </a:r>
          </a:p>
          <a:p>
            <a:pPr algn="just">
              <a:spcAft>
                <a:spcPts val="1200"/>
              </a:spcAft>
              <a:buClr>
                <a:schemeClr val="accent1"/>
              </a:buClr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		      or constant or variable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terms: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Brother(Ali , Mohamed) 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Greater(Length(x), Length(y))</a:t>
            </a:r>
          </a:p>
        </p:txBody>
      </p:sp>
    </p:spTree>
    <p:extLst>
      <p:ext uri="{BB962C8B-B14F-4D97-AF65-F5344CB8AC3E}">
        <p14:creationId xmlns:p14="http://schemas.microsoft.com/office/powerpoint/2010/main" val="201068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6665C-422B-5113-0C4F-53855A5D0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763AE4-AD03-ED1A-7569-FA8531FF4E7B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Complex Sentences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3A963-5DDC-CC27-BC81-A7B1A3937F0A}"/>
              </a:ext>
            </a:extLst>
          </p:cNvPr>
          <p:cNvSpPr txBox="1"/>
          <p:nvPr/>
        </p:nvSpPr>
        <p:spPr>
          <a:xfrm>
            <a:off x="452965" y="2524958"/>
            <a:ext cx="8238067" cy="28315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Complex sentences are made from atomic sentences using connectives and by applying quantifiers.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Examples: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Sibling(Ali, Mohamed) ⇒ Sibling(Mohamed, Ali)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greater(1, 2) ∨ less-or-equal(1, 2)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∀ x, y Sibling(x, y) ⇒ Sibling(y, x)</a:t>
            </a:r>
          </a:p>
        </p:txBody>
      </p:sp>
    </p:spTree>
    <p:extLst>
      <p:ext uri="{BB962C8B-B14F-4D97-AF65-F5344CB8AC3E}">
        <p14:creationId xmlns:p14="http://schemas.microsoft.com/office/powerpoint/2010/main" val="4245164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C8F52-E9B0-70EA-1192-E8502DCB5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FD34CF-6CB5-175E-C4B7-1F80437F23C9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English to FOL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ACF6E-FEBE-14EF-EF35-867704BDC5E1}"/>
              </a:ext>
            </a:extLst>
          </p:cNvPr>
          <p:cNvSpPr txBox="1"/>
          <p:nvPr/>
        </p:nvSpPr>
        <p:spPr>
          <a:xfrm>
            <a:off x="452965" y="1954689"/>
            <a:ext cx="8238067" cy="412420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Mary is not tall. 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¬tall(Mary)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Every gardener likes the sun.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∀x gardener(x) ⇒ likes(x, Sun) 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You can fool some of the people all the time.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∃x ∀t  person(x) ⋀ time(t) ⇒ can-fool(x, t)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You can fool all the people some of the time.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∀x ∃t (person(x) ⇒ time(t) ⋀ can-fool(x, t))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∃x (person(x) ⇒ ∃t (time(t) ⋀ can-fool(x, t))</a:t>
            </a:r>
          </a:p>
        </p:txBody>
      </p:sp>
    </p:spTree>
    <p:extLst>
      <p:ext uri="{BB962C8B-B14F-4D97-AF65-F5344CB8AC3E}">
        <p14:creationId xmlns:p14="http://schemas.microsoft.com/office/powerpoint/2010/main" val="2166350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8D2FF-0ED5-799B-40B5-B5CE50A43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2EB006-9C77-45E9-D818-BF44233E6583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English to FOL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166A4-DA2D-0681-590E-9381A8835A8A}"/>
              </a:ext>
            </a:extLst>
          </p:cNvPr>
          <p:cNvSpPr txBox="1"/>
          <p:nvPr/>
        </p:nvSpPr>
        <p:spPr>
          <a:xfrm>
            <a:off x="452965" y="1919531"/>
            <a:ext cx="8238067" cy="415498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 purple mushroom is poisonous.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¬(∃x) purple(x) ⋀ mushroom(x) ⋀ poisonous(x)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(∀x) (mushroom(x) ⋀ purple(x)) ⇒  ¬poisonous(x) 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There are exactly two purple mushrooms. 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(∃x)(∃y) mushroom(x) ⋀ purple(x) ⋀ mushroom(y) ⋀ purple(y) ⋀ ¬(x=y) ⋀ (∀z) (mushroom(z) ⋀ purple(z)) ⇒ ((x=z) ⋁ (y=z))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 is above Y if X is on directly on top of Y or else there is a pile of one or more other objects directly on top of one another starting with X and ending with Y. 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(∀x)(∀y) above(x,y) ⇔ (on(x,y) ⋁ (∃z) (on(x,z) ⋀ above(z,y)))</a:t>
            </a:r>
          </a:p>
        </p:txBody>
      </p:sp>
    </p:spTree>
    <p:extLst>
      <p:ext uri="{BB962C8B-B14F-4D97-AF65-F5344CB8AC3E}">
        <p14:creationId xmlns:p14="http://schemas.microsoft.com/office/powerpoint/2010/main" val="3384361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6EB412-0519-E415-7E72-1622DEC1253D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FOL to English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A43AE-1293-D4A5-677B-C6BF38B1A9E6}"/>
              </a:ext>
            </a:extLst>
          </p:cNvPr>
          <p:cNvSpPr txBox="1"/>
          <p:nvPr/>
        </p:nvSpPr>
        <p:spPr>
          <a:xfrm>
            <a:off x="452966" y="1905548"/>
            <a:ext cx="823806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∀x has-a(x, Bachelors) ⇒ is-a(x, human)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12DC0D-F719-82D6-A5DF-2A0780030997}"/>
              </a:ext>
            </a:extLst>
          </p:cNvPr>
          <p:cNvSpPr txBox="1"/>
          <p:nvPr/>
        </p:nvSpPr>
        <p:spPr>
          <a:xfrm>
            <a:off x="452966" y="2364632"/>
            <a:ext cx="823806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Everyone who has a bachelors is human.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B15DD3-759D-6B71-F94A-9C11F7A29425}"/>
              </a:ext>
            </a:extLst>
          </p:cNvPr>
          <p:cNvSpPr txBox="1"/>
          <p:nvPr/>
        </p:nvSpPr>
        <p:spPr>
          <a:xfrm>
            <a:off x="452968" y="2986194"/>
            <a:ext cx="823806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∃x has-a(x, Bachelors)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FF25C-7D4B-E945-5F53-881711993566}"/>
              </a:ext>
            </a:extLst>
          </p:cNvPr>
          <p:cNvSpPr txBox="1"/>
          <p:nvPr/>
        </p:nvSpPr>
        <p:spPr>
          <a:xfrm>
            <a:off x="452966" y="3450440"/>
            <a:ext cx="823806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There exists some who has a bachelors.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456BC-C5B2-38F8-0CB2-CB5A1F101380}"/>
              </a:ext>
            </a:extLst>
          </p:cNvPr>
          <p:cNvSpPr txBox="1"/>
          <p:nvPr/>
        </p:nvSpPr>
        <p:spPr>
          <a:xfrm>
            <a:off x="452966" y="4066840"/>
            <a:ext cx="823806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∀x ∃y Loves(x, 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5D6E0-1B8E-CD9E-582B-0091CDD8D4C0}"/>
              </a:ext>
            </a:extLst>
          </p:cNvPr>
          <p:cNvSpPr txBox="1"/>
          <p:nvPr/>
        </p:nvSpPr>
        <p:spPr>
          <a:xfrm>
            <a:off x="452966" y="4525924"/>
            <a:ext cx="823806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Everybody loves somebody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F7C618-01D8-49AF-0C8A-5D94EB0017B9}"/>
              </a:ext>
            </a:extLst>
          </p:cNvPr>
          <p:cNvSpPr txBox="1"/>
          <p:nvPr/>
        </p:nvSpPr>
        <p:spPr>
          <a:xfrm>
            <a:off x="452966" y="5138061"/>
            <a:ext cx="823806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∀x Man(x) ⇒ Mortal(x)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8574D4-148E-6EBB-540F-823D78E0D156}"/>
              </a:ext>
            </a:extLst>
          </p:cNvPr>
          <p:cNvSpPr txBox="1"/>
          <p:nvPr/>
        </p:nvSpPr>
        <p:spPr>
          <a:xfrm>
            <a:off x="452966" y="5597145"/>
            <a:ext cx="823806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men are mortal</a:t>
            </a:r>
          </a:p>
        </p:txBody>
      </p:sp>
    </p:spTree>
    <p:extLst>
      <p:ext uri="{BB962C8B-B14F-4D97-AF65-F5344CB8AC3E}">
        <p14:creationId xmlns:p14="http://schemas.microsoft.com/office/powerpoint/2010/main" val="12869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7C7E51-5044-A4DE-5494-923B989B90EB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FOL Exercise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7A5499-7961-3332-C349-3BA1D7E6C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823743"/>
              </p:ext>
            </p:extLst>
          </p:nvPr>
        </p:nvGraphicFramePr>
        <p:xfrm>
          <a:off x="452967" y="1962944"/>
          <a:ext cx="8238066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033">
                  <a:extLst>
                    <a:ext uri="{9D8B030D-6E8A-4147-A177-3AD203B41FA5}">
                      <a16:colId xmlns:a16="http://schemas.microsoft.com/office/drawing/2014/main" val="2983659858"/>
                    </a:ext>
                  </a:extLst>
                </a:gridCol>
                <a:gridCol w="4119033">
                  <a:extLst>
                    <a:ext uri="{9D8B030D-6E8A-4147-A177-3AD203B41FA5}">
                      <a16:colId xmlns:a16="http://schemas.microsoft.com/office/drawing/2014/main" val="918874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1. Everything is bitter or sweet.</a:t>
                      </a:r>
                    </a:p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2. Either everything is bitter, or everything is sweet.</a:t>
                      </a:r>
                    </a:p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3. There is somebody who is loved by everyone.</a:t>
                      </a:r>
                    </a:p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4. Nobody is loved by no one.</a:t>
                      </a:r>
                    </a:p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5. If someone is noisy, everybody is annoyed. </a:t>
                      </a:r>
                    </a:p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6. Frogs are green.</a:t>
                      </a:r>
                    </a:p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7. Frogs are not green.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8. No frog is green.</a:t>
                      </a:r>
                    </a:p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9. Some frogs are not green.</a:t>
                      </a:r>
                    </a:p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10. A mechanic likes Bob.</a:t>
                      </a:r>
                    </a:p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11. A mechanic likes herself.</a:t>
                      </a:r>
                    </a:p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12. Every mechanic likes Bob.</a:t>
                      </a:r>
                    </a:p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13. Some mechanic likes every nurse.</a:t>
                      </a:r>
                    </a:p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14. There is a mechanic who is liked by every nurse.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494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968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09702-0E44-E057-35DB-854CA8FE5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9AA646-0E6C-CB22-FB32-95627B636885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FOL Exercise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43F07D-0E21-9215-24E5-9792DFA59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552920"/>
              </p:ext>
            </p:extLst>
          </p:nvPr>
        </p:nvGraphicFramePr>
        <p:xfrm>
          <a:off x="452967" y="1962944"/>
          <a:ext cx="8238066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033">
                  <a:extLst>
                    <a:ext uri="{9D8B030D-6E8A-4147-A177-3AD203B41FA5}">
                      <a16:colId xmlns:a16="http://schemas.microsoft.com/office/drawing/2014/main" val="2983659858"/>
                    </a:ext>
                  </a:extLst>
                </a:gridCol>
                <a:gridCol w="4119033">
                  <a:extLst>
                    <a:ext uri="{9D8B030D-6E8A-4147-A177-3AD203B41FA5}">
                      <a16:colId xmlns:a16="http://schemas.microsoft.com/office/drawing/2014/main" val="918874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1. ∀x (bitter(x) ⋁ sweet(x))</a:t>
                      </a:r>
                    </a:p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2. ∀x (bitter(x)) ⋁ ∀x (sweet(x))</a:t>
                      </a:r>
                    </a:p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3. ∃x ∀y (loves(y, x))</a:t>
                      </a:r>
                    </a:p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4. ¬∃x ¬∃y (loves(y, x))</a:t>
                      </a:r>
                    </a:p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5. ∃x (noisy(x)) ⇒ ∀y(annoyed(y))</a:t>
                      </a:r>
                    </a:p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6. ∀x (frog(x) ⇒ green(x))</a:t>
                      </a:r>
                    </a:p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7. ∀x (frog(x) ⇒ ¬green(x))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8. ¬∃x (frog(x) ⋁ green(x))</a:t>
                      </a:r>
                    </a:p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9. ∃x (frog(x) ⋁ ¬green(x))</a:t>
                      </a:r>
                    </a:p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10. ∃x (mech.(x) ⋁ likes(x, Bob))</a:t>
                      </a:r>
                    </a:p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11. ∃x (mech.(x) ⋁ likes(x, x))</a:t>
                      </a:r>
                    </a:p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12. ∀x (mech.(x) ⇒ likes(x, Bob))</a:t>
                      </a:r>
                    </a:p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13. ∃x ∀y (mech(x) ⋁ nurse(y) ⇒ likes(x, y))</a:t>
                      </a:r>
                    </a:p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14. ∃x(mech(x) ∧ ∀y(nurse(y) ⇒ likes(y, x))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494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97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6668C-AA10-197B-73F0-D6FD99B49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630F3D-4E01-E4BE-EBBD-AF6124F2919A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Last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F22AC-60F6-47A5-8A58-E5D96C9DE8E6}"/>
              </a:ext>
            </a:extLst>
          </p:cNvPr>
          <p:cNvSpPr txBox="1"/>
          <p:nvPr/>
        </p:nvSpPr>
        <p:spPr>
          <a:xfrm>
            <a:off x="452967" y="1861902"/>
            <a:ext cx="8238066" cy="415498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Propositional Logic: A simple language consisting of symbols and logical connectives.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We can derive new sentences from Knowledge Base (KB) by the process of Inference. 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Enumeration method checks truth value of all models which have exponential time &amp; space complexity. 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We can also perform inference by directly applying rules. 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 prove by contradiction, we need to convert the KB to CNF. 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If KB in Horn form, we can apply forward or backward chaining for inference.</a:t>
            </a:r>
          </a:p>
        </p:txBody>
      </p:sp>
    </p:spTree>
    <p:extLst>
      <p:ext uri="{BB962C8B-B14F-4D97-AF65-F5344CB8AC3E}">
        <p14:creationId xmlns:p14="http://schemas.microsoft.com/office/powerpoint/2010/main" val="3977531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99D6E-6272-2F56-74B8-4C6589DAA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E9AC63-64EC-0602-80F9-E4A6050FF92C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Inference in FOL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0DB22-7853-9005-8BFE-BE6E744DA42E}"/>
              </a:ext>
            </a:extLst>
          </p:cNvPr>
          <p:cNvSpPr txBox="1"/>
          <p:nvPr/>
        </p:nvSpPr>
        <p:spPr>
          <a:xfrm>
            <a:off x="452965" y="2245210"/>
            <a:ext cx="8238067" cy="35086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Inference in FOL can be performed by: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Reduce FOL to PL (</a:t>
            </a:r>
            <a:r>
              <a:rPr lang="en-US" sz="24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Propositionalization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 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Unification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Generalized Modus Ponens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Forward chaining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Backward chaining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Resolution</a:t>
            </a:r>
          </a:p>
        </p:txBody>
      </p:sp>
    </p:spTree>
    <p:extLst>
      <p:ext uri="{BB962C8B-B14F-4D97-AF65-F5344CB8AC3E}">
        <p14:creationId xmlns:p14="http://schemas.microsoft.com/office/powerpoint/2010/main" val="23356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0F0E0-D5E8-26CC-8B42-E839A3C88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A22FF9-E792-544A-7A39-16C0BA38B6B7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From FOL to PL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745F5-3B24-8623-BAC7-D879545B0FB5}"/>
              </a:ext>
            </a:extLst>
          </p:cNvPr>
          <p:cNvSpPr txBox="1"/>
          <p:nvPr/>
        </p:nvSpPr>
        <p:spPr>
          <a:xfrm>
            <a:off x="452965" y="2231246"/>
            <a:ext cx="8238067" cy="35394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First-order inference can be done by converting the Knowledge Base to PL and using propositional inference.</a:t>
            </a:r>
          </a:p>
          <a:p>
            <a:pPr algn="just">
              <a:spcAft>
                <a:spcPts val="1200"/>
              </a:spcAft>
              <a:buClr>
                <a:schemeClr val="accent1"/>
              </a:buClr>
            </a:pPr>
            <a:endParaRPr lang="en-US" sz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How to convert universal quantifiers ∀ ?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Replace variable by </a:t>
            </a:r>
            <a:r>
              <a:rPr lang="en-US" sz="24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ground term 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 term without variables).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How to convert existential quantifiers ∃ ?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Skolemization.</a:t>
            </a:r>
          </a:p>
        </p:txBody>
      </p:sp>
    </p:spTree>
    <p:extLst>
      <p:ext uri="{BB962C8B-B14F-4D97-AF65-F5344CB8AC3E}">
        <p14:creationId xmlns:p14="http://schemas.microsoft.com/office/powerpoint/2010/main" val="85199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68524-26FE-96C3-8766-80AEF570B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B82569-82E6-9BDA-3C4A-4B102611A31D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Universal Instantiation (UI)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C912E-490E-D089-33BB-CCF3FB69A923}"/>
              </a:ext>
            </a:extLst>
          </p:cNvPr>
          <p:cNvSpPr txBox="1"/>
          <p:nvPr/>
        </p:nvSpPr>
        <p:spPr>
          <a:xfrm>
            <a:off x="452965" y="2108544"/>
            <a:ext cx="8238067" cy="378565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If (∀x) P(x) is true, then P(c) is true, where c is a constant in the domain of x. 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example, from (∀x) eats(Ziggy, x) we can infer eats(Ziggy, IceCream). 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variable symbol can be replaced by any ground term, i.e., any constant symbol or function symbol applied to ground terms only.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general, </a:t>
            </a:r>
            <a:r>
              <a:rPr lang="en-US" sz="2400" b="1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Subst</a:t>
            </a:r>
            <a:r>
              <a:rPr lang="en-US" sz="24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({v/g}, α) 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means the result of substituting </a:t>
            </a:r>
            <a:r>
              <a:rPr lang="en-US" sz="24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for </a:t>
            </a:r>
            <a:r>
              <a:rPr lang="en-US" sz="24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in sentence </a:t>
            </a:r>
            <a:r>
              <a:rPr lang="en-US" sz="24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α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3616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CCB55-2635-12B5-C4C1-F57A5EFEF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420BF4-F387-721D-4C04-8FB06B59FF03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Existential Instantiation (EI)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90529B-9AC3-BBED-6C4B-BC76BCDE9FF1}"/>
                  </a:ext>
                </a:extLst>
              </p:cNvPr>
              <p:cNvSpPr txBox="1"/>
              <p:nvPr/>
            </p:nvSpPr>
            <p:spPr>
              <a:xfrm>
                <a:off x="452965" y="1839118"/>
                <a:ext cx="8238067" cy="431329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For the existential quantifier, variable is replaced by a new constant that does not occur anywhere in the Knowledge Base. </a:t>
                </a:r>
              </a:p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This new constant is called </a:t>
                </a:r>
                <a:r>
                  <a:rPr lang="en-US" sz="2200" dirty="0">
                    <a:solidFill>
                      <a:schemeClr val="accent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Skolem</a:t>
                </a: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constant. </a:t>
                </a:r>
              </a:p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In general, for any sentence </a:t>
                </a:r>
                <a:r>
                  <a:rPr lang="el-GR" sz="2200" dirty="0">
                    <a:solidFill>
                      <a:schemeClr val="accent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α</a:t>
                </a:r>
                <a:r>
                  <a:rPr lang="el-GR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 </a:t>
                </a: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variable</a:t>
                </a:r>
                <a:r>
                  <a:rPr lang="en-US" sz="2200" dirty="0">
                    <a:solidFill>
                      <a:schemeClr val="accent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v</a:t>
                </a: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 and constant symbol </a:t>
                </a:r>
                <a:r>
                  <a:rPr lang="en-US" sz="2200" dirty="0">
                    <a:solidFill>
                      <a:schemeClr val="accent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k</a:t>
                </a: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(that does not appear elsewhere in the knowledge base):</a:t>
                </a:r>
              </a:p>
              <a:p>
                <a:pPr algn="ctr">
                  <a:spcAft>
                    <a:spcPts val="12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fPr>
                        <m:num>
                          <m:r>
                            <a:rPr lang="en-US" sz="22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∃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v</m:t>
                          </m:r>
                          <m: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α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Subst</m:t>
                          </m:r>
                          <m:r>
                            <a:rPr lang="en-US" sz="2200" b="0" i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v</m:t>
                              </m:r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k</m:t>
                              </m:r>
                            </m:e>
                          </m:d>
                          <m:r>
                            <a:rPr lang="en-US" sz="2200" b="0" i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,  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α</m:t>
                          </m:r>
                          <m:r>
                            <a:rPr lang="en-US" sz="2200" b="0" i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l-GR" sz="2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UI and EI allows to </a:t>
                </a:r>
                <a:r>
                  <a:rPr lang="en-US" sz="2200" dirty="0">
                    <a:solidFill>
                      <a:schemeClr val="accent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“propositionalize”</a:t>
                </a: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any FOL sentences.</a:t>
                </a:r>
              </a:p>
              <a:p>
                <a:pPr marL="800100" lvl="1" indent="-342900" algn="just">
                  <a:spcAft>
                    <a:spcPts val="12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UI produces a whole set of instantiated sentences per UQ.</a:t>
                </a:r>
              </a:p>
              <a:p>
                <a:pPr marL="800100" lvl="1" indent="-342900" algn="just">
                  <a:spcAft>
                    <a:spcPts val="12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EI produces one instantiation per EQ sentence.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90529B-9AC3-BBED-6C4B-BC76BCDE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5" y="1839118"/>
                <a:ext cx="8238067" cy="4313297"/>
              </a:xfrm>
              <a:prstGeom prst="rect">
                <a:avLst/>
              </a:prstGeom>
              <a:blipFill>
                <a:blip r:embed="rId2"/>
                <a:stretch>
                  <a:fillRect l="-1923" t="-1839" r="-1997" b="-3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230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462E9-8D68-B39B-FB55-0CBB54DEE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D54274-F610-14B3-F73A-42E43D02735D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FOL to PL Exercise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802F0D-C0F6-875D-FBB0-31BC9A333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304474"/>
              </p:ext>
            </p:extLst>
          </p:nvPr>
        </p:nvGraphicFramePr>
        <p:xfrm>
          <a:off x="452966" y="1971712"/>
          <a:ext cx="8238066" cy="3647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1561">
                  <a:extLst>
                    <a:ext uri="{9D8B030D-6E8A-4147-A177-3AD203B41FA5}">
                      <a16:colId xmlns:a16="http://schemas.microsoft.com/office/drawing/2014/main" val="478209712"/>
                    </a:ext>
                  </a:extLst>
                </a:gridCol>
                <a:gridCol w="3946505">
                  <a:extLst>
                    <a:ext uri="{9D8B030D-6E8A-4147-A177-3AD203B41FA5}">
                      <a16:colId xmlns:a16="http://schemas.microsoft.com/office/drawing/2014/main" val="3222848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Suppose the KB contains the following: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200" b="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442823"/>
                  </a:ext>
                </a:extLst>
              </a:tr>
              <a:tr h="2123536"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Jim is a turtle: Turtle(Jim)</a:t>
                      </a:r>
                    </a:p>
                    <a:p>
                      <a:pPr marL="457200" indent="-457200" algn="l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Deb is a rabbit: Rabbit(Deb)</a:t>
                      </a:r>
                    </a:p>
                    <a:p>
                      <a:pPr marL="457200" indent="-457200" algn="l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Turtles outlast Rabbits: ∀x,y (Turtle(x) ⋀ Rabbit(y)) ⇒ Outlast(x,y)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l">
                        <a:spcAft>
                          <a:spcPts val="600"/>
                        </a:spcAft>
                        <a:buFont typeface="+mj-lt"/>
                        <a:buNone/>
                      </a:pPr>
                      <a:endParaRPr lang="en-US" sz="2200" b="0" dirty="0">
                        <a:solidFill>
                          <a:schemeClr val="accent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671016"/>
                  </a:ext>
                </a:extLst>
              </a:tr>
              <a:tr h="745610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Query: Jim outlasts Deb – Outlast(Jim, Deb)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824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392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8D626-A5FF-FF79-8320-C94814C1B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1B40FD-7A99-BA84-3026-A524A1EEB310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FOL to PL Exercise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8F63F02-E00D-58C9-8512-83C66319D02A}"/>
              </a:ext>
            </a:extLst>
          </p:cNvPr>
          <p:cNvGraphicFramePr>
            <a:graphicFrameLocks noGrp="1"/>
          </p:cNvGraphicFramePr>
          <p:nvPr/>
        </p:nvGraphicFramePr>
        <p:xfrm>
          <a:off x="452966" y="1971712"/>
          <a:ext cx="8238066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1561">
                  <a:extLst>
                    <a:ext uri="{9D8B030D-6E8A-4147-A177-3AD203B41FA5}">
                      <a16:colId xmlns:a16="http://schemas.microsoft.com/office/drawing/2014/main" val="478209712"/>
                    </a:ext>
                  </a:extLst>
                </a:gridCol>
                <a:gridCol w="3946505">
                  <a:extLst>
                    <a:ext uri="{9D8B030D-6E8A-4147-A177-3AD203B41FA5}">
                      <a16:colId xmlns:a16="http://schemas.microsoft.com/office/drawing/2014/main" val="3222848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Suppose the KB contains the following: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Instantiating the universal sentence in all possible ways, we have: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442823"/>
                  </a:ext>
                </a:extLst>
              </a:tr>
              <a:tr h="2123536"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Jim is a turtle: Turtle(Jim)</a:t>
                      </a:r>
                    </a:p>
                    <a:p>
                      <a:pPr marL="457200" indent="-457200" algn="l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Deb is a rabbit: Rabbit(Deb)</a:t>
                      </a:r>
                    </a:p>
                    <a:p>
                      <a:pPr marL="457200" indent="-457200" algn="l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Turtles outlast Rabbits: ∀x,y (Turtle(x) ⋀ Rabbit(y)) ⇒ Outlast(x,y)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l"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4. Turtle(Jim) ⋀ Rabbit(Deb) (And Introduction 1, 2) </a:t>
                      </a:r>
                    </a:p>
                    <a:p>
                      <a:pPr marL="0" indent="0" algn="l"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5. Turtle(Jim) ⋀ Rabbit(Deb) ⇒ Outlast(Jim, Deb) (Universal Instantiation 3) </a:t>
                      </a:r>
                    </a:p>
                    <a:p>
                      <a:pPr marL="0" indent="0" algn="l"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6. Outlast(Jim, Deb) (Modus Ponens 4, 5)</a:t>
                      </a:r>
                    </a:p>
                    <a:p>
                      <a:pPr marL="0" indent="0" algn="l"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2200" b="0" dirty="0">
                          <a:solidFill>
                            <a:schemeClr val="accent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QED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671016"/>
                  </a:ext>
                </a:extLst>
              </a:tr>
              <a:tr h="745610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Query: Jim outlasts Deb – Outlast(Jim, Deb)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824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891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F32E8-6A0D-22F6-70F4-30A855AFB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75A4E5-2142-A7EE-62DC-8BE2814F91BE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3A585A-B0C6-4EB9-B9F3-831F142B1FCB}"/>
                  </a:ext>
                </a:extLst>
              </p:cNvPr>
              <p:cNvSpPr txBox="1"/>
              <p:nvPr/>
            </p:nvSpPr>
            <p:spPr>
              <a:xfrm>
                <a:off x="452965" y="1952373"/>
                <a:ext cx="8238067" cy="4093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Unification is a "pattern matching" procedure that takes two atomic sentences, called literals, as input.</a:t>
                </a:r>
              </a:p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If they do not match it returns a "failure", otherwise, returns a substitution list,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θ</m:t>
                    </m:r>
                  </m:oMath>
                </a14:m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. </a:t>
                </a:r>
              </a:p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That is, unify(p, q)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θ</m:t>
                    </m:r>
                  </m:oMath>
                </a14:m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means Subst(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θ</m:t>
                    </m:r>
                  </m:oMath>
                </a14:m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 p) = Subst(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θ</m:t>
                    </m:r>
                  </m:oMath>
                </a14:m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 q) for two atomic sentences p and q.</a:t>
                </a:r>
              </a:p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Theta (𝜃) is called the </a:t>
                </a:r>
                <a:r>
                  <a:rPr lang="en-US" sz="2400" dirty="0">
                    <a:solidFill>
                      <a:schemeClr val="accent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Most General Unifier (MGU)</a:t>
                </a:r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.</a:t>
                </a:r>
              </a:p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Unify algorithm has a time complexity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where n is the size of the expressions.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3A585A-B0C6-4EB9-B9F3-831F142B1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5" y="1952373"/>
                <a:ext cx="8238067" cy="4093428"/>
              </a:xfrm>
              <a:prstGeom prst="rect">
                <a:avLst/>
              </a:prstGeom>
              <a:blipFill>
                <a:blip r:embed="rId2"/>
                <a:stretch>
                  <a:fillRect l="-2071" r="-2219" b="-2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895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32EFB-4BCC-ECA8-640A-926635BE4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97572-EF3B-B6D0-1958-441AE065F775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145163C-FB60-D235-70C4-77E93AEF71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555117"/>
                  </p:ext>
                </p:extLst>
              </p:nvPr>
            </p:nvGraphicFramePr>
            <p:xfrm>
              <a:off x="452966" y="1792069"/>
              <a:ext cx="8238066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2116">
                      <a:extLst>
                        <a:ext uri="{9D8B030D-6E8A-4147-A177-3AD203B41FA5}">
                          <a16:colId xmlns:a16="http://schemas.microsoft.com/office/drawing/2014/main" val="844175032"/>
                        </a:ext>
                      </a:extLst>
                    </a:gridCol>
                    <a:gridCol w="2502116">
                      <a:extLst>
                        <a:ext uri="{9D8B030D-6E8A-4147-A177-3AD203B41FA5}">
                          <a16:colId xmlns:a16="http://schemas.microsoft.com/office/drawing/2014/main" val="478209712"/>
                        </a:ext>
                      </a:extLst>
                    </a:gridCol>
                    <a:gridCol w="3233834">
                      <a:extLst>
                        <a:ext uri="{9D8B030D-6E8A-4147-A177-3AD203B41FA5}">
                          <a16:colId xmlns:a16="http://schemas.microsoft.com/office/drawing/2014/main" val="32228489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1"/>
                            </a:buClr>
                            <a:buSzTx/>
                            <a:buFont typeface="+mj-lt"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1"/>
                            </a:buClr>
                            <a:buSzTx/>
                            <a:buFont typeface="+mj-lt"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q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1"/>
                            </a:buClr>
                            <a:buSzTx/>
                            <a:buFont typeface="+mj-lt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erif" panose="02000603000000000000" pitchFamily="2" charset="0"/>
                                    <a:cs typeface="CMU Serif" panose="02000603000000000000" pitchFamily="2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0442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Knows(John, 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Knows(John, Jane)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{x/Jane}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19671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Knows(John, 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Knows(y, Bill)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{x/Bill, y/John}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1987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Knows(John, 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Knows(y, Father(y))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{y/John, x/Father(John)}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7252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Knows(John, 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Knows(x, Bill)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{fail}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3751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145163C-FB60-D235-70C4-77E93AEF71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555117"/>
                  </p:ext>
                </p:extLst>
              </p:nvPr>
            </p:nvGraphicFramePr>
            <p:xfrm>
              <a:off x="452966" y="1792069"/>
              <a:ext cx="8238066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2116">
                      <a:extLst>
                        <a:ext uri="{9D8B030D-6E8A-4147-A177-3AD203B41FA5}">
                          <a16:colId xmlns:a16="http://schemas.microsoft.com/office/drawing/2014/main" val="844175032"/>
                        </a:ext>
                      </a:extLst>
                    </a:gridCol>
                    <a:gridCol w="2502116">
                      <a:extLst>
                        <a:ext uri="{9D8B030D-6E8A-4147-A177-3AD203B41FA5}">
                          <a16:colId xmlns:a16="http://schemas.microsoft.com/office/drawing/2014/main" val="478209712"/>
                        </a:ext>
                      </a:extLst>
                    </a:gridCol>
                    <a:gridCol w="3233834">
                      <a:extLst>
                        <a:ext uri="{9D8B030D-6E8A-4147-A177-3AD203B41FA5}">
                          <a16:colId xmlns:a16="http://schemas.microsoft.com/office/drawing/2014/main" val="3222848927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1"/>
                            </a:buClr>
                            <a:buSzTx/>
                            <a:buFont typeface="+mj-lt"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1"/>
                            </a:buClr>
                            <a:buSzTx/>
                            <a:buFont typeface="+mj-lt"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q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4802" t="-6154" r="-377" b="-4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04428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Knows(John, 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Knows(John, Jane)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{x/Jane}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1967101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Knows(John, 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Knows(y, Bill)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{x/Bill, y/John}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198767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Knows(John, 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Knows(y, Father(y))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{y/John, x/Father(John)}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725214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Knows(John, 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Knows(x, Bill)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{fail}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3751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486FD7F-2451-E3BE-0F73-522EEB3331D3}"/>
              </a:ext>
            </a:extLst>
          </p:cNvPr>
          <p:cNvSpPr txBox="1"/>
          <p:nvPr/>
        </p:nvSpPr>
        <p:spPr>
          <a:xfrm>
            <a:off x="452965" y="4179601"/>
            <a:ext cx="8238067" cy="226215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Last unification </a:t>
            </a:r>
            <a:r>
              <a:rPr lang="en-US" sz="2200" dirty="0">
                <a:solidFill>
                  <a:srgbClr val="FF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fails</a:t>
            </a: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only because x can’t take values John and Bill at the same time.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Problem is due to use of same variable x in both sentences.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Variables must be standardized apart!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If the same variable is found in both p and q, then rename variable, so none are shared. </a:t>
            </a:r>
          </a:p>
        </p:txBody>
      </p:sp>
    </p:spTree>
    <p:extLst>
      <p:ext uri="{BB962C8B-B14F-4D97-AF65-F5344CB8AC3E}">
        <p14:creationId xmlns:p14="http://schemas.microsoft.com/office/powerpoint/2010/main" val="2579128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1B5A8-0522-39EA-E423-B8CB1940F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4D91D6-BAE3-2734-C6A1-97A35AF0DC2E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Unification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7A48B-9D81-E6BA-CA9E-6BAC421899C2}"/>
              </a:ext>
            </a:extLst>
          </p:cNvPr>
          <p:cNvSpPr txBox="1"/>
          <p:nvPr/>
        </p:nvSpPr>
        <p:spPr>
          <a:xfrm>
            <a:off x="452965" y="1981904"/>
            <a:ext cx="8238067" cy="38625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“Unify” rule premises with known facts and apply unifier to conclusion.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Rule: </a:t>
            </a:r>
          </a:p>
          <a:p>
            <a:pPr marL="800100" lvl="1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∀x,y (Turtle(x) ⋀ Rabbit(y)) ⇒ Outlast(x,y)</a:t>
            </a:r>
          </a:p>
          <a:p>
            <a:pPr marL="800100" lvl="1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Known facts: </a:t>
            </a:r>
          </a:p>
          <a:p>
            <a:pPr marL="1257300" lvl="2" indent="-342900" algn="just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Turtle(Jim)</a:t>
            </a:r>
          </a:p>
          <a:p>
            <a:pPr marL="1257300" lvl="2" indent="-342900" algn="just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Rabbit(Deb)</a:t>
            </a:r>
          </a:p>
          <a:p>
            <a:pPr marL="800100" lvl="1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Unifier: {x/Jim, y/Deb}</a:t>
            </a:r>
          </a:p>
          <a:p>
            <a:pPr marL="800100" lvl="1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Apply unifier to conclusion: Outlast(Jim, Deb)</a:t>
            </a:r>
          </a:p>
        </p:txBody>
      </p:sp>
    </p:spTree>
    <p:extLst>
      <p:ext uri="{BB962C8B-B14F-4D97-AF65-F5344CB8AC3E}">
        <p14:creationId xmlns:p14="http://schemas.microsoft.com/office/powerpoint/2010/main" val="1044311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76BA70-96F6-B840-9EA1-1823C59DEAC4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Generalized Modus Ponens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138619-B063-5DF0-F31F-C03BBF6D42A4}"/>
                  </a:ext>
                </a:extLst>
              </p:cNvPr>
              <p:cNvSpPr txBox="1"/>
              <p:nvPr/>
            </p:nvSpPr>
            <p:spPr>
              <a:xfrm>
                <a:off x="452966" y="1766850"/>
                <a:ext cx="8238067" cy="4441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Combines And-Introduction, Universal-Elimination, and Modus Ponens. </a:t>
                </a:r>
              </a:p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In general, </a:t>
                </a:r>
              </a:p>
              <a:p>
                <a:pPr algn="ctr">
                  <a:spcAft>
                    <a:spcPts val="12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200" dirty="0">
                                  <a:latin typeface="CMU Serif" panose="02000603000000000000" pitchFamily="2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⋀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200" dirty="0">
                                  <a:latin typeface="CMU Serif" panose="02000603000000000000" pitchFamily="2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⋀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…</m:t>
                              </m:r>
                              <m:r>
                                <m:rPr>
                                  <m:nor/>
                                </m:rPr>
                                <a:rPr lang="en-US" sz="2200" dirty="0">
                                  <a:latin typeface="CMU Serif" panose="02000603000000000000" pitchFamily="2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⋀</m:t>
                              </m:r>
                              <m:r>
                                <m:rPr>
                                  <m:nor/>
                                </m:rPr>
                                <a:rPr lang="en-US" sz="2200" b="0" i="0" dirty="0" smtClean="0">
                                  <a:latin typeface="CMU Serif" panose="02000603000000000000" pitchFamily="2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2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⇒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 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𝑆𝑢𝑏𝑠𝑡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𝑅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 substitution list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𝜃</m:t>
                    </m:r>
                  </m:oMath>
                </a14:m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 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} means to replace all occurrences of variable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by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. </a:t>
                </a:r>
              </a:p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Substitutions are made in left-to-right order in the list. Example: Subst({x/IceCream, y/Ziggy}, eats(y,x)) = eats(Ziggy, IceCream)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138619-B063-5DF0-F31F-C03BBF6D4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6" y="1766850"/>
                <a:ext cx="8238067" cy="4441280"/>
              </a:xfrm>
              <a:prstGeom prst="rect">
                <a:avLst/>
              </a:prstGeom>
              <a:blipFill>
                <a:blip r:embed="rId2"/>
                <a:stretch>
                  <a:fillRect l="-2071" t="-137" r="-2219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61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617D0-5382-2794-3828-B6B1565BE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1D1CAC-AFBF-E902-F892-1C8E13C4E782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PL vs FOL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49DDCA-404A-ED63-461E-C4ACABC85821}"/>
                  </a:ext>
                </a:extLst>
              </p:cNvPr>
              <p:cNvSpPr txBox="1"/>
              <p:nvPr/>
            </p:nvSpPr>
            <p:spPr>
              <a:xfrm>
                <a:off x="452965" y="1551179"/>
                <a:ext cx="8238067" cy="4924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just">
                  <a:spcAft>
                    <a:spcPts val="600"/>
                  </a:spcAft>
                  <a:buClr>
                    <a:schemeClr val="accent1"/>
                  </a:buClr>
                </a:pPr>
                <a:r>
                  <a:rPr lang="en-US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How we represent this sentence in each language, </a:t>
                </a:r>
                <a:r>
                  <a:rPr lang="en-US" sz="2000" dirty="0">
                    <a:solidFill>
                      <a:schemeClr val="accent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“Squares adjacent to pits are breezy”</a:t>
                </a:r>
                <a:r>
                  <a:rPr lang="en-US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.</a:t>
                </a:r>
              </a:p>
              <a:p>
                <a:pPr marL="342900" indent="-342900" algn="just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u="sng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Propositional Logic (PL)</a:t>
                </a:r>
              </a:p>
              <a:p>
                <a:pPr marL="800100" lvl="1" indent="-342900" algn="just">
                  <a:spcAft>
                    <a:spcPts val="6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 factored representation.</a:t>
                </a:r>
              </a:p>
              <a:p>
                <a:pPr marL="800100" lvl="1" indent="-342900" algn="just">
                  <a:spcAft>
                    <a:spcPts val="6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Lacks expressive power for environments with many objects. </a:t>
                </a:r>
              </a:p>
              <a:p>
                <a:pPr marL="800100" lvl="1" indent="-342900" algn="just">
                  <a:spcAft>
                    <a:spcPts val="6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Requires separate rules for each instance. For each square we write: B11 ⇔ (P12 ⋁ P21)</a:t>
                </a:r>
              </a:p>
              <a:p>
                <a:pPr algn="just">
                  <a:spcAft>
                    <a:spcPts val="600"/>
                  </a:spcAft>
                  <a:buClr>
                    <a:schemeClr val="accent1"/>
                  </a:buClr>
                </a:pPr>
                <a:endParaRPr lang="en-US" sz="5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marL="342900" indent="-342900" algn="just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u="sng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First-Order Logic (FOL)</a:t>
                </a:r>
              </a:p>
              <a:p>
                <a:pPr marL="800100" lvl="1" indent="-342900" algn="just">
                  <a:spcAft>
                    <a:spcPts val="6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 structured representation enabling concise, general statements.</a:t>
                </a:r>
              </a:p>
              <a:p>
                <a:pPr marL="800100" lvl="1" indent="-342900" algn="just">
                  <a:spcAft>
                    <a:spcPts val="6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Represent relationships between objects. </a:t>
                </a:r>
              </a:p>
              <a:p>
                <a:pPr marL="800100" lvl="1" indent="-342900" algn="just">
                  <a:spcAft>
                    <a:spcPts val="6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The FOL Representation of the sentence: </a:t>
                </a:r>
              </a:p>
              <a:p>
                <a:pPr lvl="1" algn="ctr">
                  <a:spcAft>
                    <a:spcPts val="600"/>
                  </a:spcAft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∀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(</m:t>
                    </m:r>
                  </m:oMath>
                </a14:m>
                <a:r>
                  <a:rPr lang="en-US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x, y) Breeze(x, y) ⇔ ∀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(</m:t>
                    </m:r>
                  </m:oMath>
                </a14:m>
                <a:r>
                  <a:rPr lang="en-US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a, b) Adjacent(x, y, a, b) ⋀ Pit(a, b)</a:t>
                </a:r>
              </a:p>
              <a:p>
                <a:pPr marL="800100" lvl="1" indent="-342900" algn="just">
                  <a:spcAft>
                    <a:spcPts val="6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More expressive, like natural language.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49DDCA-404A-ED63-461E-C4ACABC85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5" y="1551179"/>
                <a:ext cx="8238067" cy="4924425"/>
              </a:xfrm>
              <a:prstGeom prst="rect">
                <a:avLst/>
              </a:prstGeom>
              <a:blipFill>
                <a:blip r:embed="rId2"/>
                <a:stretch>
                  <a:fillRect l="-1849" t="-990" r="-1849" b="-2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048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9EDF9-15AC-6CFE-19C8-15C9859E4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6D497C-21CE-E593-4A5E-161CA6904155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Generalized Modus Ponens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C601DE-9FF3-8383-6C06-40B27000F721}"/>
                  </a:ext>
                </a:extLst>
              </p:cNvPr>
              <p:cNvSpPr txBox="1"/>
              <p:nvPr/>
            </p:nvSpPr>
            <p:spPr>
              <a:xfrm>
                <a:off x="452965" y="2090389"/>
                <a:ext cx="8238067" cy="370261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spcAft>
                    <a:spcPts val="12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200" dirty="0">
                                  <a:latin typeface="CMU Serif" panose="02000603000000000000" pitchFamily="2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⋀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200" dirty="0">
                                  <a:latin typeface="CMU Serif" panose="02000603000000000000" pitchFamily="2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⋀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…</m:t>
                              </m:r>
                              <m:r>
                                <m:rPr>
                                  <m:nor/>
                                </m:rPr>
                                <a:rPr lang="en-US" sz="2200" dirty="0">
                                  <a:latin typeface="CMU Serif" panose="02000603000000000000" pitchFamily="2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⋀</m:t>
                              </m:r>
                              <m:r>
                                <m:rPr>
                                  <m:nor/>
                                </m:rPr>
                                <a:rPr lang="en-US" sz="2200" b="0" i="0" dirty="0" smtClean="0">
                                  <a:latin typeface="CMU Serif" panose="02000603000000000000" pitchFamily="2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2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⇒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 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𝑆𝑢𝑏𝑠𝑡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𝑅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500" b="0" i="1" dirty="0">
                  <a:latin typeface="Cambria Math" panose="02040503050406030204" pitchFamily="18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= Smarter(Deb, Bob)</a:t>
                </a:r>
              </a:p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= Smarter(Bob, Joe)</a:t>
                </a:r>
              </a:p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 ⇒ R = (Smarter(x,y) ⋀ Smarter(y,z)) ⇒ Smarter(x,z)</a:t>
                </a:r>
              </a:p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𝜃</m:t>
                    </m:r>
                  </m:oMath>
                </a14:m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= {x/Deb, y/Bob, z/Joe}</a:t>
                </a:r>
              </a:p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SUBST(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𝜃</m:t>
                    </m:r>
                  </m:oMath>
                </a14:m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 R) = Smarter(Deb, Joe)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C601DE-9FF3-8383-6C06-40B27000F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5" y="2090389"/>
                <a:ext cx="8238067" cy="3702617"/>
              </a:xfrm>
              <a:prstGeom prst="rect">
                <a:avLst/>
              </a:prstGeom>
              <a:blipFill>
                <a:blip r:embed="rId2"/>
                <a:stretch>
                  <a:fillRect l="-2071" r="-2219" b="-4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361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F5C54-B0EF-A936-9295-9F8BB27ED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D1A29B-A12E-1B68-5135-4B1F79D1E179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Completeness of FOL Inference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81B80D-0D04-EE71-48C2-E15F48D377AD}"/>
              </a:ext>
            </a:extLst>
          </p:cNvPr>
          <p:cNvSpPr txBox="1"/>
          <p:nvPr/>
        </p:nvSpPr>
        <p:spPr>
          <a:xfrm>
            <a:off x="452965" y="1653037"/>
            <a:ext cx="8238067" cy="455509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Truth table enumeration: </a:t>
            </a:r>
            <a:r>
              <a:rPr lang="en-US" sz="24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incomplete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for FOL.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Table may be infinite in size for infinite domain. 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Natural Deduction: </a:t>
            </a:r>
            <a:r>
              <a:rPr lang="en-US" sz="24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complete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for FOL. 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But impractical since branching factor too large. 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GMP: </a:t>
            </a:r>
            <a:r>
              <a:rPr lang="en-US" sz="24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incomplete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for FOL (In general). 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Not every sentence can be converted to Horn form. 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GMP: </a:t>
            </a:r>
            <a:r>
              <a:rPr lang="en-US" sz="24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complete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for FOL if KB contains only Horn clauses.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Forward Chaining: move from KB to query.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Backward chaining: move from query to KB.</a:t>
            </a:r>
          </a:p>
        </p:txBody>
      </p:sp>
    </p:spTree>
    <p:extLst>
      <p:ext uri="{BB962C8B-B14F-4D97-AF65-F5344CB8AC3E}">
        <p14:creationId xmlns:p14="http://schemas.microsoft.com/office/powerpoint/2010/main" val="3929684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E768E-9CFE-8C46-6914-2D918E660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2C4B92-82F5-D054-0E14-9F1A8BEE648C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Forward Chaining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21E72-9CAE-6E62-29E1-212CAE177FD3}"/>
              </a:ext>
            </a:extLst>
          </p:cNvPr>
          <p:cNvSpPr txBox="1"/>
          <p:nvPr/>
        </p:nvSpPr>
        <p:spPr>
          <a:xfrm>
            <a:off x="452965" y="1960813"/>
            <a:ext cx="8238067" cy="42473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Forward chaining inference procedure moves "forward" from the KB to the goal.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Example: KB = All cats like fish, cats eat everything they like, and Ziggy is a cat.</a:t>
            </a:r>
          </a:p>
          <a:p>
            <a:pPr algn="just">
              <a:spcAft>
                <a:spcPts val="1200"/>
              </a:spcAft>
              <a:buClr>
                <a:schemeClr val="accent1"/>
              </a:buClr>
            </a:pPr>
            <a:r>
              <a:rPr lang="en-US" sz="2400" u="sng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KB:</a:t>
            </a:r>
          </a:p>
          <a:p>
            <a:pPr marL="457200" indent="-457200" algn="just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(∀x) cat(x) ⇒ likes(x, Fish)</a:t>
            </a:r>
          </a:p>
          <a:p>
            <a:pPr marL="457200" indent="-457200" algn="just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(∀x)(∀y) (cat(x) ⋀ likes(x,y)) ⇒ eats(x,y)</a:t>
            </a:r>
          </a:p>
          <a:p>
            <a:pPr marL="457200" indent="-457200" algn="just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cat(Ziggy)</a:t>
            </a:r>
          </a:p>
          <a:p>
            <a:pPr algn="just">
              <a:spcAft>
                <a:spcPts val="1200"/>
              </a:spcAft>
              <a:buClr>
                <a:schemeClr val="accent1"/>
              </a:buClr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Goal query: Does Ziggy eat fish?</a:t>
            </a:r>
          </a:p>
        </p:txBody>
      </p:sp>
    </p:spTree>
    <p:extLst>
      <p:ext uri="{BB962C8B-B14F-4D97-AF65-F5344CB8AC3E}">
        <p14:creationId xmlns:p14="http://schemas.microsoft.com/office/powerpoint/2010/main" val="179598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E3301-4600-55D6-3FBC-DC1B849FF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1D98CE-866C-F765-CD5A-C3BE95B07F32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Forward Chaining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BF6679-E685-0425-187A-A381B1E0A905}"/>
              </a:ext>
            </a:extLst>
          </p:cNvPr>
          <p:cNvSpPr txBox="1"/>
          <p:nvPr/>
        </p:nvSpPr>
        <p:spPr>
          <a:xfrm>
            <a:off x="452965" y="1942695"/>
            <a:ext cx="8238067" cy="40318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>
              <a:spcAft>
                <a:spcPts val="1200"/>
              </a:spcAft>
              <a:buClr>
                <a:schemeClr val="accent1"/>
              </a:buClr>
            </a:pPr>
            <a:r>
              <a:rPr lang="en-US" sz="2400" u="sng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Proof:</a:t>
            </a:r>
          </a:p>
          <a:p>
            <a:pPr marL="457200" indent="-457200" algn="just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(∀x) cat(x) ⇒ likes(x, Fish)</a:t>
            </a:r>
          </a:p>
          <a:p>
            <a:pPr marL="457200" indent="-457200" algn="just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(∀x)(∀y) (cat(x) ⋀ likes(x,y)) ⇒ eats(x,y)</a:t>
            </a:r>
          </a:p>
          <a:p>
            <a:pPr marL="457200" indent="-457200" algn="just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cat(Ziggy)</a:t>
            </a:r>
          </a:p>
          <a:p>
            <a:pPr marL="457200" indent="-457200" algn="just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likes(Ziggy, Fish) GMP with (1) and (3) </a:t>
            </a:r>
          </a:p>
          <a:p>
            <a:pPr marL="457200" indent="-457200" algn="just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eats(Ziggy, Fish) GMP with (3), (4), and (2)</a:t>
            </a:r>
          </a:p>
          <a:p>
            <a:pPr algn="just">
              <a:spcAft>
                <a:spcPts val="12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QED</a:t>
            </a:r>
          </a:p>
          <a:p>
            <a:pPr algn="just">
              <a:spcAft>
                <a:spcPts val="1200"/>
              </a:spcAft>
              <a:buClr>
                <a:schemeClr val="accent1"/>
              </a:buClr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So, Yes, Ziggy eats fish.</a:t>
            </a:r>
          </a:p>
        </p:txBody>
      </p:sp>
    </p:spTree>
    <p:extLst>
      <p:ext uri="{BB962C8B-B14F-4D97-AF65-F5344CB8AC3E}">
        <p14:creationId xmlns:p14="http://schemas.microsoft.com/office/powerpoint/2010/main" val="481140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BACF6-DB13-EC5A-DCED-3C42C406E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276C96-6360-579F-BFED-9FDFB3BB0602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Backward Chaining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BDEE48-135D-7DEF-18C1-610D3CB0F433}"/>
              </a:ext>
            </a:extLst>
          </p:cNvPr>
          <p:cNvSpPr txBox="1"/>
          <p:nvPr/>
        </p:nvSpPr>
        <p:spPr>
          <a:xfrm>
            <a:off x="452966" y="1707726"/>
            <a:ext cx="8238067" cy="467820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Proofs start with the goal query, find implications (sub-goal) that would allow you to prove it.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Then prove each of the antecedents in the implication, continuing to work "backwards" until we get to the axioms, which we know are true.</a:t>
            </a:r>
          </a:p>
          <a:p>
            <a:pPr algn="just">
              <a:spcAft>
                <a:spcPts val="1200"/>
              </a:spcAft>
              <a:buClr>
                <a:schemeClr val="accent1"/>
              </a:buClr>
            </a:pPr>
            <a:r>
              <a:rPr lang="en-US" sz="2400" u="sng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Example: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Does Ziggy eat fish?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 prove eats(Ziggy, Fish), first see if this is known from one of the axioms directly. 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Here it is not known, so see if there is a Horn clause that has the consequent (i.e., right-hand side) of the implication matching the goal.</a:t>
            </a:r>
          </a:p>
        </p:txBody>
      </p:sp>
    </p:spTree>
    <p:extLst>
      <p:ext uri="{BB962C8B-B14F-4D97-AF65-F5344CB8AC3E}">
        <p14:creationId xmlns:p14="http://schemas.microsoft.com/office/powerpoint/2010/main" val="1839230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6C6EF-BD59-1CD7-7FCF-F632E084E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9407E2-E638-893F-50AE-D34F3D41EB77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Backward Chaining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1093B-AAD6-FA5B-874D-3F6377A47E7C}"/>
              </a:ext>
            </a:extLst>
          </p:cNvPr>
          <p:cNvSpPr txBox="1"/>
          <p:nvPr/>
        </p:nvSpPr>
        <p:spPr>
          <a:xfrm>
            <a:off x="452966" y="1401908"/>
            <a:ext cx="8238067" cy="520142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>
              <a:spcAft>
                <a:spcPts val="600"/>
              </a:spcAft>
              <a:buClr>
                <a:schemeClr val="accent1"/>
              </a:buClr>
            </a:pPr>
            <a:r>
              <a:rPr lang="en-US" sz="2400" u="sng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Proof:</a:t>
            </a:r>
            <a:endParaRPr lang="en-US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57200" indent="-457200" algn="just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(∀x) cat(x) ⇒ likes(x, Fish)</a:t>
            </a:r>
          </a:p>
          <a:p>
            <a:pPr marL="457200" indent="-457200" algn="just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(∀x)(∀y) (cat(x) ⋀ likes(x,y)) ⇒ eats(x,y)</a:t>
            </a:r>
          </a:p>
          <a:p>
            <a:pPr marL="457200" indent="-457200" algn="just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cat(Ziggy)</a:t>
            </a:r>
          </a:p>
          <a:p>
            <a:pPr marL="457200" indent="-457200" algn="just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eats(Ziggy, Fish) (Goal)</a:t>
            </a:r>
          </a:p>
          <a:p>
            <a:pPr marL="457200" indent="-457200" algn="just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cat(Ziggy) ⋀ likes(Ziggy, Fish) (Subgoal (2))</a:t>
            </a:r>
          </a:p>
          <a:p>
            <a:pPr marL="457200" indent="-457200" algn="just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cat(Ziggy) (Subgoal (5), True (3), proven) </a:t>
            </a:r>
          </a:p>
          <a:p>
            <a:pPr marL="457200" indent="-457200" algn="just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likes(Ziggy, Fish) (Subgoal (5)) </a:t>
            </a:r>
          </a:p>
          <a:p>
            <a:pPr marL="457200" indent="-457200" algn="just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likes(Ziggy, Fish) (Using (6), subgoal is proven) </a:t>
            </a:r>
          </a:p>
          <a:p>
            <a:pPr marL="457200" indent="-457200" algn="just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cat(Ziggy) ⋀ likes(Ziggy, Fish) (using (6) and (8), subgoal is proven)</a:t>
            </a:r>
          </a:p>
          <a:p>
            <a:pPr marL="457200" indent="-457200" algn="just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eats(Ziggy, Fish) </a:t>
            </a:r>
            <a:r>
              <a:rPr lang="en-US" sz="24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2339399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65F57-C9F8-57A3-0E87-A6485692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B70E5B-11E8-6BAF-02C8-B2FB7BE55C2A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2503D-4978-DD0B-F91C-5623B6CF46D3}"/>
              </a:ext>
            </a:extLst>
          </p:cNvPr>
          <p:cNvSpPr txBox="1"/>
          <p:nvPr/>
        </p:nvSpPr>
        <p:spPr>
          <a:xfrm>
            <a:off x="452966" y="1899258"/>
            <a:ext cx="8238067" cy="430887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Resolution procedure is a sound and complete inference procedure for FOL. 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Resolution procedure uses a single rule of inference: the Resolution Rule (RR), which is a generalization of the same rule used in PL. 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Given A ⋁ B and ¬B ⋁ C are true, we can conclude that A ⋁ C is true.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KB needs to be in </a:t>
            </a:r>
            <a:r>
              <a:rPr lang="en-US" sz="24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conjunctive normal form (CNF) 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format and any KB can be converted to CNF. 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 infer KB ╞ 𝛼, we show KB ⋀ ¬𝛼 is unsatisfiable. </a:t>
            </a:r>
          </a:p>
        </p:txBody>
      </p:sp>
    </p:spTree>
    <p:extLst>
      <p:ext uri="{BB962C8B-B14F-4D97-AF65-F5344CB8AC3E}">
        <p14:creationId xmlns:p14="http://schemas.microsoft.com/office/powerpoint/2010/main" val="1829055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A503A-AF31-FE9C-7D73-118CD608D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CF25C-56AA-7931-450F-9C3EF873F282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CNF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75B5AA-63A0-505E-BEEB-F025A2B5A9F2}"/>
              </a:ext>
            </a:extLst>
          </p:cNvPr>
          <p:cNvSpPr txBox="1"/>
          <p:nvPr/>
        </p:nvSpPr>
        <p:spPr>
          <a:xfrm>
            <a:off x="452965" y="1545763"/>
            <a:ext cx="8238067" cy="49244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Convert the sentence to CNF: </a:t>
            </a:r>
          </a:p>
          <a:p>
            <a:pPr algn="just"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(∀x) (P(x) ⇒ ((∀y) (P(y) ⇒ P(f(x,y))) ⋀ ¬(∀y)(Q(x,y) ⇒ P(y))))</a:t>
            </a:r>
          </a:p>
          <a:p>
            <a:pPr algn="just">
              <a:spcAft>
                <a:spcPts val="600"/>
              </a:spcAft>
              <a:buClr>
                <a:schemeClr val="accent1"/>
              </a:buClr>
            </a:pP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just"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Eliminate ⇒ </a:t>
            </a:r>
          </a:p>
          <a:p>
            <a:pPr algn="just"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(∀x)(¬P(x) ⋁ ((∀y)(¬P(y) ⋁ P(f(x,y))) ⋀ ¬(∀y)(¬Q(x,y) ⋁ P(y))))</a:t>
            </a:r>
          </a:p>
          <a:p>
            <a:pPr algn="just"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 Reduce scope of negation</a:t>
            </a:r>
          </a:p>
          <a:p>
            <a:pPr algn="just"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(∀x)(¬P(x) ⋁ ((∀y)(¬P(y) ⋁ P(f(x,y))) ⋀ (∃y)(Q(x,y) ⋀ ¬P(y))))</a:t>
            </a:r>
          </a:p>
          <a:p>
            <a:pPr algn="just"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3. Standardize variables</a:t>
            </a:r>
          </a:p>
          <a:p>
            <a:pPr algn="just"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(∀x)(¬P(x) ⋁ ((∀y)(¬P(y) ⋁ P(f(x,y))) ⋀ (∃z)(Q(x,z) ⋀ ¬P(z))))</a:t>
            </a:r>
          </a:p>
          <a:p>
            <a:pPr algn="just"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4. Eliminate existential quantification</a:t>
            </a:r>
          </a:p>
          <a:p>
            <a:pPr algn="just"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(∀x)(¬P(x) ⋁ ((∀y)(¬P(y) ⋁ P(f(x,y))) ⋀ (Q(x, g(x)) ⋀ ¬P(g(x)))))</a:t>
            </a:r>
          </a:p>
          <a:p>
            <a:pPr algn="just"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5. Drop universal quantification symbols</a:t>
            </a:r>
          </a:p>
          <a:p>
            <a:pPr algn="just"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(¬P(x) ⋁ ((¬P(y) ⋁ P(f(x,y))) ⋀ (Q(x, g(x)) ⋀ ¬P(g(x)))))</a:t>
            </a:r>
          </a:p>
        </p:txBody>
      </p:sp>
    </p:spTree>
    <p:extLst>
      <p:ext uri="{BB962C8B-B14F-4D97-AF65-F5344CB8AC3E}">
        <p14:creationId xmlns:p14="http://schemas.microsoft.com/office/powerpoint/2010/main" val="4199317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692B6-A774-9053-CBE7-DE5613A17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4ED7C-5B6A-9B71-A187-4DB8AD04D88D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CNF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712AD8-3BE3-1E94-7E9E-2ACC6A86F97B}"/>
              </a:ext>
            </a:extLst>
          </p:cNvPr>
          <p:cNvSpPr txBox="1"/>
          <p:nvPr/>
        </p:nvSpPr>
        <p:spPr>
          <a:xfrm>
            <a:off x="452965" y="1609540"/>
            <a:ext cx="8238067" cy="484748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5. Drop universal quantification symbols</a:t>
            </a:r>
          </a:p>
          <a:p>
            <a:pPr algn="just"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(¬P(x) ⋁ ((¬P(y) ⋁ P(f(x,y))) ⋀ (Q(x, g(x)) ⋀ ¬P(g(x)))))</a:t>
            </a:r>
          </a:p>
          <a:p>
            <a:pPr algn="just"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6. Convert to conjunction of disjunctions</a:t>
            </a:r>
          </a:p>
          <a:p>
            <a:pPr algn="just"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(¬P(x) ⋁ ¬P(y) ⋁ P(f(x,y))) ⋀ (¬P(x) ⋁ Q(x, g(x))) ⋀ (¬P(x) ⋀ ¬P(g(x)))</a:t>
            </a:r>
          </a:p>
          <a:p>
            <a:pPr algn="just"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7. Create separate clauses</a:t>
            </a:r>
          </a:p>
          <a:p>
            <a:pPr marL="800100" lvl="1" indent="-342900" algn="just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¬P(x) ⋁ ¬P(y) ⋁ P(f(x,y))</a:t>
            </a:r>
          </a:p>
          <a:p>
            <a:pPr marL="800100" lvl="1" indent="-342900" algn="just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¬P(x) ⋁ Q(x, g(x))</a:t>
            </a:r>
          </a:p>
          <a:p>
            <a:pPr marL="800100" lvl="1" indent="-342900" algn="just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¬P(x) ⋁ ¬P(g(x))</a:t>
            </a:r>
          </a:p>
          <a:p>
            <a:pPr algn="just"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8. Standardize variables</a:t>
            </a:r>
          </a:p>
          <a:p>
            <a:pPr marL="800100" lvl="1" indent="-342900" algn="just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¬P(x) ⋁ ¬P(y) ⋁ P(f(x,y))</a:t>
            </a:r>
          </a:p>
          <a:p>
            <a:pPr marL="800100" lvl="1" indent="-342900" algn="just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¬P(z) ⋁ Q(z, g(z))</a:t>
            </a:r>
          </a:p>
          <a:p>
            <a:pPr marL="800100" lvl="1" indent="-342900" algn="just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¬P(w) ⋁ ¬P(g(w))</a:t>
            </a:r>
          </a:p>
        </p:txBody>
      </p:sp>
    </p:spTree>
    <p:extLst>
      <p:ext uri="{BB962C8B-B14F-4D97-AF65-F5344CB8AC3E}">
        <p14:creationId xmlns:p14="http://schemas.microsoft.com/office/powerpoint/2010/main" val="24924098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CCA6F-8A65-2DFA-9542-FD7173223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C5A1DA-AC2C-19C5-F661-C4F8A80839E9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CNF 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FB718C-DBBA-59FE-BF49-2E4F7BF2FF9A}"/>
              </a:ext>
            </a:extLst>
          </p:cNvPr>
          <p:cNvSpPr txBox="1"/>
          <p:nvPr/>
        </p:nvSpPr>
        <p:spPr>
          <a:xfrm>
            <a:off x="452965" y="2501205"/>
            <a:ext cx="8238067" cy="276998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First, translate the sentence to FOL.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Anyone who likes all animals is loved by someone:</a:t>
            </a:r>
          </a:p>
          <a:p>
            <a:pPr algn="ctr">
              <a:spcAft>
                <a:spcPts val="1200"/>
              </a:spcAft>
              <a:buClr>
                <a:schemeClr val="accent1"/>
              </a:buClr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∀x (∀y Animal(y) ⇒ Likes(x, y)) ⇒ (∃y Loves(y, x))</a:t>
            </a:r>
          </a:p>
          <a:p>
            <a:pPr algn="just">
              <a:spcAft>
                <a:spcPts val="1200"/>
              </a:spcAft>
              <a:buClr>
                <a:schemeClr val="accent1"/>
              </a:buClr>
            </a:pPr>
            <a:endParaRPr lang="en-US" sz="2200" u="sng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just">
              <a:spcAft>
                <a:spcPts val="1200"/>
              </a:spcAft>
              <a:buClr>
                <a:schemeClr val="accent1"/>
              </a:buClr>
            </a:pPr>
            <a:r>
              <a:rPr lang="en-US" sz="2200" u="sng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Final Answer: </a:t>
            </a:r>
          </a:p>
          <a:p>
            <a:pPr algn="ctr">
              <a:spcAft>
                <a:spcPts val="1200"/>
              </a:spcAft>
              <a:buClr>
                <a:schemeClr val="accent1"/>
              </a:buClr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(Animal(F(x)) ⋁ Loves(G(x), x)) ⋀ (¬Loves(x, F(x)) ⋁ Loves(G(x), x))</a:t>
            </a:r>
          </a:p>
        </p:txBody>
      </p:sp>
    </p:spTree>
    <p:extLst>
      <p:ext uri="{BB962C8B-B14F-4D97-AF65-F5344CB8AC3E}">
        <p14:creationId xmlns:p14="http://schemas.microsoft.com/office/powerpoint/2010/main" val="33315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EED83-CEBA-9CB5-B125-1FBF4F8B2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25C096-7768-5B3E-61D9-456694220299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First-Order Logic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4C353-9386-03E0-D9F9-1C594545F2DB}"/>
              </a:ext>
            </a:extLst>
          </p:cNvPr>
          <p:cNvSpPr txBox="1"/>
          <p:nvPr/>
        </p:nvSpPr>
        <p:spPr>
          <a:xfrm>
            <a:off x="452965" y="1828436"/>
            <a:ext cx="8238067" cy="427809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Propositional Logic: Assumes the world consists of facts.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First-Order Logic (FOL): Assumes the world consists of: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Objects (e.g., students, cars)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Relations (e.g., brother-of, owns)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Properties (e.g., blue, large)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Functions (e.g., father-of, one-more-than)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Can express the following: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Squares neighboring the Wumpus are smelly.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Squares neighboring a pit are breezy.</a:t>
            </a:r>
          </a:p>
        </p:txBody>
      </p:sp>
    </p:spTree>
    <p:extLst>
      <p:ext uri="{BB962C8B-B14F-4D97-AF65-F5344CB8AC3E}">
        <p14:creationId xmlns:p14="http://schemas.microsoft.com/office/powerpoint/2010/main" val="233840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C3F73-B138-207B-9B2F-D2761DAC1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DEA412-7BAF-A365-A9FD-62DB668B922F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Hoofers Club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BF84F-0E8A-532A-F742-96EAEA197951}"/>
              </a:ext>
            </a:extLst>
          </p:cNvPr>
          <p:cNvSpPr txBox="1"/>
          <p:nvPr/>
        </p:nvSpPr>
        <p:spPr>
          <a:xfrm>
            <a:off x="452966" y="1729981"/>
            <a:ext cx="8238067" cy="44781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Problem Statement:  </a:t>
            </a: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Tony, Shi-Kuo and Ellen belong to the Hoofers Club.  Every member of the Hoofers Club is either a skier or a mountain climber or both.  No mountain climber likes rain, and all skiers like snow.  Ellen dislikes whatever Tony likes and likes whatever Tony dislikes. Tony likes rain and snow.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Query:  </a:t>
            </a: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 there a member of the Hoofers Club who is a mountain climber but not a skier?</a:t>
            </a:r>
          </a:p>
          <a:p>
            <a:pPr algn="just">
              <a:spcAft>
                <a:spcPts val="600"/>
              </a:spcAft>
              <a:buClr>
                <a:schemeClr val="accent1"/>
              </a:buClr>
            </a:pPr>
            <a:endParaRPr lang="en-US" sz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just">
              <a:spcAft>
                <a:spcPts val="600"/>
              </a:spcAft>
              <a:buClr>
                <a:schemeClr val="accent1"/>
              </a:buClr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Let </a:t>
            </a:r>
            <a:r>
              <a:rPr lang="en-US" sz="22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S(x) </a:t>
            </a: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mean </a:t>
            </a:r>
            <a:r>
              <a:rPr lang="en-US" sz="22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a skier, </a:t>
            </a:r>
            <a:r>
              <a:rPr lang="en-US" sz="22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M(x)</a:t>
            </a: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mean </a:t>
            </a:r>
            <a:r>
              <a:rPr lang="en-US" sz="22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a mountain climber, and </a:t>
            </a:r>
            <a:r>
              <a:rPr lang="en-US" sz="22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L(x,y)</a:t>
            </a: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mean</a:t>
            </a:r>
            <a:r>
              <a:rPr lang="en-US" sz="22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x </a:t>
            </a: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likes </a:t>
            </a:r>
            <a:r>
              <a:rPr lang="en-US" sz="22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</a:t>
            </a: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where the domain of the first variable </a:t>
            </a:r>
            <a:r>
              <a:rPr lang="en-US" sz="22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(x) </a:t>
            </a: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 Hoofers Club members, and the domain of the second variable </a:t>
            </a:r>
            <a:r>
              <a:rPr lang="en-US" sz="22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(y) </a:t>
            </a: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 snow and rain.</a:t>
            </a:r>
          </a:p>
        </p:txBody>
      </p:sp>
    </p:spTree>
    <p:extLst>
      <p:ext uri="{BB962C8B-B14F-4D97-AF65-F5344CB8AC3E}">
        <p14:creationId xmlns:p14="http://schemas.microsoft.com/office/powerpoint/2010/main" val="3129521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6C553-C8AB-AC2E-CDB1-505F0CA51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22656-6FF9-771B-5EC4-E2EA112B407A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Hoofers Club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2EF441C-73C6-1E23-7360-AF2B03975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354492"/>
              </p:ext>
            </p:extLst>
          </p:nvPr>
        </p:nvGraphicFramePr>
        <p:xfrm>
          <a:off x="452964" y="2319836"/>
          <a:ext cx="8238066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8066">
                  <a:extLst>
                    <a:ext uri="{9D8B030D-6E8A-4147-A177-3AD203B41FA5}">
                      <a16:colId xmlns:a16="http://schemas.microsoft.com/office/drawing/2014/main" val="2983659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1. (∀x) S(x) ⋁ M(x) (Every member is either a skier or a mountain climber or both.)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49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2. ¬(∃x) M(x) ⋀ L(x, Rain) (</a:t>
                      </a:r>
                      <a:r>
                        <a:rPr lang="en-US" sz="2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No mountain climber likes rain.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62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3. (∀x) S(x) ⇒ L(x, Snow) (</a:t>
                      </a:r>
                      <a:r>
                        <a:rPr lang="en-US" sz="2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All skiers like snow.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98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4. (∀y) L(Ellen, y) ⇔ ¬L(Tony, y) (</a:t>
                      </a:r>
                      <a:r>
                        <a:rPr lang="en-US" sz="2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Ellen dislikes whatever Tony likes and likes whatever Tony dislikes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281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5. L(Tony, Rain) (</a:t>
                      </a:r>
                      <a:r>
                        <a:rPr lang="en-US" sz="2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Tony likes rain.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17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6. L(Tony, Snow) (</a:t>
                      </a:r>
                      <a:r>
                        <a:rPr lang="en-US" sz="2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Tony likes snow.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09041"/>
                  </a:ext>
                </a:extLst>
              </a:tr>
              <a:tr h="4179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accent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Query: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(∃x) M(x) ⋀ ¬S(x) (</a:t>
                      </a:r>
                      <a:r>
                        <a:rPr lang="en-US" sz="2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Is there a member of the Club who is a mountain climber but not a skier?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159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1200"/>
                        </a:spcAft>
                        <a:buClr>
                          <a:schemeClr val="accent1"/>
                        </a:buClr>
                        <a:buFont typeface="+mj-lt"/>
                        <a:buNone/>
                      </a:pPr>
                      <a:r>
                        <a:rPr lang="en-US" sz="2000" b="0" dirty="0">
                          <a:solidFill>
                            <a:schemeClr val="accent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Negation of the Query: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¬(∃x) M(x) ⋀ ¬S(x)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6802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9C260D-9E75-E53B-6CFB-CE64FC0AF785}"/>
              </a:ext>
            </a:extLst>
          </p:cNvPr>
          <p:cNvSpPr txBox="1"/>
          <p:nvPr/>
        </p:nvSpPr>
        <p:spPr>
          <a:xfrm>
            <a:off x="452963" y="1423298"/>
            <a:ext cx="8238067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We can now translate the above English sentences into the following FOL: </a:t>
            </a:r>
          </a:p>
        </p:txBody>
      </p:sp>
    </p:spTree>
    <p:extLst>
      <p:ext uri="{BB962C8B-B14F-4D97-AF65-F5344CB8AC3E}">
        <p14:creationId xmlns:p14="http://schemas.microsoft.com/office/powerpoint/2010/main" val="463092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D0765-4E3C-6737-5CC4-9F86473FE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4FC521-9BF3-8562-72F5-917C47D9B3A5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Hoofers Club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C050558-6263-9A18-2B11-5DFD228B5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815919"/>
              </p:ext>
            </p:extLst>
          </p:nvPr>
        </p:nvGraphicFramePr>
        <p:xfrm>
          <a:off x="452964" y="2144147"/>
          <a:ext cx="8238066" cy="4273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033">
                  <a:extLst>
                    <a:ext uri="{9D8B030D-6E8A-4147-A177-3AD203B41FA5}">
                      <a16:colId xmlns:a16="http://schemas.microsoft.com/office/drawing/2014/main" val="2983659858"/>
                    </a:ext>
                  </a:extLst>
                </a:gridCol>
                <a:gridCol w="4119033">
                  <a:extLst>
                    <a:ext uri="{9D8B030D-6E8A-4147-A177-3AD203B41FA5}">
                      <a16:colId xmlns:a16="http://schemas.microsoft.com/office/drawing/2014/main" val="4040645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KB: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Clause Form: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30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1. (∀x) S(x) ⋁ M(x)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1. S(x1) ⋁ M(x1)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49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2. ¬(∃x) M(x) ⋀ L(x, Rain)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2. ¬M(x2) ⋁ ¬L(x2, Rain)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62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3. (∀x) S(x) ⇒ L(x, Snow)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3. ¬S(x3) ⋁ L(x3, Snow)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98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4. (∀y) L(Ellen, y) ⇔ ¬L(Tony, 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4. ¬L(Tony, x4) ⋁ ¬L(Ellen, x4)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5. L(Tony, x5) ⋁ L(Ellen, x5)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281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5. L(Tony, Rain)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6. L(Tony, Rain)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17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6. L(Tony, Snow)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7. L(Tony, Snow)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09041"/>
                  </a:ext>
                </a:extLst>
              </a:tr>
              <a:tr h="4179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accent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Query: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(∃x) M(x) ⋀ ¬S(x)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159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+mj-lt"/>
                        <a:buNone/>
                      </a:pPr>
                      <a:r>
                        <a:rPr lang="en-US" sz="2000" b="0" dirty="0">
                          <a:solidFill>
                            <a:schemeClr val="accent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Negation of the Query: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¬(∃x) M(x) ⋀ ¬S(x)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accent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Negation of the Query: 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¬M(x7) ⋁ S(x7)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6802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20115F5-8419-FBC4-6BD2-285A1CCC77E2}"/>
              </a:ext>
            </a:extLst>
          </p:cNvPr>
          <p:cNvSpPr txBox="1"/>
          <p:nvPr/>
        </p:nvSpPr>
        <p:spPr>
          <a:xfrm>
            <a:off x="452963" y="1592575"/>
            <a:ext cx="8238067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Conversion to CNF Form</a:t>
            </a:r>
          </a:p>
        </p:txBody>
      </p:sp>
    </p:spTree>
    <p:extLst>
      <p:ext uri="{BB962C8B-B14F-4D97-AF65-F5344CB8AC3E}">
        <p14:creationId xmlns:p14="http://schemas.microsoft.com/office/powerpoint/2010/main" val="17742648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D3380-DF49-BC4C-9494-4A3AF0290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F37957-436F-E267-A75B-95F86DF634C7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Hoofers Club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A4548FE-AB22-87EE-6027-FAD99DC126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1919413"/>
                  </p:ext>
                </p:extLst>
              </p:nvPr>
            </p:nvGraphicFramePr>
            <p:xfrm>
              <a:off x="452966" y="1676927"/>
              <a:ext cx="8238067" cy="4678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7269">
                      <a:extLst>
                        <a:ext uri="{9D8B030D-6E8A-4147-A177-3AD203B41FA5}">
                          <a16:colId xmlns:a16="http://schemas.microsoft.com/office/drawing/2014/main" val="4040645440"/>
                        </a:ext>
                      </a:extLst>
                    </a:gridCol>
                    <a:gridCol w="3968151">
                      <a:extLst>
                        <a:ext uri="{9D8B030D-6E8A-4147-A177-3AD203B41FA5}">
                          <a16:colId xmlns:a16="http://schemas.microsoft.com/office/drawing/2014/main" val="1840089715"/>
                        </a:ext>
                      </a:extLst>
                    </a:gridCol>
                    <a:gridCol w="1772647">
                      <a:extLst>
                        <a:ext uri="{9D8B030D-6E8A-4147-A177-3AD203B41FA5}">
                          <a16:colId xmlns:a16="http://schemas.microsoft.com/office/drawing/2014/main" val="26060223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KB: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Proof: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MGU 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2303453"/>
                      </a:ext>
                    </a:extLst>
                  </a:tr>
                  <a:tr h="370840">
                    <a:tc rowSpan="5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1. S(x1) ⋁ M(x1)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2. ¬M(x2) ⋁ ¬L(x2, Rain)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3. ¬S(x3) ⋁ L(x3, Snow)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4. ¬L(Tony, x4) ⋁ ¬L(Ellen, x4)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5. L(Tony, x5) ⋁ L(Ellen, x5)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6. L(Tony, Rain)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7. L(Tony, Snow)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8. </a:t>
                          </a: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¬M(x7) ⋁ S(x7)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9. S(x1) Res. (8, 1)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10. L(x1, Snow) Res. (9, 3)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11. ¬L(Tony, Snow) Res. (10, 4)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12. False. Contradiction (11, 7)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9. {x7/x1}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749439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i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i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10. {x3/x1}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562115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i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i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11. {x4/Snow, x1/Ellen}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3983253"/>
                      </a:ext>
                    </a:extLst>
                  </a:tr>
                  <a:tr h="1148080">
                    <a:tc vMerge="1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i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Thus, Negated query is False, i.e., query is True. x7 is a member but not a skier. 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x7 is replaced with x1, and x1 is replaced with Ellen. 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i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5281420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accent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So, Ellen is the member who is not a skier.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41593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A4548FE-AB22-87EE-6027-FAD99DC126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1919413"/>
                  </p:ext>
                </p:extLst>
              </p:nvPr>
            </p:nvGraphicFramePr>
            <p:xfrm>
              <a:off x="452966" y="1676927"/>
              <a:ext cx="8238067" cy="4678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7269">
                      <a:extLst>
                        <a:ext uri="{9D8B030D-6E8A-4147-A177-3AD203B41FA5}">
                          <a16:colId xmlns:a16="http://schemas.microsoft.com/office/drawing/2014/main" val="4040645440"/>
                        </a:ext>
                      </a:extLst>
                    </a:gridCol>
                    <a:gridCol w="3968151">
                      <a:extLst>
                        <a:ext uri="{9D8B030D-6E8A-4147-A177-3AD203B41FA5}">
                          <a16:colId xmlns:a16="http://schemas.microsoft.com/office/drawing/2014/main" val="1840089715"/>
                        </a:ext>
                      </a:extLst>
                    </a:gridCol>
                    <a:gridCol w="1772647">
                      <a:extLst>
                        <a:ext uri="{9D8B030D-6E8A-4147-A177-3AD203B41FA5}">
                          <a16:colId xmlns:a16="http://schemas.microsoft.com/office/drawing/2014/main" val="2606022340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KB: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Proof: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4948" t="-6154" r="-687" b="-111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2303453"/>
                      </a:ext>
                    </a:extLst>
                  </a:tr>
                  <a:tr h="396240">
                    <a:tc rowSpan="5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1. S(x1) ⋁ M(x1)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2. ¬M(x2) ⋁ ¬L(x2, Rain)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3. ¬S(x3) ⋁ L(x3, Snow)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4. ¬L(Tony, x4) ⋁ ¬L(Ellen, x4)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5. L(Tony, x5) ⋁ L(Ellen, x5)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6. L(Tony, Rain)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7. L(Tony, Snow)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8. </a:t>
                          </a: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¬M(x7) ⋁ S(x7)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9. S(x1) Res. (8, 1)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10. L(x1, Snow) Res. (9, 3)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11. ¬L(Tony, Snow) Res. (10, 4)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12. False. Contradiction (11, 7)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9. {x7/x1}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7494390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i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i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10. {x3/x1}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5621150"/>
                      </a:ext>
                    </a:extLst>
                  </a:tr>
                  <a:tr h="746760">
                    <a:tc vMerge="1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i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i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11. {x4/Snow, x1/Ellen}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3983253"/>
                      </a:ext>
                    </a:extLst>
                  </a:tr>
                  <a:tr h="1691640">
                    <a:tc vMerge="1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i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Thus, Negated query is False, i.e., query is True. x7 is a member but not a skier. 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x7 is replaced with x1, and x1 is replaced with Ellen. 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i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5281420"/>
                      </a:ext>
                    </a:extLst>
                  </a:tr>
                  <a:tr h="1051560">
                    <a:tc vMerge="1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accent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So, Ellen is the member who is not a skier.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41593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438183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11FF4-EAF6-2CEF-4DE6-5886D04C7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C93CF-BC27-A928-9DEB-D15BA2193638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Reading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C3D3CF-F72C-15E7-AD0E-9FFD45BFA487}"/>
              </a:ext>
            </a:extLst>
          </p:cNvPr>
          <p:cNvSpPr txBox="1"/>
          <p:nvPr/>
        </p:nvSpPr>
        <p:spPr>
          <a:xfrm>
            <a:off x="452965" y="2982724"/>
            <a:ext cx="8238067" cy="89255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08: First Order Logic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09: Inference in First Order Logic</a:t>
            </a:r>
          </a:p>
        </p:txBody>
      </p:sp>
    </p:spTree>
    <p:extLst>
      <p:ext uri="{BB962C8B-B14F-4D97-AF65-F5344CB8AC3E}">
        <p14:creationId xmlns:p14="http://schemas.microsoft.com/office/powerpoint/2010/main" val="423880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ED734-13A3-D996-C95C-A8FF1093F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8EBE04-A1D2-1FA0-BF54-BF5100325D6C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Syntax of FOL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06779-9C85-FFF7-8FDD-BD22102CB586}"/>
              </a:ext>
            </a:extLst>
          </p:cNvPr>
          <p:cNvSpPr txBox="1"/>
          <p:nvPr/>
        </p:nvSpPr>
        <p:spPr>
          <a:xfrm>
            <a:off x="452965" y="2323110"/>
            <a:ext cx="8238067" cy="28315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 defines these primitives: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Constant symbols</a:t>
            </a: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which represent individuals in the world, e.g., Mary, 3, green.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Function symbols</a:t>
            </a: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which map individuals to individuals, e.g., father-of(Mary) = John, color-of(Sky) = Blue. 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Predicate symbols</a:t>
            </a: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which map individuals to truth values, e.g., greater(5,3), green(apple), color(apple, Green)</a:t>
            </a:r>
          </a:p>
        </p:txBody>
      </p:sp>
    </p:spTree>
    <p:extLst>
      <p:ext uri="{BB962C8B-B14F-4D97-AF65-F5344CB8AC3E}">
        <p14:creationId xmlns:p14="http://schemas.microsoft.com/office/powerpoint/2010/main" val="124173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AAF00-355A-DEBC-804E-13ABF8639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531082-850C-80D3-2100-CB0DA9BF3A94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FOL Provides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620BA-DE1F-9923-367C-D4A9E48D93D0}"/>
              </a:ext>
            </a:extLst>
          </p:cNvPr>
          <p:cNvSpPr txBox="1"/>
          <p:nvPr/>
        </p:nvSpPr>
        <p:spPr>
          <a:xfrm>
            <a:off x="452966" y="1653781"/>
            <a:ext cx="8238067" cy="467820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Variable symbols:</a:t>
            </a: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</a:p>
          <a:p>
            <a:pPr marL="800100" lvl="1" indent="-342900" algn="just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Used to represent objects or properties of objects without explicitly naming the object.</a:t>
            </a:r>
          </a:p>
          <a:p>
            <a:pPr marL="800100" lvl="1" indent="-342900" algn="just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E.g., x, y, foo. 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Connectives:</a:t>
            </a: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</a:p>
          <a:p>
            <a:pPr marL="800100" lvl="1" indent="-342900" algn="just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Same as in PL: not (¬), and (⋀), or (⋁), implies (⇒), if and only if (biconditional ⇔).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Quantifiers:</a:t>
            </a:r>
          </a:p>
          <a:p>
            <a:pPr marL="800100" lvl="1" indent="-342900" algn="just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Allow us to express properties of collections of objects instead of enumerating objects by name.</a:t>
            </a:r>
            <a:endParaRPr lang="en-US" sz="2200" dirty="0">
              <a:solidFill>
                <a:schemeClr val="accent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00100" lvl="1" indent="-342900" algn="just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Universal: “for all” ∀&lt;variable&gt; &lt;sentence&gt;</a:t>
            </a:r>
          </a:p>
          <a:p>
            <a:pPr marL="800100" lvl="1" indent="-342900" algn="just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Existential: “exists” ∃&lt;variable&gt; &lt;sentence&gt;</a:t>
            </a:r>
          </a:p>
        </p:txBody>
      </p:sp>
    </p:spTree>
    <p:extLst>
      <p:ext uri="{BB962C8B-B14F-4D97-AF65-F5344CB8AC3E}">
        <p14:creationId xmlns:p14="http://schemas.microsoft.com/office/powerpoint/2010/main" val="249319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2F4C4-F35A-A564-0960-781F686C7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AAC4C4-2EF4-DAC4-8148-9FEDDF4258AE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B7C6E-A825-BC8B-79DE-8AE474219193}"/>
              </a:ext>
            </a:extLst>
          </p:cNvPr>
          <p:cNvSpPr txBox="1"/>
          <p:nvPr/>
        </p:nvSpPr>
        <p:spPr>
          <a:xfrm>
            <a:off x="452966" y="2288556"/>
            <a:ext cx="8238067" cy="33239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predicate symbol represents a relation in each universe of discourse.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sentence in the form Relation(Term1, Term2, ...) is either true or false, depending on whether the relation holds for the given terms.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Example: To represent “Alex read books”. </a:t>
            </a:r>
          </a:p>
          <a:p>
            <a:pPr algn="ctr">
              <a:spcAft>
                <a:spcPts val="1200"/>
              </a:spcAft>
              <a:buClr>
                <a:schemeClr val="accent1"/>
              </a:buClr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Read(Alex, Books)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This sentence is true under the intended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117903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E6C19-2E4A-0C68-7CDA-4E1677536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BA0DC9-4575-0A4D-CCE9-C4A3BD26D08F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9B543-BCD5-688E-AC5E-0DF2B0D04CED}"/>
              </a:ext>
            </a:extLst>
          </p:cNvPr>
          <p:cNvSpPr txBox="1"/>
          <p:nvPr/>
        </p:nvSpPr>
        <p:spPr>
          <a:xfrm>
            <a:off x="452966" y="1626838"/>
            <a:ext cx="8238067" cy="464742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Function symbols represent mappings from objects to other objects within the universe of discourse. 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Unlike predicate symbols, which express relationships that can be </a:t>
            </a:r>
            <a:r>
              <a:rPr lang="en-US" sz="22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true</a:t>
            </a: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or </a:t>
            </a:r>
            <a:r>
              <a:rPr lang="en-US" sz="22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false</a:t>
            </a: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function symbols return a single unique object as output.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Map inputs to a single output (deterministic). Do not return </a:t>
            </a:r>
            <a:r>
              <a:rPr lang="en-US" sz="22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true/false </a:t>
            </a: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like predicates.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function symbols: father-of, best-friend, successor, sum.</a:t>
            </a:r>
          </a:p>
          <a:p>
            <a:pPr algn="ctr">
              <a:spcAft>
                <a:spcPts val="1200"/>
              </a:spcAft>
              <a:buClr>
                <a:schemeClr val="accent1"/>
              </a:buClr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father-of(John) = Mike → “Mike is John's father”.</a:t>
            </a:r>
          </a:p>
          <a:p>
            <a:pPr algn="ctr">
              <a:spcAft>
                <a:spcPts val="1200"/>
              </a:spcAft>
              <a:buClr>
                <a:schemeClr val="accent1"/>
              </a:buClr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sum(2, 3) = 5 → “The sum of 2 and 3 is 5”.</a:t>
            </a:r>
          </a:p>
        </p:txBody>
      </p:sp>
    </p:spTree>
    <p:extLst>
      <p:ext uri="{BB962C8B-B14F-4D97-AF65-F5344CB8AC3E}">
        <p14:creationId xmlns:p14="http://schemas.microsoft.com/office/powerpoint/2010/main" val="73133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CE15A-7AB0-F71B-9B3D-9644B9604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23C28-94CA-9D5A-6864-F43B0298F10D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Properties of Quantifiers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C7F6B-EB26-CF5A-3570-DBCF0CA432DD}"/>
              </a:ext>
            </a:extLst>
          </p:cNvPr>
          <p:cNvSpPr txBox="1"/>
          <p:nvPr/>
        </p:nvSpPr>
        <p:spPr>
          <a:xfrm>
            <a:off x="452966" y="1729981"/>
            <a:ext cx="8238067" cy="446276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∀x ∀y is the same as ∀y ∀x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∃x ∃y is the same as ∃y ∃x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∃x ∀y is not the same as ∀y ∃x: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∃x ∀y Loves(x,y)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“There is a person (x) who loves everyone (y) in the world”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∀y ∃x Loves(x,y)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“Everyone (y) in the world is loved by at least one person (x)”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Quantifier duality: each can be expressed using the other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∀x Likes(x, IceCream) ≡ ¬∃x ¬Likes(x, IceCream)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∃x Likes(x, Broccoli) ≡ ¬∀x ¬Likes(x, Broccoli)</a:t>
            </a:r>
          </a:p>
        </p:txBody>
      </p:sp>
    </p:spTree>
    <p:extLst>
      <p:ext uri="{BB962C8B-B14F-4D97-AF65-F5344CB8AC3E}">
        <p14:creationId xmlns:p14="http://schemas.microsoft.com/office/powerpoint/2010/main" val="17018982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5416</TotalTime>
  <Words>4946</Words>
  <Application>Microsoft Office PowerPoint</Application>
  <PresentationFormat>On-screen Show (4:3)</PresentationFormat>
  <Paragraphs>404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Aptos</vt:lpstr>
      <vt:lpstr>Arial</vt:lpstr>
      <vt:lpstr>Cambria Math</vt:lpstr>
      <vt:lpstr>CMU Serif</vt:lpstr>
      <vt:lpstr>Courier New</vt:lpstr>
      <vt:lpstr>Gill Sans MT</vt:lpstr>
      <vt:lpstr>Wingdings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M Alam</dc:creator>
  <cp:lastModifiedBy>Mohammad M Alam</cp:lastModifiedBy>
  <cp:revision>238</cp:revision>
  <dcterms:created xsi:type="dcterms:W3CDTF">2025-01-08T01:58:03Z</dcterms:created>
  <dcterms:modified xsi:type="dcterms:W3CDTF">2025-03-14T06:39:20Z</dcterms:modified>
</cp:coreProperties>
</file>