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2"/>
  </p:notesMasterIdLst>
  <p:sldIdLst>
    <p:sldId id="256" r:id="rId2"/>
    <p:sldId id="630" r:id="rId3"/>
    <p:sldId id="690" r:id="rId4"/>
    <p:sldId id="658" r:id="rId5"/>
    <p:sldId id="257" r:id="rId6"/>
    <p:sldId id="659" r:id="rId7"/>
    <p:sldId id="660" r:id="rId8"/>
    <p:sldId id="662" r:id="rId9"/>
    <p:sldId id="667" r:id="rId10"/>
    <p:sldId id="669" r:id="rId11"/>
    <p:sldId id="672" r:id="rId12"/>
    <p:sldId id="677" r:id="rId13"/>
    <p:sldId id="678" r:id="rId14"/>
    <p:sldId id="679" r:id="rId15"/>
    <p:sldId id="333" r:id="rId16"/>
    <p:sldId id="699" r:id="rId17"/>
    <p:sldId id="700" r:id="rId18"/>
    <p:sldId id="701" r:id="rId19"/>
    <p:sldId id="694" r:id="rId20"/>
    <p:sldId id="68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3300"/>
    <a:srgbClr val="00CC00"/>
    <a:srgbClr val="00FF00"/>
    <a:srgbClr val="0000FF"/>
    <a:srgbClr val="6699FF"/>
    <a:srgbClr val="00FFCC"/>
    <a:srgbClr val="0099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294" autoAdjust="0"/>
    <p:restoredTop sz="95706" autoAdjust="0"/>
  </p:normalViewPr>
  <p:slideViewPr>
    <p:cSldViewPr snapToGrid="0">
      <p:cViewPr varScale="1">
        <p:scale>
          <a:sx n="89" d="100"/>
          <a:sy n="89" d="100"/>
        </p:scale>
        <p:origin x="960"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5E3D8-DDB0-4D1F-BC26-95A94F663B19}" type="datetimeFigureOut">
              <a:rPr lang="en-US" smtClean="0"/>
              <a:t>4/16/2025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3963F-15E3-4F9A-906F-AFE85BBD6231}" type="slidenum">
              <a:rPr lang="en-US" smtClean="0"/>
              <a:t>‹#›</a:t>
            </a:fld>
            <a:endParaRPr lang="en-US"/>
          </a:p>
        </p:txBody>
      </p:sp>
    </p:spTree>
    <p:extLst>
      <p:ext uri="{BB962C8B-B14F-4D97-AF65-F5344CB8AC3E}">
        <p14:creationId xmlns:p14="http://schemas.microsoft.com/office/powerpoint/2010/main" val="179107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4294967295"/>
          </p:nvPr>
        </p:nvSpPr>
        <p:spPr bwMode="auto">
          <a:xfrm>
            <a:off x="5265738" y="6659563"/>
            <a:ext cx="4029075" cy="349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1"/>
                </a:solidFill>
                <a:latin typeface="Arial" pitchFamily="34" charset="0"/>
                <a:cs typeface="Times New Roman" pitchFamily="18" charset="0"/>
              </a:defRPr>
            </a:lvl1pPr>
            <a:lvl2pPr marL="742950" indent="-285750">
              <a:defRPr sz="2400">
                <a:solidFill>
                  <a:schemeClr val="bg1"/>
                </a:solidFill>
                <a:latin typeface="Arial" pitchFamily="34" charset="0"/>
                <a:cs typeface="Times New Roman" pitchFamily="18" charset="0"/>
              </a:defRPr>
            </a:lvl2pPr>
            <a:lvl3pPr marL="1143000" indent="-228600">
              <a:defRPr sz="2400">
                <a:solidFill>
                  <a:schemeClr val="bg1"/>
                </a:solidFill>
                <a:latin typeface="Arial" pitchFamily="34" charset="0"/>
                <a:cs typeface="Times New Roman" pitchFamily="18" charset="0"/>
              </a:defRPr>
            </a:lvl3pPr>
            <a:lvl4pPr marL="1600200" indent="-228600">
              <a:defRPr sz="2400">
                <a:solidFill>
                  <a:schemeClr val="bg1"/>
                </a:solidFill>
                <a:latin typeface="Arial" pitchFamily="34" charset="0"/>
                <a:cs typeface="Times New Roman" pitchFamily="18" charset="0"/>
              </a:defRPr>
            </a:lvl4pPr>
            <a:lvl5pPr marL="2057400" indent="-228600">
              <a:defRPr sz="2400">
                <a:solidFill>
                  <a:schemeClr val="bg1"/>
                </a:solidFill>
                <a:latin typeface="Arial" pitchFamily="34" charset="0"/>
                <a:cs typeface="Times New Roman" pitchFamily="18" charset="0"/>
              </a:defRPr>
            </a:lvl5pPr>
            <a:lvl6pPr marL="2514600" indent="-228600" eaLnBrk="0" fontAlgn="base" hangingPunct="0">
              <a:spcBef>
                <a:spcPct val="0"/>
              </a:spcBef>
              <a:spcAft>
                <a:spcPct val="0"/>
              </a:spcAft>
              <a:defRPr sz="2400">
                <a:solidFill>
                  <a:schemeClr val="bg1"/>
                </a:solidFill>
                <a:latin typeface="Arial" pitchFamily="34" charset="0"/>
                <a:cs typeface="Times New Roman" pitchFamily="18" charset="0"/>
              </a:defRPr>
            </a:lvl6pPr>
            <a:lvl7pPr marL="2971800" indent="-228600" eaLnBrk="0" fontAlgn="base" hangingPunct="0">
              <a:spcBef>
                <a:spcPct val="0"/>
              </a:spcBef>
              <a:spcAft>
                <a:spcPct val="0"/>
              </a:spcAft>
              <a:defRPr sz="2400">
                <a:solidFill>
                  <a:schemeClr val="bg1"/>
                </a:solidFill>
                <a:latin typeface="Arial" pitchFamily="34" charset="0"/>
                <a:cs typeface="Times New Roman" pitchFamily="18" charset="0"/>
              </a:defRPr>
            </a:lvl7pPr>
            <a:lvl8pPr marL="3429000" indent="-228600" eaLnBrk="0" fontAlgn="base" hangingPunct="0">
              <a:spcBef>
                <a:spcPct val="0"/>
              </a:spcBef>
              <a:spcAft>
                <a:spcPct val="0"/>
              </a:spcAft>
              <a:defRPr sz="2400">
                <a:solidFill>
                  <a:schemeClr val="bg1"/>
                </a:solidFill>
                <a:latin typeface="Arial" pitchFamily="34" charset="0"/>
                <a:cs typeface="Times New Roman" pitchFamily="18" charset="0"/>
              </a:defRPr>
            </a:lvl8pPr>
            <a:lvl9pPr marL="3886200" indent="-228600" eaLnBrk="0" fontAlgn="base" hangingPunct="0">
              <a:spcBef>
                <a:spcPct val="0"/>
              </a:spcBef>
              <a:spcAft>
                <a:spcPct val="0"/>
              </a:spcAft>
              <a:defRPr sz="2400">
                <a:solidFill>
                  <a:schemeClr val="bg1"/>
                </a:solidFill>
                <a:latin typeface="Arial" pitchFamily="34" charset="0"/>
                <a:cs typeface="Times New Roman" pitchFamily="18" charset="0"/>
              </a:defRPr>
            </a:lvl9pPr>
          </a:lstStyle>
          <a:p>
            <a:fld id="{C66A8F85-5F6E-47AE-ACDB-5DCDF01C089D}" type="slidenum">
              <a:rPr lang="en-US"/>
              <a:pPr/>
              <a:t>15</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txBox="1">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FADD9-1268-727B-0872-BD266EA38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A86AE-DCA7-30B5-9146-96973F806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C32254-7938-3841-42DF-AC6231C4CD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3A7FF6-34FB-FE50-9733-1C138B8FB70F}"/>
              </a:ext>
            </a:extLst>
          </p:cNvPr>
          <p:cNvSpPr>
            <a:spLocks noGrp="1"/>
          </p:cNvSpPr>
          <p:nvPr>
            <p:ph type="sldNum" sz="quarter" idx="5"/>
          </p:nvPr>
        </p:nvSpPr>
        <p:spPr/>
        <p:txBody>
          <a:bodyPr/>
          <a:lstStyle/>
          <a:p>
            <a:fld id="{8C03963F-15E3-4F9A-906F-AFE85BBD6231}" type="slidenum">
              <a:rPr lang="en-US" smtClean="0"/>
              <a:t>16</a:t>
            </a:fld>
            <a:endParaRPr lang="en-US"/>
          </a:p>
        </p:txBody>
      </p:sp>
    </p:spTree>
    <p:extLst>
      <p:ext uri="{BB962C8B-B14F-4D97-AF65-F5344CB8AC3E}">
        <p14:creationId xmlns:p14="http://schemas.microsoft.com/office/powerpoint/2010/main" val="58621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1A7B-EC47-C190-36D9-878220580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49280-845A-74CD-BB0C-C7369BDBA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75FCB-31F4-7251-F020-30CEFC73CF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E495E-E663-328E-1176-27916FD9C259}"/>
              </a:ext>
            </a:extLst>
          </p:cNvPr>
          <p:cNvSpPr>
            <a:spLocks noGrp="1"/>
          </p:cNvSpPr>
          <p:nvPr>
            <p:ph type="sldNum" sz="quarter" idx="5"/>
          </p:nvPr>
        </p:nvSpPr>
        <p:spPr/>
        <p:txBody>
          <a:bodyPr/>
          <a:lstStyle/>
          <a:p>
            <a:fld id="{8C03963F-15E3-4F9A-906F-AFE85BBD6231}" type="slidenum">
              <a:rPr lang="en-US" smtClean="0"/>
              <a:t>17</a:t>
            </a:fld>
            <a:endParaRPr lang="en-US"/>
          </a:p>
        </p:txBody>
      </p:sp>
    </p:spTree>
    <p:extLst>
      <p:ext uri="{BB962C8B-B14F-4D97-AF65-F5344CB8AC3E}">
        <p14:creationId xmlns:p14="http://schemas.microsoft.com/office/powerpoint/2010/main" val="142377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9A1A2-7907-18DF-F2B2-DCEF73286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375041-6169-0A3D-B1D0-FA002E13B7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113EA-1525-DDBD-80C8-F75798E099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82B982-8822-C89E-2643-0231AF4FEAB1}"/>
              </a:ext>
            </a:extLst>
          </p:cNvPr>
          <p:cNvSpPr>
            <a:spLocks noGrp="1"/>
          </p:cNvSpPr>
          <p:nvPr>
            <p:ph type="sldNum" sz="quarter" idx="5"/>
          </p:nvPr>
        </p:nvSpPr>
        <p:spPr/>
        <p:txBody>
          <a:bodyPr/>
          <a:lstStyle/>
          <a:p>
            <a:fld id="{8C03963F-15E3-4F9A-906F-AFE85BBD6231}" type="slidenum">
              <a:rPr lang="en-US" smtClean="0"/>
              <a:t>18</a:t>
            </a:fld>
            <a:endParaRPr lang="en-US"/>
          </a:p>
        </p:txBody>
      </p:sp>
    </p:spTree>
    <p:extLst>
      <p:ext uri="{BB962C8B-B14F-4D97-AF65-F5344CB8AC3E}">
        <p14:creationId xmlns:p14="http://schemas.microsoft.com/office/powerpoint/2010/main" val="324375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2B16D-8E45-45B6-782F-AD81DDD26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79BD6-21AD-7A2C-39B5-10422041C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C86DA-7202-257F-CE2E-FA20226958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A5836D-221D-63E5-B44A-91F4F7448E11}"/>
              </a:ext>
            </a:extLst>
          </p:cNvPr>
          <p:cNvSpPr>
            <a:spLocks noGrp="1"/>
          </p:cNvSpPr>
          <p:nvPr>
            <p:ph type="sldNum" sz="quarter" idx="5"/>
          </p:nvPr>
        </p:nvSpPr>
        <p:spPr/>
        <p:txBody>
          <a:bodyPr/>
          <a:lstStyle/>
          <a:p>
            <a:fld id="{8C03963F-15E3-4F9A-906F-AFE85BBD6231}" type="slidenum">
              <a:rPr lang="en-US" smtClean="0"/>
              <a:t>20</a:t>
            </a:fld>
            <a:endParaRPr lang="en-US"/>
          </a:p>
        </p:txBody>
      </p:sp>
    </p:spTree>
    <p:extLst>
      <p:ext uri="{BB962C8B-B14F-4D97-AF65-F5344CB8AC3E}">
        <p14:creationId xmlns:p14="http://schemas.microsoft.com/office/powerpoint/2010/main" val="333058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CD0B64-F392-4469-B10B-622E9378706B}" type="datetimeFigureOut">
              <a:rPr lang="en-US" smtClean="0"/>
              <a:t>4/16/2025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191847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0B64-F392-4469-B10B-622E9378706B}"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337476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6ECD0B64-F392-4469-B10B-622E9378706B}" type="datetimeFigureOut">
              <a:rPr lang="en-US" smtClean="0"/>
              <a:t>4/16/2025</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86465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ln>
            <a:solidFill>
              <a:schemeClr val="accent5"/>
            </a:solidFill>
          </a:ln>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0B64-F392-4469-B10B-622E9378706B}"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148847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CD0B64-F392-4469-B10B-622E9378706B}" type="datetimeFigureOut">
              <a:rPr lang="en-US" smtClean="0"/>
              <a:t>4/16/2025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389143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D0B64-F392-4469-B10B-622E9378706B}"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352346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D0B64-F392-4469-B10B-622E9378706B}"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273788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CD0B64-F392-4469-B10B-622E9378706B}"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111953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D0B64-F392-4469-B10B-622E9378706B}"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349184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CD0B64-F392-4469-B10B-622E9378706B}" type="datetimeFigureOut">
              <a:rPr lang="en-US" smtClean="0"/>
              <a:t>4/16/2025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27994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D0B64-F392-4469-B10B-622E9378706B}"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416618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6ECD0B64-F392-4469-B10B-622E9378706B}" type="datetimeFigureOut">
              <a:rPr lang="en-US" smtClean="0"/>
              <a:t>4/16/2025</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6176B7BD-3197-4DA1-BA2E-B38AE6E9DD9D}"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6002823"/>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5D087E4-6954-FD2F-ABCB-633814FDC1C8}"/>
              </a:ext>
            </a:extLst>
          </p:cNvPr>
          <p:cNvSpPr txBox="1"/>
          <p:nvPr/>
        </p:nvSpPr>
        <p:spPr>
          <a:xfrm>
            <a:off x="728131" y="3736776"/>
            <a:ext cx="7687733" cy="615553"/>
          </a:xfrm>
          <a:prstGeom prst="rect">
            <a:avLst/>
          </a:prstGeom>
          <a:noFill/>
        </p:spPr>
        <p:txBody>
          <a:bodyPr wrap="square" lIns="0" tIns="0" rIns="0" bIns="0" rtlCol="0" anchor="ctr">
            <a:spAutoFit/>
          </a:bodyPr>
          <a:lstStyle/>
          <a:p>
            <a:pPr algn="ctr"/>
            <a:r>
              <a:rPr lang="en-US" sz="4000" dirty="0">
                <a:solidFill>
                  <a:schemeClr val="bg1"/>
                </a:solidFill>
                <a:latin typeface="CMU Serif" panose="02000603000000000000" pitchFamily="2" charset="0"/>
                <a:ea typeface="CMU Serif" panose="02000603000000000000" pitchFamily="2" charset="0"/>
                <a:cs typeface="CMU Serif" panose="02000603000000000000" pitchFamily="2" charset="0"/>
              </a:rPr>
              <a:t>Final Exam Review</a:t>
            </a:r>
          </a:p>
        </p:txBody>
      </p:sp>
      <p:sp>
        <p:nvSpPr>
          <p:cNvPr id="11" name="TextBox 10">
            <a:extLst>
              <a:ext uri="{FF2B5EF4-FFF2-40B4-BE49-F238E27FC236}">
                <a16:creationId xmlns:a16="http://schemas.microsoft.com/office/drawing/2014/main" id="{2E214D9D-2F9E-D295-0F59-4E5091EF0BAA}"/>
              </a:ext>
            </a:extLst>
          </p:cNvPr>
          <p:cNvSpPr txBox="1"/>
          <p:nvPr/>
        </p:nvSpPr>
        <p:spPr>
          <a:xfrm>
            <a:off x="1231898" y="1138762"/>
            <a:ext cx="6680200" cy="1354217"/>
          </a:xfrm>
          <a:prstGeom prst="rect">
            <a:avLst/>
          </a:prstGeom>
          <a:noFill/>
        </p:spPr>
        <p:txBody>
          <a:bodyPr wrap="square" lIns="0" tIns="0" rIns="0" bIns="0" rtlCol="0" anchor="ctr">
            <a:spAutoFit/>
          </a:bodyPr>
          <a:lstStyle/>
          <a:p>
            <a:pPr algn="ctr"/>
            <a:r>
              <a:rPr lang="en-US" sz="4400" dirty="0">
                <a:solidFill>
                  <a:schemeClr val="accent1"/>
                </a:solidFill>
                <a:latin typeface="CMU Serif" panose="02000603000000000000" pitchFamily="2" charset="0"/>
                <a:ea typeface="CMU Serif" panose="02000603000000000000" pitchFamily="2" charset="0"/>
                <a:cs typeface="CMU Serif" panose="02000603000000000000" pitchFamily="2" charset="0"/>
              </a:rPr>
              <a:t>CSE 440 </a:t>
            </a:r>
          </a:p>
          <a:p>
            <a:pPr algn="ctr"/>
            <a:r>
              <a:rPr lang="en-US" sz="4400" dirty="0">
                <a:solidFill>
                  <a:schemeClr val="accent1"/>
                </a:solidFill>
                <a:latin typeface="CMU Serif" panose="02000603000000000000" pitchFamily="2" charset="0"/>
                <a:ea typeface="CMU Serif" panose="02000603000000000000" pitchFamily="2" charset="0"/>
                <a:cs typeface="CMU Serif" panose="02000603000000000000" pitchFamily="2" charset="0"/>
              </a:rPr>
              <a:t>Artificial Intelligence</a:t>
            </a:r>
          </a:p>
        </p:txBody>
      </p:sp>
      <p:sp>
        <p:nvSpPr>
          <p:cNvPr id="12" name="TextBox 11">
            <a:extLst>
              <a:ext uri="{FF2B5EF4-FFF2-40B4-BE49-F238E27FC236}">
                <a16:creationId xmlns:a16="http://schemas.microsoft.com/office/drawing/2014/main" id="{A6D60280-9426-4BB9-15A1-74F21142D85D}"/>
              </a:ext>
            </a:extLst>
          </p:cNvPr>
          <p:cNvSpPr txBox="1"/>
          <p:nvPr/>
        </p:nvSpPr>
        <p:spPr>
          <a:xfrm>
            <a:off x="927094" y="4920620"/>
            <a:ext cx="7289805" cy="923330"/>
          </a:xfrm>
          <a:prstGeom prst="rect">
            <a:avLst/>
          </a:prstGeom>
          <a:noFill/>
        </p:spPr>
        <p:txBody>
          <a:bodyPr wrap="square" lIns="0" tIns="0" rIns="0" bIns="0" rtlCol="0" anchor="ctr">
            <a:spAutoFit/>
          </a:bodyPr>
          <a:lstStyle/>
          <a:p>
            <a:pPr algn="ct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Dr. Mohammad Mahmudul Alam</a:t>
            </a:r>
          </a:p>
          <a:p>
            <a:pPr algn="ct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Department of Electrical &amp; Computer Engineering (ECE)</a:t>
            </a:r>
          </a:p>
          <a:p>
            <a:pPr algn="ct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North South University (NSU)</a:t>
            </a:r>
          </a:p>
        </p:txBody>
      </p:sp>
    </p:spTree>
    <p:extLst>
      <p:ext uri="{BB962C8B-B14F-4D97-AF65-F5344CB8AC3E}">
        <p14:creationId xmlns:p14="http://schemas.microsoft.com/office/powerpoint/2010/main" val="30983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D136-EECA-7E25-C83B-858A88F42F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016FDD9-89D0-6521-88CA-48BA9A1A9ED7}"/>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Bayes’ Rule: Exercise </a:t>
            </a:r>
          </a:p>
        </p:txBody>
      </p:sp>
      <p:sp>
        <p:nvSpPr>
          <p:cNvPr id="4" name="TextBox 3">
            <a:extLst>
              <a:ext uri="{FF2B5EF4-FFF2-40B4-BE49-F238E27FC236}">
                <a16:creationId xmlns:a16="http://schemas.microsoft.com/office/drawing/2014/main" id="{9EBA451C-0811-0642-D617-DB53E55A97FB}"/>
              </a:ext>
            </a:extLst>
          </p:cNvPr>
          <p:cNvSpPr txBox="1"/>
          <p:nvPr/>
        </p:nvSpPr>
        <p:spPr>
          <a:xfrm>
            <a:off x="452966" y="1568848"/>
            <a:ext cx="8238067" cy="4955203"/>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Problem:</a:t>
            </a:r>
            <a:r>
              <a:rPr lang="en-US" sz="2400" dirty="0">
                <a:latin typeface="CMU Serif" panose="02000603000000000000" pitchFamily="2" charset="0"/>
                <a:ea typeface="CMU Serif" panose="02000603000000000000" pitchFamily="2" charset="0"/>
                <a:cs typeface="CMU Serif" panose="02000603000000000000" pitchFamily="2" charset="0"/>
              </a:rPr>
              <a:t> A doctor performs a test that has 99% reliability, i.e., 99% of people who are sick test positive, and 99% of people who are healthy test negative.  The doctor estimates that 1% of the population is sick.</a:t>
            </a:r>
          </a:p>
          <a:p>
            <a:pPr algn="just">
              <a:spcAft>
                <a:spcPts val="1200"/>
              </a:spcAft>
              <a:buClr>
                <a:schemeClr val="accent1"/>
              </a:buClr>
            </a:pPr>
            <a:endParaRPr lang="en-US" sz="2400" dirty="0">
              <a:latin typeface="CMU Serif" panose="02000603000000000000" pitchFamily="2" charset="0"/>
              <a:ea typeface="CMU Serif" panose="02000603000000000000" pitchFamily="2" charset="0"/>
              <a:cs typeface="CMU Serif" panose="02000603000000000000" pitchFamily="2" charset="0"/>
            </a:endParaRPr>
          </a:p>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P(TP | S) = 0.99, P(¬TP | ¬S) = 0.99, P(S) = 0.01</a:t>
            </a:r>
          </a:p>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P(S | TP) = P(TP | S) * P(S) / P(TP)</a:t>
            </a:r>
          </a:p>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P(TP) = P(TP | S) P(S) + P</a:t>
            </a:r>
            <a:r>
              <a:rPr lang="en-US" sz="2200">
                <a:latin typeface="CMU Serif" panose="02000603000000000000" pitchFamily="2" charset="0"/>
                <a:ea typeface="CMU Serif" panose="02000603000000000000" pitchFamily="2" charset="0"/>
                <a:cs typeface="CMU Serif" panose="02000603000000000000" pitchFamily="2" charset="0"/>
              </a:rPr>
              <a:t>(TP | ¬</a:t>
            </a:r>
            <a:r>
              <a:rPr lang="en-US" sz="2200" dirty="0">
                <a:latin typeface="CMU Serif" panose="02000603000000000000" pitchFamily="2" charset="0"/>
                <a:ea typeface="CMU Serif" panose="02000603000000000000" pitchFamily="2" charset="0"/>
                <a:cs typeface="CMU Serif" panose="02000603000000000000" pitchFamily="2" charset="0"/>
              </a:rPr>
              <a:t>S) P(¬S) </a:t>
            </a:r>
          </a:p>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	     = 0.99 * 0.01 + (1 – 0.99) [1 - P(¬TP | ¬S)] * (1 - 0.01)</a:t>
            </a:r>
          </a:p>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	     = 0.0198</a:t>
            </a:r>
          </a:p>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P(S | TP) = 0.99 * 0.01 / 0.0198 = 0.50 = 50%</a:t>
            </a:r>
          </a:p>
        </p:txBody>
      </p:sp>
    </p:spTree>
    <p:extLst>
      <p:ext uri="{BB962C8B-B14F-4D97-AF65-F5344CB8AC3E}">
        <p14:creationId xmlns:p14="http://schemas.microsoft.com/office/powerpoint/2010/main" val="260390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11853-FF20-8408-9036-06F963B28F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374F5C-8730-BC12-1479-DD92A2EACD8C}"/>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Naïve Bayes Classifier </a:t>
            </a:r>
          </a:p>
        </p:txBody>
      </p:sp>
      <p:graphicFrame>
        <p:nvGraphicFramePr>
          <p:cNvPr id="5" name="Table 4">
            <a:extLst>
              <a:ext uri="{FF2B5EF4-FFF2-40B4-BE49-F238E27FC236}">
                <a16:creationId xmlns:a16="http://schemas.microsoft.com/office/drawing/2014/main" id="{BD1D3EDE-9BE8-EBED-AB52-C0FF006B72BF}"/>
              </a:ext>
            </a:extLst>
          </p:cNvPr>
          <p:cNvGraphicFramePr>
            <a:graphicFrameLocks noGrp="1"/>
          </p:cNvGraphicFramePr>
          <p:nvPr/>
        </p:nvGraphicFramePr>
        <p:xfrm>
          <a:off x="452965" y="1655391"/>
          <a:ext cx="8238067" cy="4688205"/>
        </p:xfrm>
        <a:graphic>
          <a:graphicData uri="http://schemas.openxmlformats.org/drawingml/2006/table">
            <a:tbl>
              <a:tblPr firstRow="1" firstCol="1" bandRow="1">
                <a:tableStyleId>{10A1B5D5-9B99-4C35-A422-299274C87663}</a:tableStyleId>
              </a:tblPr>
              <a:tblGrid>
                <a:gridCol w="630767">
                  <a:extLst>
                    <a:ext uri="{9D8B030D-6E8A-4147-A177-3AD203B41FA5}">
                      <a16:colId xmlns:a16="http://schemas.microsoft.com/office/drawing/2014/main" val="1172680466"/>
                    </a:ext>
                  </a:extLst>
                </a:gridCol>
                <a:gridCol w="1901825">
                  <a:extLst>
                    <a:ext uri="{9D8B030D-6E8A-4147-A177-3AD203B41FA5}">
                      <a16:colId xmlns:a16="http://schemas.microsoft.com/office/drawing/2014/main" val="1256288499"/>
                    </a:ext>
                  </a:extLst>
                </a:gridCol>
                <a:gridCol w="1901825">
                  <a:extLst>
                    <a:ext uri="{9D8B030D-6E8A-4147-A177-3AD203B41FA5}">
                      <a16:colId xmlns:a16="http://schemas.microsoft.com/office/drawing/2014/main" val="2010183265"/>
                    </a:ext>
                  </a:extLst>
                </a:gridCol>
                <a:gridCol w="1901825">
                  <a:extLst>
                    <a:ext uri="{9D8B030D-6E8A-4147-A177-3AD203B41FA5}">
                      <a16:colId xmlns:a16="http://schemas.microsoft.com/office/drawing/2014/main" val="2953689590"/>
                    </a:ext>
                  </a:extLst>
                </a:gridCol>
                <a:gridCol w="1901825">
                  <a:extLst>
                    <a:ext uri="{9D8B030D-6E8A-4147-A177-3AD203B41FA5}">
                      <a16:colId xmlns:a16="http://schemas.microsoft.com/office/drawing/2014/main" val="282425044"/>
                    </a:ext>
                  </a:extLst>
                </a:gridCol>
              </a:tblGrid>
              <a:tr h="91440">
                <a:tc>
                  <a:txBody>
                    <a:bodyPr/>
                    <a:lstStyle/>
                    <a:p>
                      <a:pPr marL="0" marR="0" algn="ctr">
                        <a:lnSpc>
                          <a:spcPct val="107000"/>
                        </a:lnSpc>
                        <a:spcAft>
                          <a:spcPts val="800"/>
                        </a:spcAft>
                      </a:pPr>
                      <a:r>
                        <a:rPr lang="en-US" sz="18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ID</a:t>
                      </a:r>
                      <a:endParaRPr lang="en-US" sz="18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Weather</a:t>
                      </a:r>
                      <a:endParaRPr lang="en-US" sz="18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Temperature</a:t>
                      </a:r>
                      <a:endParaRPr lang="en-US" sz="18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Humidity</a:t>
                      </a:r>
                      <a:endParaRPr lang="en-US" sz="18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Class (Play)</a:t>
                      </a:r>
                      <a:endParaRPr lang="en-US" sz="18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502678"/>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4749787"/>
                  </a:ext>
                </a:extLst>
              </a:tr>
              <a:tr h="91440">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2</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299859"/>
                  </a:ext>
                </a:extLst>
              </a:tr>
              <a:tr h="91440">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3</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9389749"/>
                  </a:ext>
                </a:extLst>
              </a:tr>
              <a:tr h="91440">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4</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311840"/>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5</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8514444"/>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6</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170032"/>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7</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6546791"/>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8</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982602"/>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9</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9856029"/>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10</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380186"/>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11</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396829"/>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12</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534350"/>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13</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Yes</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9403530"/>
                  </a:ext>
                </a:extLst>
              </a:tr>
              <a:tr h="91440">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14</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8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8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8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6952037"/>
                  </a:ext>
                </a:extLst>
              </a:tr>
            </a:tbl>
          </a:graphicData>
        </a:graphic>
      </p:graphicFrame>
    </p:spTree>
    <p:extLst>
      <p:ext uri="{BB962C8B-B14F-4D97-AF65-F5344CB8AC3E}">
        <p14:creationId xmlns:p14="http://schemas.microsoft.com/office/powerpoint/2010/main" val="414881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8079-BBE6-D45C-9207-53C72102C8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91B3F9-23DF-2E08-52F6-E2D8BC8C80D4}"/>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Naïve Bayes Classifier: Training </a:t>
            </a:r>
          </a:p>
        </p:txBody>
      </p:sp>
      <p:sp>
        <p:nvSpPr>
          <p:cNvPr id="3" name="TextBox 2">
            <a:extLst>
              <a:ext uri="{FF2B5EF4-FFF2-40B4-BE49-F238E27FC236}">
                <a16:creationId xmlns:a16="http://schemas.microsoft.com/office/drawing/2014/main" id="{6C52CEB3-C5B1-3054-CD48-1DD6CC434374}"/>
              </a:ext>
            </a:extLst>
          </p:cNvPr>
          <p:cNvSpPr txBox="1"/>
          <p:nvPr/>
        </p:nvSpPr>
        <p:spPr>
          <a:xfrm>
            <a:off x="452964" y="1453717"/>
            <a:ext cx="8238067" cy="692497"/>
          </a:xfrm>
          <a:prstGeom prst="rect">
            <a:avLst/>
          </a:prstGeom>
          <a:noFill/>
        </p:spPr>
        <p:txBody>
          <a:bodyPr wrap="square" lIns="0" tIns="0" rIns="0" bIns="0" rtlCol="0" anchor="ctr">
            <a:spAutoFit/>
          </a:bodyPr>
          <a:lstStyle/>
          <a:p>
            <a:pPr algn="just">
              <a:spcAft>
                <a:spcPts val="600"/>
              </a:spcAft>
              <a:buClr>
                <a:schemeClr val="accent1"/>
              </a:buClr>
            </a:pPr>
            <a:r>
              <a:rPr lang="en-US" sz="2000" u="sng" dirty="0">
                <a:latin typeface="CMU Serif" panose="02000603000000000000" pitchFamily="2" charset="0"/>
                <a:ea typeface="CMU Serif" panose="02000603000000000000" pitchFamily="2" charset="0"/>
                <a:cs typeface="CMU Serif" panose="02000603000000000000" pitchFamily="2" charset="0"/>
              </a:rPr>
              <a:t>Compute Priors:</a:t>
            </a:r>
          </a:p>
          <a:p>
            <a:pPr>
              <a:spcAft>
                <a:spcPts val="600"/>
              </a:spcAft>
              <a:buClr>
                <a:schemeClr val="accent1"/>
              </a:buClr>
            </a:pPr>
            <a:r>
              <a:rPr lang="en-US" sz="2000" dirty="0">
                <a:latin typeface="CMU Serif" panose="02000603000000000000" pitchFamily="2" charset="0"/>
                <a:ea typeface="CMU Serif" panose="02000603000000000000" pitchFamily="2" charset="0"/>
                <a:cs typeface="CMU Serif" panose="02000603000000000000" pitchFamily="2" charset="0"/>
              </a:rPr>
              <a:t>Count occurrences of each class: P(Yes) = 9/14, P(No) = 5/14</a:t>
            </a:r>
          </a:p>
        </p:txBody>
      </p:sp>
      <p:graphicFrame>
        <p:nvGraphicFramePr>
          <p:cNvPr id="4" name="Table 3">
            <a:extLst>
              <a:ext uri="{FF2B5EF4-FFF2-40B4-BE49-F238E27FC236}">
                <a16:creationId xmlns:a16="http://schemas.microsoft.com/office/drawing/2014/main" id="{E4BBF193-3D98-B16A-9DB0-69B8BB3679EF}"/>
              </a:ext>
            </a:extLst>
          </p:cNvPr>
          <p:cNvGraphicFramePr>
            <a:graphicFrameLocks noGrp="1"/>
          </p:cNvGraphicFramePr>
          <p:nvPr/>
        </p:nvGraphicFramePr>
        <p:xfrm>
          <a:off x="1997071" y="2396063"/>
          <a:ext cx="5149851" cy="4199580"/>
        </p:xfrm>
        <a:graphic>
          <a:graphicData uri="http://schemas.openxmlformats.org/drawingml/2006/table">
            <a:tbl>
              <a:tblPr firstRow="1" firstCol="1" bandRow="1">
                <a:tableStyleId>{10A1B5D5-9B99-4C35-A422-299274C87663}</a:tableStyleId>
              </a:tblPr>
              <a:tblGrid>
                <a:gridCol w="394309">
                  <a:extLst>
                    <a:ext uri="{9D8B030D-6E8A-4147-A177-3AD203B41FA5}">
                      <a16:colId xmlns:a16="http://schemas.microsoft.com/office/drawing/2014/main" val="1172680466"/>
                    </a:ext>
                  </a:extLst>
                </a:gridCol>
                <a:gridCol w="999635">
                  <a:extLst>
                    <a:ext uri="{9D8B030D-6E8A-4147-A177-3AD203B41FA5}">
                      <a16:colId xmlns:a16="http://schemas.microsoft.com/office/drawing/2014/main" val="1256288499"/>
                    </a:ext>
                  </a:extLst>
                </a:gridCol>
                <a:gridCol w="1480818">
                  <a:extLst>
                    <a:ext uri="{9D8B030D-6E8A-4147-A177-3AD203B41FA5}">
                      <a16:colId xmlns:a16="http://schemas.microsoft.com/office/drawing/2014/main" val="2010183265"/>
                    </a:ext>
                  </a:extLst>
                </a:gridCol>
                <a:gridCol w="988772">
                  <a:extLst>
                    <a:ext uri="{9D8B030D-6E8A-4147-A177-3AD203B41FA5}">
                      <a16:colId xmlns:a16="http://schemas.microsoft.com/office/drawing/2014/main" val="2953689590"/>
                    </a:ext>
                  </a:extLst>
                </a:gridCol>
                <a:gridCol w="1286317">
                  <a:extLst>
                    <a:ext uri="{9D8B030D-6E8A-4147-A177-3AD203B41FA5}">
                      <a16:colId xmlns:a16="http://schemas.microsoft.com/office/drawing/2014/main" val="282425044"/>
                    </a:ext>
                  </a:extLst>
                </a:gridCol>
              </a:tblGrid>
              <a:tr h="91440">
                <a:tc>
                  <a:txBody>
                    <a:bodyPr/>
                    <a:lstStyle/>
                    <a:p>
                      <a:pPr marL="0" marR="0" algn="ctr">
                        <a:lnSpc>
                          <a:spcPct val="107000"/>
                        </a:lnSpc>
                        <a:spcAft>
                          <a:spcPts val="800"/>
                        </a:spcAft>
                      </a:pPr>
                      <a:r>
                        <a:rPr lang="en-US" sz="16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ID</a:t>
                      </a:r>
                      <a:endParaRPr lang="en-US" sz="16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Weather</a:t>
                      </a:r>
                      <a:endParaRPr lang="en-US" sz="16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Temperature</a:t>
                      </a:r>
                      <a:endParaRPr lang="en-US" sz="16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Humidity</a:t>
                      </a:r>
                      <a:endParaRPr lang="en-US" sz="16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rPr>
                        <a:t>Class (Play)</a:t>
                      </a:r>
                      <a:endParaRPr lang="en-US" sz="1600" b="0" kern="100" dirty="0">
                        <a:solidFill>
                          <a:schemeClr val="accent6"/>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502678"/>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4749787"/>
                  </a:ext>
                </a:extLst>
              </a:tr>
              <a:tr h="91440">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2</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299859"/>
                  </a:ext>
                </a:extLst>
              </a:tr>
              <a:tr h="91440">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3</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9389749"/>
                  </a:ext>
                </a:extLst>
              </a:tr>
              <a:tr h="91440">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4</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311840"/>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5</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8514444"/>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6</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170032"/>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7</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6546791"/>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8</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982602"/>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9</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Cool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9856029"/>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10</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380186"/>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11</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Sunny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396829"/>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12</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534350"/>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13</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Overcast</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Hot</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Normal</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rgbClr val="0070C0"/>
                          </a:solidFill>
                          <a:effectLst/>
                          <a:latin typeface="CMU Serif" panose="02000603000000000000" pitchFamily="2" charset="0"/>
                          <a:ea typeface="CMU Serif" panose="02000603000000000000" pitchFamily="2" charset="0"/>
                          <a:cs typeface="CMU Serif" panose="02000603000000000000" pitchFamily="2" charset="0"/>
                        </a:rPr>
                        <a:t>Yes</a:t>
                      </a:r>
                      <a:endParaRPr lang="en-US" sz="1600" b="0" kern="100" dirty="0">
                        <a:solidFill>
                          <a:srgbClr val="0070C0"/>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9403530"/>
                  </a:ext>
                </a:extLst>
              </a:tr>
              <a:tr h="91440">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14</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a:solidFill>
                            <a:schemeClr val="tx1"/>
                          </a:solidFill>
                          <a:effectLst/>
                          <a:latin typeface="CMU Serif" panose="02000603000000000000" pitchFamily="2" charset="0"/>
                          <a:ea typeface="CMU Serif" panose="02000603000000000000" pitchFamily="2" charset="0"/>
                          <a:cs typeface="CMU Serif" panose="02000603000000000000" pitchFamily="2" charset="0"/>
                        </a:rPr>
                        <a:t>Rainy</a:t>
                      </a:r>
                      <a:endParaRPr lang="en-US" sz="1600" b="0" kern="10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Mild</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High</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Aft>
                          <a:spcPts val="800"/>
                        </a:spcAft>
                      </a:pPr>
                      <a:r>
                        <a:rPr lang="en-US" sz="1600" b="0" kern="0" dirty="0">
                          <a:solidFill>
                            <a:schemeClr val="tx1"/>
                          </a:solidFill>
                          <a:effectLst/>
                          <a:latin typeface="CMU Serif" panose="02000603000000000000" pitchFamily="2" charset="0"/>
                          <a:ea typeface="CMU Serif" panose="02000603000000000000" pitchFamily="2" charset="0"/>
                          <a:cs typeface="CMU Serif" panose="02000603000000000000" pitchFamily="2" charset="0"/>
                        </a:rPr>
                        <a:t>No</a:t>
                      </a:r>
                      <a:endParaRPr lang="en-US" sz="1600" b="0" kern="100" dirty="0">
                        <a:solidFill>
                          <a:schemeClr val="tx1"/>
                        </a:solidFill>
                        <a:effectLst/>
                        <a:latin typeface="CMU Serif" panose="02000603000000000000" pitchFamily="2" charset="0"/>
                        <a:ea typeface="CMU Serif" panose="02000603000000000000" pitchFamily="2" charset="0"/>
                        <a:cs typeface="CMU Serif" panose="02000603000000000000" pitchFamily="2"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6952037"/>
                  </a:ext>
                </a:extLst>
              </a:tr>
            </a:tbl>
          </a:graphicData>
        </a:graphic>
      </p:graphicFrame>
    </p:spTree>
    <p:extLst>
      <p:ext uri="{BB962C8B-B14F-4D97-AF65-F5344CB8AC3E}">
        <p14:creationId xmlns:p14="http://schemas.microsoft.com/office/powerpoint/2010/main" val="182485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40636-3027-023A-8829-25A9C1C06D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3C3EDD-9209-88FF-16D8-1EBBC63BE8FF}"/>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Naïve Bayes Classifier: Training </a:t>
            </a:r>
          </a:p>
        </p:txBody>
      </p:sp>
      <p:sp>
        <p:nvSpPr>
          <p:cNvPr id="3" name="TextBox 2">
            <a:extLst>
              <a:ext uri="{FF2B5EF4-FFF2-40B4-BE49-F238E27FC236}">
                <a16:creationId xmlns:a16="http://schemas.microsoft.com/office/drawing/2014/main" id="{F392EB41-F524-677D-1D74-D5D0F13AD853}"/>
              </a:ext>
            </a:extLst>
          </p:cNvPr>
          <p:cNvSpPr txBox="1"/>
          <p:nvPr/>
        </p:nvSpPr>
        <p:spPr>
          <a:xfrm>
            <a:off x="452966" y="1520863"/>
            <a:ext cx="8238067" cy="4924425"/>
          </a:xfrm>
          <a:prstGeom prst="rect">
            <a:avLst/>
          </a:prstGeom>
          <a:noFill/>
        </p:spPr>
        <p:txBody>
          <a:bodyPr wrap="square" lIns="0" tIns="0" rIns="0" bIns="0" rtlCol="0" anchor="ctr">
            <a:spAutoFit/>
          </a:bodyPr>
          <a:lstStyle/>
          <a:p>
            <a:pPr algn="just">
              <a:spcAft>
                <a:spcPts val="600"/>
              </a:spcAft>
              <a:buClr>
                <a:schemeClr val="accent1"/>
              </a:buClr>
            </a:pPr>
            <a:r>
              <a:rPr lang="en-US" sz="2000" u="sng" dirty="0">
                <a:latin typeface="CMU Serif" panose="02000603000000000000" pitchFamily="2" charset="0"/>
                <a:ea typeface="CMU Serif" panose="02000603000000000000" pitchFamily="2" charset="0"/>
                <a:cs typeface="CMU Serif" panose="02000603000000000000" pitchFamily="2" charset="0"/>
              </a:rPr>
              <a:t>Compute Likelihood:</a:t>
            </a:r>
          </a:p>
          <a:p>
            <a:pPr algn="just">
              <a:spcAft>
                <a:spcPts val="600"/>
              </a:spcAft>
              <a:buClr>
                <a:schemeClr val="accent1"/>
              </a:buClr>
            </a:pPr>
            <a:r>
              <a:rPr lang="en-US" sz="2000" dirty="0">
                <a:latin typeface="CMU Serif" panose="02000603000000000000" pitchFamily="2" charset="0"/>
                <a:ea typeface="CMU Serif" panose="02000603000000000000" pitchFamily="2" charset="0"/>
                <a:cs typeface="CMU Serif" panose="02000603000000000000" pitchFamily="2" charset="0"/>
              </a:rPr>
              <a:t>For each feature given a class, compute conditional probabilities: </a:t>
            </a:r>
          </a:p>
          <a:p>
            <a:pPr marL="342900" indent="-342900" algn="just">
              <a:spcAft>
                <a:spcPts val="600"/>
              </a:spcAft>
              <a:buClr>
                <a:schemeClr val="accent1"/>
              </a:buClr>
              <a:buFont typeface="Wingdings" panose="05000000000000000000" pitchFamily="2" charset="2"/>
              <a:buChar char="§"/>
            </a:pPr>
            <a:r>
              <a:rPr lang="en-US" sz="2000" dirty="0">
                <a:latin typeface="CMU Serif" panose="02000603000000000000" pitchFamily="2" charset="0"/>
                <a:ea typeface="CMU Serif" panose="02000603000000000000" pitchFamily="2" charset="0"/>
                <a:cs typeface="CMU Serif" panose="02000603000000000000" pitchFamily="2" charset="0"/>
              </a:rPr>
              <a:t>Weather</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P(Sunny | Yes) = 2/9, P(Sunny | No) = 3/5</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P(Overcast | Yes) = 4/9, P(Overcast | No) = 0/9</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P(Rainy | Yes) = 3/9, P(Rainy | No) = 2/5</a:t>
            </a:r>
          </a:p>
          <a:p>
            <a:pPr marL="342900" indent="-342900" algn="just">
              <a:spcAft>
                <a:spcPts val="600"/>
              </a:spcAft>
              <a:buClr>
                <a:schemeClr val="accent1"/>
              </a:buClr>
              <a:buFont typeface="Wingdings" panose="05000000000000000000" pitchFamily="2" charset="2"/>
              <a:buChar char="§"/>
            </a:pPr>
            <a:r>
              <a:rPr lang="en-US" sz="2000" dirty="0">
                <a:latin typeface="CMU Serif" panose="02000603000000000000" pitchFamily="2" charset="0"/>
                <a:ea typeface="CMU Serif" panose="02000603000000000000" pitchFamily="2" charset="0"/>
                <a:cs typeface="CMU Serif" panose="02000603000000000000" pitchFamily="2" charset="0"/>
              </a:rPr>
              <a:t>Temperature:</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P(Hot | Yes) = 2/9, P(Hot | No) = 2/5</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P(Mild | yes) = 4/9, P(Mild | no) = 2/5</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P(Cool | Yes) = 3/9, P(Cool | No) = 1/5</a:t>
            </a:r>
          </a:p>
          <a:p>
            <a:pPr marL="342900" indent="-342900" algn="just">
              <a:spcAft>
                <a:spcPts val="600"/>
              </a:spcAft>
              <a:buClr>
                <a:schemeClr val="accent1"/>
              </a:buClr>
              <a:buFont typeface="Wingdings" panose="05000000000000000000" pitchFamily="2" charset="2"/>
              <a:buChar char="§"/>
            </a:pPr>
            <a:r>
              <a:rPr lang="en-US" sz="2000" dirty="0">
                <a:latin typeface="CMU Serif" panose="02000603000000000000" pitchFamily="2" charset="0"/>
                <a:ea typeface="CMU Serif" panose="02000603000000000000" pitchFamily="2" charset="0"/>
                <a:cs typeface="CMU Serif" panose="02000603000000000000" pitchFamily="2" charset="0"/>
              </a:rPr>
              <a:t>Humidity </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P(High | Yes) = 3/9, P(High | No) = 3/5 </a:t>
            </a:r>
          </a:p>
          <a:p>
            <a:pPr marL="800100" lvl="1"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P(Normal | Yes) = 6/9, P(Normal | No) = 2/5</a:t>
            </a:r>
          </a:p>
        </p:txBody>
      </p:sp>
    </p:spTree>
    <p:extLst>
      <p:ext uri="{BB962C8B-B14F-4D97-AF65-F5344CB8AC3E}">
        <p14:creationId xmlns:p14="http://schemas.microsoft.com/office/powerpoint/2010/main" val="392520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D1E97-D756-F184-C30E-08629B3B4B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E6AD22-0B72-06D0-9745-5CBDD96AD38F}"/>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Naïve Bayes Classifier: Inference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652ABD-7322-D1C5-44BB-FC9283569FE1}"/>
                  </a:ext>
                </a:extLst>
              </p:cNvPr>
              <p:cNvSpPr txBox="1"/>
              <p:nvPr/>
            </p:nvSpPr>
            <p:spPr>
              <a:xfrm>
                <a:off x="452966" y="1405795"/>
                <a:ext cx="8238067" cy="1077218"/>
              </a:xfrm>
              <a:prstGeom prst="rect">
                <a:avLst/>
              </a:prstGeom>
              <a:noFill/>
            </p:spPr>
            <p:txBody>
              <a:bodyPr wrap="square" lIns="0" tIns="0" rIns="0" bIns="0" rtlCol="0" anchor="ctr">
                <a:spAutoFit/>
              </a:bodyPr>
              <a:lstStyle/>
              <a:p>
                <a:pPr algn="just">
                  <a:spcAft>
                    <a:spcPts val="600"/>
                  </a:spcAft>
                  <a:buClr>
                    <a:schemeClr val="accent1"/>
                  </a:buClr>
                </a:pPr>
                <a:r>
                  <a:rPr lang="en-US" sz="2000" u="sng" dirty="0">
                    <a:solidFill>
                      <a:schemeClr val="accent2"/>
                    </a:solidFill>
                    <a:latin typeface="Cambria Math" panose="02040503050406030204" pitchFamily="18" charset="0"/>
                    <a:ea typeface="Cambria Math" panose="02040503050406030204" pitchFamily="18" charset="0"/>
                    <a:cs typeface="CMU Serif" panose="02000603000000000000" pitchFamily="2" charset="0"/>
                  </a:rPr>
                  <a:t>A new instance:</a:t>
                </a:r>
              </a:p>
              <a:p>
                <a:pPr algn="just">
                  <a:spcAft>
                    <a:spcPts val="600"/>
                  </a:spcAft>
                  <a:buClr>
                    <a:schemeClr val="accent1"/>
                  </a:buClr>
                </a:pPr>
                <a:r>
                  <a:rPr lang="en-US" sz="2000" dirty="0">
                    <a:latin typeface="Cambria Math" panose="02040503050406030204" pitchFamily="18" charset="0"/>
                    <a:ea typeface="Cambria Math" panose="02040503050406030204" pitchFamily="18" charset="0"/>
                    <a:cs typeface="CMU Serif" panose="02000603000000000000" pitchFamily="2" charset="0"/>
                  </a:rPr>
                  <a:t>Weather = Sunny, Temperature = Cool, Humidity = High</a:t>
                </a:r>
              </a:p>
              <a:p>
                <a:pPr algn="just">
                  <a:spcAft>
                    <a:spcPts val="600"/>
                  </a:spcAft>
                  <a:buClr>
                    <a:schemeClr val="accent1"/>
                  </a:buClr>
                </a:pPr>
                <a:r>
                  <a:rPr lang="en-US" sz="2000" dirty="0">
                    <a:latin typeface="Cambria Math" panose="02040503050406030204" pitchFamily="18" charset="0"/>
                    <a:ea typeface="Cambria Math" panose="02040503050406030204" pitchFamily="18" charset="0"/>
                    <a:cs typeface="CMU Serif" panose="02000603000000000000" pitchFamily="2" charset="0"/>
                  </a:rPr>
                  <a:t>What is the predicted class?, i.e., P(</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cs typeface="CMU Serif" panose="02000603000000000000" pitchFamily="2" charset="0"/>
                          </a:rPr>
                        </m:ctrlPr>
                      </m:sSubPr>
                      <m:e>
                        <m:r>
                          <m:rPr>
                            <m:sty m:val="p"/>
                          </m:rPr>
                          <a:rPr lang="en-US" sz="2000" b="0" i="0" smtClean="0">
                            <a:latin typeface="Cambria Math" panose="02040503050406030204" pitchFamily="18" charset="0"/>
                            <a:ea typeface="Cambria Math" panose="02040503050406030204" pitchFamily="18" charset="0"/>
                            <a:cs typeface="CMU Serif" panose="02000603000000000000" pitchFamily="2" charset="0"/>
                          </a:rPr>
                          <m:t>Y</m:t>
                        </m:r>
                      </m:e>
                      <m:sub>
                        <m:r>
                          <m:rPr>
                            <m:sty m:val="p"/>
                          </m:rPr>
                          <a:rPr lang="en-US" sz="2000" b="0" i="0" smtClean="0">
                            <a:latin typeface="Cambria Math" panose="02040503050406030204" pitchFamily="18" charset="0"/>
                            <a:ea typeface="Cambria Math" panose="02040503050406030204" pitchFamily="18" charset="0"/>
                            <a:cs typeface="CMU Serif" panose="02000603000000000000" pitchFamily="2" charset="0"/>
                          </a:rPr>
                          <m:t>i</m:t>
                        </m:r>
                      </m:sub>
                    </m:sSub>
                  </m:oMath>
                </a14:m>
                <a:r>
                  <a:rPr lang="en-US" sz="2000" dirty="0">
                    <a:latin typeface="Cambria Math" panose="02040503050406030204" pitchFamily="18" charset="0"/>
                    <a:ea typeface="Cambria Math" panose="02040503050406030204" pitchFamily="18" charset="0"/>
                    <a:cs typeface="CMU Serif" panose="02000603000000000000" pitchFamily="2" charset="0"/>
                  </a:rPr>
                  <a:t> | Sunny, Cool, High) ?</a:t>
                </a:r>
              </a:p>
            </p:txBody>
          </p:sp>
        </mc:Choice>
        <mc:Fallback xmlns="">
          <p:sp>
            <p:nvSpPr>
              <p:cNvPr id="3" name="TextBox 2">
                <a:extLst>
                  <a:ext uri="{FF2B5EF4-FFF2-40B4-BE49-F238E27FC236}">
                    <a16:creationId xmlns:a16="http://schemas.microsoft.com/office/drawing/2014/main" id="{C6652ABD-7322-D1C5-44BB-FC9283569FE1}"/>
                  </a:ext>
                </a:extLst>
              </p:cNvPr>
              <p:cNvSpPr txBox="1">
                <a:spLocks noRot="1" noChangeAspect="1" noMove="1" noResize="1" noEditPoints="1" noAdjustHandles="1" noChangeArrowheads="1" noChangeShapeType="1" noTextEdit="1"/>
              </p:cNvSpPr>
              <p:nvPr/>
            </p:nvSpPr>
            <p:spPr>
              <a:xfrm>
                <a:off x="452966" y="1405795"/>
                <a:ext cx="8238067" cy="1077218"/>
              </a:xfrm>
              <a:prstGeom prst="rect">
                <a:avLst/>
              </a:prstGeom>
              <a:blipFill>
                <a:blip r:embed="rId2"/>
                <a:stretch>
                  <a:fillRect l="-1849" t="-7386" b="-14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81FF50-6960-E2C9-2C4D-CA6475A27EDC}"/>
                  </a:ext>
                </a:extLst>
              </p:cNvPr>
              <p:cNvSpPr txBox="1"/>
              <p:nvPr/>
            </p:nvSpPr>
            <p:spPr>
              <a:xfrm>
                <a:off x="452964" y="2819791"/>
                <a:ext cx="8238067" cy="1186672"/>
              </a:xfrm>
              <a:prstGeom prst="rect">
                <a:avLst/>
              </a:prstGeom>
              <a:noFill/>
            </p:spPr>
            <p:txBody>
              <a:bodyPr wrap="square" lIns="0" tIns="0" rIns="0" bIns="0" rtlCol="0" anchor="ctr">
                <a:spAutoFit/>
              </a:bodyPr>
              <a:lstStyle/>
              <a:p>
                <a:pPr/>
                <a14:m>
                  <m:oMathPara xmlns:m="http://schemas.openxmlformats.org/officeDocument/2006/math">
                    <m:oMathParaPr>
                      <m:jc m:val="left"/>
                    </m:oMathParaPr>
                    <m:oMath xmlns:m="http://schemas.openxmlformats.org/officeDocument/2006/math">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Yes</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Sunny</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Cool</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High</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α</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Yes</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Sunny</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Yes</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Cool</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Yes</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High</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Yes</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oMath>
                    <m:oMath xmlns:m="http://schemas.openxmlformats.org/officeDocument/2006/math">
                      <m:r>
                        <a:rPr lang="en-US" sz="2000" b="0" i="0" smtClean="0">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α</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9</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14</m:t>
                          </m:r>
                        </m:den>
                      </m:f>
                      <m:r>
                        <a:rPr lang="en-US" sz="2000" b="0" i="0" smtClean="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2</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9</m:t>
                          </m:r>
                        </m:den>
                      </m:f>
                      <m:r>
                        <a:rPr lang="en-US" sz="2000" i="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3</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9</m:t>
                          </m:r>
                        </m:den>
                      </m:f>
                      <m:r>
                        <a:rPr lang="en-US" sz="2000" i="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3</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9</m:t>
                          </m:r>
                        </m:den>
                      </m:f>
                      <m:r>
                        <a:rPr lang="en-US" sz="2000" b="0" i="0" smtClean="0">
                          <a:latin typeface="Cambria Math" panose="02040503050406030204" pitchFamily="18" charset="0"/>
                          <a:ea typeface="CMU Serif" panose="02000603000000000000" pitchFamily="2" charset="0"/>
                          <a:cs typeface="CMU Serif" panose="02000603000000000000" pitchFamily="2" charset="0"/>
                        </a:rPr>
                        <m:t>=0.0159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α</m:t>
                      </m:r>
                    </m:oMath>
                  </m:oMathPara>
                </a14:m>
                <a:endParaRPr lang="en-US" sz="2000" dirty="0"/>
              </a:p>
            </p:txBody>
          </p:sp>
        </mc:Choice>
        <mc:Fallback xmlns="">
          <p:sp>
            <p:nvSpPr>
              <p:cNvPr id="6" name="TextBox 5">
                <a:extLst>
                  <a:ext uri="{FF2B5EF4-FFF2-40B4-BE49-F238E27FC236}">
                    <a16:creationId xmlns:a16="http://schemas.microsoft.com/office/drawing/2014/main" id="{2A81FF50-6960-E2C9-2C4D-CA6475A27EDC}"/>
                  </a:ext>
                </a:extLst>
              </p:cNvPr>
              <p:cNvSpPr txBox="1">
                <a:spLocks noRot="1" noChangeAspect="1" noMove="1" noResize="1" noEditPoints="1" noAdjustHandles="1" noChangeArrowheads="1" noChangeShapeType="1" noTextEdit="1"/>
              </p:cNvSpPr>
              <p:nvPr/>
            </p:nvSpPr>
            <p:spPr>
              <a:xfrm>
                <a:off x="452964" y="2819791"/>
                <a:ext cx="8238067" cy="1186672"/>
              </a:xfrm>
              <a:prstGeom prst="rect">
                <a:avLst/>
              </a:prstGeom>
              <a:blipFill>
                <a:blip r:embed="rId3"/>
                <a:stretch>
                  <a:fillRect l="-1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87BB0A-97D9-EB95-EE5F-4DACD5E327C0}"/>
                  </a:ext>
                </a:extLst>
              </p:cNvPr>
              <p:cNvSpPr txBox="1"/>
              <p:nvPr/>
            </p:nvSpPr>
            <p:spPr>
              <a:xfrm>
                <a:off x="452963" y="4343241"/>
                <a:ext cx="8238067" cy="1220334"/>
              </a:xfrm>
              <a:prstGeom prst="rect">
                <a:avLst/>
              </a:prstGeom>
              <a:noFill/>
            </p:spPr>
            <p:txBody>
              <a:bodyPr wrap="square" lIns="0" tIns="0" rIns="0" bIns="0" rtlCol="0" anchor="ctr">
                <a:spAutoFit/>
              </a:bodyPr>
              <a:lstStyle/>
              <a:p>
                <a:pPr/>
                <a14:m>
                  <m:oMathPara xmlns:m="http://schemas.openxmlformats.org/officeDocument/2006/math">
                    <m:oMathParaPr>
                      <m:jc m:val="left"/>
                    </m:oMathParaPr>
                    <m:oMath xmlns:m="http://schemas.openxmlformats.org/officeDocument/2006/math">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No</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Sunny</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Cool</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High</m:t>
                      </m:r>
                      <m:r>
                        <a:rPr lang="en-US" sz="20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m:t>
                      </m:r>
                    </m:oMath>
                    <m:oMath xmlns:m="http://schemas.openxmlformats.org/officeDocument/2006/math">
                      <m:r>
                        <a:rPr lang="en-US" sz="2000" b="0" i="0" smtClean="0">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α</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i="0">
                              <a:latin typeface="Cambria Math" panose="02040503050406030204" pitchFamily="18" charset="0"/>
                              <a:ea typeface="CMU Serif" panose="02000603000000000000" pitchFamily="2" charset="0"/>
                              <a:cs typeface="CMU Serif" panose="02000603000000000000" pitchFamily="2" charset="0"/>
                            </a:rPr>
                            <m:t>No</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Sunny</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i="0">
                          <a:latin typeface="Cambria Math" panose="02040503050406030204" pitchFamily="18" charset="0"/>
                          <a:ea typeface="CMU Serif" panose="02000603000000000000" pitchFamily="2" charset="0"/>
                          <a:cs typeface="CMU Serif" panose="02000603000000000000" pitchFamily="2" charset="0"/>
                        </a:rPr>
                        <m:t>No</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Cool</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i="0">
                          <a:latin typeface="Cambria Math" panose="02040503050406030204" pitchFamily="18" charset="0"/>
                          <a:ea typeface="CMU Serif" panose="02000603000000000000" pitchFamily="2" charset="0"/>
                          <a:cs typeface="CMU Serif" panose="02000603000000000000" pitchFamily="2" charset="0"/>
                        </a:rPr>
                        <m:t>No</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High</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i="0">
                          <a:latin typeface="Cambria Math" panose="02040503050406030204" pitchFamily="18" charset="0"/>
                          <a:ea typeface="CMU Serif" panose="02000603000000000000" pitchFamily="2" charset="0"/>
                          <a:cs typeface="CMU Serif" panose="02000603000000000000" pitchFamily="2" charset="0"/>
                        </a:rPr>
                        <m:t>No</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oMath>
                    <m:oMath xmlns:m="http://schemas.openxmlformats.org/officeDocument/2006/math">
                      <m:r>
                        <a:rPr lang="en-US" sz="2000" b="0" i="0" smtClean="0">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α</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5</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14</m:t>
                          </m:r>
                        </m:den>
                      </m:f>
                      <m:r>
                        <a:rPr lang="en-US" sz="2000" b="0" i="0" smtClean="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3</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5</m:t>
                          </m:r>
                        </m:den>
                      </m:f>
                      <m:r>
                        <a:rPr lang="en-US" sz="2000" i="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1</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5</m:t>
                          </m:r>
                        </m:den>
                      </m:f>
                      <m:r>
                        <a:rPr lang="en-US" sz="2000" i="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3</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5</m:t>
                          </m:r>
                        </m:den>
                      </m:f>
                      <m:r>
                        <a:rPr lang="en-US" sz="2000" b="0" i="0" smtClean="0">
                          <a:latin typeface="Cambria Math" panose="02040503050406030204" pitchFamily="18" charset="0"/>
                          <a:ea typeface="CMU Serif" panose="02000603000000000000" pitchFamily="2" charset="0"/>
                          <a:cs typeface="CMU Serif" panose="02000603000000000000" pitchFamily="2" charset="0"/>
                        </a:rPr>
                        <m:t>=0.0257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α</m:t>
                      </m:r>
                    </m:oMath>
                  </m:oMathPara>
                </a14:m>
                <a:endParaRPr lang="en-US" sz="2000" dirty="0"/>
              </a:p>
            </p:txBody>
          </p:sp>
        </mc:Choice>
        <mc:Fallback xmlns="">
          <p:sp>
            <p:nvSpPr>
              <p:cNvPr id="7" name="TextBox 6">
                <a:extLst>
                  <a:ext uri="{FF2B5EF4-FFF2-40B4-BE49-F238E27FC236}">
                    <a16:creationId xmlns:a16="http://schemas.microsoft.com/office/drawing/2014/main" id="{1987BB0A-97D9-EB95-EE5F-4DACD5E327C0}"/>
                  </a:ext>
                </a:extLst>
              </p:cNvPr>
              <p:cNvSpPr txBox="1">
                <a:spLocks noRot="1" noChangeAspect="1" noMove="1" noResize="1" noEditPoints="1" noAdjustHandles="1" noChangeArrowheads="1" noChangeShapeType="1" noTextEdit="1"/>
              </p:cNvSpPr>
              <p:nvPr/>
            </p:nvSpPr>
            <p:spPr>
              <a:xfrm>
                <a:off x="452963" y="4343241"/>
                <a:ext cx="8238067" cy="1220334"/>
              </a:xfrm>
              <a:prstGeom prst="rect">
                <a:avLst/>
              </a:prstGeom>
              <a:blipFill>
                <a:blip r:embed="rId4"/>
                <a:stretch>
                  <a:fillRect l="-1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E13C039-6E1B-18A4-B91F-FA35BDE129B7}"/>
                  </a:ext>
                </a:extLst>
              </p:cNvPr>
              <p:cNvSpPr txBox="1"/>
              <p:nvPr/>
            </p:nvSpPr>
            <p:spPr>
              <a:xfrm>
                <a:off x="452962" y="5900353"/>
                <a:ext cx="8238067" cy="615553"/>
              </a:xfrm>
              <a:prstGeom prst="rect">
                <a:avLst/>
              </a:prstGeom>
              <a:noFill/>
            </p:spPr>
            <p:txBody>
              <a:bodyPr wrap="square" lIns="0" tIns="0" rIns="0" bIns="0" rtlCol="0" anchor="ctr">
                <a:spAutoFit/>
              </a:bodyPr>
              <a:lstStyle/>
              <a:p>
                <a:pPr/>
                <a14:m>
                  <m:oMathPara xmlns:m="http://schemas.openxmlformats.org/officeDocument/2006/math">
                    <m:oMathParaPr>
                      <m:jc m:val="left"/>
                    </m:oMathParaPr>
                    <m:oMath xmlns:m="http://schemas.openxmlformats.org/officeDocument/2006/math">
                      <m:r>
                        <m:rPr>
                          <m:sty m:val="p"/>
                        </m:rPr>
                        <a:rPr lang="en-US" sz="2000" b="0" i="0" smtClean="0">
                          <a:latin typeface="Cambria Math" panose="02040503050406030204" pitchFamily="18" charset="0"/>
                        </a:rPr>
                        <m:t>Since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α</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positive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constant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can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say</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No</m:t>
                          </m:r>
                        </m:e>
                      </m:d>
                      <m:r>
                        <a:rPr lang="en-US" sz="2000" b="0" i="0" smtClean="0">
                          <a:latin typeface="Cambria Math" panose="02040503050406030204" pitchFamily="18" charset="0"/>
                        </a:rPr>
                        <m:t>&gt; </m:t>
                      </m:r>
                      <m:r>
                        <m:rPr>
                          <m:sty m:val="p"/>
                        </m:rPr>
                        <a:rPr lang="en-US" sz="2000" b="0" i="0" smtClean="0">
                          <a:latin typeface="Cambria Math" panose="02040503050406030204" pitchFamily="18" charset="0"/>
                        </a:rPr>
                        <m:t>P</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Yes</m:t>
                          </m:r>
                        </m:e>
                      </m:d>
                      <m:r>
                        <a:rPr lang="en-US" sz="2000" b="0" i="0" smtClean="0">
                          <a:latin typeface="Cambria Math" panose="02040503050406030204" pitchFamily="18" charset="0"/>
                        </a:rPr>
                        <m:t>, </m:t>
                      </m:r>
                    </m:oMath>
                  </m:oMathPara>
                </a14:m>
                <a:endParaRPr lang="en-US" sz="2000" b="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2000" i="0">
                          <a:latin typeface="Cambria Math" panose="02040503050406030204" pitchFamily="18" charset="0"/>
                        </a:rPr>
                        <m:t>T</m:t>
                      </m:r>
                      <m:r>
                        <m:rPr>
                          <m:sty m:val="p"/>
                        </m:rPr>
                        <a:rPr lang="en-US" sz="2000" b="0" i="0" smtClean="0">
                          <a:latin typeface="Cambria Math" panose="02040503050406030204" pitchFamily="18" charset="0"/>
                        </a:rPr>
                        <m:t>herefore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classifier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predicts</m:t>
                      </m:r>
                      <m:r>
                        <a:rPr lang="en-US" sz="2000" b="0" i="0" smtClean="0">
                          <a:latin typeface="Cambria Math" panose="02040503050406030204" pitchFamily="18" charset="0"/>
                        </a:rPr>
                        <m:t> </m:t>
                      </m:r>
                      <m:r>
                        <m:rPr>
                          <m:nor/>
                        </m:rPr>
                        <a:rPr lang="en-US" sz="2000" b="0" smtClean="0">
                          <a:solidFill>
                            <a:schemeClr val="accent1"/>
                          </a:solidFill>
                          <a:latin typeface="Cambria Math" panose="02040503050406030204" pitchFamily="18" charset="0"/>
                        </a:rPr>
                        <m:t>"</m:t>
                      </m:r>
                      <m:r>
                        <m:rPr>
                          <m:nor/>
                        </m:rPr>
                        <a:rPr lang="en-US" sz="2000" b="0" smtClean="0">
                          <a:solidFill>
                            <a:schemeClr val="accent1"/>
                          </a:solidFill>
                          <a:latin typeface="Cambria Math" panose="02040503050406030204" pitchFamily="18" charset="0"/>
                        </a:rPr>
                        <m:t>No</m:t>
                      </m:r>
                      <m:r>
                        <m:rPr>
                          <m:nor/>
                        </m:rPr>
                        <a:rPr lang="en-US" sz="2000" b="0" smtClean="0">
                          <a:solidFill>
                            <a:schemeClr val="accent1"/>
                          </a:solidFill>
                          <a:latin typeface="Cambria Math" panose="02040503050406030204" pitchFamily="18" charset="0"/>
                        </a:rPr>
                        <m:t>"</m:t>
                      </m:r>
                      <m:r>
                        <a:rPr lang="en-US" sz="2000" b="0" i="0" smtClean="0">
                          <a:latin typeface="Cambria Math" panose="02040503050406030204" pitchFamily="18" charset="0"/>
                        </a:rPr>
                        <m:t>. </m:t>
                      </m:r>
                    </m:oMath>
                  </m:oMathPara>
                </a14:m>
                <a:endParaRPr lang="en-US" sz="2000" dirty="0"/>
              </a:p>
            </p:txBody>
          </p:sp>
        </mc:Choice>
        <mc:Fallback xmlns="">
          <p:sp>
            <p:nvSpPr>
              <p:cNvPr id="8" name="TextBox 7">
                <a:extLst>
                  <a:ext uri="{FF2B5EF4-FFF2-40B4-BE49-F238E27FC236}">
                    <a16:creationId xmlns:a16="http://schemas.microsoft.com/office/drawing/2014/main" id="{DE13C039-6E1B-18A4-B91F-FA35BDE129B7}"/>
                  </a:ext>
                </a:extLst>
              </p:cNvPr>
              <p:cNvSpPr txBox="1">
                <a:spLocks noRot="1" noChangeAspect="1" noMove="1" noResize="1" noEditPoints="1" noAdjustHandles="1" noChangeArrowheads="1" noChangeShapeType="1" noTextEdit="1"/>
              </p:cNvSpPr>
              <p:nvPr/>
            </p:nvSpPr>
            <p:spPr>
              <a:xfrm>
                <a:off x="452962" y="5900353"/>
                <a:ext cx="8238067" cy="615553"/>
              </a:xfrm>
              <a:prstGeom prst="rect">
                <a:avLst/>
              </a:prstGeom>
              <a:blipFill>
                <a:blip r:embed="rId5"/>
                <a:stretch>
                  <a:fillRect l="-1036" b="-17822"/>
                </a:stretch>
              </a:blipFill>
            </p:spPr>
            <p:txBody>
              <a:bodyPr/>
              <a:lstStyle/>
              <a:p>
                <a:r>
                  <a:rPr lang="en-US">
                    <a:noFill/>
                  </a:rPr>
                  <a:t> </a:t>
                </a:r>
              </a:p>
            </p:txBody>
          </p:sp>
        </mc:Fallback>
      </mc:AlternateContent>
    </p:spTree>
    <p:extLst>
      <p:ext uri="{BB962C8B-B14F-4D97-AF65-F5344CB8AC3E}">
        <p14:creationId xmlns:p14="http://schemas.microsoft.com/office/powerpoint/2010/main" val="160663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BFCF0E5-08A5-68AE-E0CF-293802A0E729}"/>
              </a:ext>
            </a:extLst>
          </p:cNvPr>
          <p:cNvGrpSpPr/>
          <p:nvPr/>
        </p:nvGrpSpPr>
        <p:grpSpPr>
          <a:xfrm>
            <a:off x="1400154" y="1597234"/>
            <a:ext cx="6343689" cy="3663532"/>
            <a:chOff x="1392685" y="1923891"/>
            <a:chExt cx="6343689" cy="3663532"/>
          </a:xfrm>
        </p:grpSpPr>
        <p:sp>
          <p:nvSpPr>
            <p:cNvPr id="45067" name="Rectangle 31"/>
            <p:cNvSpPr>
              <a:spLocks noChangeArrowheads="1"/>
            </p:cNvSpPr>
            <p:nvPr/>
          </p:nvSpPr>
          <p:spPr bwMode="auto">
            <a:xfrm>
              <a:off x="1392685" y="2021246"/>
              <a:ext cx="1221167" cy="386715"/>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lgn="ctr"/>
              <a:r>
                <a:rPr lang="en-US" sz="2000" dirty="0">
                  <a:latin typeface="CMU Serif" panose="02000603000000000000" pitchFamily="2" charset="0"/>
                  <a:ea typeface="CMU Serif" panose="02000603000000000000" pitchFamily="2" charset="0"/>
                  <a:cs typeface="CMU Serif" panose="02000603000000000000" pitchFamily="2" charset="0"/>
                </a:rPr>
                <a:t>P(S) = 0.3</a:t>
              </a:r>
            </a:p>
          </p:txBody>
        </p:sp>
        <p:sp>
          <p:nvSpPr>
            <p:cNvPr id="45068" name="Rectangle 32"/>
            <p:cNvSpPr>
              <a:spLocks noChangeArrowheads="1"/>
            </p:cNvSpPr>
            <p:nvPr/>
          </p:nvSpPr>
          <p:spPr bwMode="auto">
            <a:xfrm>
              <a:off x="6412774" y="2067485"/>
              <a:ext cx="1156895" cy="331470"/>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lgn="ctr"/>
              <a:r>
                <a:rPr lang="en-US" sz="2000" dirty="0">
                  <a:latin typeface="CMU Serif" panose="02000603000000000000" pitchFamily="2" charset="0"/>
                  <a:ea typeface="CMU Serif" panose="02000603000000000000" pitchFamily="2" charset="0"/>
                  <a:cs typeface="CMU Serif" panose="02000603000000000000" pitchFamily="2" charset="0"/>
                </a:rPr>
                <a:t>P(M) = 0.6</a:t>
              </a:r>
            </a:p>
          </p:txBody>
        </p:sp>
        <p:sp>
          <p:nvSpPr>
            <p:cNvPr id="45069" name="Rectangle 33"/>
            <p:cNvSpPr>
              <a:spLocks noChangeArrowheads="1"/>
            </p:cNvSpPr>
            <p:nvPr/>
          </p:nvSpPr>
          <p:spPr bwMode="auto">
            <a:xfrm>
              <a:off x="6246068" y="3741477"/>
              <a:ext cx="1490306" cy="552450"/>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P(R</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|M) = 0.3</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P(R|¬M) = 0.6</a:t>
              </a:r>
            </a:p>
          </p:txBody>
        </p:sp>
        <p:sp>
          <p:nvSpPr>
            <p:cNvPr id="45070" name="Rectangle 34"/>
            <p:cNvSpPr>
              <a:spLocks noChangeArrowheads="1"/>
            </p:cNvSpPr>
            <p:nvPr/>
          </p:nvSpPr>
          <p:spPr bwMode="auto">
            <a:xfrm>
              <a:off x="3544456" y="5034973"/>
              <a:ext cx="1413983" cy="552450"/>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P(T</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|L) = 0.3</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P(T|¬L) = 0.8</a:t>
              </a:r>
            </a:p>
          </p:txBody>
        </p:sp>
        <p:sp>
          <p:nvSpPr>
            <p:cNvPr id="45071" name="Rectangle 35"/>
            <p:cNvSpPr>
              <a:spLocks noChangeArrowheads="1"/>
            </p:cNvSpPr>
            <p:nvPr/>
          </p:nvSpPr>
          <p:spPr bwMode="auto">
            <a:xfrm>
              <a:off x="1527024" y="3146181"/>
              <a:ext cx="2384213" cy="1320652"/>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P(L</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|M,S) = 0.05</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P(L</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|M,¬S) = 0.1</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P(L</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|¬M,S) = 0.1</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P(L</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|¬M, ¬S) = 0.2</a:t>
              </a:r>
            </a:p>
          </p:txBody>
        </p:sp>
        <p:grpSp>
          <p:nvGrpSpPr>
            <p:cNvPr id="30" name="Group 29">
              <a:extLst>
                <a:ext uri="{FF2B5EF4-FFF2-40B4-BE49-F238E27FC236}">
                  <a16:creationId xmlns:a16="http://schemas.microsoft.com/office/drawing/2014/main" id="{1B5A43DF-C1B1-69FD-E2CA-5E00428A0C46}"/>
                </a:ext>
              </a:extLst>
            </p:cNvPr>
            <p:cNvGrpSpPr/>
            <p:nvPr/>
          </p:nvGrpSpPr>
          <p:grpSpPr>
            <a:xfrm>
              <a:off x="2792287" y="1923891"/>
              <a:ext cx="4699453" cy="2767955"/>
              <a:chOff x="1664527" y="1447800"/>
              <a:chExt cx="4699453" cy="2767955"/>
            </a:xfrm>
          </p:grpSpPr>
          <p:sp>
            <p:nvSpPr>
              <p:cNvPr id="2" name="Oval 1029">
                <a:extLst>
                  <a:ext uri="{FF2B5EF4-FFF2-40B4-BE49-F238E27FC236}">
                    <a16:creationId xmlns:a16="http://schemas.microsoft.com/office/drawing/2014/main" id="{12FEDA50-0847-7CC8-55AD-15FCC1A00E92}"/>
                  </a:ext>
                </a:extLst>
              </p:cNvPr>
              <p:cNvSpPr>
                <a:spLocks noChangeArrowheads="1"/>
              </p:cNvSpPr>
              <p:nvPr/>
            </p:nvSpPr>
            <p:spPr bwMode="auto">
              <a:xfrm>
                <a:off x="4404301" y="1447800"/>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M</a:t>
                </a:r>
              </a:p>
            </p:txBody>
          </p:sp>
          <p:cxnSp>
            <p:nvCxnSpPr>
              <p:cNvPr id="3" name="Straight Arrow Connector 2">
                <a:extLst>
                  <a:ext uri="{FF2B5EF4-FFF2-40B4-BE49-F238E27FC236}">
                    <a16:creationId xmlns:a16="http://schemas.microsoft.com/office/drawing/2014/main" id="{531E1487-4B8C-8A21-3A11-6370C115B06C}"/>
                  </a:ext>
                </a:extLst>
              </p:cNvPr>
              <p:cNvCxnSpPr>
                <a:cxnSpLocks/>
                <a:stCxn id="4" idx="4"/>
                <a:endCxn id="6" idx="0"/>
              </p:cNvCxnSpPr>
              <p:nvPr/>
            </p:nvCxnSpPr>
            <p:spPr>
              <a:xfrm>
                <a:off x="3339214" y="3038015"/>
                <a:ext cx="0" cy="568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1029">
                <a:extLst>
                  <a:ext uri="{FF2B5EF4-FFF2-40B4-BE49-F238E27FC236}">
                    <a16:creationId xmlns:a16="http://schemas.microsoft.com/office/drawing/2014/main" id="{37906070-0275-2F78-24BD-8819073B0B28}"/>
                  </a:ext>
                </a:extLst>
              </p:cNvPr>
              <p:cNvSpPr>
                <a:spLocks noChangeArrowheads="1"/>
              </p:cNvSpPr>
              <p:nvPr/>
            </p:nvSpPr>
            <p:spPr bwMode="auto">
              <a:xfrm>
                <a:off x="3034414" y="2428415"/>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L</a:t>
                </a:r>
              </a:p>
            </p:txBody>
          </p:sp>
          <p:cxnSp>
            <p:nvCxnSpPr>
              <p:cNvPr id="5" name="Straight Arrow Connector 4">
                <a:extLst>
                  <a:ext uri="{FF2B5EF4-FFF2-40B4-BE49-F238E27FC236}">
                    <a16:creationId xmlns:a16="http://schemas.microsoft.com/office/drawing/2014/main" id="{B5C8B081-A593-C037-9A7E-1590578F467E}"/>
                  </a:ext>
                </a:extLst>
              </p:cNvPr>
              <p:cNvCxnSpPr>
                <a:cxnSpLocks/>
                <a:stCxn id="2" idx="5"/>
                <a:endCxn id="8" idx="1"/>
              </p:cNvCxnSpPr>
              <p:nvPr/>
            </p:nvCxnSpPr>
            <p:spPr>
              <a:xfrm>
                <a:off x="4924627" y="1968126"/>
                <a:ext cx="919027" cy="561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1029">
                <a:extLst>
                  <a:ext uri="{FF2B5EF4-FFF2-40B4-BE49-F238E27FC236}">
                    <a16:creationId xmlns:a16="http://schemas.microsoft.com/office/drawing/2014/main" id="{F5AADE14-C94C-036C-8755-3A6BBFAAE203}"/>
                  </a:ext>
                </a:extLst>
              </p:cNvPr>
              <p:cNvSpPr>
                <a:spLocks noChangeArrowheads="1"/>
              </p:cNvSpPr>
              <p:nvPr/>
            </p:nvSpPr>
            <p:spPr bwMode="auto">
              <a:xfrm>
                <a:off x="3034414" y="3606155"/>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T</a:t>
                </a:r>
              </a:p>
            </p:txBody>
          </p:sp>
          <p:sp>
            <p:nvSpPr>
              <p:cNvPr id="8" name="Oval 1029">
                <a:extLst>
                  <a:ext uri="{FF2B5EF4-FFF2-40B4-BE49-F238E27FC236}">
                    <a16:creationId xmlns:a16="http://schemas.microsoft.com/office/drawing/2014/main" id="{A169554C-8CEE-7532-74CF-1EF3452A221F}"/>
                  </a:ext>
                </a:extLst>
              </p:cNvPr>
              <p:cNvSpPr>
                <a:spLocks noChangeArrowheads="1"/>
              </p:cNvSpPr>
              <p:nvPr/>
            </p:nvSpPr>
            <p:spPr bwMode="auto">
              <a:xfrm>
                <a:off x="5754380" y="2440777"/>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R</a:t>
                </a:r>
              </a:p>
            </p:txBody>
          </p:sp>
          <p:cxnSp>
            <p:nvCxnSpPr>
              <p:cNvPr id="9" name="Straight Arrow Connector 8">
                <a:extLst>
                  <a:ext uri="{FF2B5EF4-FFF2-40B4-BE49-F238E27FC236}">
                    <a16:creationId xmlns:a16="http://schemas.microsoft.com/office/drawing/2014/main" id="{3CDEA6B2-3CB3-1D96-476B-B211D2365584}"/>
                  </a:ext>
                </a:extLst>
              </p:cNvPr>
              <p:cNvCxnSpPr>
                <a:cxnSpLocks/>
                <a:stCxn id="2" idx="3"/>
                <a:endCxn id="4" idx="7"/>
              </p:cNvCxnSpPr>
              <p:nvPr/>
            </p:nvCxnSpPr>
            <p:spPr>
              <a:xfrm flipH="1">
                <a:off x="3554740" y="1968126"/>
                <a:ext cx="938835" cy="5495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47C804-5DCD-828B-9656-927E78C3ED67}"/>
                  </a:ext>
                </a:extLst>
              </p:cNvPr>
              <p:cNvCxnSpPr>
                <a:cxnSpLocks/>
                <a:stCxn id="12" idx="5"/>
                <a:endCxn id="4" idx="1"/>
              </p:cNvCxnSpPr>
              <p:nvPr/>
            </p:nvCxnSpPr>
            <p:spPr>
              <a:xfrm>
                <a:off x="2184853" y="1971929"/>
                <a:ext cx="938835" cy="545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029">
                <a:extLst>
                  <a:ext uri="{FF2B5EF4-FFF2-40B4-BE49-F238E27FC236}">
                    <a16:creationId xmlns:a16="http://schemas.microsoft.com/office/drawing/2014/main" id="{634DD12C-B3C8-7BE7-823B-7702E7E876B7}"/>
                  </a:ext>
                </a:extLst>
              </p:cNvPr>
              <p:cNvSpPr>
                <a:spLocks noChangeArrowheads="1"/>
              </p:cNvSpPr>
              <p:nvPr/>
            </p:nvSpPr>
            <p:spPr bwMode="auto">
              <a:xfrm>
                <a:off x="1664527" y="1451603"/>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S</a:t>
                </a:r>
              </a:p>
            </p:txBody>
          </p:sp>
        </p:gr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B2548B4-B4B6-5056-1F62-41703934F4C6}"/>
                  </a:ext>
                </a:extLst>
              </p:cNvPr>
              <p:cNvSpPr txBox="1"/>
              <p:nvPr/>
            </p:nvSpPr>
            <p:spPr>
              <a:xfrm>
                <a:off x="452965" y="5645237"/>
                <a:ext cx="8238067" cy="847220"/>
              </a:xfrm>
              <a:prstGeom prst="rect">
                <a:avLst/>
              </a:prstGeom>
              <a:noFill/>
            </p:spPr>
            <p:txBody>
              <a:bodyPr wrap="square" lIns="0" tIns="0" rIns="0" bIns="0" rtlCol="0" anchor="ctr">
                <a:spAutoFit/>
              </a:bodyPr>
              <a:lstStyle/>
              <a:p>
                <a:pPr marL="457200" indent="-457200" algn="just">
                  <a:spcAft>
                    <a:spcPts val="6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Computing a joint entry from a Bayes’ Net: </a:t>
                </a:r>
              </a:p>
              <a:p>
                <a:pPr marL="457200" indent="-457200" algn="just">
                  <a:spcAft>
                    <a:spcPts val="6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What is P(S, ¬M, L, ¬R, T)? Ans: </a:t>
                </a:r>
                <a14:m>
                  <m:oMath xmlns:m="http://schemas.openxmlformats.org/officeDocument/2006/math">
                    <m:r>
                      <a:rPr lang="en-US" sz="2400" b="0" i="1" smtClean="0">
                        <a:latin typeface="Cambria Math" panose="02040503050406030204" pitchFamily="18" charset="0"/>
                        <a:ea typeface="CMU Serif" panose="02000603000000000000" pitchFamily="2" charset="0"/>
                        <a:cs typeface="CMU Serif" panose="02000603000000000000" pitchFamily="2" charset="0"/>
                      </a:rPr>
                      <m:t>1.44×</m:t>
                    </m:r>
                    <m:sSup>
                      <m:sSupPr>
                        <m:ctrlPr>
                          <a:rPr lang="en-US" sz="2400" b="0" i="1" smtClean="0">
                            <a:latin typeface="Cambria Math" panose="02040503050406030204" pitchFamily="18" charset="0"/>
                            <a:ea typeface="CMU Serif" panose="02000603000000000000" pitchFamily="2" charset="0"/>
                            <a:cs typeface="CMU Serif" panose="02000603000000000000" pitchFamily="2" charset="0"/>
                          </a:rPr>
                        </m:ctrlPr>
                      </m:sSupPr>
                      <m:e>
                        <m:r>
                          <a:rPr lang="en-US" sz="2400" b="0" i="1" smtClean="0">
                            <a:latin typeface="Cambria Math" panose="02040503050406030204" pitchFamily="18" charset="0"/>
                            <a:ea typeface="CMU Serif" panose="02000603000000000000" pitchFamily="2" charset="0"/>
                            <a:cs typeface="CMU Serif" panose="02000603000000000000" pitchFamily="2" charset="0"/>
                          </a:rPr>
                          <m:t>10</m:t>
                        </m:r>
                      </m:e>
                      <m:sup>
                        <m:r>
                          <a:rPr lang="en-US" sz="2400" b="0" i="1" smtClean="0">
                            <a:latin typeface="Cambria Math" panose="02040503050406030204" pitchFamily="18" charset="0"/>
                            <a:ea typeface="CMU Serif" panose="02000603000000000000" pitchFamily="2" charset="0"/>
                            <a:cs typeface="CMU Serif" panose="02000603000000000000" pitchFamily="2" charset="0"/>
                          </a:rPr>
                          <m:t>−3</m:t>
                        </m:r>
                      </m:sup>
                    </m:sSup>
                  </m:oMath>
                </a14:m>
                <a:r>
                  <a:rPr lang="en-US" sz="2400" dirty="0">
                    <a:latin typeface="CMU Serif" panose="02000603000000000000" pitchFamily="2" charset="0"/>
                    <a:ea typeface="CMU Serif" panose="02000603000000000000" pitchFamily="2" charset="0"/>
                    <a:cs typeface="CMU Serif" panose="02000603000000000000" pitchFamily="2" charset="0"/>
                  </a:rPr>
                  <a:t>.</a:t>
                </a:r>
              </a:p>
            </p:txBody>
          </p:sp>
        </mc:Choice>
        <mc:Fallback xmlns="">
          <p:sp>
            <p:nvSpPr>
              <p:cNvPr id="33" name="TextBox 32">
                <a:extLst>
                  <a:ext uri="{FF2B5EF4-FFF2-40B4-BE49-F238E27FC236}">
                    <a16:creationId xmlns:a16="http://schemas.microsoft.com/office/drawing/2014/main" id="{BB2548B4-B4B6-5056-1F62-41703934F4C6}"/>
                  </a:ext>
                </a:extLst>
              </p:cNvPr>
              <p:cNvSpPr txBox="1">
                <a:spLocks noRot="1" noChangeAspect="1" noMove="1" noResize="1" noEditPoints="1" noAdjustHandles="1" noChangeArrowheads="1" noChangeShapeType="1" noTextEdit="1"/>
              </p:cNvSpPr>
              <p:nvPr/>
            </p:nvSpPr>
            <p:spPr>
              <a:xfrm>
                <a:off x="452965" y="5645237"/>
                <a:ext cx="8238067" cy="847220"/>
              </a:xfrm>
              <a:prstGeom prst="rect">
                <a:avLst/>
              </a:prstGeom>
              <a:blipFill>
                <a:blip r:embed="rId3"/>
                <a:stretch>
                  <a:fillRect l="-2071" t="-9353" b="-2086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0BEA2EB-9AC0-7B1D-4D79-71D7D7F65459}"/>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Bayesian Network (Bayes’ Net)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23E8B-A1D9-55E3-0F81-46B1D166C2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99AF99-435F-3693-A1D5-6A3FB8083C7C}"/>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Bayes’ Net Inference</a:t>
            </a:r>
          </a:p>
        </p:txBody>
      </p:sp>
      <p:sp>
        <p:nvSpPr>
          <p:cNvPr id="5" name="TextBox 4">
            <a:extLst>
              <a:ext uri="{FF2B5EF4-FFF2-40B4-BE49-F238E27FC236}">
                <a16:creationId xmlns:a16="http://schemas.microsoft.com/office/drawing/2014/main" id="{8D6AE4EE-DAFB-348E-CE48-A815A5BA63F9}"/>
              </a:ext>
            </a:extLst>
          </p:cNvPr>
          <p:cNvSpPr txBox="1"/>
          <p:nvPr/>
        </p:nvSpPr>
        <p:spPr>
          <a:xfrm>
            <a:off x="452965" y="2731127"/>
            <a:ext cx="8238067" cy="2308324"/>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Instead of computing the joint, suppose we just want the probability for one variable.</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We will explore two exact methods of computation:</a:t>
            </a:r>
          </a:p>
          <a:p>
            <a:pPr marL="800100" lvl="1"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Enumeration</a:t>
            </a:r>
          </a:p>
          <a:p>
            <a:pPr marL="800100" lvl="1"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Variable Elimination</a:t>
            </a:r>
          </a:p>
        </p:txBody>
      </p:sp>
    </p:spTree>
    <p:extLst>
      <p:ext uri="{BB962C8B-B14F-4D97-AF65-F5344CB8AC3E}">
        <p14:creationId xmlns:p14="http://schemas.microsoft.com/office/powerpoint/2010/main" val="62756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6CDDE-CF4A-1BBA-3082-412DCB812E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3CC54C-ED68-040E-02EA-6B34FCDFC7F7}"/>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Enumeration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5CC8A4-1953-2205-08BD-49A06013672B}"/>
                  </a:ext>
                </a:extLst>
              </p:cNvPr>
              <p:cNvSpPr txBox="1"/>
              <p:nvPr/>
            </p:nvSpPr>
            <p:spPr>
              <a:xfrm>
                <a:off x="452963" y="4600176"/>
                <a:ext cx="8238067" cy="1568122"/>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Let's consider a simple Bayesian Network with three binary variables: Burglary (B), Earthquake (E), Alarm (A).  </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Compute P(B=true | A=true) using Enumeration Method. </a:t>
                </a:r>
              </a:p>
              <a:p>
                <a:pPr marL="342900" indent="-342900" algn="just">
                  <a:spcAft>
                    <a:spcPts val="600"/>
                  </a:spcAft>
                  <a:buClr>
                    <a:schemeClr val="accent1"/>
                  </a:buClr>
                  <a:buFont typeface="Arial" panose="020B0604020202020204" pitchFamily="34" charset="0"/>
                  <a:buChar char="•"/>
                </a:pPr>
                <a14:m>
                  <m:oMath xmlns:m="http://schemas.openxmlformats.org/officeDocument/2006/math">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B</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A</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A</m:t>
                        </m:r>
                        <m:nary>
                          <m:naryPr>
                            <m:chr m:val="⋀"/>
                            <m:subHide m:val="on"/>
                            <m:supHide m:val="on"/>
                            <m:ctrlPr>
                              <a:rPr lang="en-US" sz="2000" b="0" i="1" smtClean="0">
                                <a:latin typeface="Cambria Math" panose="02040503050406030204" pitchFamily="18" charset="0"/>
                                <a:ea typeface="Cambria Math" panose="02040503050406030204" pitchFamily="18" charset="0"/>
                                <a:cs typeface="CMU Serif" panose="02000603000000000000" pitchFamily="2" charset="0"/>
                              </a:rPr>
                            </m:ctrlPr>
                          </m:naryPr>
                          <m:sub/>
                          <m:sup/>
                          <m:e>
                            <m:r>
                              <m:rPr>
                                <m:sty m:val="p"/>
                              </m:rPr>
                              <a:rPr lang="en-US" sz="2000" b="0" i="0" smtClean="0">
                                <a:latin typeface="Cambria Math" panose="02040503050406030204" pitchFamily="18" charset="0"/>
                                <a:ea typeface="Cambria Math" panose="02040503050406030204" pitchFamily="18" charset="0"/>
                                <a:cs typeface="CMU Serif" panose="02000603000000000000" pitchFamily="2" charset="0"/>
                              </a:rPr>
                              <m:t>B</m:t>
                            </m:r>
                          </m:e>
                        </m:nary>
                        <m:r>
                          <a:rPr lang="en-US" sz="2000" b="0" i="0" smtClean="0">
                            <a:latin typeface="Cambria Math" panose="02040503050406030204" pitchFamily="18" charset="0"/>
                            <a:ea typeface="CMU Serif" panose="02000603000000000000" pitchFamily="2" charset="0"/>
                            <a:cs typeface="CMU Serif" panose="02000603000000000000" pitchFamily="2" charset="0"/>
                          </a:rPr>
                          <m:t>)</m:t>
                        </m:r>
                      </m:num>
                      <m:den>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A</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den>
                    </m:f>
                  </m:oMath>
                </a14:m>
                <a:r>
                  <a:rPr lang="en-US" sz="2000" dirty="0">
                    <a:latin typeface="CMU Serif" panose="02000603000000000000" pitchFamily="2" charset="0"/>
                    <a:ea typeface="CMU Serif" panose="02000603000000000000" pitchFamily="2" charset="0"/>
                    <a:cs typeface="CMU Serif" panose="02000603000000000000" pitchFamily="2" charset="0"/>
                  </a:rPr>
                  <a:t> = </a:t>
                </a:r>
                <a14:m>
                  <m:oMath xmlns:m="http://schemas.openxmlformats.org/officeDocument/2006/math">
                    <m:f>
                      <m:f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Pr>
                      <m:num>
                        <m:r>
                          <a:rPr lang="en-US" sz="2000" b="0" i="0" smtClean="0">
                            <a:latin typeface="Cambria Math" panose="02040503050406030204" pitchFamily="18" charset="0"/>
                            <a:ea typeface="CMU Serif" panose="02000603000000000000" pitchFamily="2" charset="0"/>
                            <a:cs typeface="CMU Serif" panose="02000603000000000000" pitchFamily="2" charset="0"/>
                          </a:rPr>
                          <m:t>0.00094</m:t>
                        </m:r>
                      </m:num>
                      <m:den>
                        <m:r>
                          <a:rPr lang="en-US" sz="2000" b="0" i="0" smtClean="0">
                            <a:latin typeface="Cambria Math" panose="02040503050406030204" pitchFamily="18" charset="0"/>
                            <a:ea typeface="CMU Serif" panose="02000603000000000000" pitchFamily="2" charset="0"/>
                            <a:cs typeface="CMU Serif" panose="02000603000000000000" pitchFamily="2" charset="0"/>
                          </a:rPr>
                          <m:t>0.002516</m:t>
                        </m:r>
                      </m:den>
                    </m:f>
                    <m:r>
                      <a:rPr lang="en-US" sz="2000" b="0" i="0" smtClean="0">
                        <a:latin typeface="Cambria Math" panose="02040503050406030204" pitchFamily="18" charset="0"/>
                        <a:ea typeface="CMU Serif" panose="02000603000000000000" pitchFamily="2" charset="0"/>
                        <a:cs typeface="CMU Serif" panose="02000603000000000000" pitchFamily="2" charset="0"/>
                      </a:rPr>
                      <m:t> ≈0.374</m:t>
                    </m:r>
                  </m:oMath>
                </a14:m>
                <a:r>
                  <a:rPr lang="en-US" sz="2000" dirty="0">
                    <a:latin typeface="CMU Serif" panose="02000603000000000000" pitchFamily="2" charset="0"/>
                    <a:ea typeface="CMU Serif" panose="02000603000000000000" pitchFamily="2" charset="0"/>
                    <a:cs typeface="CMU Serif" panose="02000603000000000000" pitchFamily="2" charset="0"/>
                  </a:rPr>
                  <a:t>  </a:t>
                </a:r>
              </a:p>
            </p:txBody>
          </p:sp>
        </mc:Choice>
        <mc:Fallback xmlns="">
          <p:sp>
            <p:nvSpPr>
              <p:cNvPr id="5" name="TextBox 4">
                <a:extLst>
                  <a:ext uri="{FF2B5EF4-FFF2-40B4-BE49-F238E27FC236}">
                    <a16:creationId xmlns:a16="http://schemas.microsoft.com/office/drawing/2014/main" id="{0A5CC8A4-1953-2205-08BD-49A06013672B}"/>
                  </a:ext>
                </a:extLst>
              </p:cNvPr>
              <p:cNvSpPr txBox="1">
                <a:spLocks noRot="1" noChangeAspect="1" noMove="1" noResize="1" noEditPoints="1" noAdjustHandles="1" noChangeArrowheads="1" noChangeShapeType="1" noTextEdit="1"/>
              </p:cNvSpPr>
              <p:nvPr/>
            </p:nvSpPr>
            <p:spPr>
              <a:xfrm>
                <a:off x="452963" y="4600176"/>
                <a:ext cx="8238067" cy="1568122"/>
              </a:xfrm>
              <a:prstGeom prst="rect">
                <a:avLst/>
              </a:prstGeom>
              <a:blipFill>
                <a:blip r:embed="rId3"/>
                <a:stretch>
                  <a:fillRect l="-1775" t="-5058" r="-1849" b="-428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6B510299-1AEF-36CE-AE34-A245A6897BDD}"/>
              </a:ext>
            </a:extLst>
          </p:cNvPr>
          <p:cNvGrpSpPr/>
          <p:nvPr/>
        </p:nvGrpSpPr>
        <p:grpSpPr>
          <a:xfrm>
            <a:off x="3239326" y="1778243"/>
            <a:ext cx="2665344" cy="1468188"/>
            <a:chOff x="3239329" y="1612900"/>
            <a:chExt cx="2665344" cy="1468188"/>
          </a:xfrm>
        </p:grpSpPr>
        <p:sp>
          <p:nvSpPr>
            <p:cNvPr id="4" name="Oval 1029">
              <a:extLst>
                <a:ext uri="{FF2B5EF4-FFF2-40B4-BE49-F238E27FC236}">
                  <a16:creationId xmlns:a16="http://schemas.microsoft.com/office/drawing/2014/main" id="{231178EF-7ED9-B00D-809A-BFA3C4D96D88}"/>
                </a:ext>
              </a:extLst>
            </p:cNvPr>
            <p:cNvSpPr>
              <a:spLocks noChangeArrowheads="1"/>
            </p:cNvSpPr>
            <p:nvPr/>
          </p:nvSpPr>
          <p:spPr bwMode="auto">
            <a:xfrm>
              <a:off x="3239329" y="1619391"/>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B</a:t>
              </a:r>
              <a:endParaRPr lang="en-US" dirty="0">
                <a:solidFill>
                  <a:schemeClr val="tx1"/>
                </a:solidFill>
              </a:endParaRPr>
            </a:p>
          </p:txBody>
        </p:sp>
        <p:sp>
          <p:nvSpPr>
            <p:cNvPr id="6" name="Oval 1029">
              <a:extLst>
                <a:ext uri="{FF2B5EF4-FFF2-40B4-BE49-F238E27FC236}">
                  <a16:creationId xmlns:a16="http://schemas.microsoft.com/office/drawing/2014/main" id="{E2C923F3-A853-1545-B303-E6C630843A16}"/>
                </a:ext>
              </a:extLst>
            </p:cNvPr>
            <p:cNvSpPr>
              <a:spLocks noChangeArrowheads="1"/>
            </p:cNvSpPr>
            <p:nvPr/>
          </p:nvSpPr>
          <p:spPr bwMode="auto">
            <a:xfrm>
              <a:off x="4267200" y="2471488"/>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A</a:t>
              </a:r>
              <a:endParaRPr lang="en-US" dirty="0">
                <a:solidFill>
                  <a:schemeClr val="tx1"/>
                </a:solidFill>
              </a:endParaRPr>
            </a:p>
          </p:txBody>
        </p:sp>
        <p:cxnSp>
          <p:nvCxnSpPr>
            <p:cNvPr id="7" name="Straight Arrow Connector 6">
              <a:extLst>
                <a:ext uri="{FF2B5EF4-FFF2-40B4-BE49-F238E27FC236}">
                  <a16:creationId xmlns:a16="http://schemas.microsoft.com/office/drawing/2014/main" id="{DCE68E41-4602-1207-37C1-D1C50C783D20}"/>
                </a:ext>
              </a:extLst>
            </p:cNvPr>
            <p:cNvCxnSpPr>
              <a:cxnSpLocks/>
              <a:stCxn id="4" idx="5"/>
              <a:endCxn id="6" idx="1"/>
            </p:cNvCxnSpPr>
            <p:nvPr/>
          </p:nvCxnSpPr>
          <p:spPr>
            <a:xfrm>
              <a:off x="3759655" y="2139717"/>
              <a:ext cx="596819" cy="4210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1029">
              <a:extLst>
                <a:ext uri="{FF2B5EF4-FFF2-40B4-BE49-F238E27FC236}">
                  <a16:creationId xmlns:a16="http://schemas.microsoft.com/office/drawing/2014/main" id="{B2C12FC5-7157-C3DC-AFC1-E431E19E1FFC}"/>
                </a:ext>
              </a:extLst>
            </p:cNvPr>
            <p:cNvSpPr>
              <a:spLocks noChangeArrowheads="1"/>
            </p:cNvSpPr>
            <p:nvPr/>
          </p:nvSpPr>
          <p:spPr bwMode="auto">
            <a:xfrm>
              <a:off x="5295073" y="1612900"/>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t>E</a:t>
              </a:r>
              <a:endParaRPr lang="en-US" dirty="0">
                <a:solidFill>
                  <a:schemeClr val="tx1"/>
                </a:solidFill>
              </a:endParaRPr>
            </a:p>
          </p:txBody>
        </p:sp>
        <p:cxnSp>
          <p:nvCxnSpPr>
            <p:cNvPr id="9" name="Straight Arrow Connector 8">
              <a:extLst>
                <a:ext uri="{FF2B5EF4-FFF2-40B4-BE49-F238E27FC236}">
                  <a16:creationId xmlns:a16="http://schemas.microsoft.com/office/drawing/2014/main" id="{66A5E5D2-7F8C-69E1-6171-BDB3552AE032}"/>
                </a:ext>
              </a:extLst>
            </p:cNvPr>
            <p:cNvCxnSpPr>
              <a:cxnSpLocks/>
              <a:stCxn id="8" idx="3"/>
              <a:endCxn id="6" idx="7"/>
            </p:cNvCxnSpPr>
            <p:nvPr/>
          </p:nvCxnSpPr>
          <p:spPr>
            <a:xfrm flipH="1">
              <a:off x="4787526" y="2133226"/>
              <a:ext cx="596821" cy="427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Rectangle 31">
            <a:extLst>
              <a:ext uri="{FF2B5EF4-FFF2-40B4-BE49-F238E27FC236}">
                <a16:creationId xmlns:a16="http://schemas.microsoft.com/office/drawing/2014/main" id="{E8A19DEF-08B1-5AD2-9F7B-C664E025AA0B}"/>
              </a:ext>
            </a:extLst>
          </p:cNvPr>
          <p:cNvSpPr>
            <a:spLocks noChangeArrowheads="1"/>
          </p:cNvSpPr>
          <p:nvPr/>
        </p:nvSpPr>
        <p:spPr bwMode="auto">
          <a:xfrm>
            <a:off x="1507708" y="1871110"/>
            <a:ext cx="1512379" cy="386715"/>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lgn="ctr"/>
            <a:r>
              <a:rPr lang="en-US" sz="2000" dirty="0">
                <a:latin typeface="CMU Serif" panose="02000603000000000000" pitchFamily="2" charset="0"/>
                <a:ea typeface="CMU Serif" panose="02000603000000000000" pitchFamily="2" charset="0"/>
                <a:cs typeface="CMU Serif" panose="02000603000000000000" pitchFamily="2" charset="0"/>
              </a:rPr>
              <a:t>P(B) = 0.001</a:t>
            </a:r>
          </a:p>
        </p:txBody>
      </p:sp>
      <p:sp>
        <p:nvSpPr>
          <p:cNvPr id="12" name="Rectangle 32">
            <a:extLst>
              <a:ext uri="{FF2B5EF4-FFF2-40B4-BE49-F238E27FC236}">
                <a16:creationId xmlns:a16="http://schemas.microsoft.com/office/drawing/2014/main" id="{8B944FAE-ECF8-CE14-17D1-643EE985C8A1}"/>
              </a:ext>
            </a:extLst>
          </p:cNvPr>
          <p:cNvSpPr>
            <a:spLocks noChangeArrowheads="1"/>
          </p:cNvSpPr>
          <p:nvPr/>
        </p:nvSpPr>
        <p:spPr bwMode="auto">
          <a:xfrm>
            <a:off x="6123909" y="1923798"/>
            <a:ext cx="1572290" cy="331470"/>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lgn="ctr"/>
            <a:r>
              <a:rPr lang="en-US" sz="2000" dirty="0">
                <a:latin typeface="CMU Serif" panose="02000603000000000000" pitchFamily="2" charset="0"/>
                <a:ea typeface="CMU Serif" panose="02000603000000000000" pitchFamily="2" charset="0"/>
                <a:cs typeface="CMU Serif" panose="02000603000000000000" pitchFamily="2" charset="0"/>
              </a:rPr>
              <a:t>P(E) = 0.002</a:t>
            </a:r>
          </a:p>
        </p:txBody>
      </p:sp>
      <p:sp>
        <p:nvSpPr>
          <p:cNvPr id="13" name="Rectangle 35">
            <a:extLst>
              <a:ext uri="{FF2B5EF4-FFF2-40B4-BE49-F238E27FC236}">
                <a16:creationId xmlns:a16="http://schemas.microsoft.com/office/drawing/2014/main" id="{8C3F630C-396B-FA2E-CC2E-94C0FE8B4A64}"/>
              </a:ext>
            </a:extLst>
          </p:cNvPr>
          <p:cNvSpPr>
            <a:spLocks noChangeArrowheads="1"/>
          </p:cNvSpPr>
          <p:nvPr/>
        </p:nvSpPr>
        <p:spPr bwMode="auto">
          <a:xfrm>
            <a:off x="2074310" y="2867391"/>
            <a:ext cx="2497687" cy="1320652"/>
          </a:xfrm>
          <a:prstGeom prst="rect">
            <a:avLst/>
          </a:prstGeom>
          <a:noFill/>
          <a:ln w="6350">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P(A</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|B,E) = 0.95</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P(A</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|B,¬E) = 0.94</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P(A</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|¬B,E) = 0.29</a:t>
            </a:r>
          </a:p>
          <a:p>
            <a:pPr marL="342900" indent="-342900"/>
            <a:r>
              <a:rPr lang="en-US" sz="2000" dirty="0">
                <a:latin typeface="CMU Serif" panose="02000603000000000000" pitchFamily="2" charset="0"/>
                <a:ea typeface="CMU Serif" panose="02000603000000000000" pitchFamily="2" charset="0"/>
                <a:cs typeface="CMU Serif" panose="02000603000000000000" pitchFamily="2" charset="0"/>
              </a:rPr>
              <a:t>P(A</a:t>
            </a:r>
            <a:r>
              <a:rPr lang="en-US" sz="2000" dirty="0">
                <a:latin typeface="CMU Serif" panose="02000603000000000000" pitchFamily="2" charset="0"/>
                <a:ea typeface="CMU Serif" panose="02000603000000000000" pitchFamily="2" charset="0"/>
                <a:cs typeface="CMU Serif" panose="02000603000000000000" pitchFamily="2" charset="0"/>
                <a:sym typeface="Symbol" pitchFamily="18" charset="2"/>
              </a:rPr>
              <a:t>|¬B,¬E) = 0.001</a:t>
            </a:r>
          </a:p>
        </p:txBody>
      </p:sp>
    </p:spTree>
    <p:extLst>
      <p:ext uri="{BB962C8B-B14F-4D97-AF65-F5344CB8AC3E}">
        <p14:creationId xmlns:p14="http://schemas.microsoft.com/office/powerpoint/2010/main" val="216727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7EAE9-6DEF-9A67-C487-14B2C8A314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3081BE-8C35-53D4-144E-43E0F99CFF52}"/>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Variable Elimination</a:t>
            </a:r>
          </a:p>
        </p:txBody>
      </p:sp>
      <p:sp>
        <p:nvSpPr>
          <p:cNvPr id="5" name="TextBox 4">
            <a:extLst>
              <a:ext uri="{FF2B5EF4-FFF2-40B4-BE49-F238E27FC236}">
                <a16:creationId xmlns:a16="http://schemas.microsoft.com/office/drawing/2014/main" id="{D3248CEE-909B-99CC-7218-B3D94B420F4E}"/>
              </a:ext>
            </a:extLst>
          </p:cNvPr>
          <p:cNvSpPr txBox="1"/>
          <p:nvPr/>
        </p:nvSpPr>
        <p:spPr>
          <a:xfrm>
            <a:off x="452967" y="4746191"/>
            <a:ext cx="3073758" cy="1461939"/>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Random Variables: </a:t>
            </a:r>
          </a:p>
          <a:p>
            <a:pPr marL="800100" lvl="1" indent="-342900" algn="just">
              <a:spcAft>
                <a:spcPts val="6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R: Raining</a:t>
            </a:r>
          </a:p>
          <a:p>
            <a:pPr marL="800100" lvl="1" indent="-342900" algn="just">
              <a:spcAft>
                <a:spcPts val="6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T: Traffic</a:t>
            </a:r>
          </a:p>
          <a:p>
            <a:pPr marL="800100" lvl="1" indent="-342900" algn="just">
              <a:spcAft>
                <a:spcPts val="6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L: Late for class!</a:t>
            </a:r>
          </a:p>
        </p:txBody>
      </p:sp>
      <p:grpSp>
        <p:nvGrpSpPr>
          <p:cNvPr id="29" name="Group 28">
            <a:extLst>
              <a:ext uri="{FF2B5EF4-FFF2-40B4-BE49-F238E27FC236}">
                <a16:creationId xmlns:a16="http://schemas.microsoft.com/office/drawing/2014/main" id="{EEF607B9-9A31-C010-F296-FC589844CE48}"/>
              </a:ext>
            </a:extLst>
          </p:cNvPr>
          <p:cNvGrpSpPr/>
          <p:nvPr/>
        </p:nvGrpSpPr>
        <p:grpSpPr>
          <a:xfrm>
            <a:off x="783991" y="1611374"/>
            <a:ext cx="609600" cy="2708075"/>
            <a:chOff x="1012592" y="1592883"/>
            <a:chExt cx="609600" cy="2708075"/>
          </a:xfrm>
        </p:grpSpPr>
        <p:sp>
          <p:nvSpPr>
            <p:cNvPr id="10" name="Oval 1029">
              <a:extLst>
                <a:ext uri="{FF2B5EF4-FFF2-40B4-BE49-F238E27FC236}">
                  <a16:creationId xmlns:a16="http://schemas.microsoft.com/office/drawing/2014/main" id="{2FA1B14D-9FA4-4E26-46E0-34FC2ADC8420}"/>
                </a:ext>
              </a:extLst>
            </p:cNvPr>
            <p:cNvSpPr>
              <a:spLocks noChangeArrowheads="1"/>
            </p:cNvSpPr>
            <p:nvPr/>
          </p:nvSpPr>
          <p:spPr bwMode="auto">
            <a:xfrm>
              <a:off x="1012592" y="1592883"/>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R</a:t>
              </a:r>
            </a:p>
          </p:txBody>
        </p:sp>
        <p:cxnSp>
          <p:nvCxnSpPr>
            <p:cNvPr id="14" name="Straight Arrow Connector 13">
              <a:extLst>
                <a:ext uri="{FF2B5EF4-FFF2-40B4-BE49-F238E27FC236}">
                  <a16:creationId xmlns:a16="http://schemas.microsoft.com/office/drawing/2014/main" id="{18CE4CA5-51BC-4584-D069-454E6DFDFE3A}"/>
                </a:ext>
              </a:extLst>
            </p:cNvPr>
            <p:cNvCxnSpPr>
              <a:cxnSpLocks/>
              <a:stCxn id="10" idx="4"/>
              <a:endCxn id="17" idx="0"/>
            </p:cNvCxnSpPr>
            <p:nvPr/>
          </p:nvCxnSpPr>
          <p:spPr>
            <a:xfrm>
              <a:off x="1317392" y="2202483"/>
              <a:ext cx="0" cy="439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029">
              <a:extLst>
                <a:ext uri="{FF2B5EF4-FFF2-40B4-BE49-F238E27FC236}">
                  <a16:creationId xmlns:a16="http://schemas.microsoft.com/office/drawing/2014/main" id="{00D8F9DF-5DC0-DB42-3BB5-09284BD4F813}"/>
                </a:ext>
              </a:extLst>
            </p:cNvPr>
            <p:cNvSpPr>
              <a:spLocks noChangeArrowheads="1"/>
            </p:cNvSpPr>
            <p:nvPr/>
          </p:nvSpPr>
          <p:spPr bwMode="auto">
            <a:xfrm>
              <a:off x="1012592" y="2642121"/>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T</a:t>
              </a:r>
            </a:p>
          </p:txBody>
        </p:sp>
        <p:cxnSp>
          <p:nvCxnSpPr>
            <p:cNvPr id="19" name="Straight Arrow Connector 18">
              <a:extLst>
                <a:ext uri="{FF2B5EF4-FFF2-40B4-BE49-F238E27FC236}">
                  <a16:creationId xmlns:a16="http://schemas.microsoft.com/office/drawing/2014/main" id="{8DE7F9C5-89A6-22DF-C919-49FB65549357}"/>
                </a:ext>
              </a:extLst>
            </p:cNvPr>
            <p:cNvCxnSpPr>
              <a:cxnSpLocks/>
              <a:stCxn id="17" idx="4"/>
              <a:endCxn id="20" idx="0"/>
            </p:cNvCxnSpPr>
            <p:nvPr/>
          </p:nvCxnSpPr>
          <p:spPr>
            <a:xfrm>
              <a:off x="1317392" y="3251721"/>
              <a:ext cx="0" cy="4396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029">
              <a:extLst>
                <a:ext uri="{FF2B5EF4-FFF2-40B4-BE49-F238E27FC236}">
                  <a16:creationId xmlns:a16="http://schemas.microsoft.com/office/drawing/2014/main" id="{3D461964-8850-EEAE-6E23-A6B8AD8A932B}"/>
                </a:ext>
              </a:extLst>
            </p:cNvPr>
            <p:cNvSpPr>
              <a:spLocks noChangeArrowheads="1"/>
            </p:cNvSpPr>
            <p:nvPr/>
          </p:nvSpPr>
          <p:spPr bwMode="auto">
            <a:xfrm>
              <a:off x="1012592" y="3691358"/>
              <a:ext cx="609600" cy="60960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solidFill>
                    <a:schemeClr val="tx1"/>
                  </a:solidFill>
                </a:rPr>
                <a:t>L</a:t>
              </a:r>
            </a:p>
          </p:txBody>
        </p:sp>
      </p:grpSp>
      <p:grpSp>
        <p:nvGrpSpPr>
          <p:cNvPr id="39" name="Group 38">
            <a:extLst>
              <a:ext uri="{FF2B5EF4-FFF2-40B4-BE49-F238E27FC236}">
                <a16:creationId xmlns:a16="http://schemas.microsoft.com/office/drawing/2014/main" id="{88A0EAD6-11BB-65E7-9F6F-9A5062FE08B0}"/>
              </a:ext>
            </a:extLst>
          </p:cNvPr>
          <p:cNvGrpSpPr>
            <a:grpSpLocks noChangeAspect="1"/>
          </p:cNvGrpSpPr>
          <p:nvPr/>
        </p:nvGrpSpPr>
        <p:grpSpPr>
          <a:xfrm>
            <a:off x="1989846" y="1611374"/>
            <a:ext cx="5367608" cy="1371600"/>
            <a:chOff x="1698392" y="1434444"/>
            <a:chExt cx="6499975" cy="1660958"/>
          </a:xfrm>
        </p:grpSpPr>
        <p:pic>
          <p:nvPicPr>
            <p:cNvPr id="35" name="Picture 34">
              <a:extLst>
                <a:ext uri="{FF2B5EF4-FFF2-40B4-BE49-F238E27FC236}">
                  <a16:creationId xmlns:a16="http://schemas.microsoft.com/office/drawing/2014/main" id="{B92EC65C-76C3-3F38-537C-1E78A1D053AD}"/>
                </a:ext>
              </a:extLst>
            </p:cNvPr>
            <p:cNvPicPr>
              <a:picLocks noChangeAspect="1"/>
            </p:cNvPicPr>
            <p:nvPr/>
          </p:nvPicPr>
          <p:blipFill>
            <a:blip r:embed="rId3"/>
            <a:stretch>
              <a:fillRect/>
            </a:stretch>
          </p:blipFill>
          <p:spPr>
            <a:xfrm>
              <a:off x="1698392" y="1444968"/>
              <a:ext cx="1523531" cy="1097280"/>
            </a:xfrm>
            <a:prstGeom prst="rect">
              <a:avLst/>
            </a:prstGeom>
          </p:spPr>
        </p:pic>
        <p:pic>
          <p:nvPicPr>
            <p:cNvPr id="36" name="Picture 35">
              <a:extLst>
                <a:ext uri="{FF2B5EF4-FFF2-40B4-BE49-F238E27FC236}">
                  <a16:creationId xmlns:a16="http://schemas.microsoft.com/office/drawing/2014/main" id="{4659924D-F554-75AA-4FD6-B58A0B1E47D6}"/>
                </a:ext>
              </a:extLst>
            </p:cNvPr>
            <p:cNvPicPr>
              <a:picLocks noChangeAspect="1"/>
            </p:cNvPicPr>
            <p:nvPr/>
          </p:nvPicPr>
          <p:blipFill>
            <a:blip r:embed="rId4"/>
            <a:stretch>
              <a:fillRect/>
            </a:stretch>
          </p:blipFill>
          <p:spPr>
            <a:xfrm>
              <a:off x="3526724" y="1444968"/>
              <a:ext cx="2121120" cy="1645920"/>
            </a:xfrm>
            <a:prstGeom prst="rect">
              <a:avLst/>
            </a:prstGeom>
          </p:spPr>
        </p:pic>
        <p:pic>
          <p:nvPicPr>
            <p:cNvPr id="37" name="Picture 36">
              <a:extLst>
                <a:ext uri="{FF2B5EF4-FFF2-40B4-BE49-F238E27FC236}">
                  <a16:creationId xmlns:a16="http://schemas.microsoft.com/office/drawing/2014/main" id="{005D3294-B4B2-758B-F078-F4CB4B279BA0}"/>
                </a:ext>
              </a:extLst>
            </p:cNvPr>
            <p:cNvPicPr>
              <a:picLocks noChangeAspect="1"/>
            </p:cNvPicPr>
            <p:nvPr/>
          </p:nvPicPr>
          <p:blipFill>
            <a:blip r:embed="rId5"/>
            <a:stretch>
              <a:fillRect/>
            </a:stretch>
          </p:blipFill>
          <p:spPr>
            <a:xfrm>
              <a:off x="5922079" y="1434444"/>
              <a:ext cx="2276288" cy="1660958"/>
            </a:xfrm>
            <a:prstGeom prst="rect">
              <a:avLst/>
            </a:prstGeom>
          </p:spPr>
        </p:pic>
      </p:grpSp>
      <p:sp>
        <p:nvSpPr>
          <p:cNvPr id="38" name="TextBox 37">
            <a:extLst>
              <a:ext uri="{FF2B5EF4-FFF2-40B4-BE49-F238E27FC236}">
                <a16:creationId xmlns:a16="http://schemas.microsoft.com/office/drawing/2014/main" id="{972159E7-69E6-F691-38FD-505F03BAC283}"/>
              </a:ext>
            </a:extLst>
          </p:cNvPr>
          <p:cNvSpPr txBox="1"/>
          <p:nvPr/>
        </p:nvSpPr>
        <p:spPr>
          <a:xfrm>
            <a:off x="3526725" y="4743919"/>
            <a:ext cx="5164309" cy="1000274"/>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Compute P(L) using variable elimination method. </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P(L) = &lt;0.134, 0.866&gt;</a:t>
            </a:r>
          </a:p>
        </p:txBody>
      </p:sp>
    </p:spTree>
    <p:extLst>
      <p:ext uri="{BB962C8B-B14F-4D97-AF65-F5344CB8AC3E}">
        <p14:creationId xmlns:p14="http://schemas.microsoft.com/office/powerpoint/2010/main" val="161842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4AE15-2DBF-8E4E-6CF8-8D5051D6ABC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C67E0B-4146-4924-C859-C5D2AC20B86D}"/>
              </a:ext>
            </a:extLst>
          </p:cNvPr>
          <p:cNvGraphicFramePr>
            <a:graphicFrameLocks noGrp="1"/>
          </p:cNvGraphicFramePr>
          <p:nvPr>
            <p:extLst>
              <p:ext uri="{D42A27DB-BD31-4B8C-83A1-F6EECF244321}">
                <p14:modId xmlns:p14="http://schemas.microsoft.com/office/powerpoint/2010/main" val="753981772"/>
              </p:ext>
            </p:extLst>
          </p:nvPr>
        </p:nvGraphicFramePr>
        <p:xfrm>
          <a:off x="452965" y="1521917"/>
          <a:ext cx="8238065" cy="3632200"/>
        </p:xfrm>
        <a:graphic>
          <a:graphicData uri="http://schemas.openxmlformats.org/drawingml/2006/table">
            <a:tbl>
              <a:tblPr/>
              <a:tblGrid>
                <a:gridCol w="1647613">
                  <a:extLst>
                    <a:ext uri="{9D8B030D-6E8A-4147-A177-3AD203B41FA5}">
                      <a16:colId xmlns:a16="http://schemas.microsoft.com/office/drawing/2014/main" val="194744196"/>
                    </a:ext>
                  </a:extLst>
                </a:gridCol>
                <a:gridCol w="1647613">
                  <a:extLst>
                    <a:ext uri="{9D8B030D-6E8A-4147-A177-3AD203B41FA5}">
                      <a16:colId xmlns:a16="http://schemas.microsoft.com/office/drawing/2014/main" val="1977290625"/>
                    </a:ext>
                  </a:extLst>
                </a:gridCol>
                <a:gridCol w="1647613">
                  <a:extLst>
                    <a:ext uri="{9D8B030D-6E8A-4147-A177-3AD203B41FA5}">
                      <a16:colId xmlns:a16="http://schemas.microsoft.com/office/drawing/2014/main" val="917678429"/>
                    </a:ext>
                  </a:extLst>
                </a:gridCol>
                <a:gridCol w="1647613">
                  <a:extLst>
                    <a:ext uri="{9D8B030D-6E8A-4147-A177-3AD203B41FA5}">
                      <a16:colId xmlns:a16="http://schemas.microsoft.com/office/drawing/2014/main" val="550412833"/>
                    </a:ext>
                  </a:extLst>
                </a:gridCol>
                <a:gridCol w="1647613">
                  <a:extLst>
                    <a:ext uri="{9D8B030D-6E8A-4147-A177-3AD203B41FA5}">
                      <a16:colId xmlns:a16="http://schemas.microsoft.com/office/drawing/2014/main" val="3889405528"/>
                    </a:ext>
                  </a:extLst>
                </a:gridCol>
              </a:tblGrid>
              <a:tr h="330200">
                <a:tc>
                  <a:txBody>
                    <a:bodyPr/>
                    <a:lstStyle/>
                    <a:p>
                      <a:pPr algn="ctr"/>
                      <a:r>
                        <a:rPr lang="en-US" sz="1800" b="0" dirty="0">
                          <a:solidFill>
                            <a:schemeClr val="accent6"/>
                          </a:solidFill>
                          <a:latin typeface="CMU Serif" panose="02000603000000000000" pitchFamily="2" charset="0"/>
                          <a:ea typeface="CMU Serif" panose="02000603000000000000" pitchFamily="2" charset="0"/>
                          <a:cs typeface="CMU Serif" panose="02000603000000000000" pitchFamily="2" charset="0"/>
                        </a:rPr>
                        <a:t>ID</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accent6"/>
                          </a:solidFill>
                          <a:latin typeface="CMU Serif" panose="02000603000000000000" pitchFamily="2" charset="0"/>
                          <a:ea typeface="CMU Serif" panose="02000603000000000000" pitchFamily="2" charset="0"/>
                          <a:cs typeface="CMU Serif" panose="02000603000000000000" pitchFamily="2" charset="0"/>
                        </a:rPr>
                        <a:t>Weather</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accent6"/>
                          </a:solidFill>
                          <a:latin typeface="CMU Serif" panose="02000603000000000000" pitchFamily="2" charset="0"/>
                          <a:ea typeface="CMU Serif" panose="02000603000000000000" pitchFamily="2" charset="0"/>
                          <a:cs typeface="CMU Serif" panose="02000603000000000000" pitchFamily="2" charset="0"/>
                        </a:rPr>
                        <a:t>Temperature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accent6"/>
                          </a:solidFill>
                          <a:latin typeface="CMU Serif" panose="02000603000000000000" pitchFamily="2" charset="0"/>
                          <a:ea typeface="CMU Serif" panose="02000603000000000000" pitchFamily="2" charset="0"/>
                          <a:cs typeface="CMU Serif" panose="02000603000000000000" pitchFamily="2" charset="0"/>
                        </a:rPr>
                        <a:t>Windy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accent6"/>
                          </a:solidFill>
                          <a:latin typeface="CMU Serif" panose="02000603000000000000" pitchFamily="2" charset="0"/>
                          <a:ea typeface="CMU Serif" panose="02000603000000000000" pitchFamily="2" charset="0"/>
                          <a:cs typeface="CMU Serif" panose="02000603000000000000" pitchFamily="2" charset="0"/>
                        </a:rPr>
                        <a:t>Play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2511629"/>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1</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Sunny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Hot</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False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No</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7044004"/>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2</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Sunny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Hot</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True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No</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402092"/>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3</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Overcast</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Hot</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False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Yes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98370"/>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4</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Rain</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Mild</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False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Yes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7039776"/>
                  </a:ext>
                </a:extLst>
              </a:tr>
              <a:tr h="330200">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5</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Rain</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Cool</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False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Yes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73687"/>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6</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Rain</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Cool</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True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No</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8270593"/>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7</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Overcast</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Cool</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True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Yes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3088290"/>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8</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a:latin typeface="CMU Serif" panose="02000603000000000000" pitchFamily="2" charset="0"/>
                          <a:ea typeface="CMU Serif" panose="02000603000000000000" pitchFamily="2" charset="0"/>
                          <a:cs typeface="CMU Serif" panose="02000603000000000000" pitchFamily="2" charset="0"/>
                        </a:rPr>
                        <a:t>Sunny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Mild</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False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No</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5888398"/>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9</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Sunny</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Cool</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False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Yes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679619"/>
                  </a:ext>
                </a:extLst>
              </a:tr>
              <a:tr h="330200">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10</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Rain</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Mild</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True</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MU Serif" panose="02000603000000000000" pitchFamily="2" charset="0"/>
                          <a:ea typeface="CMU Serif" panose="02000603000000000000" pitchFamily="2" charset="0"/>
                          <a:cs typeface="CMU Serif" panose="02000603000000000000" pitchFamily="2" charset="0"/>
                        </a:rPr>
                        <a:t>Yes</a:t>
                      </a:r>
                    </a:p>
                  </a:txBody>
                  <a:tcPr marL="9144" marR="9144"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6495408"/>
                  </a:ext>
                </a:extLst>
              </a:tr>
            </a:tbl>
          </a:graphicData>
        </a:graphic>
      </p:graphicFrame>
      <p:sp>
        <p:nvSpPr>
          <p:cNvPr id="5" name="TextBox 4">
            <a:extLst>
              <a:ext uri="{FF2B5EF4-FFF2-40B4-BE49-F238E27FC236}">
                <a16:creationId xmlns:a16="http://schemas.microsoft.com/office/drawing/2014/main" id="{9395C5D5-F695-31E9-663C-25770E72CA71}"/>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Decision Tree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09B1EE-29CD-EFBF-2307-89CC458E12B7}"/>
                  </a:ext>
                </a:extLst>
              </p:cNvPr>
              <p:cNvSpPr txBox="1"/>
              <p:nvPr/>
            </p:nvSpPr>
            <p:spPr>
              <a:xfrm>
                <a:off x="452964" y="5336083"/>
                <a:ext cx="8238065" cy="1206997"/>
              </a:xfrm>
              <a:prstGeom prst="rect">
                <a:avLst/>
              </a:prstGeom>
              <a:noFill/>
            </p:spPr>
            <p:txBody>
              <a:bodyPr wrap="square" lIns="0" tIns="0" rIns="0" bIns="0" rtlCol="0" anchor="ctr">
                <a:spAutoFit/>
              </a:bodyPr>
              <a:lstStyle/>
              <a:p>
                <a:pPr algn="ctr">
                  <a:spcAft>
                    <a:spcPts val="600"/>
                  </a:spcAft>
                  <a:buClr>
                    <a:schemeClr val="accent1"/>
                  </a:buClr>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ea typeface="CMU Serif" panose="02000603000000000000" pitchFamily="2" charset="0"/>
                          <a:cs typeface="CMU Serif" panose="02000603000000000000" pitchFamily="2" charset="0"/>
                        </a:rPr>
                        <m:t>𝑒𝑛𝑡𝑟𝑜𝑝𝑦</m:t>
                      </m:r>
                      <m:r>
                        <a:rPr lang="en-US" sz="2000" b="0" i="1" smtClean="0">
                          <a:latin typeface="Cambria Math" panose="02040503050406030204" pitchFamily="18" charset="0"/>
                          <a:ea typeface="CMU Serif" panose="02000603000000000000" pitchFamily="2" charset="0"/>
                          <a:cs typeface="CMU Serif" panose="02000603000000000000" pitchFamily="2" charset="0"/>
                        </a:rPr>
                        <m:t>=</m:t>
                      </m:r>
                      <m:r>
                        <a:rPr lang="en-US" sz="2000" b="0" i="0" smtClean="0">
                          <a:latin typeface="Cambria Math" panose="02040503050406030204" pitchFamily="18" charset="0"/>
                          <a:ea typeface="CMU Serif" panose="02000603000000000000" pitchFamily="2" charset="0"/>
                          <a:cs typeface="CMU Serif" panose="02000603000000000000" pitchFamily="2" charset="0"/>
                        </a:rPr>
                        <m:t>−</m:t>
                      </m:r>
                      <m:nary>
                        <m:naryPr>
                          <m:chr m:val="∑"/>
                          <m:subHide m:val="on"/>
                          <m:supHide m:val="on"/>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naryPr>
                        <m:sub/>
                        <m:sup/>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func>
                            <m:func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funcPr>
                            <m:fName>
                              <m:sSub>
                                <m:sSub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sSubPr>
                                <m:e>
                                  <m:r>
                                    <a:rPr lang="en-US" sz="2000" b="0" i="1" smtClean="0">
                                      <a:latin typeface="Cambria Math" panose="02040503050406030204" pitchFamily="18" charset="0"/>
                                      <a:ea typeface="CMU Serif" panose="02000603000000000000" pitchFamily="2" charset="0"/>
                                      <a:cs typeface="CMU Serif" panose="02000603000000000000" pitchFamily="2" charset="0"/>
                                    </a:rPr>
                                    <m:t>𝑙𝑜𝑔</m:t>
                                  </m:r>
                                </m:e>
                                <m:sub>
                                  <m:r>
                                    <a:rPr lang="en-US" sz="2000" b="0" i="0" smtClean="0">
                                      <a:latin typeface="Cambria Math" panose="02040503050406030204" pitchFamily="18" charset="0"/>
                                      <a:ea typeface="CMU Serif" panose="02000603000000000000" pitchFamily="2" charset="0"/>
                                      <a:cs typeface="CMU Serif" panose="02000603000000000000" pitchFamily="2" charset="0"/>
                                    </a:rPr>
                                    <m:t>2</m:t>
                                  </m:r>
                                </m:sub>
                              </m:sSub>
                            </m:fName>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p</m:t>
                              </m:r>
                            </m:e>
                          </m:func>
                        </m:e>
                      </m:nary>
                    </m:oMath>
                  </m:oMathPara>
                </a14:m>
                <a:endParaRPr lang="en-US" sz="2000" b="0" dirty="0">
                  <a:latin typeface="Cambria Math" panose="02040503050406030204" pitchFamily="18" charset="0"/>
                  <a:ea typeface="CMU Serif" panose="02000603000000000000" pitchFamily="2" charset="0"/>
                  <a:cs typeface="CMU Serif" panose="02000603000000000000" pitchFamily="2" charset="0"/>
                </a:endParaRPr>
              </a:p>
              <a:p>
                <a:pPr algn="ctr">
                  <a:spcAft>
                    <a:spcPts val="600"/>
                  </a:spcAft>
                  <a:buClr>
                    <a:schemeClr val="accent1"/>
                  </a:buClr>
                </a:pPr>
                <a14:m>
                  <m:oMathPara xmlns:m="http://schemas.openxmlformats.org/officeDocument/2006/math">
                    <m:oMathParaPr>
                      <m:jc m:val="center"/>
                    </m:oMathParaPr>
                    <m:oMath xmlns:m="http://schemas.openxmlformats.org/officeDocument/2006/math">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IG</m:t>
                      </m:r>
                      <m:d>
                        <m:d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S</m:t>
                          </m:r>
                          <m:r>
                            <a:rPr lang="en-US" sz="2000" b="0" i="0"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A</m:t>
                          </m:r>
                        </m:e>
                      </m:d>
                      <m:r>
                        <a:rPr lang="en-US" sz="2000" b="0" i="0" smtClean="0">
                          <a:latin typeface="Cambria Math" panose="02040503050406030204" pitchFamily="18" charset="0"/>
                          <a:ea typeface="CMU Serif" panose="02000603000000000000" pitchFamily="2" charset="0"/>
                          <a:cs typeface="CMU Serif" panose="02000603000000000000" pitchFamily="2" charset="0"/>
                        </a:rPr>
                        <m:t>=</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E</m:t>
                      </m:r>
                      <m:d>
                        <m:dPr>
                          <m:ctrlPr>
                            <a:rPr lang="en-US" sz="2000" b="0" i="1" smtClean="0">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S</m:t>
                          </m:r>
                        </m:e>
                      </m:d>
                      <m:r>
                        <a:rPr lang="en-US" sz="2000" b="0" i="0"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m:t>
                      </m:r>
                      <m:r>
                        <a:rPr lang="en-US" sz="2000" b="0" i="1" smtClean="0">
                          <a:latin typeface="Cambria Math" panose="02040503050406030204" pitchFamily="18" charset="0"/>
                          <a:ea typeface="CMU Serif" panose="02000603000000000000" pitchFamily="2" charset="0"/>
                          <a:cs typeface="CMU Serif" panose="02000603000000000000" pitchFamily="2" charset="0"/>
                        </a:rPr>
                        <m:t>𝑤𝑒𝑖𝑔h𝑡𝑒𝑑</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𝑒𝑛𝑡𝑟𝑜𝑝𝑦</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𝑓𝑜𝑟</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𝑒𝑎𝑐h</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𝑣𝑎𝑙𝑢𝑒</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𝑜𝑓</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a:rPr lang="en-US" sz="2000" b="0" i="1" smtClean="0">
                          <a:latin typeface="Cambria Math" panose="02040503050406030204" pitchFamily="18" charset="0"/>
                          <a:ea typeface="CMU Serif" panose="02000603000000000000" pitchFamily="2" charset="0"/>
                          <a:cs typeface="CMU Serif" panose="02000603000000000000" pitchFamily="2" charset="0"/>
                        </a:rPr>
                        <m:t>𝑎𝑡𝑡𝑟𝑖𝑏𝑢𝑡𝑒</m:t>
                      </m:r>
                      <m:r>
                        <a:rPr lang="en-US" sz="2000" b="0" i="1" smtClean="0">
                          <a:latin typeface="Cambria Math" panose="02040503050406030204" pitchFamily="18" charset="0"/>
                          <a:ea typeface="CMU Serif" panose="02000603000000000000" pitchFamily="2" charset="0"/>
                          <a:cs typeface="CMU Serif" panose="02000603000000000000" pitchFamily="2" charset="0"/>
                        </a:rPr>
                        <m:t> </m:t>
                      </m:r>
                      <m:r>
                        <m:rPr>
                          <m:sty m:val="p"/>
                        </m:rPr>
                        <a:rPr lang="en-US" sz="2000" b="0" i="0" smtClean="0">
                          <a:latin typeface="Cambria Math" panose="02040503050406030204" pitchFamily="18" charset="0"/>
                          <a:ea typeface="CMU Serif" panose="02000603000000000000" pitchFamily="2" charset="0"/>
                          <a:cs typeface="CMU Serif" panose="02000603000000000000" pitchFamily="2" charset="0"/>
                        </a:rPr>
                        <m:t>A</m:t>
                      </m:r>
                    </m:oMath>
                  </m:oMathPara>
                </a14:m>
                <a:endParaRPr lang="en-US" sz="2000" dirty="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6" name="TextBox 5">
                <a:extLst>
                  <a:ext uri="{FF2B5EF4-FFF2-40B4-BE49-F238E27FC236}">
                    <a16:creationId xmlns:a16="http://schemas.microsoft.com/office/drawing/2014/main" id="{0309B1EE-29CD-EFBF-2307-89CC458E12B7}"/>
                  </a:ext>
                </a:extLst>
              </p:cNvPr>
              <p:cNvSpPr txBox="1">
                <a:spLocks noRot="1" noChangeAspect="1" noMove="1" noResize="1" noEditPoints="1" noAdjustHandles="1" noChangeArrowheads="1" noChangeShapeType="1" noTextEdit="1"/>
              </p:cNvSpPr>
              <p:nvPr/>
            </p:nvSpPr>
            <p:spPr>
              <a:xfrm>
                <a:off x="452964" y="5336083"/>
                <a:ext cx="8238065" cy="1206997"/>
              </a:xfrm>
              <a:prstGeom prst="rect">
                <a:avLst/>
              </a:prstGeom>
              <a:blipFill>
                <a:blip r:embed="rId2"/>
                <a:stretch>
                  <a:fillRect b="-1010"/>
                </a:stretch>
              </a:blipFill>
            </p:spPr>
            <p:txBody>
              <a:bodyPr/>
              <a:lstStyle/>
              <a:p>
                <a:r>
                  <a:rPr lang="en-US">
                    <a:noFill/>
                  </a:rPr>
                  <a:t> </a:t>
                </a:r>
              </a:p>
            </p:txBody>
          </p:sp>
        </mc:Fallback>
      </mc:AlternateContent>
    </p:spTree>
    <p:extLst>
      <p:ext uri="{BB962C8B-B14F-4D97-AF65-F5344CB8AC3E}">
        <p14:creationId xmlns:p14="http://schemas.microsoft.com/office/powerpoint/2010/main" val="398686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271BF-4065-4F6E-D06F-66FC535DB5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471EBA-226C-E219-9157-5221AE138F4D}"/>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Syllabus</a:t>
            </a:r>
          </a:p>
        </p:txBody>
      </p:sp>
      <p:sp>
        <p:nvSpPr>
          <p:cNvPr id="3" name="TextBox 2">
            <a:extLst>
              <a:ext uri="{FF2B5EF4-FFF2-40B4-BE49-F238E27FC236}">
                <a16:creationId xmlns:a16="http://schemas.microsoft.com/office/drawing/2014/main" id="{04D8B75B-E085-8F54-1472-1BF12DC8E28C}"/>
              </a:ext>
            </a:extLst>
          </p:cNvPr>
          <p:cNvSpPr txBox="1"/>
          <p:nvPr/>
        </p:nvSpPr>
        <p:spPr>
          <a:xfrm>
            <a:off x="452964" y="1982450"/>
            <a:ext cx="8238067" cy="2462213"/>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Lecture 08: Knowledge Representation &amp; Reasoning</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Lecture 09: Propositional Logic (PL)</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Lecture 10: First-Order Logic (FOL)</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Lecture 11: Probability &amp; Bayes Net</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Lecture 12: Machine Learning</a:t>
            </a:r>
          </a:p>
        </p:txBody>
      </p:sp>
      <p:sp>
        <p:nvSpPr>
          <p:cNvPr id="6" name="Rectangle: Rounded Corners 5">
            <a:extLst>
              <a:ext uri="{FF2B5EF4-FFF2-40B4-BE49-F238E27FC236}">
                <a16:creationId xmlns:a16="http://schemas.microsoft.com/office/drawing/2014/main" id="{E76D8D49-8025-BAF3-C523-706D1CA46CE1}"/>
              </a:ext>
            </a:extLst>
          </p:cNvPr>
          <p:cNvSpPr/>
          <p:nvPr/>
        </p:nvSpPr>
        <p:spPr>
          <a:xfrm>
            <a:off x="452964" y="5223245"/>
            <a:ext cx="8238066" cy="1106733"/>
          </a:xfrm>
          <a:prstGeom prst="roundRect">
            <a:avLst>
              <a:gd name="adj" fmla="val 11932"/>
            </a:avLst>
          </a:prstGeom>
          <a:no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just"/>
            <a:r>
              <a:rPr lang="en-US" sz="1500" dirty="0">
                <a:solidFill>
                  <a:schemeClr val="accent3"/>
                </a:solidFill>
                <a:latin typeface="Congenial" panose="02000503040000020004" pitchFamily="2" charset="0"/>
              </a:rPr>
              <a:t>Note: Please refer to the original slides for the final exam. This is a review class, and only a few selected topics will be covered — mainly those that may need extra clarification. However, the topics discussed in this class are not the only ones that will appear on the final exam. Make sure to study all topics from the original slides.</a:t>
            </a:r>
          </a:p>
        </p:txBody>
      </p:sp>
    </p:spTree>
    <p:extLst>
      <p:ext uri="{BB962C8B-B14F-4D97-AF65-F5344CB8AC3E}">
        <p14:creationId xmlns:p14="http://schemas.microsoft.com/office/powerpoint/2010/main" val="40299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55246-CDBC-6D82-37C9-CA6EABD8CF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B732DAB-8A25-CB85-8089-87D80240307B}"/>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What you should expect in exam </a:t>
            </a:r>
          </a:p>
        </p:txBody>
      </p:sp>
      <p:sp>
        <p:nvSpPr>
          <p:cNvPr id="3" name="TextBox 2">
            <a:extLst>
              <a:ext uri="{FF2B5EF4-FFF2-40B4-BE49-F238E27FC236}">
                <a16:creationId xmlns:a16="http://schemas.microsoft.com/office/drawing/2014/main" id="{CBDE04AC-E503-399B-9A3A-7420E0863B07}"/>
              </a:ext>
            </a:extLst>
          </p:cNvPr>
          <p:cNvSpPr txBox="1"/>
          <p:nvPr/>
        </p:nvSpPr>
        <p:spPr>
          <a:xfrm>
            <a:off x="452966" y="2348825"/>
            <a:ext cx="8238067" cy="3200876"/>
          </a:xfrm>
          <a:prstGeom prst="rect">
            <a:avLst/>
          </a:prstGeom>
          <a:noFill/>
        </p:spPr>
        <p:txBody>
          <a:bodyPr wrap="square" lIns="0" tIns="0" rIns="0" bIns="0" rtlCol="0" anchor="ctr">
            <a:spAutoFit/>
          </a:bodyPr>
          <a:lstStyle/>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Ensure you are conceptually strong in all topics.</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Practice translating between English and FOL. </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Prepared for questions requiring proofs and explanations.</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Expect lengthy mathematical questions (e.g., naïve bayes classifier, decision tree, etc.), so practice accordingly.</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Mathematical content may include all topics covered in today’s session, and any material from the slides.</a:t>
            </a:r>
          </a:p>
        </p:txBody>
      </p:sp>
    </p:spTree>
    <p:extLst>
      <p:ext uri="{BB962C8B-B14F-4D97-AF65-F5344CB8AC3E}">
        <p14:creationId xmlns:p14="http://schemas.microsoft.com/office/powerpoint/2010/main" val="7885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E47DD-AB10-BFD8-AE54-D15AEFAF23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7A2629-CF70-3DD4-24D4-512DD259E168}"/>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Propositional Logic</a:t>
            </a:r>
          </a:p>
        </p:txBody>
      </p:sp>
      <p:sp>
        <p:nvSpPr>
          <p:cNvPr id="3" name="TextBox 2">
            <a:extLst>
              <a:ext uri="{FF2B5EF4-FFF2-40B4-BE49-F238E27FC236}">
                <a16:creationId xmlns:a16="http://schemas.microsoft.com/office/drawing/2014/main" id="{447F9DDD-6B18-3773-027A-A86FE56D20C6}"/>
              </a:ext>
            </a:extLst>
          </p:cNvPr>
          <p:cNvSpPr txBox="1"/>
          <p:nvPr/>
        </p:nvSpPr>
        <p:spPr>
          <a:xfrm>
            <a:off x="452963" y="1603916"/>
            <a:ext cx="8238067" cy="2000548"/>
          </a:xfrm>
          <a:prstGeom prst="rect">
            <a:avLst/>
          </a:prstGeom>
          <a:noFill/>
        </p:spPr>
        <p:txBody>
          <a:bodyPr wrap="square" lIns="0" tIns="0" rIns="0" bIns="0" rtlCol="0" anchor="ctr">
            <a:spAutoFit/>
          </a:bodyPr>
          <a:lstStyle/>
          <a:p>
            <a:pPr algn="just">
              <a:spcAft>
                <a:spcPts val="1200"/>
              </a:spcAft>
              <a:buClr>
                <a:schemeClr val="accent1"/>
              </a:buClr>
            </a:pPr>
            <a:r>
              <a:rPr lang="en-US" sz="2000" dirty="0">
                <a:latin typeface="CMU Serif" panose="02000603000000000000" pitchFamily="2" charset="0"/>
                <a:ea typeface="CMU Serif" panose="02000603000000000000" pitchFamily="2" charset="0"/>
                <a:cs typeface="CMU Serif" panose="02000603000000000000" pitchFamily="2" charset="0"/>
              </a:rPr>
              <a:t>In a security system, the following conditions apply:</a:t>
            </a:r>
          </a:p>
          <a:p>
            <a:pPr algn="just">
              <a:spcAft>
                <a:spcPts val="1200"/>
              </a:spcAft>
              <a:buClr>
                <a:schemeClr val="accent1"/>
              </a:buClr>
            </a:pPr>
            <a:r>
              <a:rPr lang="en-US" sz="2000" dirty="0">
                <a:latin typeface="CMU Serif" panose="02000603000000000000" pitchFamily="2" charset="0"/>
                <a:ea typeface="CMU Serif" panose="02000603000000000000" pitchFamily="2" charset="0"/>
                <a:cs typeface="CMU Serif" panose="02000603000000000000" pitchFamily="2" charset="0"/>
              </a:rPr>
              <a:t>The light cannot be both on and the door open at the same time. If the motion sensor is not triggered, then the alarm will not sound. If the light is off and the door is not open, then the motion sensor will not trigger. If the alarm is not sounding, then either the backup lights must be on, or the security gate must be locked.</a:t>
            </a:r>
          </a:p>
        </p:txBody>
      </p:sp>
      <p:graphicFrame>
        <p:nvGraphicFramePr>
          <p:cNvPr id="6" name="Table 5">
            <a:extLst>
              <a:ext uri="{FF2B5EF4-FFF2-40B4-BE49-F238E27FC236}">
                <a16:creationId xmlns:a16="http://schemas.microsoft.com/office/drawing/2014/main" id="{AA58A7DF-002E-C591-7F86-BA16F62A5755}"/>
              </a:ext>
            </a:extLst>
          </p:cNvPr>
          <p:cNvGraphicFramePr>
            <a:graphicFrameLocks noGrp="1"/>
          </p:cNvGraphicFramePr>
          <p:nvPr>
            <p:extLst>
              <p:ext uri="{D42A27DB-BD31-4B8C-83A1-F6EECF244321}">
                <p14:modId xmlns:p14="http://schemas.microsoft.com/office/powerpoint/2010/main" val="163539807"/>
              </p:ext>
            </p:extLst>
          </p:nvPr>
        </p:nvGraphicFramePr>
        <p:xfrm>
          <a:off x="452964" y="4004512"/>
          <a:ext cx="8238066" cy="2316480"/>
        </p:xfrm>
        <a:graphic>
          <a:graphicData uri="http://schemas.openxmlformats.org/drawingml/2006/table">
            <a:tbl>
              <a:tblPr firstRow="1" bandRow="1">
                <a:tableStyleId>{5C22544A-7EE6-4342-B048-85BDC9FD1C3A}</a:tableStyleId>
              </a:tblPr>
              <a:tblGrid>
                <a:gridCol w="4119033">
                  <a:extLst>
                    <a:ext uri="{9D8B030D-6E8A-4147-A177-3AD203B41FA5}">
                      <a16:colId xmlns:a16="http://schemas.microsoft.com/office/drawing/2014/main" val="2093719956"/>
                    </a:ext>
                  </a:extLst>
                </a:gridCol>
                <a:gridCol w="4119033">
                  <a:extLst>
                    <a:ext uri="{9D8B030D-6E8A-4147-A177-3AD203B41FA5}">
                      <a16:colId xmlns:a16="http://schemas.microsoft.com/office/drawing/2014/main" val="208521288"/>
                    </a:ext>
                  </a:extLst>
                </a:gridCol>
              </a:tblGrid>
              <a:tr h="0">
                <a:tc>
                  <a:txBody>
                    <a:bodyPr/>
                    <a:lstStyle/>
                    <a:p>
                      <a:r>
                        <a:rPr lang="en-US" sz="2000" b="0" u="none" dirty="0">
                          <a:solidFill>
                            <a:schemeClr val="tx1"/>
                          </a:solidFill>
                          <a:latin typeface="CMU Serif" panose="02000603000000000000" pitchFamily="2" charset="0"/>
                          <a:ea typeface="CMU Serif" panose="02000603000000000000" pitchFamily="2" charset="0"/>
                          <a:cs typeface="CMU Serif" panose="02000603000000000000" pitchFamily="2" charset="0"/>
                        </a:rPr>
                        <a:t>Propositional Symbols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u="none" dirty="0">
                          <a:solidFill>
                            <a:schemeClr val="tx1"/>
                          </a:solidFill>
                          <a:latin typeface="CMU Serif" panose="02000603000000000000" pitchFamily="2" charset="0"/>
                          <a:ea typeface="CMU Serif" panose="02000603000000000000" pitchFamily="2" charset="0"/>
                          <a:cs typeface="CMU Serif" panose="02000603000000000000" pitchFamily="2" charset="0"/>
                        </a:rPr>
                        <a:t>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6005426"/>
                  </a:ext>
                </a:extLst>
              </a:tr>
              <a:tr h="0">
                <a:tc>
                  <a:txBody>
                    <a:bodyPr/>
                    <a:lstStyle/>
                    <a:p>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𝐴: The light is on.</a:t>
                      </a:r>
                    </a:p>
                    <a:p>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𝐵: The door is open.</a:t>
                      </a:r>
                    </a:p>
                    <a:p>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𝐶: The motion sensor is triggered.</a:t>
                      </a:r>
                    </a:p>
                    <a:p>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𝐷: The alarm is sounding.</a:t>
                      </a:r>
                    </a:p>
                    <a:p>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𝐸: The backup lights are on.</a:t>
                      </a:r>
                    </a:p>
                    <a:p>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𝐹: The security gate is 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a:solidFill>
                            <a:schemeClr val="tx1"/>
                          </a:solidFill>
                          <a:latin typeface="CMU Serif" panose="02000603000000000000" pitchFamily="2" charset="0"/>
                          <a:ea typeface="CMU Serif" panose="02000603000000000000" pitchFamily="2" charset="0"/>
                          <a:cs typeface="CMU Serif" panose="02000603000000000000" pitchFamily="2" charset="0"/>
                        </a:rPr>
                        <a:t>1. ¬(A ⋀ B)</a:t>
                      </a:r>
                    </a:p>
                    <a:p>
                      <a:r>
                        <a:rPr lang="en-US" sz="2000" b="0">
                          <a:solidFill>
                            <a:schemeClr val="tx1"/>
                          </a:solidFill>
                          <a:latin typeface="CMU Serif" panose="02000603000000000000" pitchFamily="2" charset="0"/>
                          <a:ea typeface="CMU Serif" panose="02000603000000000000" pitchFamily="2" charset="0"/>
                          <a:cs typeface="CMU Serif" panose="02000603000000000000" pitchFamily="2" charset="0"/>
                        </a:rPr>
                        <a:t>2. ¬C ⇒ ¬D</a:t>
                      </a:r>
                    </a:p>
                    <a:p>
                      <a:r>
                        <a:rPr lang="en-US" sz="2000" b="0">
                          <a:solidFill>
                            <a:schemeClr val="tx1"/>
                          </a:solidFill>
                          <a:latin typeface="CMU Serif" panose="02000603000000000000" pitchFamily="2" charset="0"/>
                          <a:ea typeface="CMU Serif" panose="02000603000000000000" pitchFamily="2" charset="0"/>
                          <a:cs typeface="CMU Serif" panose="02000603000000000000" pitchFamily="2" charset="0"/>
                        </a:rPr>
                        <a:t>3. (¬A ⋀ ¬B) ⇒ ¬C</a:t>
                      </a:r>
                    </a:p>
                    <a:p>
                      <a:r>
                        <a:rPr lang="en-US" sz="2000" b="0">
                          <a:solidFill>
                            <a:schemeClr val="tx1"/>
                          </a:solidFill>
                          <a:latin typeface="CMU Serif" panose="02000603000000000000" pitchFamily="2" charset="0"/>
                          <a:ea typeface="CMU Serif" panose="02000603000000000000" pitchFamily="2" charset="0"/>
                          <a:cs typeface="CMU Serif" panose="02000603000000000000" pitchFamily="2" charset="0"/>
                        </a:rPr>
                        <a:t>4. ¬D ⇒ E ⋁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1301974"/>
                  </a:ext>
                </a:extLst>
              </a:tr>
            </a:tbl>
          </a:graphicData>
        </a:graphic>
      </p:graphicFrame>
    </p:spTree>
    <p:extLst>
      <p:ext uri="{BB962C8B-B14F-4D97-AF65-F5344CB8AC3E}">
        <p14:creationId xmlns:p14="http://schemas.microsoft.com/office/powerpoint/2010/main" val="63520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C8F52-E9B0-70EA-1192-E8502DCB55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FD34CF-6CB5-175E-C4B7-1F80437F23C9}"/>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English to FOL</a:t>
            </a:r>
          </a:p>
        </p:txBody>
      </p:sp>
      <p:sp>
        <p:nvSpPr>
          <p:cNvPr id="5" name="TextBox 4">
            <a:extLst>
              <a:ext uri="{FF2B5EF4-FFF2-40B4-BE49-F238E27FC236}">
                <a16:creationId xmlns:a16="http://schemas.microsoft.com/office/drawing/2014/main" id="{339ACF6E-FEBE-14EF-EF35-867704BDC5E1}"/>
              </a:ext>
            </a:extLst>
          </p:cNvPr>
          <p:cNvSpPr txBox="1"/>
          <p:nvPr/>
        </p:nvSpPr>
        <p:spPr>
          <a:xfrm>
            <a:off x="452965" y="1954689"/>
            <a:ext cx="8238067" cy="4124206"/>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Mary is not tall. </a:t>
            </a:r>
          </a:p>
          <a:p>
            <a:pPr marL="800100" lvl="1" indent="-342900" algn="just">
              <a:spcAft>
                <a:spcPts val="12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¬tall(Mary)</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Every gardener likes the sun.</a:t>
            </a:r>
          </a:p>
          <a:p>
            <a:pPr marL="800100" lvl="1" indent="-342900" algn="just">
              <a:spcAft>
                <a:spcPts val="12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∀x gardener(x) ⇒ likes(x, Sun) </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You can fool some of the people all the time.</a:t>
            </a:r>
          </a:p>
          <a:p>
            <a:pPr marL="800100" lvl="1" indent="-342900" algn="just">
              <a:spcAft>
                <a:spcPts val="12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∃x ∀t  person(x) ⋀ time(t) ⇒ can-fool(x, t)</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You can fool all the people some of the time.</a:t>
            </a:r>
          </a:p>
          <a:p>
            <a:pPr marL="800100" lvl="1" indent="-342900" algn="just">
              <a:spcAft>
                <a:spcPts val="12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∀x ∃t (person(x) ⇒ time(t) ⋀ can-fool(x, t))</a:t>
            </a:r>
          </a:p>
          <a:p>
            <a:pPr marL="800100" lvl="1" indent="-342900" algn="just">
              <a:spcAft>
                <a:spcPts val="1200"/>
              </a:spcAft>
              <a:buClr>
                <a:schemeClr val="accent1"/>
              </a:buClr>
              <a:buFont typeface="Courier New" panose="02070309020205020404" pitchFamily="49" charset="0"/>
              <a:buChar char="o"/>
            </a:pPr>
            <a:r>
              <a:rPr lang="en-US" sz="2000" dirty="0">
                <a:latin typeface="CMU Serif" panose="02000603000000000000" pitchFamily="2" charset="0"/>
                <a:ea typeface="CMU Serif" panose="02000603000000000000" pitchFamily="2" charset="0"/>
                <a:cs typeface="CMU Serif" panose="02000603000000000000" pitchFamily="2" charset="0"/>
              </a:rPr>
              <a:t>∃x (person(x) ⇒ ∃t (time(t) ⋀ can-fool(x, t))</a:t>
            </a:r>
          </a:p>
        </p:txBody>
      </p:sp>
    </p:spTree>
    <p:extLst>
      <p:ext uri="{BB962C8B-B14F-4D97-AF65-F5344CB8AC3E}">
        <p14:creationId xmlns:p14="http://schemas.microsoft.com/office/powerpoint/2010/main" val="216635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6EB412-0519-E415-7E72-1622DEC1253D}"/>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FOL to English</a:t>
            </a:r>
          </a:p>
        </p:txBody>
      </p:sp>
      <p:sp>
        <p:nvSpPr>
          <p:cNvPr id="5" name="TextBox 4">
            <a:extLst>
              <a:ext uri="{FF2B5EF4-FFF2-40B4-BE49-F238E27FC236}">
                <a16:creationId xmlns:a16="http://schemas.microsoft.com/office/drawing/2014/main" id="{1E9A43AE-1293-D4A5-677B-C6BF38B1A9E6}"/>
              </a:ext>
            </a:extLst>
          </p:cNvPr>
          <p:cNvSpPr txBox="1"/>
          <p:nvPr/>
        </p:nvSpPr>
        <p:spPr>
          <a:xfrm>
            <a:off x="452966" y="1905548"/>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∀x has-a(x, Bachelors) ⇒ is-a(x, human)</a:t>
            </a:r>
          </a:p>
        </p:txBody>
      </p:sp>
      <p:sp>
        <p:nvSpPr>
          <p:cNvPr id="3" name="TextBox 2">
            <a:extLst>
              <a:ext uri="{FF2B5EF4-FFF2-40B4-BE49-F238E27FC236}">
                <a16:creationId xmlns:a16="http://schemas.microsoft.com/office/drawing/2014/main" id="{4212DC0D-F719-82D6-A5DF-2A0780030997}"/>
              </a:ext>
            </a:extLst>
          </p:cNvPr>
          <p:cNvSpPr txBox="1"/>
          <p:nvPr/>
        </p:nvSpPr>
        <p:spPr>
          <a:xfrm>
            <a:off x="452966" y="2364632"/>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Everyone who has a bachelors is human.</a:t>
            </a:r>
          </a:p>
        </p:txBody>
      </p:sp>
      <p:sp>
        <p:nvSpPr>
          <p:cNvPr id="6" name="TextBox 5">
            <a:extLst>
              <a:ext uri="{FF2B5EF4-FFF2-40B4-BE49-F238E27FC236}">
                <a16:creationId xmlns:a16="http://schemas.microsoft.com/office/drawing/2014/main" id="{E7B15DD3-759D-6B71-F94A-9C11F7A29425}"/>
              </a:ext>
            </a:extLst>
          </p:cNvPr>
          <p:cNvSpPr txBox="1"/>
          <p:nvPr/>
        </p:nvSpPr>
        <p:spPr>
          <a:xfrm>
            <a:off x="452968" y="2986194"/>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∃x has-a(x, Bachelors)</a:t>
            </a:r>
          </a:p>
        </p:txBody>
      </p:sp>
      <p:sp>
        <p:nvSpPr>
          <p:cNvPr id="7" name="TextBox 6">
            <a:extLst>
              <a:ext uri="{FF2B5EF4-FFF2-40B4-BE49-F238E27FC236}">
                <a16:creationId xmlns:a16="http://schemas.microsoft.com/office/drawing/2014/main" id="{982FF25C-7D4B-E945-5F53-881711993566}"/>
              </a:ext>
            </a:extLst>
          </p:cNvPr>
          <p:cNvSpPr txBox="1"/>
          <p:nvPr/>
        </p:nvSpPr>
        <p:spPr>
          <a:xfrm>
            <a:off x="452966" y="3450440"/>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There exists some who has a bachelors.</a:t>
            </a:r>
          </a:p>
        </p:txBody>
      </p:sp>
      <p:sp>
        <p:nvSpPr>
          <p:cNvPr id="8" name="TextBox 7">
            <a:extLst>
              <a:ext uri="{FF2B5EF4-FFF2-40B4-BE49-F238E27FC236}">
                <a16:creationId xmlns:a16="http://schemas.microsoft.com/office/drawing/2014/main" id="{E09456BC-C5B2-38F8-0CB2-CB5A1F101380}"/>
              </a:ext>
            </a:extLst>
          </p:cNvPr>
          <p:cNvSpPr txBox="1"/>
          <p:nvPr/>
        </p:nvSpPr>
        <p:spPr>
          <a:xfrm>
            <a:off x="452966" y="4066840"/>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s-ES" sz="2400" dirty="0">
                <a:latin typeface="CMU Serif" panose="02000603000000000000" pitchFamily="2" charset="0"/>
                <a:ea typeface="CMU Serif" panose="02000603000000000000" pitchFamily="2" charset="0"/>
                <a:cs typeface="CMU Serif" panose="02000603000000000000" pitchFamily="2" charset="0"/>
              </a:rPr>
              <a:t>∀x ∃y Loves(x, y)</a:t>
            </a:r>
          </a:p>
        </p:txBody>
      </p:sp>
      <p:sp>
        <p:nvSpPr>
          <p:cNvPr id="9" name="TextBox 8">
            <a:extLst>
              <a:ext uri="{FF2B5EF4-FFF2-40B4-BE49-F238E27FC236}">
                <a16:creationId xmlns:a16="http://schemas.microsoft.com/office/drawing/2014/main" id="{8B45D6E0-1B8E-CD9E-582B-0091CDD8D4C0}"/>
              </a:ext>
            </a:extLst>
          </p:cNvPr>
          <p:cNvSpPr txBox="1"/>
          <p:nvPr/>
        </p:nvSpPr>
        <p:spPr>
          <a:xfrm>
            <a:off x="452966" y="4525924"/>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Everybody loves somebody</a:t>
            </a:r>
          </a:p>
        </p:txBody>
      </p:sp>
      <p:sp>
        <p:nvSpPr>
          <p:cNvPr id="10" name="TextBox 9">
            <a:extLst>
              <a:ext uri="{FF2B5EF4-FFF2-40B4-BE49-F238E27FC236}">
                <a16:creationId xmlns:a16="http://schemas.microsoft.com/office/drawing/2014/main" id="{D6F7C618-01D8-49AF-0C8A-5D94EB0017B9}"/>
              </a:ext>
            </a:extLst>
          </p:cNvPr>
          <p:cNvSpPr txBox="1"/>
          <p:nvPr/>
        </p:nvSpPr>
        <p:spPr>
          <a:xfrm>
            <a:off x="452966" y="5138061"/>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s-ES" sz="2400" dirty="0">
                <a:latin typeface="CMU Serif" panose="02000603000000000000" pitchFamily="2" charset="0"/>
                <a:ea typeface="CMU Serif" panose="02000603000000000000" pitchFamily="2" charset="0"/>
                <a:cs typeface="CMU Serif" panose="02000603000000000000" pitchFamily="2" charset="0"/>
              </a:rPr>
              <a:t>∀x Man(x) ⇒ Mortal(x)</a:t>
            </a:r>
          </a:p>
        </p:txBody>
      </p:sp>
      <p:sp>
        <p:nvSpPr>
          <p:cNvPr id="11" name="TextBox 10">
            <a:extLst>
              <a:ext uri="{FF2B5EF4-FFF2-40B4-BE49-F238E27FC236}">
                <a16:creationId xmlns:a16="http://schemas.microsoft.com/office/drawing/2014/main" id="{3B8574D4-148E-6EBB-540F-823D78E0D156}"/>
              </a:ext>
            </a:extLst>
          </p:cNvPr>
          <p:cNvSpPr txBox="1"/>
          <p:nvPr/>
        </p:nvSpPr>
        <p:spPr>
          <a:xfrm>
            <a:off x="452966" y="5597145"/>
            <a:ext cx="8238067" cy="369332"/>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All men are mortal</a:t>
            </a:r>
          </a:p>
        </p:txBody>
      </p:sp>
    </p:spTree>
    <p:extLst>
      <p:ext uri="{BB962C8B-B14F-4D97-AF65-F5344CB8AC3E}">
        <p14:creationId xmlns:p14="http://schemas.microsoft.com/office/powerpoint/2010/main" val="12869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C3F73-B138-207B-9B2F-D2761DAC1D0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DEA412-7BAF-A365-A9FD-62DB668B922F}"/>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Hoofers Club</a:t>
            </a:r>
          </a:p>
        </p:txBody>
      </p:sp>
      <p:sp>
        <p:nvSpPr>
          <p:cNvPr id="5" name="TextBox 4">
            <a:extLst>
              <a:ext uri="{FF2B5EF4-FFF2-40B4-BE49-F238E27FC236}">
                <a16:creationId xmlns:a16="http://schemas.microsoft.com/office/drawing/2014/main" id="{1BCBF84F-0E8A-532A-F742-96EAEA197951}"/>
              </a:ext>
            </a:extLst>
          </p:cNvPr>
          <p:cNvSpPr txBox="1"/>
          <p:nvPr/>
        </p:nvSpPr>
        <p:spPr>
          <a:xfrm>
            <a:off x="452966" y="1729981"/>
            <a:ext cx="8238067" cy="4478149"/>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Problem Statement:  </a:t>
            </a:r>
            <a:r>
              <a:rPr lang="en-US" sz="2200" dirty="0">
                <a:latin typeface="CMU Serif" panose="02000603000000000000" pitchFamily="2" charset="0"/>
                <a:ea typeface="CMU Serif" panose="02000603000000000000" pitchFamily="2" charset="0"/>
                <a:cs typeface="CMU Serif" panose="02000603000000000000" pitchFamily="2" charset="0"/>
              </a:rPr>
              <a:t>Tony, Shi-Kuo and Ellen belong to the Hoofers Club.  Every member of the Hoofers Club is either a skier or a mountain climber or both.  No mountain climber likes rain, and all skiers like snow.  Ellen dislikes whatever Tony likes and likes whatever Tony dislikes. Tony likes rain and snow.</a:t>
            </a:r>
          </a:p>
          <a:p>
            <a:pPr marL="342900" indent="-342900" algn="just">
              <a:spcAft>
                <a:spcPts val="6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Query:  </a:t>
            </a:r>
            <a:r>
              <a:rPr lang="en-US" sz="2200" dirty="0">
                <a:latin typeface="CMU Serif" panose="02000603000000000000" pitchFamily="2" charset="0"/>
                <a:ea typeface="CMU Serif" panose="02000603000000000000" pitchFamily="2" charset="0"/>
                <a:cs typeface="CMU Serif" panose="02000603000000000000" pitchFamily="2" charset="0"/>
              </a:rPr>
              <a:t>Is there a member of the Hoofers Club who is a mountain climber but not a skier?</a:t>
            </a:r>
          </a:p>
          <a:p>
            <a:pPr algn="just">
              <a:spcAft>
                <a:spcPts val="600"/>
              </a:spcAft>
              <a:buClr>
                <a:schemeClr val="accent1"/>
              </a:buClr>
            </a:pPr>
            <a:endParaRPr lang="en-US" sz="1200" dirty="0">
              <a:latin typeface="CMU Serif" panose="02000603000000000000" pitchFamily="2" charset="0"/>
              <a:ea typeface="CMU Serif" panose="02000603000000000000" pitchFamily="2" charset="0"/>
              <a:cs typeface="CMU Serif" panose="02000603000000000000" pitchFamily="2" charset="0"/>
            </a:endParaRPr>
          </a:p>
          <a:p>
            <a:pPr algn="just">
              <a:spcAft>
                <a:spcPts val="6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Let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S(x) </a:t>
            </a:r>
            <a:r>
              <a:rPr lang="en-US" sz="2200" dirty="0">
                <a:latin typeface="CMU Serif" panose="02000603000000000000" pitchFamily="2" charset="0"/>
                <a:ea typeface="CMU Serif" panose="02000603000000000000" pitchFamily="2" charset="0"/>
                <a:cs typeface="CMU Serif" panose="02000603000000000000" pitchFamily="2" charset="0"/>
              </a:rPr>
              <a:t>mean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x</a:t>
            </a:r>
            <a:r>
              <a:rPr lang="en-US" sz="2200" dirty="0">
                <a:latin typeface="CMU Serif" panose="02000603000000000000" pitchFamily="2" charset="0"/>
                <a:ea typeface="CMU Serif" panose="02000603000000000000" pitchFamily="2" charset="0"/>
                <a:cs typeface="CMU Serif" panose="02000603000000000000" pitchFamily="2" charset="0"/>
              </a:rPr>
              <a:t> is a skier,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M(x)</a:t>
            </a:r>
            <a:r>
              <a:rPr lang="en-US" sz="2200" dirty="0">
                <a:latin typeface="CMU Serif" panose="02000603000000000000" pitchFamily="2" charset="0"/>
                <a:ea typeface="CMU Serif" panose="02000603000000000000" pitchFamily="2" charset="0"/>
                <a:cs typeface="CMU Serif" panose="02000603000000000000" pitchFamily="2" charset="0"/>
              </a:rPr>
              <a:t> mean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x</a:t>
            </a:r>
            <a:r>
              <a:rPr lang="en-US" sz="2200" dirty="0">
                <a:latin typeface="CMU Serif" panose="02000603000000000000" pitchFamily="2" charset="0"/>
                <a:ea typeface="CMU Serif" panose="02000603000000000000" pitchFamily="2" charset="0"/>
                <a:cs typeface="CMU Serif" panose="02000603000000000000" pitchFamily="2" charset="0"/>
              </a:rPr>
              <a:t> is a mountain climber, and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L(x,y)</a:t>
            </a:r>
            <a:r>
              <a:rPr lang="en-US" sz="2200" dirty="0">
                <a:latin typeface="CMU Serif" panose="02000603000000000000" pitchFamily="2" charset="0"/>
                <a:ea typeface="CMU Serif" panose="02000603000000000000" pitchFamily="2" charset="0"/>
                <a:cs typeface="CMU Serif" panose="02000603000000000000" pitchFamily="2" charset="0"/>
              </a:rPr>
              <a:t> mean</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 x </a:t>
            </a:r>
            <a:r>
              <a:rPr lang="en-US" sz="2200" dirty="0">
                <a:latin typeface="CMU Serif" panose="02000603000000000000" pitchFamily="2" charset="0"/>
                <a:ea typeface="CMU Serif" panose="02000603000000000000" pitchFamily="2" charset="0"/>
                <a:cs typeface="CMU Serif" panose="02000603000000000000" pitchFamily="2" charset="0"/>
              </a:rPr>
              <a:t>likes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y</a:t>
            </a:r>
            <a:r>
              <a:rPr lang="en-US" sz="2200" dirty="0">
                <a:latin typeface="CMU Serif" panose="02000603000000000000" pitchFamily="2" charset="0"/>
                <a:ea typeface="CMU Serif" panose="02000603000000000000" pitchFamily="2" charset="0"/>
                <a:cs typeface="CMU Serif" panose="02000603000000000000" pitchFamily="2" charset="0"/>
              </a:rPr>
              <a:t>, where the domain of the first variable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(x) </a:t>
            </a:r>
            <a:r>
              <a:rPr lang="en-US" sz="2200" dirty="0">
                <a:latin typeface="CMU Serif" panose="02000603000000000000" pitchFamily="2" charset="0"/>
                <a:ea typeface="CMU Serif" panose="02000603000000000000" pitchFamily="2" charset="0"/>
                <a:cs typeface="CMU Serif" panose="02000603000000000000" pitchFamily="2" charset="0"/>
              </a:rPr>
              <a:t>is Hoofers Club members, and the domain of the second variable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(y) </a:t>
            </a:r>
            <a:r>
              <a:rPr lang="en-US" sz="2200" dirty="0">
                <a:latin typeface="CMU Serif" panose="02000603000000000000" pitchFamily="2" charset="0"/>
                <a:ea typeface="CMU Serif" panose="02000603000000000000" pitchFamily="2" charset="0"/>
                <a:cs typeface="CMU Serif" panose="02000603000000000000" pitchFamily="2" charset="0"/>
              </a:rPr>
              <a:t>is snow and rain.</a:t>
            </a:r>
          </a:p>
        </p:txBody>
      </p:sp>
    </p:spTree>
    <p:extLst>
      <p:ext uri="{BB962C8B-B14F-4D97-AF65-F5344CB8AC3E}">
        <p14:creationId xmlns:p14="http://schemas.microsoft.com/office/powerpoint/2010/main" val="312952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6C553-C8AB-AC2E-CDB1-505F0CA51F1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522656-6FF9-771B-5EC4-E2EA112B407A}"/>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Hoofers Club</a:t>
            </a:r>
          </a:p>
        </p:txBody>
      </p:sp>
      <p:graphicFrame>
        <p:nvGraphicFramePr>
          <p:cNvPr id="8" name="Table 7">
            <a:extLst>
              <a:ext uri="{FF2B5EF4-FFF2-40B4-BE49-F238E27FC236}">
                <a16:creationId xmlns:a16="http://schemas.microsoft.com/office/drawing/2014/main" id="{E2EF441C-73C6-1E23-7360-AF2B039754EA}"/>
              </a:ext>
            </a:extLst>
          </p:cNvPr>
          <p:cNvGraphicFramePr>
            <a:graphicFrameLocks noGrp="1"/>
          </p:cNvGraphicFramePr>
          <p:nvPr/>
        </p:nvGraphicFramePr>
        <p:xfrm>
          <a:off x="452964" y="2319836"/>
          <a:ext cx="8238066" cy="4084320"/>
        </p:xfrm>
        <a:graphic>
          <a:graphicData uri="http://schemas.openxmlformats.org/drawingml/2006/table">
            <a:tbl>
              <a:tblPr firstRow="1" bandRow="1">
                <a:tableStyleId>{5C22544A-7EE6-4342-B048-85BDC9FD1C3A}</a:tableStyleId>
              </a:tblPr>
              <a:tblGrid>
                <a:gridCol w="8238066">
                  <a:extLst>
                    <a:ext uri="{9D8B030D-6E8A-4147-A177-3AD203B41FA5}">
                      <a16:colId xmlns:a16="http://schemas.microsoft.com/office/drawing/2014/main" val="2983659858"/>
                    </a:ext>
                  </a:extLst>
                </a:gridCol>
              </a:tblGrid>
              <a:tr h="370840">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1. (∀x) S(x) ⋁ M(x) (Every member is either a skier or a mountain climber or both.)</a:t>
                      </a:r>
                      <a:endParaRPr lang="en-US" sz="2000" b="0" i="0" dirty="0">
                        <a:solidFill>
                          <a:schemeClr val="tx1"/>
                        </a:solidFill>
                        <a:latin typeface="CMU Serif" panose="02000603000000000000" pitchFamily="2" charset="0"/>
                        <a:ea typeface="CMU Serif" panose="02000603000000000000" pitchFamily="2" charset="0"/>
                        <a:cs typeface="CMU Serif" panose="02000603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94390"/>
                  </a:ext>
                </a:extLst>
              </a:tr>
              <a:tr h="370840">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2. ¬(∃x) M(x) ⋀ L(x, Rain) (</a:t>
                      </a:r>
                      <a:r>
                        <a:rPr lang="en-US" sz="2000" dirty="0">
                          <a:latin typeface="CMU Serif" panose="02000603000000000000" pitchFamily="2" charset="0"/>
                          <a:ea typeface="CMU Serif" panose="02000603000000000000" pitchFamily="2" charset="0"/>
                          <a:cs typeface="CMU Serif" panose="02000603000000000000" pitchFamily="2" charset="0"/>
                        </a:rPr>
                        <a:t>No mountain climber likes rain.</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621150"/>
                  </a:ext>
                </a:extLst>
              </a:tr>
              <a:tr h="370840">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3. (∀x) S(x) ⇒ L(x, Snow) (</a:t>
                      </a:r>
                      <a:r>
                        <a:rPr lang="en-US" sz="2000" dirty="0">
                          <a:latin typeface="CMU Serif" panose="02000603000000000000" pitchFamily="2" charset="0"/>
                          <a:ea typeface="CMU Serif" panose="02000603000000000000" pitchFamily="2" charset="0"/>
                          <a:cs typeface="CMU Serif" panose="02000603000000000000" pitchFamily="2" charset="0"/>
                        </a:rPr>
                        <a:t>All skiers like snow.</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3983253"/>
                  </a:ext>
                </a:extLst>
              </a:tr>
              <a:tr h="370840">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4. (∀y) L(Ellen, y) ⇔ ¬L(Tony, y) (</a:t>
                      </a:r>
                      <a:r>
                        <a:rPr lang="en-US" sz="2000" dirty="0">
                          <a:latin typeface="CMU Serif" panose="02000603000000000000" pitchFamily="2" charset="0"/>
                          <a:ea typeface="CMU Serif" panose="02000603000000000000" pitchFamily="2" charset="0"/>
                          <a:cs typeface="CMU Serif" panose="02000603000000000000" pitchFamily="2" charset="0"/>
                        </a:rPr>
                        <a:t>Ellen dislikes whatever Tony likes and likes whatever Tony dislikes</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5281420"/>
                  </a:ext>
                </a:extLst>
              </a:tr>
              <a:tr h="370840">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5. L(Tony, Rain) (</a:t>
                      </a:r>
                      <a:r>
                        <a:rPr lang="en-US" sz="2000" dirty="0">
                          <a:latin typeface="CMU Serif" panose="02000603000000000000" pitchFamily="2" charset="0"/>
                          <a:ea typeface="CMU Serif" panose="02000603000000000000" pitchFamily="2" charset="0"/>
                          <a:cs typeface="CMU Serif" panose="02000603000000000000" pitchFamily="2" charset="0"/>
                        </a:rPr>
                        <a:t>Tony likes rain.</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1175286"/>
                  </a:ext>
                </a:extLst>
              </a:tr>
              <a:tr h="370840">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6. L(Tony, Snow) (</a:t>
                      </a:r>
                      <a:r>
                        <a:rPr lang="en-US" sz="2000" dirty="0">
                          <a:latin typeface="CMU Serif" panose="02000603000000000000" pitchFamily="2" charset="0"/>
                          <a:ea typeface="CMU Serif" panose="02000603000000000000" pitchFamily="2" charset="0"/>
                          <a:cs typeface="CMU Serif" panose="02000603000000000000" pitchFamily="2" charset="0"/>
                        </a:rPr>
                        <a:t>Tony likes snow.</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409041"/>
                  </a:ext>
                </a:extLst>
              </a:tr>
              <a:tr h="417919">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lang="en-US" sz="2000" b="0" dirty="0">
                          <a:solidFill>
                            <a:schemeClr val="accent1"/>
                          </a:solidFill>
                          <a:latin typeface="CMU Serif" panose="02000603000000000000" pitchFamily="2" charset="0"/>
                          <a:ea typeface="CMU Serif" panose="02000603000000000000" pitchFamily="2" charset="0"/>
                          <a:cs typeface="CMU Serif" panose="02000603000000000000" pitchFamily="2" charset="0"/>
                        </a:rPr>
                        <a:t>Query: </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(∃x) M(x) ⋀ ¬S(x) (</a:t>
                      </a:r>
                      <a:r>
                        <a:rPr lang="en-US" sz="2000" dirty="0">
                          <a:latin typeface="CMU Serif" panose="02000603000000000000" pitchFamily="2" charset="0"/>
                          <a:ea typeface="CMU Serif" panose="02000603000000000000" pitchFamily="2" charset="0"/>
                          <a:cs typeface="CMU Serif" panose="02000603000000000000" pitchFamily="2" charset="0"/>
                        </a:rPr>
                        <a:t>Is there a member of the Club who is a mountain climber but not a skier?</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4159365"/>
                  </a:ext>
                </a:extLst>
              </a:tr>
              <a:tr h="0">
                <a:tc>
                  <a:txBody>
                    <a:bodyPr/>
                    <a:lstStyle/>
                    <a:p>
                      <a:pPr marL="0" indent="0" algn="l">
                        <a:spcAft>
                          <a:spcPts val="1200"/>
                        </a:spcAft>
                        <a:buClr>
                          <a:schemeClr val="accent1"/>
                        </a:buClr>
                        <a:buFont typeface="+mj-lt"/>
                        <a:buNone/>
                      </a:pPr>
                      <a:r>
                        <a:rPr lang="en-US" sz="2000" b="0" dirty="0">
                          <a:solidFill>
                            <a:schemeClr val="accent1"/>
                          </a:solidFill>
                          <a:latin typeface="CMU Serif" panose="02000603000000000000" pitchFamily="2" charset="0"/>
                          <a:ea typeface="CMU Serif" panose="02000603000000000000" pitchFamily="2" charset="0"/>
                          <a:cs typeface="CMU Serif" panose="02000603000000000000" pitchFamily="2" charset="0"/>
                        </a:rPr>
                        <a:t>Negation of the Query: </a:t>
                      </a:r>
                      <a:r>
                        <a:rPr lang="en-US" sz="2000" b="0" dirty="0">
                          <a:solidFill>
                            <a:schemeClr val="tx1"/>
                          </a:solidFill>
                          <a:latin typeface="CMU Serif" panose="02000603000000000000" pitchFamily="2" charset="0"/>
                          <a:ea typeface="CMU Serif" panose="02000603000000000000" pitchFamily="2" charset="0"/>
                          <a:cs typeface="CMU Serif" panose="02000603000000000000" pitchFamily="2" charset="0"/>
                        </a:rPr>
                        <a:t>¬(∃x) M(x) ⋀ ¬S(x)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3680234"/>
                  </a:ext>
                </a:extLst>
              </a:tr>
            </a:tbl>
          </a:graphicData>
        </a:graphic>
      </p:graphicFrame>
      <p:sp>
        <p:nvSpPr>
          <p:cNvPr id="3" name="TextBox 2">
            <a:extLst>
              <a:ext uri="{FF2B5EF4-FFF2-40B4-BE49-F238E27FC236}">
                <a16:creationId xmlns:a16="http://schemas.microsoft.com/office/drawing/2014/main" id="{139C260D-9E75-E53B-6CFB-CE64FC0AF785}"/>
              </a:ext>
            </a:extLst>
          </p:cNvPr>
          <p:cNvSpPr txBox="1"/>
          <p:nvPr/>
        </p:nvSpPr>
        <p:spPr>
          <a:xfrm>
            <a:off x="452963" y="1423298"/>
            <a:ext cx="8238067" cy="677108"/>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We can now translate the above English sentences into the following FOL: </a:t>
            </a:r>
          </a:p>
        </p:txBody>
      </p:sp>
    </p:spTree>
    <p:extLst>
      <p:ext uri="{BB962C8B-B14F-4D97-AF65-F5344CB8AC3E}">
        <p14:creationId xmlns:p14="http://schemas.microsoft.com/office/powerpoint/2010/main" val="4630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6A4D2-283A-C42E-7F3C-A0484CF0D0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36E9A5-B605-7AAA-5198-59942101B3C8}"/>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Bayes’ Rule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60A0FF1-246F-6629-A2ED-B3EE551C41EE}"/>
                  </a:ext>
                </a:extLst>
              </p:cNvPr>
              <p:cNvSpPr txBox="1"/>
              <p:nvPr/>
            </p:nvSpPr>
            <p:spPr>
              <a:xfrm>
                <a:off x="452965" y="1594908"/>
                <a:ext cx="8238067" cy="4479752"/>
              </a:xfrm>
              <a:prstGeom prst="rect">
                <a:avLst/>
              </a:prstGeom>
              <a:noFill/>
            </p:spPr>
            <p:txBody>
              <a:bodyPr wrap="square" lIns="0" tIns="0" rIns="0" bIns="0" rtlCol="0" anchor="ctr">
                <a:spAutoFit/>
              </a:bodyPr>
              <a:lstStyle/>
              <a:p>
                <a:pPr algn="just">
                  <a:spcAft>
                    <a:spcPts val="1200"/>
                  </a:spcAft>
                  <a:buClr>
                    <a:schemeClr val="accent1"/>
                  </a:buClr>
                </a:pPr>
                <a14:m>
                  <m:oMathPara xmlns:m="http://schemas.openxmlformats.org/officeDocument/2006/math">
                    <m:oMathParaPr>
                      <m:jc m:val="centerGroup"/>
                    </m:oMathParaPr>
                    <m:oMath xmlns:m="http://schemas.openxmlformats.org/officeDocument/2006/math">
                      <m:r>
                        <m:rPr>
                          <m:sty m:val="p"/>
                        </m:rPr>
                        <a:rPr lang="en-US" sz="2200" b="0" i="0"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200" i="1"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200" b="0" i="0"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t>A</m:t>
                          </m:r>
                          <m:r>
                            <a:rPr lang="en-US" sz="2200" b="0" i="0"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t> </m:t>
                          </m:r>
                        </m:e>
                      </m:d>
                      <m:r>
                        <a:rPr lang="en-US" sz="2200" b="0" i="0"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200" b="0" i="0"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t>B</m:t>
                      </m:r>
                      <m:r>
                        <a:rPr lang="en-US" sz="2200" b="0" i="0" smtClean="0">
                          <a:solidFill>
                            <a:schemeClr val="accent2"/>
                          </a:solidFill>
                          <a:latin typeface="Cambria Math" panose="02040503050406030204" pitchFamily="18" charset="0"/>
                          <a:ea typeface="CMU Serif" panose="02000603000000000000" pitchFamily="2" charset="0"/>
                          <a:cs typeface="CMU Serif" panose="02000603000000000000" pitchFamily="2" charset="0"/>
                        </a:rPr>
                        <m:t>)= </m:t>
                      </m:r>
                      <m:f>
                        <m:fPr>
                          <m:ctrlPr>
                            <a:rPr lang="en-US" sz="2200" i="1" smtClean="0">
                              <a:latin typeface="Cambria Math" panose="02040503050406030204" pitchFamily="18" charset="0"/>
                              <a:ea typeface="CMU Serif" panose="02000603000000000000" pitchFamily="2" charset="0"/>
                              <a:cs typeface="CMU Serif" panose="02000603000000000000" pitchFamily="2" charset="0"/>
                            </a:rPr>
                          </m:ctrlPr>
                        </m:fPr>
                        <m:num>
                          <m:r>
                            <m:rPr>
                              <m:sty m:val="p"/>
                            </m:rPr>
                            <a:rPr lang="en-US" sz="22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P</m:t>
                          </m:r>
                          <m:d>
                            <m:dPr>
                              <m:endChr m:val="|"/>
                              <m:ctrlPr>
                                <a:rPr lang="en-US" sz="2200" i="1"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ctrlPr>
                            </m:dPr>
                            <m:e>
                              <m:r>
                                <m:rPr>
                                  <m:sty m:val="p"/>
                                </m:rPr>
                                <a:rPr lang="en-US" sz="22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B</m:t>
                              </m:r>
                              <m:r>
                                <a:rPr lang="en-US" sz="22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e>
                          </m:d>
                          <m:r>
                            <a:rPr lang="en-US" sz="22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2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A</m:t>
                          </m:r>
                          <m:r>
                            <a:rPr lang="en-US" sz="2200" b="0" i="0" smtClean="0">
                              <a:solidFill>
                                <a:schemeClr val="accent6"/>
                              </a:solidFill>
                              <a:latin typeface="Cambria Math" panose="02040503050406030204" pitchFamily="18" charset="0"/>
                              <a:ea typeface="CMU Serif" panose="02000603000000000000" pitchFamily="2" charset="0"/>
                              <a:cs typeface="CMU Serif" panose="02000603000000000000" pitchFamily="2" charset="0"/>
                            </a:rPr>
                            <m:t>) </m:t>
                          </m:r>
                          <m:r>
                            <m:rPr>
                              <m:sty m:val="p"/>
                            </m:rPr>
                            <a:rPr lang="en-US" sz="2200" b="0" i="0" smtClean="0">
                              <a:solidFill>
                                <a:schemeClr val="accent3"/>
                              </a:solidFill>
                              <a:latin typeface="Cambria Math" panose="02040503050406030204" pitchFamily="18" charset="0"/>
                              <a:ea typeface="CMU Serif" panose="02000603000000000000" pitchFamily="2" charset="0"/>
                              <a:cs typeface="CMU Serif" panose="02000603000000000000" pitchFamily="2" charset="0"/>
                            </a:rPr>
                            <m:t>P</m:t>
                          </m:r>
                          <m:r>
                            <a:rPr lang="en-US" sz="2200" b="0" i="0" smtClean="0">
                              <a:solidFill>
                                <a:schemeClr val="accent3"/>
                              </a:solidFill>
                              <a:latin typeface="Cambria Math" panose="02040503050406030204" pitchFamily="18" charset="0"/>
                              <a:ea typeface="CMU Serif" panose="02000603000000000000" pitchFamily="2" charset="0"/>
                              <a:cs typeface="CMU Serif" panose="02000603000000000000" pitchFamily="2" charset="0"/>
                            </a:rPr>
                            <m:t>(</m:t>
                          </m:r>
                          <m:r>
                            <m:rPr>
                              <m:sty m:val="p"/>
                            </m:rPr>
                            <a:rPr lang="en-US" sz="2200" b="0" i="0" smtClean="0">
                              <a:solidFill>
                                <a:schemeClr val="accent3"/>
                              </a:solidFill>
                              <a:latin typeface="Cambria Math" panose="02040503050406030204" pitchFamily="18" charset="0"/>
                              <a:ea typeface="CMU Serif" panose="02000603000000000000" pitchFamily="2" charset="0"/>
                              <a:cs typeface="CMU Serif" panose="02000603000000000000" pitchFamily="2" charset="0"/>
                            </a:rPr>
                            <m:t>A</m:t>
                          </m:r>
                          <m:r>
                            <a:rPr lang="en-US" sz="2200" b="0" i="0" smtClean="0">
                              <a:solidFill>
                                <a:schemeClr val="accent3"/>
                              </a:solidFill>
                              <a:latin typeface="Cambria Math" panose="02040503050406030204" pitchFamily="18" charset="0"/>
                              <a:ea typeface="CMU Serif" panose="02000603000000000000" pitchFamily="2" charset="0"/>
                              <a:cs typeface="CMU Serif" panose="02000603000000000000" pitchFamily="2" charset="0"/>
                            </a:rPr>
                            <m:t>)</m:t>
                          </m:r>
                        </m:num>
                        <m:den>
                          <m:r>
                            <m:rPr>
                              <m:sty m:val="p"/>
                            </m:rPr>
                            <a:rPr lang="en-US" sz="2200" b="0" i="0" smtClean="0">
                              <a:solidFill>
                                <a:srgbClr val="FF33CC"/>
                              </a:solidFill>
                              <a:latin typeface="Cambria Math" panose="02040503050406030204" pitchFamily="18" charset="0"/>
                              <a:ea typeface="CMU Serif" panose="02000603000000000000" pitchFamily="2" charset="0"/>
                              <a:cs typeface="CMU Serif" panose="02000603000000000000" pitchFamily="2" charset="0"/>
                            </a:rPr>
                            <m:t>P</m:t>
                          </m:r>
                          <m:r>
                            <a:rPr lang="en-US" sz="2200" b="0" i="0" smtClean="0">
                              <a:solidFill>
                                <a:srgbClr val="FF33CC"/>
                              </a:solidFill>
                              <a:latin typeface="Cambria Math" panose="02040503050406030204" pitchFamily="18" charset="0"/>
                              <a:ea typeface="CMU Serif" panose="02000603000000000000" pitchFamily="2" charset="0"/>
                              <a:cs typeface="CMU Serif" panose="02000603000000000000" pitchFamily="2" charset="0"/>
                            </a:rPr>
                            <m:t>(</m:t>
                          </m:r>
                          <m:r>
                            <m:rPr>
                              <m:sty m:val="p"/>
                            </m:rPr>
                            <a:rPr lang="en-US" sz="2200" b="0" i="0" smtClean="0">
                              <a:solidFill>
                                <a:srgbClr val="FF33CC"/>
                              </a:solidFill>
                              <a:latin typeface="Cambria Math" panose="02040503050406030204" pitchFamily="18" charset="0"/>
                              <a:ea typeface="CMU Serif" panose="02000603000000000000" pitchFamily="2" charset="0"/>
                              <a:cs typeface="CMU Serif" panose="02000603000000000000" pitchFamily="2" charset="0"/>
                            </a:rPr>
                            <m:t>B</m:t>
                          </m:r>
                          <m:r>
                            <a:rPr lang="en-US" sz="2200" b="0" i="0" smtClean="0">
                              <a:solidFill>
                                <a:srgbClr val="FF33CC"/>
                              </a:solidFill>
                              <a:latin typeface="Cambria Math" panose="02040503050406030204" pitchFamily="18" charset="0"/>
                              <a:ea typeface="CMU Serif" panose="02000603000000000000" pitchFamily="2" charset="0"/>
                              <a:cs typeface="CMU Serif" panose="02000603000000000000" pitchFamily="2" charset="0"/>
                            </a:rPr>
                            <m:t>)</m:t>
                          </m:r>
                        </m:den>
                      </m:f>
                    </m:oMath>
                  </m:oMathPara>
                </a14:m>
                <a:endParaRPr lang="en-US" sz="2200" dirty="0">
                  <a:latin typeface="CMU Serif" panose="02000603000000000000" pitchFamily="2" charset="0"/>
                  <a:ea typeface="CMU Serif" panose="02000603000000000000" pitchFamily="2" charset="0"/>
                  <a:cs typeface="CMU Serif" panose="02000603000000000000" pitchFamily="2" charset="0"/>
                </a:endParaRPr>
              </a:p>
              <a:p>
                <a:pPr algn="just">
                  <a:spcAft>
                    <a:spcPts val="1200"/>
                  </a:spcAft>
                  <a:buClr>
                    <a:schemeClr val="accent1"/>
                  </a:buClr>
                </a:pPr>
                <a:endParaRPr lang="en-US" sz="1050" dirty="0">
                  <a:latin typeface="CMU Serif" panose="02000603000000000000" pitchFamily="2" charset="0"/>
                  <a:ea typeface="CMU Serif" panose="02000603000000000000" pitchFamily="2" charset="0"/>
                  <a:cs typeface="CMU Serif" panose="02000603000000000000" pitchFamily="2" charset="0"/>
                </a:endParaRP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Why do we make things this complicated?</a:t>
                </a:r>
              </a:p>
              <a:p>
                <a:pPr marL="800100" lvl="1" indent="-342900" algn="just">
                  <a:spcAft>
                    <a:spcPts val="12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P(B | A), P(A), P(B) are easier to get. </a:t>
                </a:r>
              </a:p>
              <a:p>
                <a:pPr marL="342900" indent="-342900" algn="just">
                  <a:spcAft>
                    <a:spcPts val="1200"/>
                  </a:spcAft>
                  <a:buClr>
                    <a:schemeClr val="accent1"/>
                  </a:buClr>
                  <a:buFont typeface="Arial" panose="020B0604020202020204" pitchFamily="34" charset="0"/>
                  <a:buChar char="•"/>
                </a:pPr>
                <a:r>
                  <a:rPr lang="en-US" sz="2200" dirty="0">
                    <a:solidFill>
                      <a:schemeClr val="accent3"/>
                    </a:solidFill>
                    <a:latin typeface="CMU Serif" panose="02000603000000000000" pitchFamily="2" charset="0"/>
                    <a:ea typeface="CMU Serif" panose="02000603000000000000" pitchFamily="2" charset="0"/>
                    <a:cs typeface="CMU Serif" panose="02000603000000000000" pitchFamily="2" charset="0"/>
                  </a:rPr>
                  <a:t>Prior P(A):  </a:t>
                </a:r>
                <a:r>
                  <a:rPr lang="en-US" sz="2200" dirty="0">
                    <a:latin typeface="CMU Serif" panose="02000603000000000000" pitchFamily="2" charset="0"/>
                    <a:ea typeface="CMU Serif" panose="02000603000000000000" pitchFamily="2" charset="0"/>
                    <a:cs typeface="CMU Serif" panose="02000603000000000000" pitchFamily="2" charset="0"/>
                  </a:rPr>
                  <a:t>Probability of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A</a:t>
                </a:r>
                <a:r>
                  <a:rPr lang="en-US" sz="2200" dirty="0">
                    <a:latin typeface="CMU Serif" panose="02000603000000000000" pitchFamily="2" charset="0"/>
                    <a:ea typeface="CMU Serif" panose="02000603000000000000" pitchFamily="2" charset="0"/>
                    <a:cs typeface="CMU Serif" panose="02000603000000000000" pitchFamily="2" charset="0"/>
                  </a:rPr>
                  <a:t> before any evidence. </a:t>
                </a:r>
              </a:p>
              <a:p>
                <a:pPr marL="342900" indent="-342900" algn="just">
                  <a:spcAft>
                    <a:spcPts val="1200"/>
                  </a:spcAft>
                  <a:buClr>
                    <a:schemeClr val="accent1"/>
                  </a:buClr>
                  <a:buFont typeface="Arial" panose="020B0604020202020204" pitchFamily="34" charset="0"/>
                  <a:buChar char="•"/>
                </a:pPr>
                <a:r>
                  <a:rPr lang="en-US" sz="2200" dirty="0">
                    <a:solidFill>
                      <a:srgbClr val="FF33CC"/>
                    </a:solidFill>
                    <a:latin typeface="CMU Serif" panose="02000603000000000000" pitchFamily="2" charset="0"/>
                    <a:ea typeface="CMU Serif" panose="02000603000000000000" pitchFamily="2" charset="0"/>
                    <a:cs typeface="CMU Serif" panose="02000603000000000000" pitchFamily="2" charset="0"/>
                  </a:rPr>
                  <a:t>Marginal P(B): </a:t>
                </a:r>
                <a:r>
                  <a:rPr lang="en-US" sz="2200" dirty="0">
                    <a:latin typeface="CMU Serif" panose="02000603000000000000" pitchFamily="2" charset="0"/>
                    <a:ea typeface="CMU Serif" panose="02000603000000000000" pitchFamily="2" charset="0"/>
                    <a:cs typeface="CMU Serif" panose="02000603000000000000" pitchFamily="2" charset="0"/>
                  </a:rPr>
                  <a:t>How probable is the new evidence. </a:t>
                </a:r>
              </a:p>
              <a:p>
                <a:pPr marL="342900" indent="-342900" algn="just">
                  <a:spcAft>
                    <a:spcPts val="1200"/>
                  </a:spcAft>
                  <a:buClr>
                    <a:schemeClr val="accent1"/>
                  </a:buClr>
                  <a:buFont typeface="Arial" panose="020B0604020202020204" pitchFamily="34" charset="0"/>
                  <a:buChar char="•"/>
                </a:pPr>
                <a:r>
                  <a:rPr lang="en-US" sz="2200" dirty="0">
                    <a:solidFill>
                      <a:schemeClr val="accent6"/>
                    </a:solidFill>
                    <a:latin typeface="CMU Serif" panose="02000603000000000000" pitchFamily="2" charset="0"/>
                    <a:ea typeface="CMU Serif" panose="02000603000000000000" pitchFamily="2" charset="0"/>
                    <a:cs typeface="CMU Serif" panose="02000603000000000000" pitchFamily="2" charset="0"/>
                  </a:rPr>
                  <a:t>Likelihood P(B | A): </a:t>
                </a:r>
                <a:r>
                  <a:rPr lang="en-US" sz="2200" dirty="0">
                    <a:latin typeface="CMU Serif" panose="02000603000000000000" pitchFamily="2" charset="0"/>
                    <a:ea typeface="CMU Serif" panose="02000603000000000000" pitchFamily="2" charset="0"/>
                    <a:cs typeface="CMU Serif" panose="02000603000000000000" pitchFamily="2" charset="0"/>
                  </a:rPr>
                  <a:t>Assuming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A</a:t>
                </a:r>
                <a:r>
                  <a:rPr lang="en-US" sz="2200" dirty="0">
                    <a:latin typeface="CMU Serif" panose="02000603000000000000" pitchFamily="2" charset="0"/>
                    <a:ea typeface="CMU Serif" panose="02000603000000000000" pitchFamily="2" charset="0"/>
                    <a:cs typeface="CMU Serif" panose="02000603000000000000" pitchFamily="2" charset="0"/>
                  </a:rPr>
                  <a:t>, how likely is the evidence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B</a:t>
                </a:r>
                <a:r>
                  <a:rPr lang="en-US" sz="2200" dirty="0">
                    <a:latin typeface="CMU Serif" panose="02000603000000000000" pitchFamily="2" charset="0"/>
                    <a:ea typeface="CMU Serif" panose="02000603000000000000" pitchFamily="2" charset="0"/>
                    <a:cs typeface="CMU Serif" panose="02000603000000000000" pitchFamily="2" charset="0"/>
                  </a:rPr>
                  <a:t>. </a:t>
                </a:r>
              </a:p>
              <a:p>
                <a:pPr marL="342900" indent="-342900" algn="just">
                  <a:spcAft>
                    <a:spcPts val="1200"/>
                  </a:spcAft>
                  <a:buClr>
                    <a:schemeClr val="accent1"/>
                  </a:buClr>
                  <a:buFont typeface="Arial" panose="020B0604020202020204" pitchFamily="34" charset="0"/>
                  <a:buChar char="•"/>
                </a:pPr>
                <a:r>
                  <a:rPr lang="en-US" sz="2200" dirty="0">
                    <a:solidFill>
                      <a:schemeClr val="accent2"/>
                    </a:solidFill>
                    <a:latin typeface="CMU Serif" panose="02000603000000000000" pitchFamily="2" charset="0"/>
                    <a:ea typeface="CMU Serif" panose="02000603000000000000" pitchFamily="2" charset="0"/>
                    <a:cs typeface="CMU Serif" panose="02000603000000000000" pitchFamily="2" charset="0"/>
                  </a:rPr>
                  <a:t>Posterior P(A | B): </a:t>
                </a:r>
                <a:r>
                  <a:rPr lang="en-US" sz="2200" dirty="0">
                    <a:latin typeface="CMU Serif" panose="02000603000000000000" pitchFamily="2" charset="0"/>
                    <a:ea typeface="CMU Serif" panose="02000603000000000000" pitchFamily="2" charset="0"/>
                    <a:cs typeface="CMU Serif" panose="02000603000000000000" pitchFamily="2" charset="0"/>
                  </a:rPr>
                  <a:t>Probability of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A</a:t>
                </a:r>
                <a:r>
                  <a:rPr lang="en-US" sz="2200" dirty="0">
                    <a:latin typeface="CMU Serif" panose="02000603000000000000" pitchFamily="2" charset="0"/>
                    <a:ea typeface="CMU Serif" panose="02000603000000000000" pitchFamily="2" charset="0"/>
                    <a:cs typeface="CMU Serif" panose="02000603000000000000" pitchFamily="2" charset="0"/>
                  </a:rPr>
                  <a:t> after knowing evidence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B</a:t>
                </a:r>
                <a:r>
                  <a:rPr lang="en-US" sz="2200" dirty="0">
                    <a:latin typeface="CMU Serif" panose="02000603000000000000" pitchFamily="2" charset="0"/>
                    <a:ea typeface="CMU Serif" panose="02000603000000000000" pitchFamily="2" charset="0"/>
                    <a:cs typeface="CMU Serif" panose="02000603000000000000" pitchFamily="2" charset="0"/>
                  </a:rPr>
                  <a:t>. </a:t>
                </a:r>
              </a:p>
              <a:p>
                <a:pPr marL="342900" indent="-342900" algn="just">
                  <a:spcAft>
                    <a:spcPts val="12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Inference:  </a:t>
                </a:r>
                <a:r>
                  <a:rPr lang="en-US" sz="2200" dirty="0">
                    <a:latin typeface="CMU Serif" panose="02000603000000000000" pitchFamily="2" charset="0"/>
                    <a:ea typeface="CMU Serif" panose="02000603000000000000" pitchFamily="2" charset="0"/>
                    <a:cs typeface="CMU Serif" panose="02000603000000000000" pitchFamily="2" charset="0"/>
                  </a:rPr>
                  <a:t>Deriving an unknown probability from known ones. </a:t>
                </a:r>
              </a:p>
            </p:txBody>
          </p:sp>
        </mc:Choice>
        <mc:Fallback xmlns="">
          <p:sp>
            <p:nvSpPr>
              <p:cNvPr id="3" name="TextBox 2">
                <a:extLst>
                  <a:ext uri="{FF2B5EF4-FFF2-40B4-BE49-F238E27FC236}">
                    <a16:creationId xmlns:a16="http://schemas.microsoft.com/office/drawing/2014/main" id="{760A0FF1-246F-6629-A2ED-B3EE551C41EE}"/>
                  </a:ext>
                </a:extLst>
              </p:cNvPr>
              <p:cNvSpPr txBox="1">
                <a:spLocks noRot="1" noChangeAspect="1" noMove="1" noResize="1" noEditPoints="1" noAdjustHandles="1" noChangeArrowheads="1" noChangeShapeType="1" noTextEdit="1"/>
              </p:cNvSpPr>
              <p:nvPr/>
            </p:nvSpPr>
            <p:spPr>
              <a:xfrm>
                <a:off x="452965" y="1594908"/>
                <a:ext cx="8238067" cy="4479752"/>
              </a:xfrm>
              <a:prstGeom prst="rect">
                <a:avLst/>
              </a:prstGeom>
              <a:blipFill>
                <a:blip r:embed="rId2"/>
                <a:stretch>
                  <a:fillRect l="-1923" r="-592" b="-3406"/>
                </a:stretch>
              </a:blipFill>
            </p:spPr>
            <p:txBody>
              <a:bodyPr/>
              <a:lstStyle/>
              <a:p>
                <a:r>
                  <a:rPr lang="en-US">
                    <a:noFill/>
                  </a:rPr>
                  <a:t> </a:t>
                </a:r>
              </a:p>
            </p:txBody>
          </p:sp>
        </mc:Fallback>
      </mc:AlternateContent>
    </p:spTree>
    <p:extLst>
      <p:ext uri="{BB962C8B-B14F-4D97-AF65-F5344CB8AC3E}">
        <p14:creationId xmlns:p14="http://schemas.microsoft.com/office/powerpoint/2010/main" val="265091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014A7-212C-CFF1-3ECE-7DDB44BB94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D00B42-417E-AEE0-F8AD-198BACFB5962}"/>
              </a:ext>
            </a:extLst>
          </p:cNvPr>
          <p:cNvSpPr txBox="1"/>
          <p:nvPr/>
        </p:nvSpPr>
        <p:spPr>
          <a:xfrm>
            <a:off x="452966" y="649870"/>
            <a:ext cx="8238067" cy="553998"/>
          </a:xfrm>
          <a:prstGeom prst="rect">
            <a:avLst/>
          </a:prstGeom>
          <a:noFill/>
          <a:ln w="12700">
            <a:solidFill>
              <a:schemeClr val="accent5"/>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Bayes’ Rule: Exercise</a:t>
            </a:r>
          </a:p>
        </p:txBody>
      </p:sp>
      <p:sp>
        <p:nvSpPr>
          <p:cNvPr id="4" name="TextBox 3">
            <a:extLst>
              <a:ext uri="{FF2B5EF4-FFF2-40B4-BE49-F238E27FC236}">
                <a16:creationId xmlns:a16="http://schemas.microsoft.com/office/drawing/2014/main" id="{33834A4A-BFD6-D0B4-E353-693AA7DBC066}"/>
              </a:ext>
            </a:extLst>
          </p:cNvPr>
          <p:cNvSpPr txBox="1"/>
          <p:nvPr/>
        </p:nvSpPr>
        <p:spPr>
          <a:xfrm>
            <a:off x="452965" y="2759909"/>
            <a:ext cx="8238067" cy="2369880"/>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Problem: </a:t>
            </a:r>
            <a:r>
              <a:rPr lang="en-US" sz="2400" dirty="0">
                <a:latin typeface="CMU Serif" panose="02000603000000000000" pitchFamily="2" charset="0"/>
                <a:ea typeface="CMU Serif" panose="02000603000000000000" pitchFamily="2" charset="0"/>
                <a:cs typeface="CMU Serif" panose="02000603000000000000" pitchFamily="2" charset="0"/>
              </a:rPr>
              <a:t>A doctor performs a test that has 99% reliability, i.e., 99% of people who are sick test positive, and 99% of people who are healthy test negative.  The doctor estimates that 1% of the population is sick.</a:t>
            </a:r>
          </a:p>
          <a:p>
            <a:pPr marL="342900" indent="-342900" algn="just">
              <a:spcAft>
                <a:spcPts val="1200"/>
              </a:spcAft>
              <a:buClr>
                <a:schemeClr val="accent1"/>
              </a:buClr>
              <a:buFont typeface="Arial" panose="020B0604020202020204" pitchFamily="34" charset="0"/>
              <a:buChar cha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Query: </a:t>
            </a:r>
            <a:r>
              <a:rPr lang="en-US" sz="2400" dirty="0">
                <a:latin typeface="CMU Serif" panose="02000603000000000000" pitchFamily="2" charset="0"/>
                <a:ea typeface="CMU Serif" panose="02000603000000000000" pitchFamily="2" charset="0"/>
                <a:cs typeface="CMU Serif" panose="02000603000000000000" pitchFamily="2" charset="0"/>
              </a:rPr>
              <a:t>A patient tests positive.  What is the chance that the patient is sick?</a:t>
            </a:r>
          </a:p>
        </p:txBody>
      </p:sp>
    </p:spTree>
    <p:extLst>
      <p:ext uri="{BB962C8B-B14F-4D97-AF65-F5344CB8AC3E}">
        <p14:creationId xmlns:p14="http://schemas.microsoft.com/office/powerpoint/2010/main" val="42763733"/>
      </p:ext>
    </p:extLst>
  </p:cSld>
  <p:clrMapOvr>
    <a:masterClrMapping/>
  </p:clrMapOvr>
</p:sld>
</file>

<file path=ppt/theme/theme1.xml><?xml version="1.0" encoding="utf-8"?>
<a:theme xmlns:a="http://schemas.openxmlformats.org/drawingml/2006/main" name="Dividend">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6175</TotalTime>
  <Words>2036</Words>
  <Application>Microsoft Office PowerPoint</Application>
  <PresentationFormat>On-screen Show (4:3)</PresentationFormat>
  <Paragraphs>375</Paragraphs>
  <Slides>20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vt:lpstr>
      <vt:lpstr>Arial</vt:lpstr>
      <vt:lpstr>Cambria Math</vt:lpstr>
      <vt:lpstr>CMU Serif</vt:lpstr>
      <vt:lpstr>Congenial</vt:lpstr>
      <vt:lpstr>Courier New</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M Alam</dc:creator>
  <cp:lastModifiedBy>2121091</cp:lastModifiedBy>
  <cp:revision>215</cp:revision>
  <dcterms:created xsi:type="dcterms:W3CDTF">2025-01-08T01:58:03Z</dcterms:created>
  <dcterms:modified xsi:type="dcterms:W3CDTF">2025-04-16T06:20:29Z</dcterms:modified>
</cp:coreProperties>
</file>