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30"/>
  </p:notesMasterIdLst>
  <p:sldIdLst>
    <p:sldId id="256" r:id="rId2"/>
    <p:sldId id="630" r:id="rId3"/>
    <p:sldId id="258" r:id="rId4"/>
    <p:sldId id="631" r:id="rId5"/>
    <p:sldId id="624" r:id="rId6"/>
    <p:sldId id="633" r:id="rId7"/>
    <p:sldId id="261" r:id="rId8"/>
    <p:sldId id="625" r:id="rId9"/>
    <p:sldId id="626" r:id="rId10"/>
    <p:sldId id="634" r:id="rId11"/>
    <p:sldId id="628" r:id="rId12"/>
    <p:sldId id="627" r:id="rId13"/>
    <p:sldId id="635" r:id="rId14"/>
    <p:sldId id="636" r:id="rId15"/>
    <p:sldId id="264" r:id="rId16"/>
    <p:sldId id="288" r:id="rId17"/>
    <p:sldId id="277" r:id="rId18"/>
    <p:sldId id="279" r:id="rId19"/>
    <p:sldId id="280" r:id="rId20"/>
    <p:sldId id="281" r:id="rId21"/>
    <p:sldId id="637" r:id="rId22"/>
    <p:sldId id="282" r:id="rId23"/>
    <p:sldId id="283" r:id="rId24"/>
    <p:sldId id="284" r:id="rId25"/>
    <p:sldId id="285" r:id="rId26"/>
    <p:sldId id="286" r:id="rId27"/>
    <p:sldId id="287" r:id="rId28"/>
    <p:sldId id="62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CC00"/>
    <a:srgbClr val="00FF00"/>
    <a:srgbClr val="0000FF"/>
    <a:srgbClr val="6699FF"/>
    <a:srgbClr val="00FFCC"/>
    <a:srgbClr val="0099FF"/>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90" d="100"/>
          <a:sy n="90" d="100"/>
        </p:scale>
        <p:origin x="120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5E3D8-DDB0-4D1F-BC26-95A94F663B19}" type="datetimeFigureOut">
              <a:rPr lang="en-US" smtClean="0"/>
              <a:t>2/22/2025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3963F-15E3-4F9A-906F-AFE85BBD6231}" type="slidenum">
              <a:rPr lang="en-US" smtClean="0"/>
              <a:t>‹#›</a:t>
            </a:fld>
            <a:endParaRPr lang="en-US"/>
          </a:p>
        </p:txBody>
      </p:sp>
    </p:spTree>
    <p:extLst>
      <p:ext uri="{BB962C8B-B14F-4D97-AF65-F5344CB8AC3E}">
        <p14:creationId xmlns:p14="http://schemas.microsoft.com/office/powerpoint/2010/main" val="1791078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2FCB083A-9101-30C9-7884-682DA2ADD3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85C2558B-3F66-45FB-B53C-38013BD3B7DF}" type="slidenum">
              <a:rPr lang="en-US" altLang="en-US"/>
              <a:pPr>
                <a:spcBef>
                  <a:spcPct val="0"/>
                </a:spcBef>
              </a:pPr>
              <a:t>16</a:t>
            </a:fld>
            <a:endParaRPr lang="en-US" altLang="en-US"/>
          </a:p>
        </p:txBody>
      </p:sp>
      <p:sp>
        <p:nvSpPr>
          <p:cNvPr id="16387" name="Rectangle 2">
            <a:extLst>
              <a:ext uri="{FF2B5EF4-FFF2-40B4-BE49-F238E27FC236}">
                <a16:creationId xmlns:a16="http://schemas.microsoft.com/office/drawing/2014/main" id="{C3829B57-E555-8140-67DE-BC9428CAA692}"/>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22EAB6B1-3F41-006D-0EAF-735C96A15C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0FC8F9D-1292-4D56-3BAA-156DCACBCD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106D11D-E87A-459C-A403-DE293BD9ECBF}" type="slidenum">
              <a:rPr lang="en-GB" altLang="en-US"/>
              <a:pPr>
                <a:spcBef>
                  <a:spcPct val="0"/>
                </a:spcBef>
              </a:pPr>
              <a:t>24</a:t>
            </a:fld>
            <a:endParaRPr lang="en-GB" altLang="en-US"/>
          </a:p>
        </p:txBody>
      </p:sp>
      <p:sp>
        <p:nvSpPr>
          <p:cNvPr id="31747" name="Rectangle 2">
            <a:extLst>
              <a:ext uri="{FF2B5EF4-FFF2-40B4-BE49-F238E27FC236}">
                <a16:creationId xmlns:a16="http://schemas.microsoft.com/office/drawing/2014/main" id="{C69CF43F-59D3-1059-D772-9C36093748B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33740746-82AA-65F3-84C7-C281BBB1E845}"/>
              </a:ext>
            </a:extLst>
          </p:cNvPr>
          <p:cNvSpPr>
            <a:spLocks noGrp="1" noChangeArrowheads="1"/>
          </p:cNvSpPr>
          <p:nvPr>
            <p:ph type="body" idx="1"/>
          </p:nvPr>
        </p:nvSpPr>
        <p:spPr>
          <a:xfrm>
            <a:off x="914400" y="6262688"/>
            <a:ext cx="12001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233E0-4195-D8E7-B92A-DEC79835D9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EDE0B-0ED5-43A4-C54F-17B3C186C9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71E2A9-9135-7E48-FE78-E513D76F32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983EF8-3A8D-49CD-7417-ADE9338ABB67}"/>
              </a:ext>
            </a:extLst>
          </p:cNvPr>
          <p:cNvSpPr>
            <a:spLocks noGrp="1"/>
          </p:cNvSpPr>
          <p:nvPr>
            <p:ph type="sldNum" sz="quarter" idx="5"/>
          </p:nvPr>
        </p:nvSpPr>
        <p:spPr/>
        <p:txBody>
          <a:bodyPr/>
          <a:lstStyle/>
          <a:p>
            <a:fld id="{8C03963F-15E3-4F9A-906F-AFE85BBD6231}" type="slidenum">
              <a:rPr lang="en-US" smtClean="0"/>
              <a:t>28</a:t>
            </a:fld>
            <a:endParaRPr lang="en-US"/>
          </a:p>
        </p:txBody>
      </p:sp>
    </p:spTree>
    <p:extLst>
      <p:ext uri="{BB962C8B-B14F-4D97-AF65-F5344CB8AC3E}">
        <p14:creationId xmlns:p14="http://schemas.microsoft.com/office/powerpoint/2010/main" val="65029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ECD0B64-F392-4469-B10B-622E9378706B}" type="datetimeFigureOut">
              <a:rPr lang="en-US" smtClean="0"/>
              <a:t>2/22/2025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176B7BD-3197-4DA1-BA2E-B38AE6E9DD9D}" type="slidenum">
              <a:rPr lang="en-US" smtClean="0"/>
              <a:t>‹#›</a:t>
            </a:fld>
            <a:endParaRPr lang="en-US"/>
          </a:p>
        </p:txBody>
      </p:sp>
    </p:spTree>
    <p:extLst>
      <p:ext uri="{BB962C8B-B14F-4D97-AF65-F5344CB8AC3E}">
        <p14:creationId xmlns:p14="http://schemas.microsoft.com/office/powerpoint/2010/main" val="1918471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D0B64-F392-4469-B10B-622E9378706B}"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337476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6ECD0B64-F392-4469-B10B-622E9378706B}" type="datetimeFigureOut">
              <a:rPr lang="en-US" smtClean="0"/>
              <a:t>2/22/2025</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176B7BD-3197-4DA1-BA2E-B38AE6E9DD9D}" type="slidenum">
              <a:rPr lang="en-US" smtClean="0"/>
              <a:t>‹#›</a:t>
            </a:fld>
            <a:endParaRPr lang="en-US"/>
          </a:p>
        </p:txBody>
      </p:sp>
    </p:spTree>
    <p:extLst>
      <p:ext uri="{BB962C8B-B14F-4D97-AF65-F5344CB8AC3E}">
        <p14:creationId xmlns:p14="http://schemas.microsoft.com/office/powerpoint/2010/main" val="86465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D0B64-F392-4469-B10B-622E9378706B}"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148847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ECD0B64-F392-4469-B10B-622E9378706B}" type="datetimeFigureOut">
              <a:rPr lang="en-US" smtClean="0"/>
              <a:t>2/22/2025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176B7BD-3197-4DA1-BA2E-B38AE6E9DD9D}" type="slidenum">
              <a:rPr lang="en-US" smtClean="0"/>
              <a:t>‹#›</a:t>
            </a:fld>
            <a:endParaRPr lang="en-US"/>
          </a:p>
        </p:txBody>
      </p:sp>
    </p:spTree>
    <p:extLst>
      <p:ext uri="{BB962C8B-B14F-4D97-AF65-F5344CB8AC3E}">
        <p14:creationId xmlns:p14="http://schemas.microsoft.com/office/powerpoint/2010/main" val="3891430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CD0B64-F392-4469-B10B-622E9378706B}"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352346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CD0B64-F392-4469-B10B-622E9378706B}" type="datetimeFigureOut">
              <a:rPr lang="en-US" smtClean="0"/>
              <a:t>2/22/2025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273788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CD0B64-F392-4469-B10B-622E9378706B}" type="datetimeFigureOut">
              <a:rPr lang="en-US" smtClean="0"/>
              <a:t>2/22/2025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111953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D0B64-F392-4469-B10B-622E9378706B}" type="datetimeFigureOut">
              <a:rPr lang="en-US" smtClean="0"/>
              <a:t>2/22/2025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349184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ECD0B64-F392-4469-B10B-622E9378706B}" type="datetimeFigureOut">
              <a:rPr lang="en-US" smtClean="0"/>
              <a:t>2/22/2025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176B7BD-3197-4DA1-BA2E-B38AE6E9DD9D}" type="slidenum">
              <a:rPr lang="en-US" smtClean="0"/>
              <a:t>‹#›</a:t>
            </a:fld>
            <a:endParaRPr lang="en-US"/>
          </a:p>
        </p:txBody>
      </p:sp>
    </p:spTree>
    <p:extLst>
      <p:ext uri="{BB962C8B-B14F-4D97-AF65-F5344CB8AC3E}">
        <p14:creationId xmlns:p14="http://schemas.microsoft.com/office/powerpoint/2010/main" val="279947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D0B64-F392-4469-B10B-622E9378706B}"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76B7BD-3197-4DA1-BA2E-B38AE6E9DD9D}" type="slidenum">
              <a:rPr lang="en-US" smtClean="0"/>
              <a:t>‹#›</a:t>
            </a:fld>
            <a:endParaRPr lang="en-US"/>
          </a:p>
        </p:txBody>
      </p:sp>
    </p:spTree>
    <p:extLst>
      <p:ext uri="{BB962C8B-B14F-4D97-AF65-F5344CB8AC3E}">
        <p14:creationId xmlns:p14="http://schemas.microsoft.com/office/powerpoint/2010/main" val="416618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6ECD0B64-F392-4469-B10B-622E9378706B}" type="datetimeFigureOut">
              <a:rPr lang="en-US" smtClean="0"/>
              <a:t>2/22/2025</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6176B7BD-3197-4DA1-BA2E-B38AE6E9DD9D}" type="slidenum">
              <a:rPr lang="en-US" smtClean="0"/>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26002823"/>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luka1199.github.io/wumpus-worl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5D087E4-6954-FD2F-ABCB-633814FDC1C8}"/>
              </a:ext>
            </a:extLst>
          </p:cNvPr>
          <p:cNvSpPr txBox="1"/>
          <p:nvPr/>
        </p:nvSpPr>
        <p:spPr>
          <a:xfrm>
            <a:off x="728131" y="3429000"/>
            <a:ext cx="7687733" cy="1231106"/>
          </a:xfrm>
          <a:prstGeom prst="rect">
            <a:avLst/>
          </a:prstGeom>
          <a:noFill/>
        </p:spPr>
        <p:txBody>
          <a:bodyPr wrap="square" lIns="0" tIns="0" rIns="0" bIns="0" rtlCol="0" anchor="ctr">
            <a:spAutoFit/>
          </a:bodyPr>
          <a:lstStyle/>
          <a:p>
            <a:pPr algn="ctr"/>
            <a:r>
              <a:rPr lang="en-US" sz="4000" dirty="0">
                <a:solidFill>
                  <a:schemeClr val="bg1"/>
                </a:solidFill>
                <a:latin typeface="CMU Serif" panose="02000603000000000000" pitchFamily="2" charset="0"/>
                <a:ea typeface="CMU Serif" panose="02000603000000000000" pitchFamily="2" charset="0"/>
                <a:cs typeface="CMU Serif" panose="02000603000000000000" pitchFamily="2" charset="0"/>
              </a:rPr>
              <a:t>Knowledge Representation and Reasoning</a:t>
            </a:r>
          </a:p>
        </p:txBody>
      </p:sp>
      <p:sp>
        <p:nvSpPr>
          <p:cNvPr id="11" name="TextBox 10">
            <a:extLst>
              <a:ext uri="{FF2B5EF4-FFF2-40B4-BE49-F238E27FC236}">
                <a16:creationId xmlns:a16="http://schemas.microsoft.com/office/drawing/2014/main" id="{2E214D9D-2F9E-D295-0F59-4E5091EF0BAA}"/>
              </a:ext>
            </a:extLst>
          </p:cNvPr>
          <p:cNvSpPr txBox="1"/>
          <p:nvPr/>
        </p:nvSpPr>
        <p:spPr>
          <a:xfrm>
            <a:off x="1231898" y="1138762"/>
            <a:ext cx="6680200" cy="1354217"/>
          </a:xfrm>
          <a:prstGeom prst="rect">
            <a:avLst/>
          </a:prstGeom>
          <a:noFill/>
        </p:spPr>
        <p:txBody>
          <a:bodyPr wrap="square" lIns="0" tIns="0" rIns="0" bIns="0" rtlCol="0" anchor="ctr">
            <a:spAutoFit/>
          </a:bodyPr>
          <a:lstStyle/>
          <a:p>
            <a:pPr algn="ctr"/>
            <a:r>
              <a:rPr lang="en-US" sz="4400" dirty="0">
                <a:solidFill>
                  <a:schemeClr val="accent1"/>
                </a:solidFill>
                <a:latin typeface="CMU Serif" panose="02000603000000000000" pitchFamily="2" charset="0"/>
                <a:ea typeface="CMU Serif" panose="02000603000000000000" pitchFamily="2" charset="0"/>
                <a:cs typeface="CMU Serif" panose="02000603000000000000" pitchFamily="2" charset="0"/>
              </a:rPr>
              <a:t>CSE 440 </a:t>
            </a:r>
          </a:p>
          <a:p>
            <a:pPr algn="ctr"/>
            <a:r>
              <a:rPr lang="en-US" sz="4400" dirty="0">
                <a:solidFill>
                  <a:schemeClr val="accent1"/>
                </a:solidFill>
                <a:latin typeface="CMU Serif" panose="02000603000000000000" pitchFamily="2" charset="0"/>
                <a:ea typeface="CMU Serif" panose="02000603000000000000" pitchFamily="2" charset="0"/>
                <a:cs typeface="CMU Serif" panose="02000603000000000000" pitchFamily="2" charset="0"/>
              </a:rPr>
              <a:t>Artificial Intelligence</a:t>
            </a:r>
          </a:p>
        </p:txBody>
      </p:sp>
      <p:sp>
        <p:nvSpPr>
          <p:cNvPr id="12" name="TextBox 11">
            <a:extLst>
              <a:ext uri="{FF2B5EF4-FFF2-40B4-BE49-F238E27FC236}">
                <a16:creationId xmlns:a16="http://schemas.microsoft.com/office/drawing/2014/main" id="{A6D60280-9426-4BB9-15A1-74F21142D85D}"/>
              </a:ext>
            </a:extLst>
          </p:cNvPr>
          <p:cNvSpPr txBox="1"/>
          <p:nvPr/>
        </p:nvSpPr>
        <p:spPr>
          <a:xfrm>
            <a:off x="927094" y="4920620"/>
            <a:ext cx="7289805" cy="923330"/>
          </a:xfrm>
          <a:prstGeom prst="rect">
            <a:avLst/>
          </a:prstGeom>
          <a:noFill/>
        </p:spPr>
        <p:txBody>
          <a:bodyPr wrap="square" lIns="0" tIns="0" rIns="0" bIns="0" rtlCol="0" anchor="ctr">
            <a:spAutoFit/>
          </a:bodyPr>
          <a:lstStyle/>
          <a:p>
            <a:pPr algn="ct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Dr. Mohammad Mahmudul Alam</a:t>
            </a:r>
          </a:p>
          <a:p>
            <a:pPr algn="ct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Department of Electrical &amp; Computer Engineering (ECE)</a:t>
            </a:r>
          </a:p>
          <a:p>
            <a:pPr algn="ctr"/>
            <a:r>
              <a:rPr lang="en-US" sz="2000" dirty="0">
                <a:solidFill>
                  <a:schemeClr val="bg1"/>
                </a:solidFill>
                <a:latin typeface="CMU Serif" panose="02000603000000000000" pitchFamily="2" charset="0"/>
                <a:ea typeface="CMU Serif" panose="02000603000000000000" pitchFamily="2" charset="0"/>
                <a:cs typeface="CMU Serif" panose="02000603000000000000" pitchFamily="2" charset="0"/>
              </a:rPr>
              <a:t>North South University (NSU)</a:t>
            </a:r>
          </a:p>
        </p:txBody>
      </p:sp>
    </p:spTree>
    <p:extLst>
      <p:ext uri="{BB962C8B-B14F-4D97-AF65-F5344CB8AC3E}">
        <p14:creationId xmlns:p14="http://schemas.microsoft.com/office/powerpoint/2010/main" val="309832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0E786-C9C0-3312-D6F6-A7F76502C6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6EF18E-3255-1F82-BD05-1328D6627878}"/>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Wumpus World: Description </a:t>
            </a:r>
          </a:p>
        </p:txBody>
      </p:sp>
      <p:pic>
        <p:nvPicPr>
          <p:cNvPr id="5" name="Picture 4">
            <a:extLst>
              <a:ext uri="{FF2B5EF4-FFF2-40B4-BE49-F238E27FC236}">
                <a16:creationId xmlns:a16="http://schemas.microsoft.com/office/drawing/2014/main" id="{54456CC5-A50E-D11C-B4A4-51A8C6055DB6}"/>
              </a:ext>
            </a:extLst>
          </p:cNvPr>
          <p:cNvPicPr>
            <a:picLocks noChangeAspect="1"/>
          </p:cNvPicPr>
          <p:nvPr/>
        </p:nvPicPr>
        <p:blipFill>
          <a:blip r:embed="rId2"/>
          <a:srcRect l="10132" b="8386"/>
          <a:stretch/>
        </p:blipFill>
        <p:spPr>
          <a:xfrm>
            <a:off x="452966" y="2003061"/>
            <a:ext cx="4114800" cy="4088005"/>
          </a:xfrm>
          <a:prstGeom prst="rect">
            <a:avLst/>
          </a:prstGeom>
        </p:spPr>
      </p:pic>
      <p:sp>
        <p:nvSpPr>
          <p:cNvPr id="3" name="TextBox 2">
            <a:extLst>
              <a:ext uri="{FF2B5EF4-FFF2-40B4-BE49-F238E27FC236}">
                <a16:creationId xmlns:a16="http://schemas.microsoft.com/office/drawing/2014/main" id="{9EE61D1F-79E1-5925-EFF6-F2075C39A746}"/>
              </a:ext>
            </a:extLst>
          </p:cNvPr>
          <p:cNvSpPr txBox="1"/>
          <p:nvPr/>
        </p:nvSpPr>
        <p:spPr>
          <a:xfrm>
            <a:off x="4567766" y="1738739"/>
            <a:ext cx="4123267" cy="4616648"/>
          </a:xfrm>
          <a:prstGeom prst="rect">
            <a:avLst/>
          </a:prstGeom>
          <a:noFill/>
        </p:spPr>
        <p:txBody>
          <a:bodyPr wrap="square" lIns="0" tIns="0" rIns="0" bIns="0" rtlCol="0" anchor="ctr">
            <a:spAutoFit/>
          </a:bodyPr>
          <a:lstStyle/>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The Wumpus World is a cave with rooms connected by passageways.</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A dangerous Wumpus lurks in the cave and eats anyone who enters its room.</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The agent can shoot the Wumpus, but it has only one arrow.</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Some rooms contain bottomless pits that trap anyone except the Wumpus.</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The only reward in this world is the chance to find a heap of gold.</a:t>
            </a:r>
          </a:p>
        </p:txBody>
      </p:sp>
    </p:spTree>
    <p:extLst>
      <p:ext uri="{BB962C8B-B14F-4D97-AF65-F5344CB8AC3E}">
        <p14:creationId xmlns:p14="http://schemas.microsoft.com/office/powerpoint/2010/main" val="3023536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C2671-960D-8A8A-9AC2-70E4DBDF51C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C2AD5A-C412-A2CD-632B-CE3FD61ECC48}"/>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Wumpus World: Environment </a:t>
            </a:r>
          </a:p>
        </p:txBody>
      </p:sp>
      <p:sp>
        <p:nvSpPr>
          <p:cNvPr id="5" name="TextBox 4">
            <a:extLst>
              <a:ext uri="{FF2B5EF4-FFF2-40B4-BE49-F238E27FC236}">
                <a16:creationId xmlns:a16="http://schemas.microsoft.com/office/drawing/2014/main" id="{7AB9AB6D-08A0-FC6D-DF47-9D390AD4D35F}"/>
              </a:ext>
            </a:extLst>
          </p:cNvPr>
          <p:cNvSpPr txBox="1"/>
          <p:nvPr/>
        </p:nvSpPr>
        <p:spPr>
          <a:xfrm>
            <a:off x="4576233" y="1815682"/>
            <a:ext cx="4114800" cy="4462760"/>
          </a:xfrm>
          <a:prstGeom prst="rect">
            <a:avLst/>
          </a:prstGeom>
          <a:noFill/>
        </p:spPr>
        <p:txBody>
          <a:bodyPr wrap="square" lIns="0" tIns="0" rIns="0" bIns="0" rtlCol="0" anchor="ctr">
            <a:spAutoFit/>
          </a:bodyPr>
          <a:lstStyle/>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Squares adjacent to Wumpus are smelly.</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Squares adjacent to pit are breezy.</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Glitter if and only if gold is in the same square.</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Shooting kills the Wumpus if you are facing it.</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Shooting uses up the only arrow.</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Grabbing picks up the gold if in the same square.</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Releasing drops the gold in the same square.</a:t>
            </a:r>
          </a:p>
        </p:txBody>
      </p:sp>
      <p:pic>
        <p:nvPicPr>
          <p:cNvPr id="3" name="Picture 2">
            <a:extLst>
              <a:ext uri="{FF2B5EF4-FFF2-40B4-BE49-F238E27FC236}">
                <a16:creationId xmlns:a16="http://schemas.microsoft.com/office/drawing/2014/main" id="{ACF08DF5-419F-6677-737A-DF8F5DC21FCA}"/>
              </a:ext>
            </a:extLst>
          </p:cNvPr>
          <p:cNvPicPr>
            <a:picLocks noChangeAspect="1"/>
          </p:cNvPicPr>
          <p:nvPr/>
        </p:nvPicPr>
        <p:blipFill>
          <a:blip r:embed="rId2"/>
          <a:srcRect l="10132" b="8386"/>
          <a:stretch/>
        </p:blipFill>
        <p:spPr>
          <a:xfrm>
            <a:off x="452966" y="2003061"/>
            <a:ext cx="4114800" cy="4088005"/>
          </a:xfrm>
          <a:prstGeom prst="rect">
            <a:avLst/>
          </a:prstGeom>
        </p:spPr>
      </p:pic>
    </p:spTree>
    <p:extLst>
      <p:ext uri="{BB962C8B-B14F-4D97-AF65-F5344CB8AC3E}">
        <p14:creationId xmlns:p14="http://schemas.microsoft.com/office/powerpoint/2010/main" val="1479940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2AE4-9079-3B18-3D72-D491F91ED1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AC65C06-3A8C-571F-1337-500FA6781309}"/>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Wumpus World: Goal  </a:t>
            </a:r>
          </a:p>
        </p:txBody>
      </p:sp>
      <p:pic>
        <p:nvPicPr>
          <p:cNvPr id="3" name="Picture 2">
            <a:extLst>
              <a:ext uri="{FF2B5EF4-FFF2-40B4-BE49-F238E27FC236}">
                <a16:creationId xmlns:a16="http://schemas.microsoft.com/office/drawing/2014/main" id="{EFA354A9-7EAC-DA96-54D8-FD7C0B9D518F}"/>
              </a:ext>
            </a:extLst>
          </p:cNvPr>
          <p:cNvPicPr>
            <a:picLocks noChangeAspect="1"/>
          </p:cNvPicPr>
          <p:nvPr/>
        </p:nvPicPr>
        <p:blipFill>
          <a:blip r:embed="rId2"/>
          <a:srcRect l="10132" b="8386"/>
          <a:stretch/>
        </p:blipFill>
        <p:spPr>
          <a:xfrm>
            <a:off x="452966" y="2003061"/>
            <a:ext cx="4114800" cy="4088005"/>
          </a:xfrm>
          <a:prstGeom prst="rect">
            <a:avLst/>
          </a:prstGeom>
        </p:spPr>
      </p:pic>
      <p:sp>
        <p:nvSpPr>
          <p:cNvPr id="6" name="TextBox 5">
            <a:extLst>
              <a:ext uri="{FF2B5EF4-FFF2-40B4-BE49-F238E27FC236}">
                <a16:creationId xmlns:a16="http://schemas.microsoft.com/office/drawing/2014/main" id="{20CF48AB-789E-F81B-483A-F1D159BBFB71}"/>
              </a:ext>
            </a:extLst>
          </p:cNvPr>
          <p:cNvSpPr txBox="1"/>
          <p:nvPr/>
        </p:nvSpPr>
        <p:spPr>
          <a:xfrm>
            <a:off x="4567766" y="1469434"/>
            <a:ext cx="4123267" cy="5155257"/>
          </a:xfrm>
          <a:prstGeom prst="rect">
            <a:avLst/>
          </a:prstGeom>
          <a:noFill/>
        </p:spPr>
        <p:txBody>
          <a:bodyPr wrap="square" lIns="0" tIns="0" rIns="0" bIns="0" rtlCol="0" anchor="ctr">
            <a:spAutoFit/>
          </a:bodyPr>
          <a:lstStyle/>
          <a:p>
            <a:pPr algn="just">
              <a:buClr>
                <a:schemeClr val="accent1"/>
              </a:buClr>
            </a:pPr>
            <a:r>
              <a:rPr lang="en-US" sz="2000" b="1" dirty="0">
                <a:latin typeface="CMU Serif" panose="02000603000000000000" pitchFamily="2" charset="0"/>
                <a:ea typeface="CMU Serif" panose="02000603000000000000" pitchFamily="2" charset="0"/>
                <a:cs typeface="CMU Serif" panose="02000603000000000000" pitchFamily="2" charset="0"/>
              </a:rPr>
              <a:t>Agent’s goal: </a:t>
            </a:r>
          </a:p>
          <a:p>
            <a:pPr marL="342900" indent="-342900" algn="jus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Find the gold</a:t>
            </a:r>
          </a:p>
          <a:p>
            <a:pPr marL="342900" indent="-342900" algn="jus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Bring it back to the start square as quickly as possible</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Don’t get killed</a:t>
            </a:r>
          </a:p>
          <a:p>
            <a:pPr algn="just">
              <a:spcAft>
                <a:spcPts val="600"/>
              </a:spcAft>
              <a:buClr>
                <a:schemeClr val="accent1"/>
              </a:buClr>
            </a:pPr>
            <a:r>
              <a:rPr lang="en-US" sz="2000" b="1" dirty="0">
                <a:latin typeface="CMU Serif" panose="02000603000000000000" pitchFamily="2" charset="0"/>
                <a:ea typeface="CMU Serif" panose="02000603000000000000" pitchFamily="2" charset="0"/>
                <a:cs typeface="CMU Serif" panose="02000603000000000000" pitchFamily="2" charset="0"/>
              </a:rPr>
              <a:t>Scoring: </a:t>
            </a:r>
          </a:p>
          <a:p>
            <a:pPr marL="342900" indent="-342900" algn="jus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1000 points reward for climbing out with the gold. </a:t>
            </a:r>
          </a:p>
          <a:p>
            <a:pPr marL="342900" indent="-342900" algn="jus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1 point deducted for every action taken.</a:t>
            </a:r>
          </a:p>
          <a:p>
            <a:pPr marL="342900" indent="-342900" algn="just">
              <a:spcAft>
                <a:spcPts val="600"/>
              </a:spcAft>
              <a:buClr>
                <a:schemeClr val="accent1"/>
              </a:buClr>
              <a:buFont typeface="Arial" panose="020B0604020202020204" pitchFamily="34" charset="0"/>
              <a:buChar char="•"/>
            </a:pPr>
            <a:r>
              <a:rPr lang="en-US" sz="2000" dirty="0">
                <a:latin typeface="CMU Serif" panose="02000603000000000000" pitchFamily="2" charset="0"/>
                <a:ea typeface="CMU Serif" panose="02000603000000000000" pitchFamily="2" charset="0"/>
                <a:cs typeface="CMU Serif" panose="02000603000000000000" pitchFamily="2" charset="0"/>
              </a:rPr>
              <a:t>1000 points penalty for getting killed. </a:t>
            </a:r>
          </a:p>
          <a:p>
            <a:pPr algn="just">
              <a:spcAft>
                <a:spcPts val="600"/>
              </a:spcAft>
              <a:buClr>
                <a:schemeClr val="accent1"/>
              </a:buClr>
            </a:pPr>
            <a:r>
              <a:rPr lang="en-US" sz="2000" b="1" dirty="0">
                <a:latin typeface="CMU Serif" panose="02000603000000000000" pitchFamily="2" charset="0"/>
                <a:ea typeface="CMU Serif" panose="02000603000000000000" pitchFamily="2" charset="0"/>
                <a:cs typeface="CMU Serif" panose="02000603000000000000" pitchFamily="2" charset="0"/>
              </a:rPr>
              <a:t>Principle Difficulty: </a:t>
            </a:r>
            <a:r>
              <a:rPr lang="en-US" sz="2000" dirty="0">
                <a:latin typeface="CMU Serif" panose="02000603000000000000" pitchFamily="2" charset="0"/>
                <a:ea typeface="CMU Serif" panose="02000603000000000000" pitchFamily="2" charset="0"/>
                <a:cs typeface="CMU Serif" panose="02000603000000000000" pitchFamily="2" charset="0"/>
              </a:rPr>
              <a:t>Agent is initially ignorant of the world, need to reason to figure out where the gold is without getting killed!</a:t>
            </a:r>
          </a:p>
        </p:txBody>
      </p:sp>
    </p:spTree>
    <p:extLst>
      <p:ext uri="{BB962C8B-B14F-4D97-AF65-F5344CB8AC3E}">
        <p14:creationId xmlns:p14="http://schemas.microsoft.com/office/powerpoint/2010/main" val="304090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CECE7-19E6-D6E4-2526-72026B1522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7016F04-FB54-1468-5B33-443FA0E44A7C}"/>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Wumpus World: PEAS  </a:t>
            </a:r>
          </a:p>
        </p:txBody>
      </p:sp>
      <p:sp>
        <p:nvSpPr>
          <p:cNvPr id="6" name="TextBox 5">
            <a:extLst>
              <a:ext uri="{FF2B5EF4-FFF2-40B4-BE49-F238E27FC236}">
                <a16:creationId xmlns:a16="http://schemas.microsoft.com/office/drawing/2014/main" id="{4DF43F60-7F7D-14B0-315F-EDF455D6DAE7}"/>
              </a:ext>
            </a:extLst>
          </p:cNvPr>
          <p:cNvSpPr txBox="1"/>
          <p:nvPr/>
        </p:nvSpPr>
        <p:spPr>
          <a:xfrm>
            <a:off x="452965" y="2388106"/>
            <a:ext cx="8238067" cy="3046988"/>
          </a:xfrm>
          <a:prstGeom prst="rect">
            <a:avLst/>
          </a:prstGeom>
          <a:noFill/>
        </p:spPr>
        <p:txBody>
          <a:bodyPr wrap="square" lIns="0" tIns="0" rIns="0" bIns="0" rtlCol="0" anchor="ctr">
            <a:spAutoFit/>
          </a:bodyPr>
          <a:lstStyle/>
          <a:p>
            <a:pPr algn="just">
              <a:spcAft>
                <a:spcPts val="6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Performance Measure:</a:t>
            </a:r>
          </a:p>
          <a:p>
            <a:pPr algn="just">
              <a:spcAft>
                <a:spcPts val="6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 </a:t>
            </a:r>
          </a:p>
          <a:p>
            <a:pPr algn="just">
              <a:spcAft>
                <a:spcPts val="6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Environment: </a:t>
            </a:r>
          </a:p>
          <a:p>
            <a:pPr algn="just">
              <a:spcAft>
                <a:spcPts val="600"/>
              </a:spcAft>
              <a:buClr>
                <a:schemeClr val="accent1"/>
              </a:buClr>
            </a:pPr>
            <a:endParaRPr lang="en-US" sz="2400" dirty="0">
              <a:latin typeface="CMU Serif" panose="02000603000000000000" pitchFamily="2" charset="0"/>
              <a:ea typeface="CMU Serif" panose="02000603000000000000" pitchFamily="2" charset="0"/>
              <a:cs typeface="CMU Serif" panose="02000603000000000000" pitchFamily="2" charset="0"/>
            </a:endParaRPr>
          </a:p>
          <a:p>
            <a:pPr algn="just">
              <a:spcAft>
                <a:spcPts val="6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Actuators: </a:t>
            </a:r>
          </a:p>
          <a:p>
            <a:pPr algn="just">
              <a:spcAft>
                <a:spcPts val="600"/>
              </a:spcAft>
              <a:buClr>
                <a:schemeClr val="accent1"/>
              </a:buClr>
            </a:pPr>
            <a:endParaRPr lang="en-US" sz="2400" dirty="0">
              <a:latin typeface="CMU Serif" panose="02000603000000000000" pitchFamily="2" charset="0"/>
              <a:ea typeface="CMU Serif" panose="02000603000000000000" pitchFamily="2" charset="0"/>
              <a:cs typeface="CMU Serif" panose="02000603000000000000" pitchFamily="2" charset="0"/>
            </a:endParaRPr>
          </a:p>
          <a:p>
            <a:pPr algn="just">
              <a:spcAft>
                <a:spcPts val="6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Sensors: </a:t>
            </a:r>
          </a:p>
        </p:txBody>
      </p:sp>
    </p:spTree>
    <p:extLst>
      <p:ext uri="{BB962C8B-B14F-4D97-AF65-F5344CB8AC3E}">
        <p14:creationId xmlns:p14="http://schemas.microsoft.com/office/powerpoint/2010/main" val="131162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A5FEA-9740-8C3D-C72E-2998FD68D80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469E5D-6CF0-0754-D0E9-05B039E1EBCA}"/>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Wumpus World: PEAS  </a:t>
            </a:r>
          </a:p>
        </p:txBody>
      </p:sp>
      <p:sp>
        <p:nvSpPr>
          <p:cNvPr id="5" name="TextBox 4">
            <a:extLst>
              <a:ext uri="{FF2B5EF4-FFF2-40B4-BE49-F238E27FC236}">
                <a16:creationId xmlns:a16="http://schemas.microsoft.com/office/drawing/2014/main" id="{4CD68070-88ED-7D31-DA24-C02F9F44FDDE}"/>
              </a:ext>
            </a:extLst>
          </p:cNvPr>
          <p:cNvSpPr txBox="1"/>
          <p:nvPr/>
        </p:nvSpPr>
        <p:spPr>
          <a:xfrm>
            <a:off x="452965" y="2165741"/>
            <a:ext cx="8238067" cy="3508653"/>
          </a:xfrm>
          <a:prstGeom prst="rect">
            <a:avLst/>
          </a:prstGeom>
          <a:noFill/>
        </p:spPr>
        <p:txBody>
          <a:bodyPr wrap="square" lIns="0" tIns="0" rIns="0" bIns="0" rtlCol="0" anchor="ctr">
            <a:spAutoFit/>
          </a:bodyPr>
          <a:lstStyle/>
          <a:p>
            <a:pPr algn="just">
              <a:spcAft>
                <a:spcPts val="1200"/>
              </a:spcAft>
              <a:buClr>
                <a:schemeClr val="accent1"/>
              </a:buClr>
            </a:pP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Performance Measure: </a:t>
            </a:r>
            <a:r>
              <a:rPr lang="en-US" sz="2200" dirty="0">
                <a:latin typeface="CMU Serif" panose="02000603000000000000" pitchFamily="2" charset="0"/>
                <a:ea typeface="CMU Serif" panose="02000603000000000000" pitchFamily="2" charset="0"/>
                <a:cs typeface="CMU Serif" panose="02000603000000000000" pitchFamily="2" charset="0"/>
              </a:rPr>
              <a:t>Gold +1000, death -1000, -1 per step,    -10 for using the arrow. </a:t>
            </a:r>
          </a:p>
          <a:p>
            <a:pPr algn="just">
              <a:spcAft>
                <a:spcPts val="1200"/>
              </a:spcAft>
              <a:buClr>
                <a:schemeClr val="accent1"/>
              </a:buClr>
            </a:pP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Environment: </a:t>
            </a:r>
            <a:r>
              <a:rPr lang="en-US" sz="2200" dirty="0">
                <a:latin typeface="CMU Serif" panose="02000603000000000000" pitchFamily="2" charset="0"/>
                <a:ea typeface="CMU Serif" panose="02000603000000000000" pitchFamily="2" charset="0"/>
                <a:cs typeface="CMU Serif" panose="02000603000000000000" pitchFamily="2" charset="0"/>
              </a:rPr>
              <a:t>4 x 4 grid of rooms, squares adjacent to Wumpus are smelly, squares adjacent to pit are breezy, glitter iff gold is in the same square, shooting kills Wumpus if you are facing it, shooting uses up the only arrow, grabbing picks up gold if in same square, releasing drops the gold in same square.</a:t>
            </a:r>
          </a:p>
          <a:p>
            <a:pPr algn="just">
              <a:spcAft>
                <a:spcPts val="1200"/>
              </a:spcAft>
              <a:buClr>
                <a:schemeClr val="accent1"/>
              </a:buClr>
            </a:pP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Actuators:</a:t>
            </a:r>
            <a:r>
              <a:rPr lang="en-US" sz="2200" dirty="0">
                <a:latin typeface="CMU Serif" panose="02000603000000000000" pitchFamily="2" charset="0"/>
                <a:ea typeface="CMU Serif" panose="02000603000000000000" pitchFamily="2" charset="0"/>
                <a:cs typeface="CMU Serif" panose="02000603000000000000" pitchFamily="2" charset="0"/>
              </a:rPr>
              <a:t> Left turn, Right turn, Forward, Grab, Release, Shoot. </a:t>
            </a:r>
          </a:p>
          <a:p>
            <a:pPr algn="just">
              <a:spcAft>
                <a:spcPts val="1200"/>
              </a:spcAft>
              <a:buClr>
                <a:schemeClr val="accent1"/>
              </a:buClr>
            </a:pP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Sensors:</a:t>
            </a:r>
            <a:r>
              <a:rPr lang="en-US" sz="2200" dirty="0">
                <a:latin typeface="CMU Serif" panose="02000603000000000000" pitchFamily="2" charset="0"/>
                <a:ea typeface="CMU Serif" panose="02000603000000000000" pitchFamily="2" charset="0"/>
                <a:cs typeface="CMU Serif" panose="02000603000000000000" pitchFamily="2" charset="0"/>
              </a:rPr>
              <a:t> Stench, Breeze, Glitter, Bump, Scream (shot Wumpus).</a:t>
            </a:r>
          </a:p>
        </p:txBody>
      </p:sp>
    </p:spTree>
    <p:extLst>
      <p:ext uri="{BB962C8B-B14F-4D97-AF65-F5344CB8AC3E}">
        <p14:creationId xmlns:p14="http://schemas.microsoft.com/office/powerpoint/2010/main" val="55777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089C0E-1F16-DDA0-BD83-A0A1F7FF478E}"/>
              </a:ext>
            </a:extLst>
          </p:cNvPr>
          <p:cNvSpPr txBox="1"/>
          <p:nvPr/>
        </p:nvSpPr>
        <p:spPr>
          <a:xfrm>
            <a:off x="452966" y="643804"/>
            <a:ext cx="8238067" cy="1107996"/>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Wumpus World: Environment Characteristics </a:t>
            </a:r>
          </a:p>
        </p:txBody>
      </p:sp>
      <p:graphicFrame>
        <p:nvGraphicFramePr>
          <p:cNvPr id="4" name="Table 3">
            <a:extLst>
              <a:ext uri="{FF2B5EF4-FFF2-40B4-BE49-F238E27FC236}">
                <a16:creationId xmlns:a16="http://schemas.microsoft.com/office/drawing/2014/main" id="{0A29BD23-1B15-C972-DFFE-296DF8F97AE3}"/>
              </a:ext>
            </a:extLst>
          </p:cNvPr>
          <p:cNvGraphicFramePr>
            <a:graphicFrameLocks noGrp="1"/>
          </p:cNvGraphicFramePr>
          <p:nvPr>
            <p:extLst>
              <p:ext uri="{D42A27DB-BD31-4B8C-83A1-F6EECF244321}">
                <p14:modId xmlns:p14="http://schemas.microsoft.com/office/powerpoint/2010/main" val="472580472"/>
              </p:ext>
            </p:extLst>
          </p:nvPr>
        </p:nvGraphicFramePr>
        <p:xfrm>
          <a:off x="452966" y="2941966"/>
          <a:ext cx="8238066" cy="914400"/>
        </p:xfrm>
        <a:graphic>
          <a:graphicData uri="http://schemas.openxmlformats.org/drawingml/2006/table">
            <a:tbl>
              <a:tblPr firstRow="1" firstCol="1" bandRow="1">
                <a:tableStyleId>{69CF1AB2-1976-4502-BF36-3FF5EA218861}</a:tableStyleId>
              </a:tblPr>
              <a:tblGrid>
                <a:gridCol w="1373011">
                  <a:extLst>
                    <a:ext uri="{9D8B030D-6E8A-4147-A177-3AD203B41FA5}">
                      <a16:colId xmlns:a16="http://schemas.microsoft.com/office/drawing/2014/main" val="3162590005"/>
                    </a:ext>
                  </a:extLst>
                </a:gridCol>
                <a:gridCol w="1667488">
                  <a:extLst>
                    <a:ext uri="{9D8B030D-6E8A-4147-A177-3AD203B41FA5}">
                      <a16:colId xmlns:a16="http://schemas.microsoft.com/office/drawing/2014/main" val="1253882361"/>
                    </a:ext>
                  </a:extLst>
                </a:gridCol>
                <a:gridCol w="1078534">
                  <a:extLst>
                    <a:ext uri="{9D8B030D-6E8A-4147-A177-3AD203B41FA5}">
                      <a16:colId xmlns:a16="http://schemas.microsoft.com/office/drawing/2014/main" val="3443134617"/>
                    </a:ext>
                  </a:extLst>
                </a:gridCol>
                <a:gridCol w="1373011">
                  <a:extLst>
                    <a:ext uri="{9D8B030D-6E8A-4147-A177-3AD203B41FA5}">
                      <a16:colId xmlns:a16="http://schemas.microsoft.com/office/drawing/2014/main" val="4122660304"/>
                    </a:ext>
                  </a:extLst>
                </a:gridCol>
                <a:gridCol w="1373011">
                  <a:extLst>
                    <a:ext uri="{9D8B030D-6E8A-4147-A177-3AD203B41FA5}">
                      <a16:colId xmlns:a16="http://schemas.microsoft.com/office/drawing/2014/main" val="3780088234"/>
                    </a:ext>
                  </a:extLst>
                </a:gridCol>
                <a:gridCol w="1373011">
                  <a:extLst>
                    <a:ext uri="{9D8B030D-6E8A-4147-A177-3AD203B41FA5}">
                      <a16:colId xmlns:a16="http://schemas.microsoft.com/office/drawing/2014/main" val="2554288136"/>
                    </a:ext>
                  </a:extLst>
                </a:gridCol>
              </a:tblGrid>
              <a:tr h="9144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Observable/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Partially Observable</a:t>
                      </a:r>
                      <a:endParaRPr lang="en-US" sz="1800" b="0" i="0" spc="-10" dirty="0">
                        <a:effectLst/>
                        <a:latin typeface="CMU Serif" panose="02000603000000000000" pitchFamily="2" charset="0"/>
                        <a:ea typeface="CMU Serif" panose="02000603000000000000" pitchFamily="2" charset="0"/>
                        <a:cs typeface="CMU Serif" panose="02000603000000000000" pitchFamily="2" charset="0"/>
                      </a:endParaRP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Deterministic/</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Stochastic</a:t>
                      </a:r>
                      <a:endParaRPr lang="en-US" sz="1800" b="0" i="0" dirty="0">
                        <a:effectLst/>
                        <a:latin typeface="CMU Serif" panose="02000603000000000000" pitchFamily="2" charset="0"/>
                        <a:ea typeface="CMU Serif" panose="02000603000000000000" pitchFamily="2" charset="0"/>
                        <a:cs typeface="CMU Serif" panose="02000603000000000000" pitchFamily="2" charset="0"/>
                      </a:endParaRP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Static/</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Dynamic</a:t>
                      </a:r>
                      <a:endParaRPr lang="en-US" sz="1800" b="0" i="0" dirty="0">
                        <a:effectLst/>
                        <a:latin typeface="CMU Serif" panose="02000603000000000000" pitchFamily="2" charset="0"/>
                        <a:ea typeface="CMU Serif" panose="02000603000000000000" pitchFamily="2" charset="0"/>
                        <a:cs typeface="CMU Serif" panose="02000603000000000000" pitchFamily="2" charset="0"/>
                      </a:endParaRP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Discrete/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Continuous</a:t>
                      </a:r>
                      <a:endParaRPr lang="en-US" sz="1800" b="0" i="0" dirty="0">
                        <a:effectLst/>
                        <a:latin typeface="CMU Serif" panose="02000603000000000000" pitchFamily="2" charset="0"/>
                        <a:ea typeface="CMU Serif" panose="02000603000000000000" pitchFamily="2" charset="0"/>
                        <a:cs typeface="CMU Serif" panose="02000603000000000000" pitchFamily="2" charset="0"/>
                      </a:endParaRP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Episodic/</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Sequential</a:t>
                      </a:r>
                      <a:endParaRPr lang="en-US" sz="1800" b="0" i="0" dirty="0">
                        <a:effectLst/>
                        <a:latin typeface="CMU Serif" panose="02000603000000000000" pitchFamily="2" charset="0"/>
                        <a:ea typeface="CMU Serif" panose="02000603000000000000" pitchFamily="2" charset="0"/>
                        <a:cs typeface="CMU Serif" panose="02000603000000000000" pitchFamily="2" charset="0"/>
                      </a:endParaRP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Single-agent/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Multi-agent</a:t>
                      </a:r>
                      <a:endParaRPr lang="en-US" sz="1800" b="0" i="0" dirty="0">
                        <a:effectLst/>
                        <a:latin typeface="CMU Serif" panose="02000603000000000000" pitchFamily="2" charset="0"/>
                        <a:ea typeface="CMU Serif" panose="02000603000000000000" pitchFamily="2" charset="0"/>
                        <a:cs typeface="CMU Serif" panose="02000603000000000000" pitchFamily="2" charset="0"/>
                      </a:endParaRPr>
                    </a:p>
                  </a:txBody>
                  <a:tcPr marL="0" marR="0" marT="0" marB="0" anchor="ctr"/>
                </a:tc>
                <a:extLst>
                  <a:ext uri="{0D108BD9-81ED-4DB2-BD59-A6C34878D82A}">
                    <a16:rowId xmlns:a16="http://schemas.microsoft.com/office/drawing/2014/main" val="4123674157"/>
                  </a:ext>
                </a:extLst>
              </a:tr>
            </a:tbl>
          </a:graphicData>
        </a:graphic>
      </p:graphicFrame>
      <p:graphicFrame>
        <p:nvGraphicFramePr>
          <p:cNvPr id="5" name="Table 4">
            <a:extLst>
              <a:ext uri="{FF2B5EF4-FFF2-40B4-BE49-F238E27FC236}">
                <a16:creationId xmlns:a16="http://schemas.microsoft.com/office/drawing/2014/main" id="{F1CCB3C3-25D0-BBD3-9A3E-0F24A7D3022D}"/>
              </a:ext>
            </a:extLst>
          </p:cNvPr>
          <p:cNvGraphicFramePr>
            <a:graphicFrameLocks noGrp="1"/>
          </p:cNvGraphicFramePr>
          <p:nvPr>
            <p:extLst>
              <p:ext uri="{D42A27DB-BD31-4B8C-83A1-F6EECF244321}">
                <p14:modId xmlns:p14="http://schemas.microsoft.com/office/powerpoint/2010/main" val="3984625039"/>
              </p:ext>
            </p:extLst>
          </p:nvPr>
        </p:nvGraphicFramePr>
        <p:xfrm>
          <a:off x="452966" y="4010212"/>
          <a:ext cx="8238066" cy="914400"/>
        </p:xfrm>
        <a:graphic>
          <a:graphicData uri="http://schemas.openxmlformats.org/drawingml/2006/table">
            <a:tbl>
              <a:tblPr firstRow="1" firstCol="1" bandRow="1">
                <a:tableStyleId>{69CF1AB2-1976-4502-BF36-3FF5EA218861}</a:tableStyleId>
              </a:tblPr>
              <a:tblGrid>
                <a:gridCol w="1373011">
                  <a:extLst>
                    <a:ext uri="{9D8B030D-6E8A-4147-A177-3AD203B41FA5}">
                      <a16:colId xmlns:a16="http://schemas.microsoft.com/office/drawing/2014/main" val="3162590005"/>
                    </a:ext>
                  </a:extLst>
                </a:gridCol>
                <a:gridCol w="1667488">
                  <a:extLst>
                    <a:ext uri="{9D8B030D-6E8A-4147-A177-3AD203B41FA5}">
                      <a16:colId xmlns:a16="http://schemas.microsoft.com/office/drawing/2014/main" val="1253882361"/>
                    </a:ext>
                  </a:extLst>
                </a:gridCol>
                <a:gridCol w="1078534">
                  <a:extLst>
                    <a:ext uri="{9D8B030D-6E8A-4147-A177-3AD203B41FA5}">
                      <a16:colId xmlns:a16="http://schemas.microsoft.com/office/drawing/2014/main" val="3443134617"/>
                    </a:ext>
                  </a:extLst>
                </a:gridCol>
                <a:gridCol w="1373011">
                  <a:extLst>
                    <a:ext uri="{9D8B030D-6E8A-4147-A177-3AD203B41FA5}">
                      <a16:colId xmlns:a16="http://schemas.microsoft.com/office/drawing/2014/main" val="4122660304"/>
                    </a:ext>
                  </a:extLst>
                </a:gridCol>
                <a:gridCol w="1373011">
                  <a:extLst>
                    <a:ext uri="{9D8B030D-6E8A-4147-A177-3AD203B41FA5}">
                      <a16:colId xmlns:a16="http://schemas.microsoft.com/office/drawing/2014/main" val="3780088234"/>
                    </a:ext>
                  </a:extLst>
                </a:gridCol>
                <a:gridCol w="1373011">
                  <a:extLst>
                    <a:ext uri="{9D8B030D-6E8A-4147-A177-3AD203B41FA5}">
                      <a16:colId xmlns:a16="http://schemas.microsoft.com/office/drawing/2014/main" val="2554288136"/>
                    </a:ext>
                  </a:extLst>
                </a:gridCol>
              </a:tblGrid>
              <a:tr h="9144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Partially Observable</a:t>
                      </a:r>
                      <a:endParaRPr lang="en-US" sz="1800" b="0" i="0" spc="-10" dirty="0">
                        <a:effectLst/>
                        <a:latin typeface="CMU Serif" panose="02000603000000000000" pitchFamily="2" charset="0"/>
                        <a:ea typeface="CMU Serif" panose="02000603000000000000" pitchFamily="2" charset="0"/>
                        <a:cs typeface="CMU Serif" panose="02000603000000000000" pitchFamily="2" charset="0"/>
                      </a:endParaRP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Deterministic</a:t>
                      </a: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Static</a:t>
                      </a: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Discrete</a:t>
                      </a: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Sequential</a:t>
                      </a:r>
                      <a:endParaRPr lang="en-US" sz="1800" b="0" i="0" dirty="0">
                        <a:effectLst/>
                        <a:latin typeface="CMU Serif" panose="02000603000000000000" pitchFamily="2" charset="0"/>
                        <a:ea typeface="CMU Serif" panose="02000603000000000000" pitchFamily="2" charset="0"/>
                        <a:cs typeface="CMU Serif" panose="02000603000000000000" pitchFamily="2" charset="0"/>
                      </a:endParaRP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spc="-10" dirty="0">
                          <a:effectLst/>
                          <a:latin typeface="CMU Serif" panose="02000603000000000000" pitchFamily="2" charset="0"/>
                          <a:ea typeface="CMU Serif" panose="02000603000000000000" pitchFamily="2" charset="0"/>
                          <a:cs typeface="CMU Serif" panose="02000603000000000000" pitchFamily="2" charset="0"/>
                        </a:rPr>
                        <a:t>Single-agent</a:t>
                      </a:r>
                    </a:p>
                  </a:txBody>
                  <a:tcPr marL="0" marR="0" marT="0" marB="0" anchor="ctr"/>
                </a:tc>
                <a:extLst>
                  <a:ext uri="{0D108BD9-81ED-4DB2-BD59-A6C34878D82A}">
                    <a16:rowId xmlns:a16="http://schemas.microsoft.com/office/drawing/2014/main" val="412367415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612C6-C1CE-81FD-A8D9-597E72DEC136}"/>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Exploring A Wumpus World </a:t>
            </a:r>
          </a:p>
        </p:txBody>
      </p:sp>
      <p:pic>
        <p:nvPicPr>
          <p:cNvPr id="4" name="Picture 3">
            <a:extLst>
              <a:ext uri="{FF2B5EF4-FFF2-40B4-BE49-F238E27FC236}">
                <a16:creationId xmlns:a16="http://schemas.microsoft.com/office/drawing/2014/main" id="{5DD54BFE-D482-621E-19BC-DF55080070BD}"/>
              </a:ext>
            </a:extLst>
          </p:cNvPr>
          <p:cNvPicPr>
            <a:picLocks noChangeAspect="1"/>
          </p:cNvPicPr>
          <p:nvPr/>
        </p:nvPicPr>
        <p:blipFill>
          <a:blip r:embed="rId3"/>
          <a:stretch>
            <a:fillRect/>
          </a:stretch>
        </p:blipFill>
        <p:spPr>
          <a:xfrm>
            <a:off x="684614" y="1822342"/>
            <a:ext cx="7774765" cy="3200400"/>
          </a:xfrm>
          <a:prstGeom prst="rect">
            <a:avLst/>
          </a:prstGeom>
        </p:spPr>
      </p:pic>
      <p:sp>
        <p:nvSpPr>
          <p:cNvPr id="6" name="TextBox 5">
            <a:extLst>
              <a:ext uri="{FF2B5EF4-FFF2-40B4-BE49-F238E27FC236}">
                <a16:creationId xmlns:a16="http://schemas.microsoft.com/office/drawing/2014/main" id="{6B839F8C-8047-08F2-8403-F662E2AEB458}"/>
              </a:ext>
            </a:extLst>
          </p:cNvPr>
          <p:cNvSpPr txBox="1"/>
          <p:nvPr/>
        </p:nvSpPr>
        <p:spPr>
          <a:xfrm>
            <a:off x="951904" y="5548082"/>
            <a:ext cx="7240183" cy="400110"/>
          </a:xfrm>
          <a:prstGeom prst="rect">
            <a:avLst/>
          </a:prstGeom>
          <a:noFill/>
        </p:spPr>
        <p:txBody>
          <a:bodyPr wrap="square">
            <a:spAutoFit/>
          </a:bodyPr>
          <a:lstStyle/>
          <a:p>
            <a:pPr algn="ctr"/>
            <a:r>
              <a:rPr lang="en-US" sz="2000" dirty="0">
                <a:latin typeface="Consolas" panose="020B0609020204030204" pitchFamily="49" charset="0"/>
              </a:rPr>
              <a:t>Online: </a:t>
            </a:r>
            <a:r>
              <a:rPr lang="en-US" sz="2000" dirty="0">
                <a:latin typeface="Consolas" panose="020B0609020204030204" pitchFamily="49" charset="0"/>
                <a:hlinkClick r:id="rId4"/>
              </a:rPr>
              <a:t>https://luka1199.github.io/wumpus-world/</a:t>
            </a:r>
            <a:r>
              <a:rPr lang="en-US" sz="2000" dirty="0">
                <a:latin typeface="Consolas" panose="020B0609020204030204" pitchFamily="49"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104FC6-AADC-A915-5AED-67B75AB1DEB2}"/>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Logical Representation</a:t>
            </a:r>
          </a:p>
        </p:txBody>
      </p:sp>
      <p:sp>
        <p:nvSpPr>
          <p:cNvPr id="4" name="TextBox 3">
            <a:extLst>
              <a:ext uri="{FF2B5EF4-FFF2-40B4-BE49-F238E27FC236}">
                <a16:creationId xmlns:a16="http://schemas.microsoft.com/office/drawing/2014/main" id="{99BB3B5F-7EC0-CBD0-61EC-E69B872D22E1}"/>
              </a:ext>
            </a:extLst>
          </p:cNvPr>
          <p:cNvSpPr txBox="1"/>
          <p:nvPr/>
        </p:nvSpPr>
        <p:spPr>
          <a:xfrm>
            <a:off x="452966" y="2613392"/>
            <a:ext cx="8238067" cy="1631216"/>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Wingdings" panose="05000000000000000000" pitchFamily="2" charset="2"/>
              <a:buChar char="Ø"/>
            </a:pPr>
            <a:r>
              <a:rPr lang="en-US" sz="2400" dirty="0">
                <a:latin typeface="CMU Serif" panose="02000603000000000000" pitchFamily="2" charset="0"/>
                <a:ea typeface="CMU Serif" panose="02000603000000000000" pitchFamily="2" charset="0"/>
                <a:cs typeface="CMU Serif" panose="02000603000000000000" pitchFamily="2" charset="0"/>
              </a:rPr>
              <a:t>Fundamental property of logical reasoning:</a:t>
            </a:r>
          </a:p>
          <a:p>
            <a:pPr algn="just">
              <a:spcAft>
                <a:spcPts val="12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In each case where a conclusion is drawn from the available information, that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conclusion</a:t>
            </a:r>
            <a:r>
              <a:rPr lang="en-US" sz="2400" dirty="0">
                <a:latin typeface="CMU Serif" panose="02000603000000000000" pitchFamily="2" charset="0"/>
                <a:ea typeface="CMU Serif" panose="02000603000000000000" pitchFamily="2" charset="0"/>
                <a:cs typeface="CMU Serif" panose="02000603000000000000" pitchFamily="2" charset="0"/>
              </a:rPr>
              <a:t> is guaranteed to be correct if the available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information</a:t>
            </a:r>
            <a:r>
              <a:rPr lang="en-US" sz="2400" dirty="0">
                <a:latin typeface="CMU Serif" panose="02000603000000000000" pitchFamily="2" charset="0"/>
                <a:ea typeface="CMU Serif" panose="02000603000000000000" pitchFamily="2" charset="0"/>
                <a:cs typeface="CMU Serif" panose="02000603000000000000" pitchFamily="2" charset="0"/>
              </a:rPr>
              <a:t> is correct.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7BFC78-23BF-A986-3404-8FB5CB6F9D11}"/>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Logical Representation</a:t>
            </a:r>
          </a:p>
        </p:txBody>
      </p:sp>
      <p:sp>
        <p:nvSpPr>
          <p:cNvPr id="3" name="TextBox 2">
            <a:extLst>
              <a:ext uri="{FF2B5EF4-FFF2-40B4-BE49-F238E27FC236}">
                <a16:creationId xmlns:a16="http://schemas.microsoft.com/office/drawing/2014/main" id="{E6BCF53B-DB48-F28D-65D3-6B689A399D25}"/>
              </a:ext>
            </a:extLst>
          </p:cNvPr>
          <p:cNvSpPr txBox="1"/>
          <p:nvPr/>
        </p:nvSpPr>
        <p:spPr>
          <a:xfrm>
            <a:off x="452965" y="1881820"/>
            <a:ext cx="8238067" cy="4093428"/>
          </a:xfrm>
          <a:prstGeom prst="rect">
            <a:avLst/>
          </a:prstGeom>
          <a:noFill/>
        </p:spPr>
        <p:txBody>
          <a:bodyPr wrap="square" lIns="0" tIns="0" rIns="0" bIns="0" rtlCol="0" anchor="ctr">
            <a:spAutoFit/>
          </a:bodyPr>
          <a:lstStyle/>
          <a:p>
            <a:pPr algn="just">
              <a:spcAft>
                <a:spcPts val="12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Fundamental concepts of logical representation: </a:t>
            </a:r>
          </a:p>
          <a:p>
            <a:pPr marL="342900" indent="-342900" algn="just">
              <a:spcAft>
                <a:spcPts val="1200"/>
              </a:spcAft>
              <a:buClr>
                <a:schemeClr val="accent1"/>
              </a:buClr>
              <a:buFont typeface="Wingdings" panose="05000000000000000000" pitchFamily="2" charset="2"/>
              <a:buChar char="Ø"/>
            </a:pPr>
            <a:r>
              <a:rPr lang="en-US" sz="2400" dirty="0">
                <a:latin typeface="CMU Serif" panose="02000603000000000000" pitchFamily="2" charset="0"/>
                <a:ea typeface="CMU Serif" panose="02000603000000000000" pitchFamily="2" charset="0"/>
                <a:cs typeface="CMU Serif" panose="02000603000000000000" pitchFamily="2" charset="0"/>
              </a:rPr>
              <a:t>Logics are formal languages for representing information such that conclusions can be drawn.</a:t>
            </a:r>
          </a:p>
          <a:p>
            <a:pPr marL="342900" indent="-342900" algn="just">
              <a:spcAft>
                <a:spcPts val="1200"/>
              </a:spcAft>
              <a:buClr>
                <a:schemeClr val="accent1"/>
              </a:buClr>
              <a:buFont typeface="Wingdings" panose="05000000000000000000" pitchFamily="2" charset="2"/>
              <a:buChar char="Ø"/>
            </a:pPr>
            <a:r>
              <a:rPr lang="en-US" sz="2400" dirty="0">
                <a:latin typeface="CMU Serif" panose="02000603000000000000" pitchFamily="2" charset="0"/>
                <a:ea typeface="CMU Serif" panose="02000603000000000000" pitchFamily="2" charset="0"/>
                <a:cs typeface="CMU Serif" panose="02000603000000000000" pitchFamily="2" charset="0"/>
              </a:rPr>
              <a:t>Knowledge bases consist of sentences. </a:t>
            </a:r>
          </a:p>
          <a:p>
            <a:pPr marL="342900" indent="-342900" algn="just">
              <a:spcAft>
                <a:spcPts val="1200"/>
              </a:spcAft>
              <a:buClr>
                <a:schemeClr val="accent1"/>
              </a:buClr>
              <a:buFont typeface="Wingdings" panose="05000000000000000000" pitchFamily="2" charset="2"/>
              <a:buChar char="Ø"/>
            </a:pPr>
            <a:r>
              <a:rPr lang="en-US" sz="2400" dirty="0">
                <a:latin typeface="CMU Serif" panose="02000603000000000000" pitchFamily="2" charset="0"/>
                <a:ea typeface="CMU Serif" panose="02000603000000000000" pitchFamily="2" charset="0"/>
                <a:cs typeface="CMU Serif" panose="02000603000000000000" pitchFamily="2" charset="0"/>
              </a:rPr>
              <a:t>Each sentence is defined by a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syntax</a:t>
            </a:r>
            <a:r>
              <a:rPr lang="en-US" sz="2400" dirty="0">
                <a:latin typeface="CMU Serif" panose="02000603000000000000" pitchFamily="2" charset="0"/>
                <a:ea typeface="CMU Serif" panose="02000603000000000000" pitchFamily="2" charset="0"/>
                <a:cs typeface="CMU Serif" panose="02000603000000000000" pitchFamily="2" charset="0"/>
              </a:rPr>
              <a:t> and a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semantic</a:t>
            </a:r>
            <a:r>
              <a:rPr lang="en-US" sz="2400" dirty="0">
                <a:latin typeface="CMU Serif" panose="02000603000000000000" pitchFamily="2" charset="0"/>
                <a:ea typeface="CMU Serif" panose="02000603000000000000" pitchFamily="2" charset="0"/>
                <a:cs typeface="CMU Serif" panose="02000603000000000000" pitchFamily="2" charset="0"/>
              </a:rPr>
              <a:t>.</a:t>
            </a:r>
          </a:p>
          <a:p>
            <a:pPr marL="342900" indent="-342900" algn="just">
              <a:spcAft>
                <a:spcPts val="1200"/>
              </a:spcAft>
              <a:buClr>
                <a:schemeClr val="accent1"/>
              </a:buClr>
              <a:buFont typeface="Wingdings" panose="05000000000000000000" pitchFamily="2" charset="2"/>
              <a:buChar char="Ø"/>
            </a:pP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Syntax</a:t>
            </a:r>
            <a:r>
              <a:rPr lang="en-US" sz="2400" dirty="0">
                <a:latin typeface="CMU Serif" panose="02000603000000000000" pitchFamily="2" charset="0"/>
                <a:ea typeface="CMU Serif" panose="02000603000000000000" pitchFamily="2" charset="0"/>
                <a:cs typeface="CMU Serif" panose="02000603000000000000" pitchFamily="2" charset="0"/>
              </a:rPr>
              <a:t> defines how symbols can be put together to form the sentences in the language. </a:t>
            </a:r>
          </a:p>
          <a:p>
            <a:pPr marL="342900" indent="-342900" algn="just">
              <a:spcAft>
                <a:spcPts val="1200"/>
              </a:spcAft>
              <a:buClr>
                <a:schemeClr val="accent1"/>
              </a:buClr>
              <a:buFont typeface="Wingdings" panose="05000000000000000000" pitchFamily="2" charset="2"/>
              <a:buChar char="Ø"/>
            </a:pPr>
            <a:r>
              <a:rPr lang="en-US" sz="2400" dirty="0">
                <a:latin typeface="CMU Serif" panose="02000603000000000000" pitchFamily="2" charset="0"/>
                <a:ea typeface="CMU Serif" panose="02000603000000000000" pitchFamily="2" charset="0"/>
                <a:cs typeface="CMU Serif" panose="02000603000000000000" pitchFamily="2" charset="0"/>
              </a:rPr>
              <a:t>Semantics define the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meaning</a:t>
            </a:r>
            <a:r>
              <a:rPr lang="en-US" sz="2400" dirty="0">
                <a:latin typeface="CMU Serif" panose="02000603000000000000" pitchFamily="2" charset="0"/>
                <a:ea typeface="CMU Serif" panose="02000603000000000000" pitchFamily="2" charset="0"/>
                <a:cs typeface="CMU Serif" panose="02000603000000000000" pitchFamily="2" charset="0"/>
              </a:rPr>
              <a:t>” of sentences, i.e., in logic it defines the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truth</a:t>
            </a:r>
            <a:r>
              <a:rPr lang="en-US" sz="2400" dirty="0">
                <a:latin typeface="CMU Serif" panose="02000603000000000000" pitchFamily="2" charset="0"/>
                <a:ea typeface="CMU Serif" panose="02000603000000000000" pitchFamily="2" charset="0"/>
                <a:cs typeface="CMU Serif" panose="02000603000000000000" pitchFamily="2" charset="0"/>
              </a:rPr>
              <a:t> of a sentence in a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possible world</a:t>
            </a:r>
            <a:r>
              <a:rPr lang="en-US" sz="2400" dirty="0">
                <a:latin typeface="CMU Serif" panose="02000603000000000000" pitchFamily="2" charset="0"/>
                <a:ea typeface="CMU Serif" panose="02000603000000000000" pitchFamily="2" charset="0"/>
                <a:cs typeface="CMU Serif" panose="02000603000000000000" pitchFamily="2"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261295-FDA7-B480-510B-F4B6328BD3D0}"/>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Logical Representation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881B015-52CD-4294-9D73-F03CEDE5F70A}"/>
                  </a:ext>
                </a:extLst>
              </p:cNvPr>
              <p:cNvSpPr txBox="1"/>
              <p:nvPr/>
            </p:nvSpPr>
            <p:spPr>
              <a:xfrm>
                <a:off x="452966" y="1949553"/>
                <a:ext cx="8238067" cy="3877985"/>
              </a:xfrm>
              <a:prstGeom prst="rect">
                <a:avLst/>
              </a:prstGeom>
              <a:noFill/>
            </p:spPr>
            <p:txBody>
              <a:bodyPr wrap="square" lIns="0" tIns="0" rIns="0" bIns="0" rtlCol="0" anchor="ctr">
                <a:spAutoFit/>
              </a:bodyPr>
              <a:lstStyle/>
              <a:p>
                <a:pPr algn="just">
                  <a:spcAft>
                    <a:spcPts val="12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Fundamental concepts of logical representation: </a:t>
                </a:r>
              </a:p>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For example, the language of arithmetic</a:t>
                </a:r>
              </a:p>
              <a:p>
                <a:pPr marL="800100" lvl="1" indent="-342900" algn="just">
                  <a:spcAft>
                    <a:spcPts val="1200"/>
                  </a:spcAft>
                  <a:buClr>
                    <a:schemeClr val="accent1"/>
                  </a:buClr>
                  <a:buFont typeface="Courier New" panose="02070309020205020404" pitchFamily="49" charset="0"/>
                  <a:buChar char="o"/>
                </a:pPr>
                <a14:m>
                  <m:oMath xmlns:m="http://schemas.openxmlformats.org/officeDocument/2006/math">
                    <m:r>
                      <a:rPr lang="en-US" sz="2400" b="0" i="1" smtClean="0">
                        <a:latin typeface="Cambria Math" panose="02040503050406030204" pitchFamily="18" charset="0"/>
                        <a:ea typeface="CMU Serif" panose="02000603000000000000" pitchFamily="2" charset="0"/>
                        <a:cs typeface="CMU Serif" panose="02000603000000000000" pitchFamily="2" charset="0"/>
                      </a:rPr>
                      <m:t>𝑥</m:t>
                    </m:r>
                    <m:r>
                      <a:rPr lang="en-US" sz="2400" b="0" i="1" smtClean="0">
                        <a:latin typeface="Cambria Math" panose="02040503050406030204" pitchFamily="18" charset="0"/>
                        <a:ea typeface="CMU Serif" panose="02000603000000000000" pitchFamily="2" charset="0"/>
                        <a:cs typeface="CMU Serif" panose="02000603000000000000" pitchFamily="2" charset="0"/>
                      </a:rPr>
                      <m:t>+2≥</m:t>
                    </m:r>
                    <m:r>
                      <a:rPr lang="en-US" sz="2400" b="0" i="1" smtClean="0">
                        <a:latin typeface="Cambria Math" panose="02040503050406030204" pitchFamily="18" charset="0"/>
                        <a:ea typeface="CMU Serif" panose="02000603000000000000" pitchFamily="2" charset="0"/>
                        <a:cs typeface="CMU Serif" panose="02000603000000000000" pitchFamily="2" charset="0"/>
                      </a:rPr>
                      <m:t>𝑦</m:t>
                    </m:r>
                  </m:oMath>
                </a14:m>
                <a:r>
                  <a:rPr lang="en-US" sz="2400" dirty="0">
                    <a:latin typeface="CMU Serif" panose="02000603000000000000" pitchFamily="2" charset="0"/>
                    <a:ea typeface="CMU Serif" panose="02000603000000000000" pitchFamily="2" charset="0"/>
                    <a:cs typeface="CMU Serif" panose="02000603000000000000" pitchFamily="2" charset="0"/>
                  </a:rPr>
                  <a:t> is a well-formed sentence.</a:t>
                </a:r>
              </a:p>
              <a:p>
                <a:pPr marL="800100" lvl="1" indent="-342900" algn="just">
                  <a:spcAft>
                    <a:spcPts val="1200"/>
                  </a:spcAft>
                  <a:buClr>
                    <a:schemeClr val="accent1"/>
                  </a:buClr>
                  <a:buFont typeface="Courier New" panose="02070309020205020404" pitchFamily="49" charset="0"/>
                  <a:buChar char="o"/>
                </a:pPr>
                <a14:m>
                  <m:oMath xmlns:m="http://schemas.openxmlformats.org/officeDocument/2006/math">
                    <m:r>
                      <a:rPr lang="en-US" sz="2400" b="0" i="1" smtClean="0">
                        <a:latin typeface="Cambria Math" panose="02040503050406030204" pitchFamily="18" charset="0"/>
                        <a:ea typeface="CMU Serif" panose="02000603000000000000" pitchFamily="2" charset="0"/>
                        <a:cs typeface="CMU Serif" panose="02000603000000000000" pitchFamily="2" charset="0"/>
                      </a:rPr>
                      <m:t>𝑥</m:t>
                    </m:r>
                    <m:r>
                      <a:rPr lang="en-US" sz="2400" b="0" i="1" smtClean="0">
                        <a:latin typeface="Cambria Math" panose="02040503050406030204" pitchFamily="18" charset="0"/>
                        <a:ea typeface="CMU Serif" panose="02000603000000000000" pitchFamily="2" charset="0"/>
                        <a:cs typeface="CMU Serif" panose="02000603000000000000" pitchFamily="2" charset="0"/>
                      </a:rPr>
                      <m:t>+</m:t>
                    </m:r>
                    <m:r>
                      <a:rPr lang="en-US" sz="2400" b="0" i="1" smtClean="0">
                        <a:latin typeface="Cambria Math" panose="02040503050406030204" pitchFamily="18" charset="0"/>
                        <a:ea typeface="CMU Serif" panose="02000603000000000000" pitchFamily="2" charset="0"/>
                        <a:cs typeface="CMU Serif" panose="02000603000000000000" pitchFamily="2" charset="0"/>
                      </a:rPr>
                      <m:t>𝑦</m:t>
                    </m:r>
                    <m:r>
                      <a:rPr lang="en-US" sz="2400" b="0" i="1" smtClean="0">
                        <a:latin typeface="Cambria Math" panose="02040503050406030204" pitchFamily="18" charset="0"/>
                        <a:ea typeface="CMU Serif" panose="02000603000000000000" pitchFamily="2" charset="0"/>
                        <a:cs typeface="CMU Serif" panose="02000603000000000000" pitchFamily="2" charset="0"/>
                      </a:rPr>
                      <m:t>&gt;</m:t>
                    </m:r>
                  </m:oMath>
                </a14:m>
                <a:r>
                  <a:rPr lang="en-US" sz="2400" dirty="0">
                    <a:latin typeface="CMU Serif" panose="02000603000000000000" pitchFamily="2" charset="0"/>
                    <a:ea typeface="CMU Serif" panose="02000603000000000000" pitchFamily="2" charset="0"/>
                    <a:cs typeface="CMU Serif" panose="02000603000000000000" pitchFamily="2" charset="0"/>
                  </a:rPr>
                  <a:t> is </a:t>
                </a:r>
                <a:r>
                  <a:rPr lang="en-US" sz="2400" dirty="0">
                    <a:solidFill>
                      <a:srgbClr val="FF3300"/>
                    </a:solidFill>
                    <a:latin typeface="CMU Serif" panose="02000603000000000000" pitchFamily="2" charset="0"/>
                    <a:ea typeface="CMU Serif" panose="02000603000000000000" pitchFamily="2" charset="0"/>
                    <a:cs typeface="CMU Serif" panose="02000603000000000000" pitchFamily="2" charset="0"/>
                  </a:rPr>
                  <a:t>not</a:t>
                </a:r>
                <a:r>
                  <a:rPr lang="en-US" sz="2400" dirty="0">
                    <a:latin typeface="CMU Serif" panose="02000603000000000000" pitchFamily="2" charset="0"/>
                    <a:ea typeface="CMU Serif" panose="02000603000000000000" pitchFamily="2" charset="0"/>
                    <a:cs typeface="CMU Serif" panose="02000603000000000000" pitchFamily="2" charset="0"/>
                  </a:rPr>
                  <a:t> a sentence.</a:t>
                </a:r>
              </a:p>
              <a:p>
                <a:pPr marL="800100" lvl="1" indent="-342900" algn="just">
                  <a:spcAft>
                    <a:spcPts val="1200"/>
                  </a:spcAft>
                  <a:buClr>
                    <a:schemeClr val="accent1"/>
                  </a:buClr>
                  <a:buFont typeface="Courier New" panose="02070309020205020404" pitchFamily="49" charset="0"/>
                  <a:buChar char="o"/>
                </a:pPr>
                <a14:m>
                  <m:oMath xmlns:m="http://schemas.openxmlformats.org/officeDocument/2006/math">
                    <m:r>
                      <a:rPr lang="en-US" sz="2400" b="0" i="1" smtClean="0">
                        <a:latin typeface="Cambria Math" panose="02040503050406030204" pitchFamily="18" charset="0"/>
                        <a:ea typeface="CMU Serif" panose="02000603000000000000" pitchFamily="2" charset="0"/>
                        <a:cs typeface="CMU Serif" panose="02000603000000000000" pitchFamily="2" charset="0"/>
                      </a:rPr>
                      <m:t>𝑥</m:t>
                    </m:r>
                    <m:r>
                      <a:rPr lang="en-US" sz="2400" b="0" i="1" smtClean="0">
                        <a:latin typeface="Cambria Math" panose="02040503050406030204" pitchFamily="18" charset="0"/>
                        <a:ea typeface="CMU Serif" panose="02000603000000000000" pitchFamily="2" charset="0"/>
                        <a:cs typeface="CMU Serif" panose="02000603000000000000" pitchFamily="2" charset="0"/>
                      </a:rPr>
                      <m:t>+2≥</m:t>
                    </m:r>
                    <m:r>
                      <a:rPr lang="en-US" sz="2400" b="0" i="1" smtClean="0">
                        <a:latin typeface="Cambria Math" panose="02040503050406030204" pitchFamily="18" charset="0"/>
                        <a:ea typeface="CMU Serif" panose="02000603000000000000" pitchFamily="2" charset="0"/>
                        <a:cs typeface="CMU Serif" panose="02000603000000000000" pitchFamily="2" charset="0"/>
                      </a:rPr>
                      <m:t>𝑦</m:t>
                    </m:r>
                  </m:oMath>
                </a14:m>
                <a:r>
                  <a:rPr lang="en-US" sz="2400" dirty="0">
                    <a:latin typeface="CMU Serif" panose="02000603000000000000" pitchFamily="2" charset="0"/>
                    <a:ea typeface="CMU Serif" panose="02000603000000000000" pitchFamily="2" charset="0"/>
                    <a:cs typeface="CMU Serif" panose="02000603000000000000" pitchFamily="2" charset="0"/>
                  </a:rPr>
                  <a:t> is true iff the number x+2 is not less than the number y.</a:t>
                </a:r>
              </a:p>
              <a:p>
                <a:pPr marL="800100" lvl="1" indent="-342900" algn="just">
                  <a:spcAft>
                    <a:spcPts val="1200"/>
                  </a:spcAft>
                  <a:buClr>
                    <a:schemeClr val="accent1"/>
                  </a:buClr>
                  <a:buFont typeface="Courier New" panose="02070309020205020404" pitchFamily="49" charset="0"/>
                  <a:buChar char="o"/>
                </a:pPr>
                <a14:m>
                  <m:oMath xmlns:m="http://schemas.openxmlformats.org/officeDocument/2006/math">
                    <m:r>
                      <a:rPr lang="en-US" sz="2400" b="0" i="1" smtClean="0">
                        <a:latin typeface="Cambria Math" panose="02040503050406030204" pitchFamily="18" charset="0"/>
                        <a:ea typeface="CMU Serif" panose="02000603000000000000" pitchFamily="2" charset="0"/>
                        <a:cs typeface="CMU Serif" panose="02000603000000000000" pitchFamily="2" charset="0"/>
                      </a:rPr>
                      <m:t>𝑥</m:t>
                    </m:r>
                    <m:r>
                      <a:rPr lang="en-US" sz="2400" b="0" i="1" smtClean="0">
                        <a:latin typeface="Cambria Math" panose="02040503050406030204" pitchFamily="18" charset="0"/>
                        <a:ea typeface="CMU Serif" panose="02000603000000000000" pitchFamily="2" charset="0"/>
                        <a:cs typeface="CMU Serif" panose="02000603000000000000" pitchFamily="2" charset="0"/>
                      </a:rPr>
                      <m:t>+2≥</m:t>
                    </m:r>
                    <m:r>
                      <a:rPr lang="en-US" sz="2400" b="0" i="1" smtClean="0">
                        <a:latin typeface="Cambria Math" panose="02040503050406030204" pitchFamily="18" charset="0"/>
                        <a:ea typeface="CMU Serif" panose="02000603000000000000" pitchFamily="2" charset="0"/>
                        <a:cs typeface="CMU Serif" panose="02000603000000000000" pitchFamily="2" charset="0"/>
                      </a:rPr>
                      <m:t>𝑦</m:t>
                    </m:r>
                  </m:oMath>
                </a14:m>
                <a:r>
                  <a:rPr lang="en-US" sz="2400" dirty="0">
                    <a:latin typeface="CMU Serif" panose="02000603000000000000" pitchFamily="2" charset="0"/>
                    <a:ea typeface="CMU Serif" panose="02000603000000000000" pitchFamily="2" charset="0"/>
                    <a:cs typeface="CMU Serif" panose="02000603000000000000" pitchFamily="2" charset="0"/>
                  </a:rPr>
                  <a:t> is true in a world where x = 7, y =1.</a:t>
                </a:r>
              </a:p>
              <a:p>
                <a:pPr marL="800100" lvl="1" indent="-342900" algn="just">
                  <a:spcAft>
                    <a:spcPts val="1200"/>
                  </a:spcAft>
                  <a:buClr>
                    <a:schemeClr val="accent1"/>
                  </a:buClr>
                  <a:buFont typeface="Courier New" panose="02070309020205020404" pitchFamily="49" charset="0"/>
                  <a:buChar char="o"/>
                </a:pPr>
                <a14:m>
                  <m:oMath xmlns:m="http://schemas.openxmlformats.org/officeDocument/2006/math">
                    <m:r>
                      <a:rPr lang="en-US" sz="2400" b="0" i="1" smtClean="0">
                        <a:latin typeface="Cambria Math" panose="02040503050406030204" pitchFamily="18" charset="0"/>
                        <a:ea typeface="CMU Serif" panose="02000603000000000000" pitchFamily="2" charset="0"/>
                        <a:cs typeface="CMU Serif" panose="02000603000000000000" pitchFamily="2" charset="0"/>
                      </a:rPr>
                      <m:t>𝑥</m:t>
                    </m:r>
                    <m:r>
                      <a:rPr lang="en-US" sz="2400" b="0" i="1" smtClean="0">
                        <a:latin typeface="Cambria Math" panose="02040503050406030204" pitchFamily="18" charset="0"/>
                        <a:ea typeface="CMU Serif" panose="02000603000000000000" pitchFamily="2" charset="0"/>
                        <a:cs typeface="CMU Serif" panose="02000603000000000000" pitchFamily="2" charset="0"/>
                      </a:rPr>
                      <m:t>+2≥</m:t>
                    </m:r>
                    <m:r>
                      <a:rPr lang="en-US" sz="2400" b="0" i="1" smtClean="0">
                        <a:latin typeface="Cambria Math" panose="02040503050406030204" pitchFamily="18" charset="0"/>
                        <a:ea typeface="CMU Serif" panose="02000603000000000000" pitchFamily="2" charset="0"/>
                        <a:cs typeface="CMU Serif" panose="02000603000000000000" pitchFamily="2" charset="0"/>
                      </a:rPr>
                      <m:t>𝑦</m:t>
                    </m:r>
                  </m:oMath>
                </a14:m>
                <a:r>
                  <a:rPr lang="en-US" sz="2400" dirty="0">
                    <a:latin typeface="CMU Serif" panose="02000603000000000000" pitchFamily="2" charset="0"/>
                    <a:ea typeface="CMU Serif" panose="02000603000000000000" pitchFamily="2" charset="0"/>
                    <a:cs typeface="CMU Serif" panose="02000603000000000000" pitchFamily="2" charset="0"/>
                  </a:rPr>
                  <a:t> is false in a world where x = 0, y= 6.</a:t>
                </a:r>
              </a:p>
            </p:txBody>
          </p:sp>
        </mc:Choice>
        <mc:Fallback xmlns="">
          <p:sp>
            <p:nvSpPr>
              <p:cNvPr id="3" name="TextBox 2">
                <a:extLst>
                  <a:ext uri="{FF2B5EF4-FFF2-40B4-BE49-F238E27FC236}">
                    <a16:creationId xmlns:a16="http://schemas.microsoft.com/office/drawing/2014/main" id="{5881B015-52CD-4294-9D73-F03CEDE5F70A}"/>
                  </a:ext>
                </a:extLst>
              </p:cNvPr>
              <p:cNvSpPr txBox="1">
                <a:spLocks noRot="1" noChangeAspect="1" noMove="1" noResize="1" noEditPoints="1" noAdjustHandles="1" noChangeArrowheads="1" noChangeShapeType="1" noTextEdit="1"/>
              </p:cNvSpPr>
              <p:nvPr/>
            </p:nvSpPr>
            <p:spPr>
              <a:xfrm>
                <a:off x="452966" y="1949553"/>
                <a:ext cx="8238067" cy="3877985"/>
              </a:xfrm>
              <a:prstGeom prst="rect">
                <a:avLst/>
              </a:prstGeom>
              <a:blipFill>
                <a:blip r:embed="rId2"/>
                <a:stretch>
                  <a:fillRect l="-2219" t="-2044" r="-2219" b="-440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271BF-4065-4F6E-D06F-66FC535DB5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471EBA-226C-E219-9157-5221AE138F4D}"/>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Introduction</a:t>
            </a:r>
          </a:p>
        </p:txBody>
      </p:sp>
      <p:sp>
        <p:nvSpPr>
          <p:cNvPr id="3" name="TextBox 2">
            <a:extLst>
              <a:ext uri="{FF2B5EF4-FFF2-40B4-BE49-F238E27FC236}">
                <a16:creationId xmlns:a16="http://schemas.microsoft.com/office/drawing/2014/main" id="{04D8B75B-E085-8F54-1472-1BF12DC8E28C}"/>
              </a:ext>
            </a:extLst>
          </p:cNvPr>
          <p:cNvSpPr txBox="1"/>
          <p:nvPr/>
        </p:nvSpPr>
        <p:spPr>
          <a:xfrm>
            <a:off x="452965" y="1630568"/>
            <a:ext cx="8238067" cy="4308872"/>
          </a:xfrm>
          <a:prstGeom prst="rect">
            <a:avLst/>
          </a:prstGeom>
          <a:noFill/>
        </p:spPr>
        <p:txBody>
          <a:bodyPr wrap="square" lIns="0" tIns="0" rIns="0" bIns="0" rtlCol="0" anchor="ctr">
            <a:spAutoFit/>
          </a:bodyPr>
          <a:lstStyle/>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Knowledge-based agents use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reasoning</a:t>
            </a:r>
            <a:r>
              <a:rPr lang="en-US" sz="2400" dirty="0">
                <a:latin typeface="CMU Serif" panose="02000603000000000000" pitchFamily="2" charset="0"/>
                <a:ea typeface="CMU Serif" panose="02000603000000000000" pitchFamily="2" charset="0"/>
                <a:cs typeface="CMU Serif" panose="02000603000000000000" pitchFamily="2" charset="0"/>
              </a:rPr>
              <a:t> over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internal knowledge </a:t>
            </a:r>
            <a:r>
              <a:rPr lang="en-US" sz="2400" dirty="0">
                <a:latin typeface="CMU Serif" panose="02000603000000000000" pitchFamily="2" charset="0"/>
                <a:ea typeface="CMU Serif" panose="02000603000000000000" pitchFamily="2" charset="0"/>
                <a:cs typeface="CMU Serif" panose="02000603000000000000" pitchFamily="2" charset="0"/>
              </a:rPr>
              <a:t>to decide actions.</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Search algorithms know available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actions</a:t>
            </a:r>
            <a:r>
              <a:rPr lang="en-US" sz="2400" dirty="0">
                <a:latin typeface="CMU Serif" panose="02000603000000000000" pitchFamily="2" charset="0"/>
                <a:ea typeface="CMU Serif" panose="02000603000000000000" pitchFamily="2" charset="0"/>
                <a:cs typeface="CMU Serif" panose="02000603000000000000" pitchFamily="2" charset="0"/>
              </a:rPr>
              <a:t> and their outcomes but lack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general facts</a:t>
            </a:r>
            <a:r>
              <a:rPr lang="en-US" sz="2400" dirty="0">
                <a:latin typeface="CMU Serif" panose="02000603000000000000" pitchFamily="2" charset="0"/>
                <a:ea typeface="CMU Serif" panose="02000603000000000000" pitchFamily="2" charset="0"/>
                <a:cs typeface="CMU Serif" panose="02000603000000000000" pitchFamily="2" charset="0"/>
              </a:rPr>
              <a:t>. </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Logic is developed as a general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representation</a:t>
            </a:r>
            <a:r>
              <a:rPr lang="en-US" sz="2400" dirty="0">
                <a:latin typeface="CMU Serif" panose="02000603000000000000" pitchFamily="2" charset="0"/>
                <a:ea typeface="CMU Serif" panose="02000603000000000000" pitchFamily="2" charset="0"/>
                <a:cs typeface="CMU Serif" panose="02000603000000000000" pitchFamily="2" charset="0"/>
              </a:rPr>
              <a:t> for knowledge-based agents.</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Knowledge-based agents rely on structured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internal</a:t>
            </a:r>
            <a:r>
              <a:rPr lang="en-US" sz="2400" dirty="0">
                <a:latin typeface="CMU Serif" panose="02000603000000000000" pitchFamily="2" charset="0"/>
                <a:ea typeface="CMU Serif" panose="02000603000000000000" pitchFamily="2" charset="0"/>
                <a:cs typeface="CMU Serif" panose="02000603000000000000" pitchFamily="2" charset="0"/>
              </a:rPr>
              <a:t>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knowledge</a:t>
            </a:r>
            <a:r>
              <a:rPr lang="en-US" sz="2400" dirty="0">
                <a:latin typeface="CMU Serif" panose="02000603000000000000" pitchFamily="2" charset="0"/>
                <a:ea typeface="CMU Serif" panose="02000603000000000000" pitchFamily="2" charset="0"/>
                <a:cs typeface="CMU Serif" panose="02000603000000000000" pitchFamily="2" charset="0"/>
              </a:rPr>
              <a:t> for decision-making. </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Knowledge-based agents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differ</a:t>
            </a:r>
            <a:r>
              <a:rPr lang="en-US" sz="2400" dirty="0">
                <a:latin typeface="CMU Serif" panose="02000603000000000000" pitchFamily="2" charset="0"/>
                <a:ea typeface="CMU Serif" panose="02000603000000000000" pitchFamily="2" charset="0"/>
                <a:cs typeface="CMU Serif" panose="02000603000000000000" pitchFamily="2" charset="0"/>
              </a:rPr>
              <a:t> from search algorithms by leveraging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logical reasoning</a:t>
            </a:r>
            <a:r>
              <a:rPr lang="en-US" sz="2400" dirty="0">
                <a:latin typeface="CMU Serif" panose="02000603000000000000" pitchFamily="2" charset="0"/>
                <a:ea typeface="CMU Serif" panose="02000603000000000000" pitchFamily="2" charset="0"/>
                <a:cs typeface="CMU Serif" panose="02000603000000000000" pitchFamily="2" charset="0"/>
              </a:rPr>
              <a:t>.</a:t>
            </a:r>
          </a:p>
        </p:txBody>
      </p:sp>
    </p:spTree>
    <p:extLst>
      <p:ext uri="{BB962C8B-B14F-4D97-AF65-F5344CB8AC3E}">
        <p14:creationId xmlns:p14="http://schemas.microsoft.com/office/powerpoint/2010/main" val="40299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E6A33-5E07-FEDC-8955-C566F2CBF7C6}"/>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Logical Representation</a:t>
            </a:r>
          </a:p>
        </p:txBody>
      </p:sp>
      <p:sp>
        <p:nvSpPr>
          <p:cNvPr id="3" name="TextBox 2">
            <a:extLst>
              <a:ext uri="{FF2B5EF4-FFF2-40B4-BE49-F238E27FC236}">
                <a16:creationId xmlns:a16="http://schemas.microsoft.com/office/drawing/2014/main" id="{A3B59409-0CBD-43E2-DCC1-50B0E08A64D4}"/>
              </a:ext>
            </a:extLst>
          </p:cNvPr>
          <p:cNvSpPr txBox="1"/>
          <p:nvPr/>
        </p:nvSpPr>
        <p:spPr>
          <a:xfrm>
            <a:off x="452965" y="1531024"/>
            <a:ext cx="8238067" cy="4985980"/>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A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possible world</a:t>
            </a:r>
            <a:r>
              <a:rPr lang="en-US" sz="2200" dirty="0">
                <a:latin typeface="CMU Serif" panose="02000603000000000000" pitchFamily="2" charset="0"/>
                <a:ea typeface="CMU Serif" panose="02000603000000000000" pitchFamily="2" charset="0"/>
                <a:cs typeface="CMU Serif" panose="02000603000000000000" pitchFamily="2" charset="0"/>
              </a:rPr>
              <a:t>” refers to a hypothetical way the world could be, given the agent's knowledge. </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It represents one configuration of facts that might be true based on the available information.</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The agent considers multiple possible worlds to reason under uncertainty and make decisions.</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For example, if an agent knows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There is either gold in room A or room B, but not both</a:t>
            </a:r>
            <a:r>
              <a:rPr lang="en-US" sz="2200" dirty="0">
                <a:latin typeface="CMU Serif" panose="02000603000000000000" pitchFamily="2" charset="0"/>
                <a:ea typeface="CMU Serif" panose="02000603000000000000" pitchFamily="2" charset="0"/>
                <a:cs typeface="CMU Serif" panose="02000603000000000000" pitchFamily="2" charset="0"/>
              </a:rPr>
              <a:t>" then there are two possible worlds: </a:t>
            </a:r>
          </a:p>
          <a:p>
            <a:pPr marL="800100" lvl="1" indent="-342900" algn="just">
              <a:spcAft>
                <a:spcPts val="1200"/>
              </a:spcAft>
              <a:buClr>
                <a:schemeClr val="accent1"/>
              </a:buClr>
              <a:buFont typeface="Courier New" panose="02070309020205020404" pitchFamily="49" charset="0"/>
              <a:buChar char="o"/>
            </a:pPr>
            <a:r>
              <a:rPr lang="en-US" sz="2200" dirty="0">
                <a:latin typeface="CMU Serif" panose="02000603000000000000" pitchFamily="2" charset="0"/>
                <a:ea typeface="CMU Serif" panose="02000603000000000000" pitchFamily="2" charset="0"/>
                <a:cs typeface="CMU Serif" panose="02000603000000000000" pitchFamily="2" charset="0"/>
              </a:rPr>
              <a:t>Gold in room A, not in B </a:t>
            </a:r>
          </a:p>
          <a:p>
            <a:pPr marL="800100" lvl="1" indent="-342900" algn="just">
              <a:spcAft>
                <a:spcPts val="1200"/>
              </a:spcAft>
              <a:buClr>
                <a:schemeClr val="accent1"/>
              </a:buClr>
              <a:buFont typeface="Courier New" panose="02070309020205020404" pitchFamily="49" charset="0"/>
              <a:buChar char="o"/>
            </a:pPr>
            <a:r>
              <a:rPr lang="en-US" sz="2200" dirty="0">
                <a:latin typeface="CMU Serif" panose="02000603000000000000" pitchFamily="2" charset="0"/>
                <a:ea typeface="CMU Serif" panose="02000603000000000000" pitchFamily="2" charset="0"/>
                <a:cs typeface="CMU Serif" panose="02000603000000000000" pitchFamily="2" charset="0"/>
              </a:rPr>
              <a:t>Gold in room B, not in A </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By exploring and gathering information, the agent identifies the true state of the world.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92933-ADDA-BE97-E876-41572E6B66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B17ACE1-89C3-F05B-3170-697E81CC8C9B}"/>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Logical Representation</a:t>
            </a:r>
          </a:p>
        </p:txBody>
      </p:sp>
      <p:sp>
        <p:nvSpPr>
          <p:cNvPr id="3" name="TextBox 2">
            <a:extLst>
              <a:ext uri="{FF2B5EF4-FFF2-40B4-BE49-F238E27FC236}">
                <a16:creationId xmlns:a16="http://schemas.microsoft.com/office/drawing/2014/main" id="{92EADC57-B2DA-C33E-A881-E1A3CF95B480}"/>
              </a:ext>
            </a:extLst>
          </p:cNvPr>
          <p:cNvSpPr txBox="1"/>
          <p:nvPr/>
        </p:nvSpPr>
        <p:spPr>
          <a:xfrm>
            <a:off x="452965" y="2085764"/>
            <a:ext cx="8238067" cy="3724096"/>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The term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model</a:t>
            </a:r>
            <a:r>
              <a:rPr lang="en-US" sz="2400" dirty="0">
                <a:latin typeface="CMU Serif" panose="02000603000000000000" pitchFamily="2" charset="0"/>
                <a:ea typeface="CMU Serif" panose="02000603000000000000" pitchFamily="2" charset="0"/>
                <a:cs typeface="CMU Serif" panose="02000603000000000000" pitchFamily="2" charset="0"/>
              </a:rPr>
              <a:t>" is used instead of "</a:t>
            </a: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possible world</a:t>
            </a:r>
            <a:r>
              <a:rPr lang="en-US" sz="2400" dirty="0">
                <a:latin typeface="CMU Serif" panose="02000603000000000000" pitchFamily="2" charset="0"/>
                <a:ea typeface="CMU Serif" panose="02000603000000000000" pitchFamily="2" charset="0"/>
                <a:cs typeface="CMU Serif" panose="02000603000000000000" pitchFamily="2" charset="0"/>
              </a:rPr>
              <a:t>" to be more precise.</a:t>
            </a:r>
          </a:p>
          <a:p>
            <a:pPr algn="ctr">
              <a:spcAft>
                <a:spcPts val="1200"/>
              </a:spcAft>
              <a:buClr>
                <a:schemeClr val="accent1"/>
              </a:buClr>
            </a:pPr>
            <a:endParaRPr lang="en-US" sz="1200" dirty="0">
              <a:solidFill>
                <a:schemeClr val="accent1"/>
              </a:solidFill>
              <a:latin typeface="CMU Serif" panose="02000603000000000000" pitchFamily="2" charset="0"/>
              <a:ea typeface="CMU Serif" panose="02000603000000000000" pitchFamily="2" charset="0"/>
              <a:cs typeface="CMU Serif" panose="02000603000000000000" pitchFamily="2" charset="0"/>
            </a:endParaRPr>
          </a:p>
          <a:p>
            <a:pPr algn="just">
              <a:spcAft>
                <a:spcPts val="1200"/>
              </a:spcAft>
              <a:buClr>
                <a:schemeClr val="accent1"/>
              </a:buClr>
            </a:pP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Definition: </a:t>
            </a:r>
            <a:r>
              <a:rPr lang="en-US" sz="2400" dirty="0">
                <a:latin typeface="CMU Serif" panose="02000603000000000000" pitchFamily="2" charset="0"/>
                <a:ea typeface="CMU Serif" panose="02000603000000000000" pitchFamily="2" charset="0"/>
                <a:cs typeface="CMU Serif" panose="02000603000000000000" pitchFamily="2" charset="0"/>
              </a:rPr>
              <a:t>A model is a mathematical abstraction that determines the truth or falsehood of every relevant sentence.</a:t>
            </a:r>
          </a:p>
          <a:p>
            <a:pPr algn="ctr">
              <a:spcAft>
                <a:spcPts val="1200"/>
              </a:spcAft>
              <a:buClr>
                <a:schemeClr val="accent1"/>
              </a:buClr>
            </a:pPr>
            <a:endParaRPr lang="en-US" sz="1200" dirty="0">
              <a:latin typeface="CMU Serif" panose="02000603000000000000" pitchFamily="2" charset="0"/>
              <a:ea typeface="CMU Serif" panose="02000603000000000000" pitchFamily="2" charset="0"/>
              <a:cs typeface="CMU Serif" panose="02000603000000000000" pitchFamily="2" charset="0"/>
            </a:endParaRPr>
          </a:p>
          <a:p>
            <a:pPr marL="342900" indent="-342900" algn="just">
              <a:spcAft>
                <a:spcPts val="1200"/>
              </a:spcAft>
              <a:buClr>
                <a:schemeClr val="accent1"/>
              </a:buClr>
              <a:buFont typeface="Courier New" panose="02070309020205020404" pitchFamily="49" charset="0"/>
              <a:buChar char="o"/>
            </a:pPr>
            <a:r>
              <a:rPr lang="en-US" sz="2400" dirty="0">
                <a:latin typeface="CMU Serif" panose="02000603000000000000" pitchFamily="2" charset="0"/>
                <a:ea typeface="CMU Serif" panose="02000603000000000000" pitchFamily="2" charset="0"/>
                <a:cs typeface="CMU Serif" panose="02000603000000000000" pitchFamily="2" charset="0"/>
              </a:rPr>
              <a:t>If m is a model of a sentence α, then α is true in m. </a:t>
            </a:r>
          </a:p>
          <a:p>
            <a:pPr marL="342900" indent="-342900" algn="just">
              <a:spcAft>
                <a:spcPts val="1200"/>
              </a:spcAft>
              <a:buClr>
                <a:schemeClr val="accent1"/>
              </a:buClr>
              <a:buFont typeface="Courier New" panose="02070309020205020404" pitchFamily="49" charset="0"/>
              <a:buChar char="o"/>
            </a:pPr>
            <a:r>
              <a:rPr lang="en-US" sz="2400" dirty="0">
                <a:latin typeface="CMU Serif" panose="02000603000000000000" pitchFamily="2" charset="0"/>
                <a:ea typeface="CMU Serif" panose="02000603000000000000" pitchFamily="2" charset="0"/>
                <a:cs typeface="CMU Serif" panose="02000603000000000000" pitchFamily="2" charset="0"/>
              </a:rPr>
              <a:t>Alternatively, if α is true in m, then we say m satisfies α, meaning m is a model of α.</a:t>
            </a:r>
          </a:p>
        </p:txBody>
      </p:sp>
    </p:spTree>
    <p:extLst>
      <p:ext uri="{BB962C8B-B14F-4D97-AF65-F5344CB8AC3E}">
        <p14:creationId xmlns:p14="http://schemas.microsoft.com/office/powerpoint/2010/main" val="2273696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C2133A-B632-8C54-8526-5988F1B5B886}"/>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Logical Representation</a:t>
            </a:r>
          </a:p>
        </p:txBody>
      </p:sp>
      <p:sp>
        <p:nvSpPr>
          <p:cNvPr id="3" name="TextBox 2">
            <a:extLst>
              <a:ext uri="{FF2B5EF4-FFF2-40B4-BE49-F238E27FC236}">
                <a16:creationId xmlns:a16="http://schemas.microsoft.com/office/drawing/2014/main" id="{DBFFE24D-F886-BDA8-17BF-3FF55B5B9919}"/>
              </a:ext>
            </a:extLst>
          </p:cNvPr>
          <p:cNvSpPr txBox="1"/>
          <p:nvPr/>
        </p:nvSpPr>
        <p:spPr>
          <a:xfrm>
            <a:off x="452965" y="2188852"/>
            <a:ext cx="8238067" cy="3416320"/>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Example: x number of men and y number of women sitting at a table playing game.</a:t>
            </a:r>
          </a:p>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x + y = 4 is a sentence which is true when the total number is four.</a:t>
            </a:r>
          </a:p>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Model: possible assignment of numbers to the variables x and y. Each assignment fixes the truth of any sentence whose variables are x and y. </a:t>
            </a:r>
          </a:p>
          <a:p>
            <a:pPr marL="342900"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Model for x + y = 4: (x, y) = {(0,4),(4,0),(3,1),(1,3),(2,2)}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A4472A-9DBD-6987-4BBF-7B965F0A82E3}"/>
              </a:ext>
            </a:extLst>
          </p:cNvPr>
          <p:cNvSpPr txBox="1"/>
          <p:nvPr/>
        </p:nvSpPr>
        <p:spPr>
          <a:xfrm>
            <a:off x="452965" y="1915069"/>
            <a:ext cx="8238067" cy="4093428"/>
          </a:xfrm>
          <a:prstGeom prst="rect">
            <a:avLst/>
          </a:prstGeom>
          <a:noFill/>
        </p:spPr>
        <p:txBody>
          <a:bodyPr wrap="square" lIns="0" tIns="0" rIns="0" bIns="0" rtlCol="0" anchor="ctr">
            <a:spAutoFit/>
          </a:bodyPr>
          <a:lstStyle/>
          <a:p>
            <a:pPr algn="just">
              <a:spcAft>
                <a:spcPts val="1200"/>
              </a:spcAft>
              <a:buClr>
                <a:schemeClr val="accent1"/>
              </a:buClr>
            </a:pP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Entailment: </a:t>
            </a:r>
            <a:r>
              <a:rPr lang="en-US" sz="2400" dirty="0">
                <a:latin typeface="CMU Serif" panose="02000603000000000000" pitchFamily="2" charset="0"/>
                <a:ea typeface="CMU Serif" panose="02000603000000000000" pitchFamily="2" charset="0"/>
                <a:cs typeface="CMU Serif" panose="02000603000000000000" pitchFamily="2" charset="0"/>
              </a:rPr>
              <a:t>Logical reasoning requires the relation of logical entailment between sentences: “a sentence follows logically from another sentence”.</a:t>
            </a:r>
          </a:p>
          <a:p>
            <a:pPr algn="just">
              <a:spcAft>
                <a:spcPts val="1200"/>
              </a:spcAft>
              <a:buClr>
                <a:schemeClr val="accent1"/>
              </a:buClr>
            </a:pPr>
            <a:endParaRPr lang="en-US" sz="1200" dirty="0">
              <a:latin typeface="CMU Serif" panose="02000603000000000000" pitchFamily="2" charset="0"/>
              <a:ea typeface="CMU Serif" panose="02000603000000000000" pitchFamily="2" charset="0"/>
              <a:cs typeface="CMU Serif" panose="02000603000000000000" pitchFamily="2" charset="0"/>
            </a:endParaRPr>
          </a:p>
          <a:p>
            <a:pPr algn="just">
              <a:spcAft>
                <a:spcPts val="12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Mathematical notation: α╞ β     </a:t>
            </a:r>
          </a:p>
          <a:p>
            <a:pPr algn="ctr">
              <a:spcAft>
                <a:spcPts val="12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(α entails the sentence β)</a:t>
            </a:r>
          </a:p>
          <a:p>
            <a:pPr algn="just">
              <a:spcAft>
                <a:spcPts val="1200"/>
              </a:spcAft>
              <a:buClr>
                <a:schemeClr val="accent1"/>
              </a:buClr>
            </a:pPr>
            <a:endParaRPr lang="en-US" sz="1200" dirty="0">
              <a:latin typeface="CMU Serif" panose="02000603000000000000" pitchFamily="2" charset="0"/>
              <a:ea typeface="CMU Serif" panose="02000603000000000000" pitchFamily="2" charset="0"/>
              <a:cs typeface="CMU Serif" panose="02000603000000000000" pitchFamily="2" charset="0"/>
            </a:endParaRPr>
          </a:p>
          <a:p>
            <a:pPr algn="just">
              <a:spcAft>
                <a:spcPts val="1200"/>
              </a:spcAft>
              <a:buClr>
                <a:schemeClr val="accent1"/>
              </a:buClr>
            </a:pP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Formal definition: </a:t>
            </a:r>
            <a:r>
              <a:rPr lang="en-US" sz="2400" dirty="0">
                <a:latin typeface="CMU Serif" panose="02000603000000000000" pitchFamily="2" charset="0"/>
                <a:ea typeface="CMU Serif" panose="02000603000000000000" pitchFamily="2" charset="0"/>
                <a:cs typeface="CMU Serif" panose="02000603000000000000" pitchFamily="2" charset="0"/>
              </a:rPr>
              <a:t>α╞ β if and only if in every model in which α is true, β is also true. (truth of β is contained in the truth of α).</a:t>
            </a:r>
          </a:p>
        </p:txBody>
      </p:sp>
      <p:sp>
        <p:nvSpPr>
          <p:cNvPr id="4" name="TextBox 3">
            <a:extLst>
              <a:ext uri="{FF2B5EF4-FFF2-40B4-BE49-F238E27FC236}">
                <a16:creationId xmlns:a16="http://schemas.microsoft.com/office/drawing/2014/main" id="{ED528F92-EC16-F370-A4D7-1C12CA9BF75A}"/>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Entailment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89C4194-A1CF-C8DB-713E-EAB98069EF71}"/>
              </a:ext>
            </a:extLst>
          </p:cNvPr>
          <p:cNvPicPr>
            <a:picLocks noChangeAspect="1"/>
          </p:cNvPicPr>
          <p:nvPr/>
        </p:nvPicPr>
        <p:blipFill>
          <a:blip r:embed="rId3"/>
          <a:stretch>
            <a:fillRect/>
          </a:stretch>
        </p:blipFill>
        <p:spPr>
          <a:xfrm>
            <a:off x="452965" y="1714314"/>
            <a:ext cx="8238068" cy="2594517"/>
          </a:xfrm>
          <a:prstGeom prst="rect">
            <a:avLst/>
          </a:prstGeom>
        </p:spPr>
      </p:pic>
      <p:sp>
        <p:nvSpPr>
          <p:cNvPr id="9" name="TextBox 8">
            <a:extLst>
              <a:ext uri="{FF2B5EF4-FFF2-40B4-BE49-F238E27FC236}">
                <a16:creationId xmlns:a16="http://schemas.microsoft.com/office/drawing/2014/main" id="{86BFC2B3-21B6-A4E6-FD73-0F4D6246DC19}"/>
              </a:ext>
            </a:extLst>
          </p:cNvPr>
          <p:cNvSpPr txBox="1"/>
          <p:nvPr/>
        </p:nvSpPr>
        <p:spPr>
          <a:xfrm>
            <a:off x="452963" y="4977655"/>
            <a:ext cx="8238067" cy="1092607"/>
          </a:xfrm>
          <a:prstGeom prst="rect">
            <a:avLst/>
          </a:prstGeom>
          <a:noFill/>
        </p:spPr>
        <p:txBody>
          <a:bodyPr wrap="square" lIns="0" tIns="0" rIns="0" bIns="0" rtlCol="0" anchor="ctr">
            <a:spAutoFit/>
          </a:bodyPr>
          <a:lstStyle/>
          <a:p>
            <a:pPr marL="342900"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Semantics maps sentences in logic to facts in the world.</a:t>
            </a:r>
          </a:p>
          <a:p>
            <a:pPr marL="342900"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The property of one fact following from another is mirrored by the property of one sentence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being entail</a:t>
            </a:r>
            <a:r>
              <a:rPr lang="en-US" sz="2200" dirty="0">
                <a:latin typeface="CMU Serif" panose="02000603000000000000" pitchFamily="2" charset="0"/>
                <a:ea typeface="CMU Serif" panose="02000603000000000000" pitchFamily="2" charset="0"/>
                <a:cs typeface="CMU Serif" panose="02000603000000000000" pitchFamily="2" charset="0"/>
              </a:rPr>
              <a:t>ed by another.</a:t>
            </a:r>
          </a:p>
        </p:txBody>
      </p:sp>
      <p:sp>
        <p:nvSpPr>
          <p:cNvPr id="2" name="TextBox 1">
            <a:extLst>
              <a:ext uri="{FF2B5EF4-FFF2-40B4-BE49-F238E27FC236}">
                <a16:creationId xmlns:a16="http://schemas.microsoft.com/office/drawing/2014/main" id="{886ECFE5-E21F-868F-21F9-E72A8AF8582D}"/>
              </a:ext>
            </a:extLst>
          </p:cNvPr>
          <p:cNvSpPr txBox="1"/>
          <p:nvPr/>
        </p:nvSpPr>
        <p:spPr>
          <a:xfrm>
            <a:off x="452964" y="4308831"/>
            <a:ext cx="8238067" cy="338554"/>
          </a:xfrm>
          <a:prstGeom prst="rect">
            <a:avLst/>
          </a:prstGeom>
          <a:noFill/>
        </p:spPr>
        <p:txBody>
          <a:bodyPr wrap="square" lIns="0" tIns="0" rIns="0" bIns="0" rtlCol="0" anchor="ctr">
            <a:spAutoFit/>
          </a:bodyPr>
          <a:lstStyle/>
          <a:p>
            <a:pPr algn="just">
              <a:spcAft>
                <a:spcPts val="600"/>
              </a:spcAft>
              <a:buClr>
                <a:schemeClr val="accent1"/>
              </a:buClr>
            </a:pPr>
            <a:r>
              <a:rPr lang="en-US" sz="2200" dirty="0">
                <a:solidFill>
                  <a:schemeClr val="accent6"/>
                </a:solidFill>
                <a:latin typeface="CMU Serif" panose="02000603000000000000" pitchFamily="2" charset="0"/>
                <a:ea typeface="CMU Serif" panose="02000603000000000000" pitchFamily="2" charset="0"/>
                <a:cs typeface="CMU Serif" panose="02000603000000000000" pitchFamily="2" charset="0"/>
              </a:rPr>
              <a:t>            Ex. If it rains outside,         then the ground is wet. </a:t>
            </a:r>
          </a:p>
        </p:txBody>
      </p:sp>
      <p:sp>
        <p:nvSpPr>
          <p:cNvPr id="5" name="TextBox 4">
            <a:extLst>
              <a:ext uri="{FF2B5EF4-FFF2-40B4-BE49-F238E27FC236}">
                <a16:creationId xmlns:a16="http://schemas.microsoft.com/office/drawing/2014/main" id="{AB845FBF-3B6C-F4E2-F91F-C6750E1BFDEF}"/>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Relation Between Sentences and Facts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DF3F24-B404-8307-C10C-08CC62D46F3D}"/>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Model Checking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ADFAFB1-97E4-6564-6EF0-7B4067560CC9}"/>
                  </a:ext>
                </a:extLst>
              </p:cNvPr>
              <p:cNvSpPr txBox="1"/>
              <p:nvPr/>
            </p:nvSpPr>
            <p:spPr>
              <a:xfrm>
                <a:off x="452965" y="2402079"/>
                <a:ext cx="8238067" cy="2831544"/>
              </a:xfrm>
              <a:prstGeom prst="rect">
                <a:avLst/>
              </a:prstGeom>
              <a:noFill/>
            </p:spPr>
            <p:txBody>
              <a:bodyPr wrap="square" lIns="0" tIns="0" rIns="0" bIns="0" rtlCol="0" anchor="ctr">
                <a:spAutoFit/>
              </a:bodyPr>
              <a:lstStyle/>
              <a:p>
                <a:pPr algn="just">
                  <a:spcAft>
                    <a:spcPts val="12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Model checking: Enumerates all possible models to check that α is true in all models in which KB is true.</a:t>
                </a:r>
              </a:p>
              <a:p>
                <a:pPr algn="just">
                  <a:spcAft>
                    <a:spcPts val="12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Notation: </a:t>
                </a:r>
                <a14:m>
                  <m:oMath xmlns:m="http://schemas.openxmlformats.org/officeDocument/2006/math">
                    <m:r>
                      <a:rPr lang="en-US" sz="2400" i="1">
                        <a:latin typeface="Cambria Math" panose="02040503050406030204" pitchFamily="18" charset="0"/>
                        <a:ea typeface="CMU Serif" panose="02000603000000000000" pitchFamily="2" charset="0"/>
                        <a:cs typeface="CMU Serif" panose="02000603000000000000" pitchFamily="2" charset="0"/>
                      </a:rPr>
                      <m:t>𝐾𝐵</m:t>
                    </m:r>
                    <m:r>
                      <a:rPr lang="en-US" sz="2400" b="0" i="1" smtClean="0">
                        <a:latin typeface="Cambria Math" panose="02040503050406030204" pitchFamily="18" charset="0"/>
                        <a:ea typeface="CMU Serif" panose="02000603000000000000" pitchFamily="2" charset="0"/>
                        <a:cs typeface="CMU Serif" panose="02000603000000000000" pitchFamily="2" charset="0"/>
                      </a:rPr>
                      <m:t> </m:t>
                    </m:r>
                    <m:sSub>
                      <m:sSubPr>
                        <m:ctrlPr>
                          <a:rPr lang="en-US" sz="2400" b="0" i="1" smtClean="0">
                            <a:latin typeface="Cambria Math" panose="02040503050406030204" pitchFamily="18" charset="0"/>
                            <a:ea typeface="CMU Serif" panose="02000603000000000000" pitchFamily="2" charset="0"/>
                            <a:cs typeface="CMU Serif" panose="02000603000000000000" pitchFamily="2" charset="0"/>
                          </a:rPr>
                        </m:ctrlPr>
                      </m:sSubPr>
                      <m:e>
                        <m:r>
                          <a:rPr lang="en-US" sz="2400" i="1">
                            <a:latin typeface="Cambria Math" panose="02040503050406030204" pitchFamily="18" charset="0"/>
                            <a:ea typeface="CMU Serif" panose="02000603000000000000" pitchFamily="2" charset="0"/>
                            <a:cs typeface="CMU Serif" panose="02000603000000000000" pitchFamily="2" charset="0"/>
                          </a:rPr>
                          <m:t>⊢</m:t>
                        </m:r>
                      </m:e>
                      <m:sub>
                        <m:r>
                          <a:rPr lang="en-US" sz="2400" b="0" i="1" smtClean="0">
                            <a:latin typeface="Cambria Math" panose="02040503050406030204" pitchFamily="18" charset="0"/>
                            <a:ea typeface="CMU Serif" panose="02000603000000000000" pitchFamily="2" charset="0"/>
                            <a:cs typeface="CMU Serif" panose="02000603000000000000" pitchFamily="2" charset="0"/>
                          </a:rPr>
                          <m:t>𝑖</m:t>
                        </m:r>
                      </m:sub>
                    </m:sSub>
                    <m:r>
                      <a:rPr lang="en-US" sz="2400" b="0" i="1" smtClean="0">
                        <a:latin typeface="Cambria Math" panose="02040503050406030204" pitchFamily="18" charset="0"/>
                        <a:ea typeface="CMU Serif" panose="02000603000000000000" pitchFamily="2" charset="0"/>
                        <a:cs typeface="CMU Serif" panose="02000603000000000000" pitchFamily="2" charset="0"/>
                      </a:rPr>
                      <m:t> </m:t>
                    </m:r>
                    <m:r>
                      <a:rPr lang="en-US" sz="2400" b="0" i="1" smtClean="0">
                        <a:latin typeface="Cambria Math" panose="02040503050406030204" pitchFamily="18" charset="0"/>
                        <a:ea typeface="CMU Serif" panose="02000603000000000000" pitchFamily="2" charset="0"/>
                        <a:cs typeface="CMU Serif" panose="02000603000000000000" pitchFamily="2" charset="0"/>
                      </a:rPr>
                      <m:t>𝛼</m:t>
                    </m:r>
                  </m:oMath>
                </a14:m>
                <a:r>
                  <a:rPr lang="en-US" sz="2400" dirty="0">
                    <a:latin typeface="CMU Serif" panose="02000603000000000000" pitchFamily="2" charset="0"/>
                    <a:ea typeface="CMU Serif" panose="02000603000000000000" pitchFamily="2" charset="0"/>
                    <a:cs typeface="CMU Serif" panose="02000603000000000000" pitchFamily="2" charset="0"/>
                  </a:rPr>
                  <a:t> that means: </a:t>
                </a:r>
              </a:p>
              <a:p>
                <a:pPr marL="800100" lvl="1"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α is derived from KB by i </a:t>
                </a:r>
              </a:p>
              <a:p>
                <a:pPr marL="800100" lvl="1"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or i derives α from KB</a:t>
                </a:r>
              </a:p>
              <a:p>
                <a:pPr marL="800100" lvl="1" indent="-342900" algn="just">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i is an inference algorithm</a:t>
                </a:r>
              </a:p>
            </p:txBody>
          </p:sp>
        </mc:Choice>
        <mc:Fallback xmlns="">
          <p:sp>
            <p:nvSpPr>
              <p:cNvPr id="3" name="TextBox 2">
                <a:extLst>
                  <a:ext uri="{FF2B5EF4-FFF2-40B4-BE49-F238E27FC236}">
                    <a16:creationId xmlns:a16="http://schemas.microsoft.com/office/drawing/2014/main" id="{4ADFAFB1-97E4-6564-6EF0-7B4067560CC9}"/>
                  </a:ext>
                </a:extLst>
              </p:cNvPr>
              <p:cNvSpPr txBox="1">
                <a:spLocks noRot="1" noChangeAspect="1" noMove="1" noResize="1" noEditPoints="1" noAdjustHandles="1" noChangeArrowheads="1" noChangeShapeType="1" noTextEdit="1"/>
              </p:cNvSpPr>
              <p:nvPr/>
            </p:nvSpPr>
            <p:spPr>
              <a:xfrm>
                <a:off x="452965" y="2402079"/>
                <a:ext cx="8238067" cy="2831544"/>
              </a:xfrm>
              <a:prstGeom prst="rect">
                <a:avLst/>
              </a:prstGeom>
              <a:blipFill>
                <a:blip r:embed="rId2"/>
                <a:stretch>
                  <a:fillRect l="-2219" t="-2796" r="-2219" b="-6022"/>
                </a:stretch>
              </a:blipFill>
            </p:spPr>
            <p:txBody>
              <a:bodyPr/>
              <a:lstStyle/>
              <a:p>
                <a:r>
                  <a:rPr 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613DEC-7F00-20EC-4EF6-3FEED74F7030}"/>
              </a:ext>
            </a:extLst>
          </p:cNvPr>
          <p:cNvSpPr txBox="1"/>
          <p:nvPr/>
        </p:nvSpPr>
        <p:spPr>
          <a:xfrm>
            <a:off x="452965" y="1576093"/>
            <a:ext cx="8238067" cy="4632037"/>
          </a:xfrm>
          <a:prstGeom prst="rect">
            <a:avLst/>
          </a:prstGeom>
          <a:noFill/>
        </p:spPr>
        <p:txBody>
          <a:bodyPr wrap="square" lIns="0" tIns="0" rIns="0" bIns="0" rtlCol="0" anchor="ctr">
            <a:spAutoFit/>
          </a:bodyPr>
          <a:lstStyle/>
          <a:p>
            <a:pPr marL="342900" indent="-342900" algn="just">
              <a:spcAft>
                <a:spcPts val="600"/>
              </a:spcAft>
              <a:buClr>
                <a:schemeClr val="accent1"/>
              </a:buClr>
              <a:buFont typeface="Arial" panose="020B0604020202020204" pitchFamily="34" charset="0"/>
              <a:buChar char="•"/>
            </a:pP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Soundness: </a:t>
            </a:r>
            <a:r>
              <a:rPr lang="en-US" sz="2200" dirty="0">
                <a:latin typeface="CMU Serif" panose="02000603000000000000" pitchFamily="2" charset="0"/>
                <a:ea typeface="CMU Serif" panose="02000603000000000000" pitchFamily="2" charset="0"/>
                <a:cs typeface="CMU Serif" panose="02000603000000000000" pitchFamily="2" charset="0"/>
              </a:rPr>
              <a:t>An inference procedure is sound if it </a:t>
            </a:r>
            <a:r>
              <a:rPr lang="en-US" sz="2200" dirty="0">
                <a:solidFill>
                  <a:schemeClr val="accent6"/>
                </a:solidFill>
                <a:latin typeface="CMU Serif" panose="02000603000000000000" pitchFamily="2" charset="0"/>
                <a:ea typeface="CMU Serif" panose="02000603000000000000" pitchFamily="2" charset="0"/>
                <a:cs typeface="CMU Serif" panose="02000603000000000000" pitchFamily="2" charset="0"/>
              </a:rPr>
              <a:t>derives only sentences </a:t>
            </a:r>
            <a:r>
              <a:rPr lang="en-US" sz="2200" dirty="0">
                <a:latin typeface="CMU Serif" panose="02000603000000000000" pitchFamily="2" charset="0"/>
                <a:ea typeface="CMU Serif" panose="02000603000000000000" pitchFamily="2" charset="0"/>
                <a:cs typeface="CMU Serif" panose="02000603000000000000" pitchFamily="2" charset="0"/>
              </a:rPr>
              <a:t>that are actually entailed by the knowledge base (KB). This ensures that no false conclusions are made.</a:t>
            </a:r>
          </a:p>
          <a:p>
            <a:pPr marL="800100" lvl="1" indent="-342900" algn="just">
              <a:spcAft>
                <a:spcPts val="600"/>
              </a:spcAft>
              <a:buClr>
                <a:schemeClr val="accent1"/>
              </a:buClr>
              <a:buFont typeface="Courier New" panose="02070309020205020404" pitchFamily="49" charset="0"/>
              <a:buChar char="o"/>
            </a:pPr>
            <a:r>
              <a:rPr lang="en-US" sz="2200" dirty="0">
                <a:latin typeface="CMU Serif" panose="02000603000000000000" pitchFamily="2" charset="0"/>
                <a:ea typeface="CMU Serif" panose="02000603000000000000" pitchFamily="2" charset="0"/>
                <a:cs typeface="CMU Serif" panose="02000603000000000000" pitchFamily="2" charset="0"/>
              </a:rPr>
              <a:t>Example: If KB states, "All humans are mortal" and "Socrates is a human," a sound inference procedure can derive "Socrates is mortal" but will never derive "Socrates is immortal".</a:t>
            </a:r>
          </a:p>
          <a:p>
            <a:pPr marL="342900" indent="-342900" algn="just">
              <a:spcAft>
                <a:spcPts val="600"/>
              </a:spcAft>
              <a:buClr>
                <a:schemeClr val="accent1"/>
              </a:buClr>
              <a:buFont typeface="Arial" panose="020B0604020202020204" pitchFamily="34" charset="0"/>
              <a:buChar char="•"/>
            </a:pP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Completeness: </a:t>
            </a:r>
            <a:r>
              <a:rPr lang="en-US" sz="2200" dirty="0">
                <a:latin typeface="CMU Serif" panose="02000603000000000000" pitchFamily="2" charset="0"/>
                <a:ea typeface="CMU Serif" panose="02000603000000000000" pitchFamily="2" charset="0"/>
                <a:cs typeface="CMU Serif" panose="02000603000000000000" pitchFamily="2" charset="0"/>
              </a:rPr>
              <a:t>An inference procedure is complete if it can </a:t>
            </a:r>
            <a:r>
              <a:rPr lang="en-US" sz="2200" dirty="0">
                <a:solidFill>
                  <a:schemeClr val="accent6"/>
                </a:solidFill>
                <a:latin typeface="CMU Serif" panose="02000603000000000000" pitchFamily="2" charset="0"/>
                <a:ea typeface="CMU Serif" panose="02000603000000000000" pitchFamily="2" charset="0"/>
                <a:cs typeface="CMU Serif" panose="02000603000000000000" pitchFamily="2" charset="0"/>
              </a:rPr>
              <a:t>derive every sentence </a:t>
            </a:r>
            <a:r>
              <a:rPr lang="en-US" sz="2200" dirty="0">
                <a:latin typeface="CMU Serif" panose="02000603000000000000" pitchFamily="2" charset="0"/>
                <a:ea typeface="CMU Serif" panose="02000603000000000000" pitchFamily="2" charset="0"/>
                <a:cs typeface="CMU Serif" panose="02000603000000000000" pitchFamily="2" charset="0"/>
              </a:rPr>
              <a:t>that is entailed by the KB. This means it finds all true conclusions.</a:t>
            </a:r>
          </a:p>
          <a:p>
            <a:pPr marL="800100" lvl="1" indent="-342900" algn="just">
              <a:spcAft>
                <a:spcPts val="600"/>
              </a:spcAft>
              <a:buClr>
                <a:schemeClr val="accent1"/>
              </a:buClr>
              <a:buFont typeface="Courier New" panose="02070309020205020404" pitchFamily="49" charset="0"/>
              <a:buChar char="o"/>
            </a:pPr>
            <a:r>
              <a:rPr lang="en-US" sz="2200" dirty="0">
                <a:latin typeface="CMU Serif" panose="02000603000000000000" pitchFamily="2" charset="0"/>
                <a:ea typeface="CMU Serif" panose="02000603000000000000" pitchFamily="2" charset="0"/>
                <a:cs typeface="CMU Serif" panose="02000603000000000000" pitchFamily="2" charset="0"/>
              </a:rPr>
              <a:t>Example: If KB entails "Socrates is mortal," a complete inference system will always be able to derive it. If it fails to do so, it is incomplete.</a:t>
            </a:r>
          </a:p>
        </p:txBody>
      </p:sp>
      <p:sp>
        <p:nvSpPr>
          <p:cNvPr id="4" name="TextBox 3">
            <a:extLst>
              <a:ext uri="{FF2B5EF4-FFF2-40B4-BE49-F238E27FC236}">
                <a16:creationId xmlns:a16="http://schemas.microsoft.com/office/drawing/2014/main" id="{47F3D3AC-04EE-016F-18B3-26E1B4323CF9}"/>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Soundness </a:t>
            </a:r>
            <a:r>
              <a:rPr lang="en-US" sz="3600">
                <a:solidFill>
                  <a:schemeClr val="accent1"/>
                </a:solidFill>
                <a:latin typeface="CMU Serif" panose="02000603000000000000" pitchFamily="2" charset="0"/>
                <a:ea typeface="CMU Serif" panose="02000603000000000000" pitchFamily="2" charset="0"/>
                <a:cs typeface="CMU Serif" panose="02000603000000000000" pitchFamily="2" charset="0"/>
              </a:rPr>
              <a:t>&amp; Completeness</a:t>
            </a:r>
            <a:endPar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F0489-4613-FD77-968A-F05F145DEFFD}"/>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Summary</a:t>
            </a:r>
          </a:p>
        </p:txBody>
      </p:sp>
      <p:sp>
        <p:nvSpPr>
          <p:cNvPr id="3" name="TextBox 2">
            <a:extLst>
              <a:ext uri="{FF2B5EF4-FFF2-40B4-BE49-F238E27FC236}">
                <a16:creationId xmlns:a16="http://schemas.microsoft.com/office/drawing/2014/main" id="{842BF3A4-D40D-15A7-322A-018C0F218C55}"/>
              </a:ext>
            </a:extLst>
          </p:cNvPr>
          <p:cNvSpPr txBox="1"/>
          <p:nvPr/>
        </p:nvSpPr>
        <p:spPr>
          <a:xfrm>
            <a:off x="452965" y="1450343"/>
            <a:ext cx="8238067" cy="5124480"/>
          </a:xfrm>
          <a:prstGeom prst="rect">
            <a:avLst/>
          </a:prstGeom>
          <a:noFill/>
        </p:spPr>
        <p:txBody>
          <a:bodyPr wrap="square" lIns="0" tIns="0" rIns="0" bIns="0" rtlCol="0" anchor="ctr">
            <a:spAutoFit/>
          </a:bodyPr>
          <a:lstStyle/>
          <a:p>
            <a:pPr marL="342900"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Intelligent agents need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knowledge</a:t>
            </a:r>
            <a:r>
              <a:rPr lang="en-US" sz="2200" dirty="0">
                <a:latin typeface="CMU Serif" panose="02000603000000000000" pitchFamily="2" charset="0"/>
                <a:ea typeface="CMU Serif" panose="02000603000000000000" pitchFamily="2" charset="0"/>
                <a:cs typeface="CMU Serif" panose="02000603000000000000" pitchFamily="2" charset="0"/>
              </a:rPr>
              <a:t> about the world for making good decisions.</a:t>
            </a:r>
          </a:p>
          <a:p>
            <a:pPr marL="342900"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The knowledge of an agent is stored in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knowledge base</a:t>
            </a:r>
            <a:r>
              <a:rPr lang="en-US" sz="2200" dirty="0">
                <a:latin typeface="CMU Serif" panose="02000603000000000000" pitchFamily="2" charset="0"/>
                <a:ea typeface="CMU Serif" panose="02000603000000000000" pitchFamily="2" charset="0"/>
                <a:cs typeface="CMU Serif" panose="02000603000000000000" pitchFamily="2" charset="0"/>
              </a:rPr>
              <a:t> (KB) in the form of sentences in a knowledge representation language.</a:t>
            </a:r>
          </a:p>
          <a:p>
            <a:pPr marL="342900"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A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knowledge-based agen</a:t>
            </a:r>
            <a:r>
              <a:rPr lang="en-US" sz="2200" dirty="0">
                <a:latin typeface="CMU Serif" panose="02000603000000000000" pitchFamily="2" charset="0"/>
                <a:ea typeface="CMU Serif" panose="02000603000000000000" pitchFamily="2" charset="0"/>
                <a:cs typeface="CMU Serif" panose="02000603000000000000" pitchFamily="2" charset="0"/>
              </a:rPr>
              <a:t>t needs a knowledge base (KB) and an inference mechanism.</a:t>
            </a:r>
          </a:p>
          <a:p>
            <a:pPr marL="342900"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It operates by storing sentences in its knowledge base, inferring new sentences with the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inference mechanism </a:t>
            </a:r>
            <a:r>
              <a:rPr lang="en-US" sz="2200" dirty="0">
                <a:latin typeface="CMU Serif" panose="02000603000000000000" pitchFamily="2" charset="0"/>
                <a:ea typeface="CMU Serif" panose="02000603000000000000" pitchFamily="2" charset="0"/>
                <a:cs typeface="CMU Serif" panose="02000603000000000000" pitchFamily="2" charset="0"/>
              </a:rPr>
              <a:t>and using them to deduce which actions to take. </a:t>
            </a:r>
          </a:p>
          <a:p>
            <a:pPr marL="342900"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A representation language is defined by its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syntax</a:t>
            </a:r>
            <a:r>
              <a:rPr lang="en-US" sz="2200" dirty="0">
                <a:latin typeface="CMU Serif" panose="02000603000000000000" pitchFamily="2" charset="0"/>
                <a:ea typeface="CMU Serif" panose="02000603000000000000" pitchFamily="2" charset="0"/>
                <a:cs typeface="CMU Serif" panose="02000603000000000000" pitchFamily="2" charset="0"/>
              </a:rPr>
              <a:t> and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semantics</a:t>
            </a:r>
            <a:r>
              <a:rPr lang="en-US" sz="2200" dirty="0">
                <a:latin typeface="CMU Serif" panose="02000603000000000000" pitchFamily="2" charset="0"/>
                <a:ea typeface="CMU Serif" panose="02000603000000000000" pitchFamily="2" charset="0"/>
                <a:cs typeface="CMU Serif" panose="02000603000000000000" pitchFamily="2" charset="0"/>
              </a:rPr>
              <a:t>, which specify structure of sentences and how they relate to world facts.</a:t>
            </a:r>
          </a:p>
          <a:p>
            <a:pPr marL="342900"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The interpretation of a sentence is the fact to which it refers. If this fact is part of the actual world, then the sentence is true.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11FF4-EAF6-2CEF-4DE6-5886D04C7A4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96C93CF-BC27-A928-9DEB-D15BA2193638}"/>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Reading</a:t>
            </a:r>
          </a:p>
        </p:txBody>
      </p:sp>
      <p:sp>
        <p:nvSpPr>
          <p:cNvPr id="2" name="TextBox 1">
            <a:extLst>
              <a:ext uri="{FF2B5EF4-FFF2-40B4-BE49-F238E27FC236}">
                <a16:creationId xmlns:a16="http://schemas.microsoft.com/office/drawing/2014/main" id="{13C3D3CF-F72C-15E7-AD0E-9FFD45BFA487}"/>
              </a:ext>
            </a:extLst>
          </p:cNvPr>
          <p:cNvSpPr txBox="1"/>
          <p:nvPr/>
        </p:nvSpPr>
        <p:spPr>
          <a:xfrm>
            <a:off x="452965" y="2536448"/>
            <a:ext cx="8238067" cy="892552"/>
          </a:xfrm>
          <a:prstGeom prst="rect">
            <a:avLst/>
          </a:prstGeom>
          <a:noFill/>
        </p:spPr>
        <p:txBody>
          <a:bodyPr wrap="square" lIns="0" tIns="0" rIns="0" bIns="0" rtlCol="0" anchor="ctr">
            <a:spAutoFit/>
          </a:bodyPr>
          <a:lstStyle/>
          <a:p>
            <a:pPr>
              <a:spcAft>
                <a:spcPts val="1200"/>
              </a:spcAft>
              <a:buClr>
                <a:schemeClr val="accent1"/>
              </a:buClr>
            </a:pP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Chapter 07 of the textbook</a:t>
            </a:r>
          </a:p>
          <a:p>
            <a:pPr>
              <a:spcAft>
                <a:spcPts val="1200"/>
              </a:spcAft>
              <a:buClr>
                <a:schemeClr val="accent1"/>
              </a:buClr>
            </a:pPr>
            <a:r>
              <a:rPr lang="en-US" sz="2400" dirty="0">
                <a:solidFill>
                  <a:schemeClr val="accent1"/>
                </a:solidFill>
                <a:latin typeface="CMU Serif" panose="02000603000000000000" pitchFamily="2" charset="0"/>
                <a:ea typeface="CMU Serif" panose="02000603000000000000" pitchFamily="2" charset="0"/>
                <a:cs typeface="CMU Serif" panose="02000603000000000000" pitchFamily="2" charset="0"/>
              </a:rPr>
              <a:t>Pages: 226 - 234</a:t>
            </a:r>
          </a:p>
        </p:txBody>
      </p:sp>
    </p:spTree>
    <p:extLst>
      <p:ext uri="{BB962C8B-B14F-4D97-AF65-F5344CB8AC3E}">
        <p14:creationId xmlns:p14="http://schemas.microsoft.com/office/powerpoint/2010/main" val="423880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C630D3-1081-8488-CD49-1DD744A773EB}"/>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Topic Outline</a:t>
            </a:r>
          </a:p>
        </p:txBody>
      </p:sp>
      <p:sp>
        <p:nvSpPr>
          <p:cNvPr id="3" name="TextBox 2">
            <a:extLst>
              <a:ext uri="{FF2B5EF4-FFF2-40B4-BE49-F238E27FC236}">
                <a16:creationId xmlns:a16="http://schemas.microsoft.com/office/drawing/2014/main" id="{CE148680-CD76-E3A5-EB11-9E668942EE9A}"/>
              </a:ext>
            </a:extLst>
          </p:cNvPr>
          <p:cNvSpPr txBox="1"/>
          <p:nvPr/>
        </p:nvSpPr>
        <p:spPr>
          <a:xfrm>
            <a:off x="452966" y="2016088"/>
            <a:ext cx="8238067" cy="3724096"/>
          </a:xfrm>
          <a:prstGeom prst="rect">
            <a:avLst/>
          </a:prstGeom>
          <a:noFill/>
        </p:spPr>
        <p:txBody>
          <a:bodyPr wrap="square" lIns="0" tIns="0" rIns="0" bIns="0" rtlCol="0" anchor="ctr">
            <a:spAutoFit/>
          </a:bodyPr>
          <a:lstStyle/>
          <a:p>
            <a:pPr>
              <a:spcAft>
                <a:spcPts val="1200"/>
              </a:spcAft>
              <a:buClr>
                <a:schemeClr val="accent1"/>
              </a:buClr>
            </a:pPr>
            <a:r>
              <a:rPr lang="en-US" sz="2400" dirty="0">
                <a:latin typeface="CMU Serif" panose="02000603000000000000" pitchFamily="2" charset="0"/>
                <a:ea typeface="CMU Serif" panose="02000603000000000000" pitchFamily="2" charset="0"/>
                <a:cs typeface="CMU Serif" panose="02000603000000000000" pitchFamily="2" charset="0"/>
              </a:rPr>
              <a:t>We will explore the following key topics for logical agents:</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The design of a Knowledge-Based Agents</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Introduce a simple environment: The Wumpus World</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Fundamental principles of logic: Propositional Logic (PL)</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Canonical structured representation of logic: First-Order Logic (FOL)</a:t>
            </a:r>
          </a:p>
          <a:p>
            <a:pPr marL="342900" indent="-342900">
              <a:spcAft>
                <a:spcPts val="1200"/>
              </a:spcAft>
              <a:buClr>
                <a:schemeClr val="accent1"/>
              </a:buClr>
              <a:buFont typeface="Arial" panose="020B0604020202020204" pitchFamily="34" charset="0"/>
              <a:buChar char="•"/>
            </a:pPr>
            <a:r>
              <a:rPr lang="en-US" sz="2400" dirty="0">
                <a:latin typeface="CMU Serif" panose="02000603000000000000" pitchFamily="2" charset="0"/>
                <a:ea typeface="CMU Serif" panose="02000603000000000000" pitchFamily="2" charset="0"/>
                <a:cs typeface="CMU Serif" panose="02000603000000000000" pitchFamily="2" charset="0"/>
              </a:rPr>
              <a:t>Integrate knowledge-based agents with logic to build agents for the Wumpus World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617D0-5382-2794-3828-B6B1565BE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1D1CAC-AFBF-E902-F892-1C8E13C4E782}"/>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PL vs FOL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49DDCA-404A-ED63-461E-C4ACABC85821}"/>
                  </a:ext>
                </a:extLst>
              </p:cNvPr>
              <p:cNvSpPr txBox="1"/>
              <p:nvPr/>
            </p:nvSpPr>
            <p:spPr>
              <a:xfrm>
                <a:off x="452965" y="1429773"/>
                <a:ext cx="8238067" cy="5201424"/>
              </a:xfrm>
              <a:prstGeom prst="rect">
                <a:avLst/>
              </a:prstGeom>
              <a:noFill/>
            </p:spPr>
            <p:txBody>
              <a:bodyPr wrap="square" lIns="0" tIns="0" rIns="0" bIns="0" rtlCol="0" anchor="ctr">
                <a:spAutoFit/>
              </a:bodyPr>
              <a:lstStyle/>
              <a:p>
                <a:pPr marL="342900" indent="-342900" algn="just">
                  <a:spcAft>
                    <a:spcPts val="600"/>
                  </a:spcAft>
                  <a:buClr>
                    <a:schemeClr val="accent1"/>
                  </a:buClr>
                  <a:buFont typeface="Wingdings" panose="05000000000000000000" pitchFamily="2" charset="2"/>
                  <a:buChar char="Ø"/>
                </a:pPr>
                <a:r>
                  <a:rPr lang="en-US" sz="2200" dirty="0">
                    <a:latin typeface="CMU Serif" panose="02000603000000000000" pitchFamily="2" charset="0"/>
                    <a:ea typeface="CMU Serif" panose="02000603000000000000" pitchFamily="2" charset="0"/>
                    <a:cs typeface="CMU Serif" panose="02000603000000000000" pitchFamily="2" charset="0"/>
                  </a:rPr>
                  <a:t>Propositional Logic (PL) deals with simple, indivisible statements (propositions) that are either true or false but lacks the ability to express relationships between objects.</a:t>
                </a:r>
              </a:p>
              <a:p>
                <a:pPr marL="800100" lvl="1"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P1: "Alice is mortal"</a:t>
                </a:r>
              </a:p>
              <a:p>
                <a:pPr marL="800100" lvl="1"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P2: "Bob is mortal"</a:t>
                </a:r>
              </a:p>
              <a:p>
                <a:pPr marL="800100" lvl="1"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This quickly becomes impractical for large or unknown numbers of humans.</a:t>
                </a:r>
              </a:p>
              <a:p>
                <a:pPr marL="342900" indent="-342900" algn="just">
                  <a:spcAft>
                    <a:spcPts val="600"/>
                  </a:spcAft>
                  <a:buClr>
                    <a:schemeClr val="accent1"/>
                  </a:buClr>
                  <a:buFont typeface="Wingdings" panose="05000000000000000000" pitchFamily="2" charset="2"/>
                  <a:buChar char="Ø"/>
                </a:pPr>
                <a:r>
                  <a:rPr lang="en-US" sz="2200" dirty="0">
                    <a:latin typeface="CMU Serif" panose="02000603000000000000" pitchFamily="2" charset="0"/>
                    <a:ea typeface="CMU Serif" panose="02000603000000000000" pitchFamily="2" charset="0"/>
                    <a:cs typeface="CMU Serif" panose="02000603000000000000" pitchFamily="2" charset="0"/>
                  </a:rPr>
                  <a:t>First-order logic (FOL) extends propositional logic by introducing quantifiers </a:t>
                </a:r>
                <a14:m>
                  <m:oMath xmlns:m="http://schemas.openxmlformats.org/officeDocument/2006/math">
                    <m:r>
                      <a:rPr lang="en-US" sz="2200" b="0" i="0" smtClean="0">
                        <a:latin typeface="Cambria Math" panose="02040503050406030204" pitchFamily="18" charset="0"/>
                        <a:ea typeface="CMU Serif" panose="02000603000000000000" pitchFamily="2" charset="0"/>
                        <a:cs typeface="CMU Serif" panose="02000603000000000000" pitchFamily="2" charset="0"/>
                      </a:rPr>
                      <m:t>(</m:t>
                    </m:r>
                    <m:r>
                      <a:rPr lang="en-US" sz="2200" b="0" i="1" smtClean="0">
                        <a:latin typeface="Cambria Math" panose="02040503050406030204" pitchFamily="18" charset="0"/>
                        <a:ea typeface="CMU Serif" panose="02000603000000000000" pitchFamily="2" charset="0"/>
                        <a:cs typeface="CMU Serif" panose="02000603000000000000" pitchFamily="2" charset="0"/>
                      </a:rPr>
                      <m:t>∀, ∃)</m:t>
                    </m:r>
                  </m:oMath>
                </a14:m>
                <a:r>
                  <a:rPr lang="en-US" sz="2200" dirty="0">
                    <a:latin typeface="CMU Serif" panose="02000603000000000000" pitchFamily="2" charset="0"/>
                    <a:ea typeface="CMU Serif" panose="02000603000000000000" pitchFamily="2" charset="0"/>
                    <a:cs typeface="CMU Serif" panose="02000603000000000000" pitchFamily="2" charset="0"/>
                  </a:rPr>
                  <a:t>, variables, predicates, and functions, allowing it to represent complex relationships and general statements about objects.</a:t>
                </a:r>
              </a:p>
              <a:p>
                <a:pPr marL="800100" lvl="1"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∀x(Human(x) → Mortal(x))</a:t>
                </a:r>
              </a:p>
              <a:p>
                <a:pPr marL="800100" lvl="1"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This means "For all x, if x is a human, then x is mortal," which is compact and generalizable.</a:t>
                </a:r>
              </a:p>
            </p:txBody>
          </p:sp>
        </mc:Choice>
        <mc:Fallback xmlns="">
          <p:sp>
            <p:nvSpPr>
              <p:cNvPr id="4" name="TextBox 3">
                <a:extLst>
                  <a:ext uri="{FF2B5EF4-FFF2-40B4-BE49-F238E27FC236}">
                    <a16:creationId xmlns:a16="http://schemas.microsoft.com/office/drawing/2014/main" id="{3549DDCA-404A-ED63-461E-C4ACABC85821}"/>
                  </a:ext>
                </a:extLst>
              </p:cNvPr>
              <p:cNvSpPr txBox="1">
                <a:spLocks noRot="1" noChangeAspect="1" noMove="1" noResize="1" noEditPoints="1" noAdjustHandles="1" noChangeArrowheads="1" noChangeShapeType="1" noTextEdit="1"/>
              </p:cNvSpPr>
              <p:nvPr/>
            </p:nvSpPr>
            <p:spPr>
              <a:xfrm>
                <a:off x="452965" y="1429773"/>
                <a:ext cx="8238067" cy="5201424"/>
              </a:xfrm>
              <a:prstGeom prst="rect">
                <a:avLst/>
              </a:prstGeom>
              <a:blipFill>
                <a:blip r:embed="rId2"/>
                <a:stretch>
                  <a:fillRect l="-1923" t="-1407" r="-1997" b="-2814"/>
                </a:stretch>
              </a:blipFill>
            </p:spPr>
            <p:txBody>
              <a:bodyPr/>
              <a:lstStyle/>
              <a:p>
                <a:r>
                  <a:rPr lang="en-US">
                    <a:noFill/>
                  </a:rPr>
                  <a:t> </a:t>
                </a:r>
              </a:p>
            </p:txBody>
          </p:sp>
        </mc:Fallback>
      </mc:AlternateContent>
    </p:spTree>
    <p:extLst>
      <p:ext uri="{BB962C8B-B14F-4D97-AF65-F5344CB8AC3E}">
        <p14:creationId xmlns:p14="http://schemas.microsoft.com/office/powerpoint/2010/main" val="43204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A44A8-8D51-FC56-B094-489942B31C91}"/>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Knowledge-Based Agents</a:t>
            </a:r>
          </a:p>
        </p:txBody>
      </p:sp>
      <p:sp>
        <p:nvSpPr>
          <p:cNvPr id="3" name="TextBox 2">
            <a:extLst>
              <a:ext uri="{FF2B5EF4-FFF2-40B4-BE49-F238E27FC236}">
                <a16:creationId xmlns:a16="http://schemas.microsoft.com/office/drawing/2014/main" id="{F2FFC1F1-B56C-4FD0-8DA3-31AE09280255}"/>
              </a:ext>
            </a:extLst>
          </p:cNvPr>
          <p:cNvSpPr txBox="1"/>
          <p:nvPr/>
        </p:nvSpPr>
        <p:spPr>
          <a:xfrm>
            <a:off x="452965" y="1791536"/>
            <a:ext cx="8238067" cy="4416594"/>
          </a:xfrm>
          <a:prstGeom prst="rect">
            <a:avLst/>
          </a:prstGeom>
          <a:noFill/>
        </p:spPr>
        <p:txBody>
          <a:bodyPr wrap="square" lIns="0" tIns="0" rIns="0" bIns="0" rtlCol="0" anchor="ctr">
            <a:spAutoFit/>
          </a:bodyPr>
          <a:lstStyle/>
          <a:p>
            <a:pPr algn="just">
              <a:spcAft>
                <a:spcPts val="600"/>
              </a:spcAft>
              <a:buClr>
                <a:schemeClr val="accent1"/>
              </a:buClr>
            </a:pPr>
            <a:r>
              <a:rPr lang="en-US" sz="2200" dirty="0">
                <a:latin typeface="CMU Serif" panose="02000603000000000000" pitchFamily="2" charset="0"/>
                <a:ea typeface="CMU Serif" panose="02000603000000000000" pitchFamily="2" charset="0"/>
                <a:cs typeface="CMU Serif" panose="02000603000000000000" pitchFamily="2" charset="0"/>
              </a:rPr>
              <a:t>A knowledge-based agent includes (at least) a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Knowledge Base (KB)</a:t>
            </a:r>
            <a:r>
              <a:rPr lang="en-US" sz="2200" dirty="0">
                <a:latin typeface="CMU Serif" panose="02000603000000000000" pitchFamily="2" charset="0"/>
                <a:ea typeface="CMU Serif" panose="02000603000000000000" pitchFamily="2" charset="0"/>
                <a:cs typeface="CMU Serif" panose="02000603000000000000" pitchFamily="2" charset="0"/>
              </a:rPr>
              <a:t> &amp; an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Inference System</a:t>
            </a:r>
            <a:r>
              <a:rPr lang="en-US" sz="2200" dirty="0">
                <a:latin typeface="CMU Serif" panose="02000603000000000000" pitchFamily="2" charset="0"/>
                <a:ea typeface="CMU Serif" panose="02000603000000000000" pitchFamily="2" charset="0"/>
                <a:cs typeface="CMU Serif" panose="02000603000000000000" pitchFamily="2" charset="0"/>
              </a:rPr>
              <a:t>.</a:t>
            </a:r>
          </a:p>
          <a:p>
            <a:pPr marL="342900" indent="-342900" algn="just">
              <a:spcAft>
                <a:spcPts val="600"/>
              </a:spcAft>
              <a:buClr>
                <a:schemeClr val="accent1"/>
              </a:buClr>
              <a:buFont typeface="Wingdings" panose="05000000000000000000" pitchFamily="2" charset="2"/>
              <a:buChar char="Ø"/>
            </a:pPr>
            <a:r>
              <a:rPr lang="en-US" sz="2200" dirty="0">
                <a:latin typeface="CMU Serif" panose="02000603000000000000" pitchFamily="2" charset="0"/>
                <a:ea typeface="CMU Serif" panose="02000603000000000000" pitchFamily="2" charset="0"/>
                <a:cs typeface="CMU Serif" panose="02000603000000000000" pitchFamily="2" charset="0"/>
              </a:rPr>
              <a:t>Knowledge Base: </a:t>
            </a:r>
          </a:p>
          <a:p>
            <a:pPr marL="800100" lvl="1"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A knowledge base (KB) represents facts about the world.</a:t>
            </a:r>
          </a:p>
          <a:p>
            <a:pPr marL="800100" lvl="1"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Each fact is a sentence or assertion.</a:t>
            </a:r>
          </a:p>
          <a:p>
            <a:pPr marL="800100" lvl="1"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A sentence given without derivation is called an axiom.</a:t>
            </a:r>
          </a:p>
          <a:p>
            <a:pPr marL="342900" indent="-342900" algn="just">
              <a:spcAft>
                <a:spcPts val="600"/>
              </a:spcAft>
              <a:buClr>
                <a:schemeClr val="accent1"/>
              </a:buClr>
              <a:buFont typeface="Wingdings" panose="05000000000000000000" pitchFamily="2" charset="2"/>
              <a:buChar char="Ø"/>
            </a:pPr>
            <a:r>
              <a:rPr lang="en-US" sz="2200" dirty="0">
                <a:latin typeface="CMU Serif" panose="02000603000000000000" pitchFamily="2" charset="0"/>
                <a:ea typeface="CMU Serif" panose="02000603000000000000" pitchFamily="2" charset="0"/>
                <a:cs typeface="CMU Serif" panose="02000603000000000000" pitchFamily="2" charset="0"/>
              </a:rPr>
              <a:t>Inference: </a:t>
            </a:r>
          </a:p>
          <a:p>
            <a:pPr marL="800100" lvl="1" indent="-342900" algn="just">
              <a:spcAft>
                <a:spcPts val="6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We derive new sentences from old.</a:t>
            </a:r>
          </a:p>
          <a:p>
            <a:pPr algn="just">
              <a:spcAft>
                <a:spcPts val="600"/>
              </a:spcAft>
              <a:buClr>
                <a:schemeClr val="accent1"/>
              </a:buClr>
            </a:pPr>
            <a:endParaRPr lang="en-US" sz="2200" dirty="0">
              <a:latin typeface="CMU Serif" panose="02000603000000000000" pitchFamily="2" charset="0"/>
              <a:ea typeface="CMU Serif" panose="02000603000000000000" pitchFamily="2" charset="0"/>
              <a:cs typeface="CMU Serif" panose="02000603000000000000" pitchFamily="2" charset="0"/>
            </a:endParaRPr>
          </a:p>
          <a:p>
            <a:pPr marL="342900" indent="-342900" algn="just">
              <a:spcAft>
                <a:spcPts val="600"/>
              </a:spcAft>
              <a:buClr>
                <a:schemeClr val="accent1"/>
              </a:buClr>
              <a:buFont typeface="Wingdings" panose="05000000000000000000" pitchFamily="2" charset="2"/>
              <a:buChar char="ü"/>
            </a:pPr>
            <a:r>
              <a:rPr lang="en-US" sz="2200" dirty="0">
                <a:latin typeface="CMU Serif" panose="02000603000000000000" pitchFamily="2" charset="0"/>
                <a:ea typeface="CMU Serif" panose="02000603000000000000" pitchFamily="2" charset="0"/>
                <a:cs typeface="CMU Serif" panose="02000603000000000000" pitchFamily="2" charset="0"/>
              </a:rPr>
              <a:t>New sentences can be added to the knowledge base (TELL).</a:t>
            </a:r>
          </a:p>
          <a:p>
            <a:pPr marL="342900" indent="-342900" algn="just">
              <a:spcAft>
                <a:spcPts val="600"/>
              </a:spcAft>
              <a:buClr>
                <a:schemeClr val="accent1"/>
              </a:buClr>
              <a:buFont typeface="Wingdings" panose="05000000000000000000" pitchFamily="2" charset="2"/>
              <a:buChar char="ü"/>
            </a:pPr>
            <a:r>
              <a:rPr lang="en-US" sz="2200" dirty="0">
                <a:latin typeface="CMU Serif" panose="02000603000000000000" pitchFamily="2" charset="0"/>
                <a:ea typeface="CMU Serif" panose="02000603000000000000" pitchFamily="2" charset="0"/>
                <a:cs typeface="CMU Serif" panose="02000603000000000000" pitchFamily="2" charset="0"/>
              </a:rPr>
              <a:t>Queries can be made to retrieve known information (ASK).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7977E-FD08-4F6E-FF26-991692E9BCD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8A7FA2-4CDD-2B04-105B-0232E1FA4044}"/>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Knowledge-Based Agents</a:t>
            </a:r>
          </a:p>
        </p:txBody>
      </p:sp>
      <p:sp>
        <p:nvSpPr>
          <p:cNvPr id="3" name="TextBox 2">
            <a:extLst>
              <a:ext uri="{FF2B5EF4-FFF2-40B4-BE49-F238E27FC236}">
                <a16:creationId xmlns:a16="http://schemas.microsoft.com/office/drawing/2014/main" id="{DA0A0E1B-FE81-B951-5BC9-9E7BCF50A542}"/>
              </a:ext>
            </a:extLst>
          </p:cNvPr>
          <p:cNvSpPr txBox="1"/>
          <p:nvPr/>
        </p:nvSpPr>
        <p:spPr>
          <a:xfrm>
            <a:off x="452964" y="1585935"/>
            <a:ext cx="8238067" cy="2308324"/>
          </a:xfrm>
          <a:prstGeom prst="rect">
            <a:avLst/>
          </a:prstGeom>
          <a:noFill/>
        </p:spPr>
        <p:txBody>
          <a:bodyPr wrap="square" lIns="0" tIns="0" rIns="0" bIns="0" rtlCol="0" anchor="ctr">
            <a:spAutoFit/>
          </a:bodyPr>
          <a:lstStyle/>
          <a:p>
            <a:pPr algn="just">
              <a:spcAft>
                <a:spcPts val="1200"/>
              </a:spcAft>
              <a:buClr>
                <a:schemeClr val="accent1"/>
              </a:buClr>
            </a:pPr>
            <a:r>
              <a:rPr lang="en-US" sz="2200" dirty="0">
                <a:latin typeface="CMU Serif" panose="02000603000000000000" pitchFamily="2" charset="0"/>
                <a:ea typeface="CMU Serif" panose="02000603000000000000" pitchFamily="2" charset="0"/>
                <a:cs typeface="CMU Serif" panose="02000603000000000000" pitchFamily="2" charset="0"/>
              </a:rPr>
              <a:t>A knowledge-based agent operates as follows:</a:t>
            </a:r>
          </a:p>
          <a:p>
            <a:pPr marL="342900" indent="-342900" algn="just">
              <a:spcAft>
                <a:spcPts val="1200"/>
              </a:spcAft>
              <a:buClr>
                <a:schemeClr val="accent1"/>
              </a:buClr>
              <a:buFont typeface="Arial" panose="020B0604020202020204" pitchFamily="34" charset="0"/>
              <a:buChar char="•"/>
            </a:pP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TELLs</a:t>
            </a:r>
            <a:r>
              <a:rPr lang="en-US" sz="2200" dirty="0">
                <a:latin typeface="CMU Serif" panose="02000603000000000000" pitchFamily="2" charset="0"/>
                <a:ea typeface="CMU Serif" panose="02000603000000000000" pitchFamily="2" charset="0"/>
                <a:cs typeface="CMU Serif" panose="02000603000000000000" pitchFamily="2" charset="0"/>
              </a:rPr>
              <a:t> the knowledge base what it perceives.</a:t>
            </a:r>
          </a:p>
          <a:p>
            <a:pPr marL="800100" lvl="1" indent="-342900" algn="just">
              <a:spcAft>
                <a:spcPts val="1200"/>
              </a:spcAft>
              <a:buClr>
                <a:schemeClr val="accent1"/>
              </a:buClr>
              <a:buFont typeface="Courier New" panose="02070309020205020404" pitchFamily="49" charset="0"/>
              <a:buChar char="o"/>
            </a:pPr>
            <a:r>
              <a:rPr lang="en-US" sz="2200" dirty="0">
                <a:latin typeface="CMU Serif" panose="02000603000000000000" pitchFamily="2" charset="0"/>
                <a:ea typeface="CMU Serif" panose="02000603000000000000" pitchFamily="2" charset="0"/>
                <a:cs typeface="CMU Serif" panose="02000603000000000000" pitchFamily="2" charset="0"/>
              </a:rPr>
              <a:t>"asserts" knowledge into the KB. </a:t>
            </a:r>
          </a:p>
          <a:p>
            <a:pPr marL="342900" indent="-342900" algn="just">
              <a:spcAft>
                <a:spcPts val="1200"/>
              </a:spcAft>
              <a:buClr>
                <a:schemeClr val="accent1"/>
              </a:buClr>
              <a:buFont typeface="Arial" panose="020B0604020202020204" pitchFamily="34" charset="0"/>
              <a:buChar char="•"/>
            </a:pP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ASKs</a:t>
            </a:r>
            <a:r>
              <a:rPr lang="en-US" sz="2200" dirty="0">
                <a:latin typeface="CMU Serif" panose="02000603000000000000" pitchFamily="2" charset="0"/>
                <a:ea typeface="CMU Serif" panose="02000603000000000000" pitchFamily="2" charset="0"/>
                <a:cs typeface="CMU Serif" panose="02000603000000000000" pitchFamily="2" charset="0"/>
              </a:rPr>
              <a:t> the knowledge base what action to perform.</a:t>
            </a:r>
          </a:p>
          <a:p>
            <a:pPr marL="800100" lvl="1" indent="-342900" algn="just">
              <a:spcAft>
                <a:spcPts val="1200"/>
              </a:spcAft>
              <a:buClr>
                <a:schemeClr val="accent1"/>
              </a:buClr>
              <a:buFont typeface="Courier New" panose="02070309020205020404" pitchFamily="49" charset="0"/>
              <a:buChar char="o"/>
            </a:pPr>
            <a:r>
              <a:rPr lang="en-US" sz="2200" dirty="0">
                <a:latin typeface="CMU Serif" panose="02000603000000000000" pitchFamily="2" charset="0"/>
                <a:ea typeface="CMU Serif" panose="02000603000000000000" pitchFamily="2" charset="0"/>
                <a:cs typeface="CMU Serif" panose="02000603000000000000" pitchFamily="2" charset="0"/>
              </a:rPr>
              <a:t>performs "inference". </a:t>
            </a:r>
          </a:p>
        </p:txBody>
      </p:sp>
      <p:pic>
        <p:nvPicPr>
          <p:cNvPr id="5" name="Picture 4">
            <a:extLst>
              <a:ext uri="{FF2B5EF4-FFF2-40B4-BE49-F238E27FC236}">
                <a16:creationId xmlns:a16="http://schemas.microsoft.com/office/drawing/2014/main" id="{02F2A1D3-63E0-1055-6FF0-4A5B7751856D}"/>
              </a:ext>
            </a:extLst>
          </p:cNvPr>
          <p:cNvPicPr>
            <a:picLocks noChangeAspect="1"/>
          </p:cNvPicPr>
          <p:nvPr/>
        </p:nvPicPr>
        <p:blipFill>
          <a:blip r:embed="rId2"/>
          <a:stretch>
            <a:fillRect/>
          </a:stretch>
        </p:blipFill>
        <p:spPr>
          <a:xfrm>
            <a:off x="2160244" y="4276327"/>
            <a:ext cx="4823508" cy="2286000"/>
          </a:xfrm>
          <a:prstGeom prst="rect">
            <a:avLst/>
          </a:prstGeom>
          <a:ln w="28575">
            <a:solidFill>
              <a:schemeClr val="tx1"/>
            </a:solidFill>
          </a:ln>
        </p:spPr>
      </p:pic>
    </p:spTree>
    <p:extLst>
      <p:ext uri="{BB962C8B-B14F-4D97-AF65-F5344CB8AC3E}">
        <p14:creationId xmlns:p14="http://schemas.microsoft.com/office/powerpoint/2010/main" val="149141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9BBA90-7E38-F02F-734E-A9B20AA41AF4}"/>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Knowledge-Based Agents</a:t>
            </a:r>
          </a:p>
        </p:txBody>
      </p:sp>
      <p:sp>
        <p:nvSpPr>
          <p:cNvPr id="5" name="TextBox 4">
            <a:extLst>
              <a:ext uri="{FF2B5EF4-FFF2-40B4-BE49-F238E27FC236}">
                <a16:creationId xmlns:a16="http://schemas.microsoft.com/office/drawing/2014/main" id="{FE1B9B3A-EB78-8EB4-BD64-A27FEF58D1D3}"/>
              </a:ext>
            </a:extLst>
          </p:cNvPr>
          <p:cNvSpPr txBox="1"/>
          <p:nvPr/>
        </p:nvSpPr>
        <p:spPr>
          <a:xfrm>
            <a:off x="452966" y="1834106"/>
            <a:ext cx="8238067" cy="4154984"/>
          </a:xfrm>
          <a:prstGeom prst="rect">
            <a:avLst/>
          </a:prstGeom>
          <a:noFill/>
        </p:spPr>
        <p:txBody>
          <a:bodyPr wrap="square" lIns="0" tIns="0" rIns="0" bIns="0" rtlCol="0" anchor="ctr">
            <a:spAutoFit/>
          </a:bodyPr>
          <a:lstStyle/>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A knowledge-based agent is built by </a:t>
            </a:r>
            <a:r>
              <a:rPr lang="en-US" sz="2200" dirty="0">
                <a:solidFill>
                  <a:schemeClr val="accent1"/>
                </a:solidFill>
                <a:latin typeface="CMU Serif" panose="02000603000000000000" pitchFamily="2" charset="0"/>
                <a:ea typeface="CMU Serif" panose="02000603000000000000" pitchFamily="2" charset="0"/>
                <a:cs typeface="CMU Serif" panose="02000603000000000000" pitchFamily="2" charset="0"/>
              </a:rPr>
              <a:t>TELLing</a:t>
            </a:r>
            <a:r>
              <a:rPr lang="en-US" sz="2200" dirty="0">
                <a:latin typeface="CMU Serif" panose="02000603000000000000" pitchFamily="2" charset="0"/>
                <a:ea typeface="CMU Serif" panose="02000603000000000000" pitchFamily="2" charset="0"/>
                <a:cs typeface="CMU Serif" panose="02000603000000000000" pitchFamily="2" charset="0"/>
              </a:rPr>
              <a:t> it what it needs to know.</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The </a:t>
            </a:r>
            <a:r>
              <a:rPr lang="en-US" sz="2200" b="1" dirty="0">
                <a:solidFill>
                  <a:schemeClr val="accent1"/>
                </a:solidFill>
                <a:latin typeface="CMU Serif" panose="02000603000000000000" pitchFamily="2" charset="0"/>
                <a:ea typeface="CMU Serif" panose="02000603000000000000" pitchFamily="2" charset="0"/>
                <a:cs typeface="CMU Serif" panose="02000603000000000000" pitchFamily="2" charset="0"/>
              </a:rPr>
              <a:t>declarative approach </a:t>
            </a:r>
            <a:r>
              <a:rPr lang="en-US" sz="2200" dirty="0">
                <a:latin typeface="CMU Serif" panose="02000603000000000000" pitchFamily="2" charset="0"/>
                <a:ea typeface="CMU Serif" panose="02000603000000000000" pitchFamily="2" charset="0"/>
                <a:cs typeface="CMU Serif" panose="02000603000000000000" pitchFamily="2" charset="0"/>
              </a:rPr>
              <a:t>involves adding knowledge step by step until the agent can operate.</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The </a:t>
            </a:r>
            <a:r>
              <a:rPr lang="en-US" sz="2200" b="1" dirty="0">
                <a:solidFill>
                  <a:schemeClr val="accent1"/>
                </a:solidFill>
                <a:latin typeface="CMU Serif" panose="02000603000000000000" pitchFamily="2" charset="0"/>
                <a:ea typeface="CMU Serif" panose="02000603000000000000" pitchFamily="2" charset="0"/>
                <a:cs typeface="CMU Serif" panose="02000603000000000000" pitchFamily="2" charset="0"/>
              </a:rPr>
              <a:t>procedural approach </a:t>
            </a:r>
            <a:r>
              <a:rPr lang="en-US" sz="2200" dirty="0">
                <a:latin typeface="CMU Serif" panose="02000603000000000000" pitchFamily="2" charset="0"/>
                <a:ea typeface="CMU Serif" panose="02000603000000000000" pitchFamily="2" charset="0"/>
                <a:cs typeface="CMU Serif" panose="02000603000000000000" pitchFamily="2" charset="0"/>
              </a:rPr>
              <a:t>encodes behavior directly as program code.</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In the past, debates occurred between declarative and procedural approaches.</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Modern agents often combine both approaches for efficiency.</a:t>
            </a:r>
          </a:p>
          <a:p>
            <a:pPr marL="342900" indent="-342900" algn="just">
              <a:spcAft>
                <a:spcPts val="1200"/>
              </a:spcAft>
              <a:buClr>
                <a:schemeClr val="accent1"/>
              </a:buClr>
              <a:buFont typeface="Arial" panose="020B0604020202020204" pitchFamily="34" charset="0"/>
              <a:buChar char="•"/>
            </a:pPr>
            <a:r>
              <a:rPr lang="en-US" sz="2200" dirty="0">
                <a:latin typeface="CMU Serif" panose="02000603000000000000" pitchFamily="2" charset="0"/>
                <a:ea typeface="CMU Serif" panose="02000603000000000000" pitchFamily="2" charset="0"/>
                <a:cs typeface="CMU Serif" panose="02000603000000000000" pitchFamily="2" charset="0"/>
              </a:rPr>
              <a:t>Declarative knowledge can be compiled into procedural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15081D-B3A8-93B0-5F0D-F045CBFC8F0C}"/>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The Wumpus World </a:t>
            </a:r>
          </a:p>
        </p:txBody>
      </p:sp>
      <p:pic>
        <p:nvPicPr>
          <p:cNvPr id="6" name="Picture 5">
            <a:extLst>
              <a:ext uri="{FF2B5EF4-FFF2-40B4-BE49-F238E27FC236}">
                <a16:creationId xmlns:a16="http://schemas.microsoft.com/office/drawing/2014/main" id="{DFCA082F-013D-3167-6F2C-BC3B9EE008F0}"/>
              </a:ext>
            </a:extLst>
          </p:cNvPr>
          <p:cNvPicPr>
            <a:picLocks noChangeAspect="1"/>
          </p:cNvPicPr>
          <p:nvPr/>
        </p:nvPicPr>
        <p:blipFill>
          <a:blip r:embed="rId2"/>
          <a:srcRect r="1391"/>
          <a:stretch/>
        </p:blipFill>
        <p:spPr>
          <a:xfrm>
            <a:off x="2057399" y="1607611"/>
            <a:ext cx="5029200" cy="4837311"/>
          </a:xfrm>
          <a:prstGeom prst="rect">
            <a:avLst/>
          </a:prstGeom>
        </p:spPr>
      </p:pic>
    </p:spTree>
    <p:extLst>
      <p:ext uri="{BB962C8B-B14F-4D97-AF65-F5344CB8AC3E}">
        <p14:creationId xmlns:p14="http://schemas.microsoft.com/office/powerpoint/2010/main" val="327989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3A6C4C-EB4E-04CC-5FA8-74CDFF00D4A2}"/>
              </a:ext>
            </a:extLst>
          </p:cNvPr>
          <p:cNvPicPr>
            <a:picLocks noChangeAspect="1"/>
          </p:cNvPicPr>
          <p:nvPr/>
        </p:nvPicPr>
        <p:blipFill>
          <a:blip r:embed="rId2"/>
          <a:stretch>
            <a:fillRect/>
          </a:stretch>
        </p:blipFill>
        <p:spPr>
          <a:xfrm>
            <a:off x="1991744" y="1610783"/>
            <a:ext cx="5160511" cy="5029200"/>
          </a:xfrm>
          <a:prstGeom prst="rect">
            <a:avLst/>
          </a:prstGeom>
        </p:spPr>
      </p:pic>
      <p:sp>
        <p:nvSpPr>
          <p:cNvPr id="3" name="TextBox 2">
            <a:extLst>
              <a:ext uri="{FF2B5EF4-FFF2-40B4-BE49-F238E27FC236}">
                <a16:creationId xmlns:a16="http://schemas.microsoft.com/office/drawing/2014/main" id="{4BB814D5-7969-9DCC-FBD8-CC7F7B658FE7}"/>
              </a:ext>
            </a:extLst>
          </p:cNvPr>
          <p:cNvSpPr txBox="1"/>
          <p:nvPr/>
        </p:nvSpPr>
        <p:spPr>
          <a:xfrm>
            <a:off x="452966" y="649870"/>
            <a:ext cx="8238067" cy="553998"/>
          </a:xfrm>
          <a:prstGeom prst="rect">
            <a:avLst/>
          </a:prstGeom>
          <a:noFill/>
          <a:ln w="12700">
            <a:solidFill>
              <a:schemeClr val="accent4"/>
            </a:solidFill>
          </a:ln>
        </p:spPr>
        <p:txBody>
          <a:bodyPr wrap="square" lIns="0" tIns="0" rIns="0" bIns="0" rtlCol="0" anchor="ctr">
            <a:spAutoFit/>
          </a:bodyPr>
          <a:lstStyle/>
          <a:p>
            <a:r>
              <a:rPr lang="en-US" sz="3600" dirty="0">
                <a:solidFill>
                  <a:schemeClr val="accent1"/>
                </a:solidFill>
                <a:latin typeface="CMU Serif" panose="02000603000000000000" pitchFamily="2" charset="0"/>
                <a:ea typeface="CMU Serif" panose="02000603000000000000" pitchFamily="2" charset="0"/>
                <a:cs typeface="CMU Serif" panose="02000603000000000000" pitchFamily="2" charset="0"/>
              </a:rPr>
              <a:t>The Wumpus World </a:t>
            </a:r>
          </a:p>
        </p:txBody>
      </p:sp>
    </p:spTree>
    <p:extLst>
      <p:ext uri="{BB962C8B-B14F-4D97-AF65-F5344CB8AC3E}">
        <p14:creationId xmlns:p14="http://schemas.microsoft.com/office/powerpoint/2010/main" val="2874206518"/>
      </p:ext>
    </p:extLst>
  </p:cSld>
  <p:clrMapOvr>
    <a:masterClrMapping/>
  </p:clrMapOvr>
</p:sld>
</file>

<file path=ppt/theme/theme1.xml><?xml version="1.0" encoding="utf-8"?>
<a:theme xmlns:a="http://schemas.openxmlformats.org/drawingml/2006/main" name="Dividend">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Dividend</Template>
  <TotalTime>3469</TotalTime>
  <Words>1825</Words>
  <Application>Microsoft Office PowerPoint</Application>
  <PresentationFormat>On-screen Show (4:3)</PresentationFormat>
  <Paragraphs>184</Paragraphs>
  <Slides>28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Aptos</vt:lpstr>
      <vt:lpstr>Arial</vt:lpstr>
      <vt:lpstr>Cambria Math</vt:lpstr>
      <vt:lpstr>CMU Serif</vt:lpstr>
      <vt:lpstr>Consolas</vt:lpstr>
      <vt:lpstr>Courier New</vt:lpstr>
      <vt:lpstr>Gill Sans MT</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M Alam</dc:creator>
  <cp:lastModifiedBy>Mohammad M Alam</cp:lastModifiedBy>
  <cp:revision>169</cp:revision>
  <dcterms:created xsi:type="dcterms:W3CDTF">2025-01-08T01:58:03Z</dcterms:created>
  <dcterms:modified xsi:type="dcterms:W3CDTF">2025-02-22T17:23:15Z</dcterms:modified>
</cp:coreProperties>
</file>