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5"/>
    <p:sldMasterId id="2147483739" r:id="rId6"/>
    <p:sldMasterId id="2147483754" r:id="rId7"/>
    <p:sldMasterId id="2147483724" r:id="rId8"/>
    <p:sldMasterId id="2147483769" r:id="rId9"/>
    <p:sldMasterId id="2147483708" r:id="rId10"/>
    <p:sldMasterId id="2147483694" r:id="rId11"/>
  </p:sldMasterIdLst>
  <p:notesMasterIdLst>
    <p:notesMasterId r:id="rId24"/>
  </p:notesMasterIdLst>
  <p:sldIdLst>
    <p:sldId id="309" r:id="rId12"/>
    <p:sldId id="287" r:id="rId13"/>
    <p:sldId id="314" r:id="rId14"/>
    <p:sldId id="315" r:id="rId15"/>
    <p:sldId id="320" r:id="rId16"/>
    <p:sldId id="319" r:id="rId17"/>
    <p:sldId id="321" r:id="rId18"/>
    <p:sldId id="323" r:id="rId19"/>
    <p:sldId id="324" r:id="rId20"/>
    <p:sldId id="325" r:id="rId21"/>
    <p:sldId id="327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32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8" pos="279" userDrawn="1">
          <p15:clr>
            <a:srgbClr val="A4A3A4"/>
          </p15:clr>
        </p15:guide>
        <p15:guide id="9" pos="846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orient="horz" pos="210" userDrawn="1">
          <p15:clr>
            <a:srgbClr val="A4A3A4"/>
          </p15:clr>
        </p15:guide>
        <p15:guide id="12" orient="horz" pos="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0663C2"/>
    <a:srgbClr val="FBBB10"/>
    <a:srgbClr val="BE2BBB"/>
    <a:srgbClr val="FFFFFF"/>
    <a:srgbClr val="00BED5"/>
    <a:srgbClr val="E94D36"/>
    <a:srgbClr val="008AAD"/>
    <a:srgbClr val="67C04D"/>
    <a:srgbClr val="FF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2"/>
    <p:restoredTop sz="91533"/>
  </p:normalViewPr>
  <p:slideViewPr>
    <p:cSldViewPr snapToGrid="0" snapToObjects="1">
      <p:cViewPr varScale="1">
        <p:scale>
          <a:sx n="104" d="100"/>
          <a:sy n="104" d="100"/>
        </p:scale>
        <p:origin x="1140" y="108"/>
      </p:cViewPr>
      <p:guideLst>
        <p:guide orient="horz" pos="4320"/>
        <p:guide pos="7355"/>
        <p:guide pos="3840"/>
        <p:guide pos="279"/>
        <p:guide pos="846"/>
        <p:guide orient="horz" pos="278"/>
        <p:guide orient="horz" pos="210"/>
        <p:guide orient="horz" pos="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9A4A-3203-D544-A0F2-9B4A7A1B021E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BA1D-A00F-DB41-84DA-BE26C48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B24F1-229C-E893-9058-A44254B89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4CE7-BBF9-1B7A-9D0B-B41835A90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B5CB1-D90B-9DEE-F118-8B0CDFBE9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A1958-B38E-E33C-5D4E-E87DF754F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F6E9-458F-E1DD-1852-8581D644D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BF4173-19B0-AECA-4B64-E7DD563BD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4B51FB-62CA-826E-842A-C50C3B6EA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B361C-7908-10E1-D760-76E2A949E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F28C-D512-035A-9FFC-E57AFDD5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EF78B-295C-13D9-487C-1747E98B9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1F673-337F-BB9B-ACF7-76B8F307B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6659-6028-9CE1-E509-C25F8D240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ED5F-A822-45B6-AFF7-31BD8BC4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8A850-07FC-86F5-1D01-E810E2557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D65EB-3B48-81C3-0D1A-641EDD71F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98D8F-CD0B-CF84-BFAA-AD1754BF0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CE49-768E-8F52-04AA-84A22E79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1FA3D-3FF3-4F0C-0D95-BFFB390AE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D1A49-DDCA-CE8B-B6B9-62D15D8E7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8ACE8-CB6C-6F39-28E6-376EA05B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D13D-E5E6-B3B5-A04E-FC5E84310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DD897-0372-2885-596B-B56C99893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80BCD-F6FA-46DA-C092-98A9BD3D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D56B8-DB20-3DFE-C678-E9684F0E3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5AD1A-3A4E-BBBB-5CE1-CB6979A7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3CEC7-B7AA-774F-42E8-AE3FFF726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097682-7BF7-5903-5B81-2E707B88E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We must address this as it may affect the conclusions we can draw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33553-81ED-A4F7-B6F4-EE2283449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A0FE-A49D-3941-3D8F-CB4EDC9A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F08D2-5AE1-24E9-FA5B-5069A0BF7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3C549-53B9-8D35-941D-C23A7D23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is the number of primary publications, r is the number of rows (</a:t>
            </a:r>
            <a:r>
              <a:rPr lang="en-US" dirty="0" err="1"/>
              <a:t>ie</a:t>
            </a:r>
            <a:r>
              <a:rPr lang="en-US" dirty="0"/>
              <a:t>; unique references) and c is the number of reviews within that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36C5-E0C8-0852-C7A8-9F9AE974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B76D-93EF-2179-10D4-43CDB1E2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01519-1B3A-14B9-4E2C-084962F13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B5F4E-164C-4C78-7266-34E912FA9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publications have a total of 189 references and one of those has 37 even if all of those are overlaps it would be a 0% using the CCA method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22E10-4749-C6C8-93A0-82F40EE30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E9559-563C-13AB-40BF-7F5F96A40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008C1-17D2-D5BC-B449-3F64DD755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3E1B7-2C5D-155A-1F5B-AA434F1D0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B20C-AE64-C5E7-8B3A-4903FD53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8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9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9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3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2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529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869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7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7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5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1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0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22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4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86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893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4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403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9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95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7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7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9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30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98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2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65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73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417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481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30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040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69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32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6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4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8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61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7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67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27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01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496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E81-2A89-264F-8F3A-B4EDD4A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0C5E-0BC3-0A4F-86F0-1DAD94734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8364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49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41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49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37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72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77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11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07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27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90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3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75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718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8917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925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62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81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6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38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75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70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9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7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41F18-47E7-914A-8832-C4B49F2E581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864400"/>
            <a:ext cx="39696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AC3C2-774F-4E44-845F-FFFD5DB8AED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800" y="334800"/>
            <a:ext cx="5850033" cy="10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4BCE9-D801-7B42-B363-78F807C3BBB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800" y="334800"/>
            <a:ext cx="5850059" cy="100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250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F1D8AC-F80D-A146-A4CD-C8B9F10832F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00" y="5864400"/>
            <a:ext cx="3970800" cy="6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18FBE-4439-BC45-934F-4925D0A3215B}"/>
              </a:ext>
            </a:extLst>
          </p:cNvPr>
          <p:cNvSpPr/>
          <p:nvPr userDrawn="1"/>
        </p:nvSpPr>
        <p:spPr>
          <a:xfrm>
            <a:off x="441528" y="6263068"/>
            <a:ext cx="7711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MRC/CSO Social and Public Health Sciences Unit, University of Glasgow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C6DDEF-95D7-5F4D-AFD5-8FB0C0BD6B59}"/>
              </a:ext>
            </a:extLst>
          </p:cNvPr>
          <p:cNvSpPr/>
          <p:nvPr userDrawn="1"/>
        </p:nvSpPr>
        <p:spPr>
          <a:xfrm>
            <a:off x="9514115" y="6263068"/>
            <a:ext cx="2563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glasgow.ac.uk/sphsu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396-E4CD-D1FA-C869-811743311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Reviews of Reviews: just how meta does it get?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72DB-3024-4E93-A698-F6B60993F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Nova Smalley </a:t>
            </a:r>
          </a:p>
        </p:txBody>
      </p:sp>
    </p:spTree>
    <p:extLst>
      <p:ext uri="{BB962C8B-B14F-4D97-AF65-F5344CB8AC3E}">
        <p14:creationId xmlns:p14="http://schemas.microsoft.com/office/powerpoint/2010/main" val="304865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21880-01E4-CCE0-475C-04F1965D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5753-3F24-A2B8-D85D-E929B532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I’m using it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5D9A35-784C-8A4C-CC9F-39861529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NCD Umbrella review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goal is to provide an overview of the current coverage by systematic reviews on NCD’s in 7 key areas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0BEEC-C2E2-7AA9-1B9B-7A2A36FC982A}"/>
              </a:ext>
            </a:extLst>
          </p:cNvPr>
          <p:cNvGrpSpPr/>
          <p:nvPr/>
        </p:nvGrpSpPr>
        <p:grpSpPr>
          <a:xfrm>
            <a:off x="910135" y="4048859"/>
            <a:ext cx="9763191" cy="1593228"/>
            <a:chOff x="797404" y="3799785"/>
            <a:chExt cx="9763191" cy="15932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9D83EC3-AAE5-0BFA-CC2E-94F28B290330}"/>
                </a:ext>
              </a:extLst>
            </p:cNvPr>
            <p:cNvSpPr/>
            <p:nvPr/>
          </p:nvSpPr>
          <p:spPr>
            <a:xfrm>
              <a:off x="797404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DA1E627-B3D2-9C1D-7A03-5AB0D6028CCF}"/>
                </a:ext>
              </a:extLst>
            </p:cNvPr>
            <p:cNvSpPr/>
            <p:nvPr/>
          </p:nvSpPr>
          <p:spPr>
            <a:xfrm>
              <a:off x="3245929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Cancer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F32A2C7-B79E-658F-CDC9-190A681041C5}"/>
                </a:ext>
              </a:extLst>
            </p:cNvPr>
            <p:cNvSpPr/>
            <p:nvPr/>
          </p:nvSpPr>
          <p:spPr>
            <a:xfrm>
              <a:off x="4179482" y="4670118"/>
              <a:ext cx="2999036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Chronic respiratory Disease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35E811E-1985-6392-60A2-6AFF244464AB}"/>
                </a:ext>
              </a:extLst>
            </p:cNvPr>
            <p:cNvSpPr/>
            <p:nvPr/>
          </p:nvSpPr>
          <p:spPr>
            <a:xfrm>
              <a:off x="5791731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Diabetes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1A5D4F4-3179-87B5-CD0C-F7D62F815AD5}"/>
                </a:ext>
              </a:extLst>
            </p:cNvPr>
            <p:cNvSpPr/>
            <p:nvPr/>
          </p:nvSpPr>
          <p:spPr>
            <a:xfrm>
              <a:off x="8247831" y="379978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Bone Disease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C7AC344-5012-0400-CA79-33395581C2DD}"/>
                </a:ext>
              </a:extLst>
            </p:cNvPr>
            <p:cNvSpPr/>
            <p:nvPr/>
          </p:nvSpPr>
          <p:spPr>
            <a:xfrm>
              <a:off x="1750113" y="4670118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Mental Health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2E196F-88E1-64E8-A871-316AF7918767}"/>
                </a:ext>
              </a:extLst>
            </p:cNvPr>
            <p:cNvSpPr/>
            <p:nvPr/>
          </p:nvSpPr>
          <p:spPr>
            <a:xfrm>
              <a:off x="7295122" y="4670117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19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DA7D-2459-8FF1-09F6-C463F817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E52-2988-425F-061A-22E8EAAF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I’m using it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EF6374-4878-4917-3646-629C8737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NCD Umbrella review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The goal is to provide an overview of the current coverage by systematic reviews on NCD’s in 7 key areas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4EB8E1-6507-63CA-1CAB-4D30412DF44B}"/>
              </a:ext>
            </a:extLst>
          </p:cNvPr>
          <p:cNvGrpSpPr/>
          <p:nvPr/>
        </p:nvGrpSpPr>
        <p:grpSpPr>
          <a:xfrm>
            <a:off x="910135" y="4048859"/>
            <a:ext cx="9763191" cy="1593228"/>
            <a:chOff x="797404" y="3799785"/>
            <a:chExt cx="9763191" cy="15932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977EF93-F681-D8CC-8568-204C14B8F891}"/>
                </a:ext>
              </a:extLst>
            </p:cNvPr>
            <p:cNvSpPr/>
            <p:nvPr/>
          </p:nvSpPr>
          <p:spPr>
            <a:xfrm>
              <a:off x="797404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0D1486-26A8-25A9-A618-AB5F495E4714}"/>
                </a:ext>
              </a:extLst>
            </p:cNvPr>
            <p:cNvSpPr/>
            <p:nvPr/>
          </p:nvSpPr>
          <p:spPr>
            <a:xfrm>
              <a:off x="3245929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Cancer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65175E2-10B7-6C80-EF1A-26B90583E877}"/>
                </a:ext>
              </a:extLst>
            </p:cNvPr>
            <p:cNvSpPr/>
            <p:nvPr/>
          </p:nvSpPr>
          <p:spPr>
            <a:xfrm>
              <a:off x="4179482" y="4670118"/>
              <a:ext cx="2999036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Chronic respiratory Disease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131CF87-F028-763B-E104-06E30CCC4E45}"/>
                </a:ext>
              </a:extLst>
            </p:cNvPr>
            <p:cNvSpPr/>
            <p:nvPr/>
          </p:nvSpPr>
          <p:spPr>
            <a:xfrm>
              <a:off x="5791731" y="380110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Diabetes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1B025-9764-E711-F63D-E75947E821AB}"/>
                </a:ext>
              </a:extLst>
            </p:cNvPr>
            <p:cNvSpPr/>
            <p:nvPr/>
          </p:nvSpPr>
          <p:spPr>
            <a:xfrm>
              <a:off x="8247831" y="3799785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Bone Disease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192935-D44F-E904-6950-D5001360BBED}"/>
                </a:ext>
              </a:extLst>
            </p:cNvPr>
            <p:cNvSpPr/>
            <p:nvPr/>
          </p:nvSpPr>
          <p:spPr>
            <a:xfrm>
              <a:off x="1750113" y="4670118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Mental Health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C51FCB-19F6-18F0-C9CC-7F251C01BCD9}"/>
                </a:ext>
              </a:extLst>
            </p:cNvPr>
            <p:cNvSpPr/>
            <p:nvPr/>
          </p:nvSpPr>
          <p:spPr>
            <a:xfrm>
              <a:off x="7295122" y="4670117"/>
              <a:ext cx="2312764" cy="7228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626262"/>
                  </a:solidFill>
                </a:rPr>
                <a:t>Cardiovascular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6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CA89F-A5F3-0909-C233-44AA735E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11B-586C-3968-1679-E47C3D99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936" y="204279"/>
            <a:ext cx="1988127" cy="7228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end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A2AF81-243A-BA30-0E63-89D8D042850A}"/>
              </a:ext>
            </a:extLst>
          </p:cNvPr>
          <p:cNvGrpSpPr/>
          <p:nvPr/>
        </p:nvGrpSpPr>
        <p:grpSpPr>
          <a:xfrm>
            <a:off x="3966295" y="1914813"/>
            <a:ext cx="4259408" cy="3028373"/>
            <a:chOff x="4132550" y="1625600"/>
            <a:chExt cx="4259408" cy="3028373"/>
          </a:xfrm>
        </p:grpSpPr>
        <p:pic>
          <p:nvPicPr>
            <p:cNvPr id="11" name="Picture 10" descr="A qr code with a star in the middle&#10;&#10;Description automatically generated">
              <a:extLst>
                <a:ext uri="{FF2B5EF4-FFF2-40B4-BE49-F238E27FC236}">
                  <a16:creationId xmlns:a16="http://schemas.microsoft.com/office/drawing/2014/main" id="{F493D07A-65C0-DC19-DE9F-A3AA5BFF2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2081" y="2739737"/>
              <a:ext cx="1914236" cy="1914236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CBEBC47-397B-C646-2BF5-84367A93AB0A}"/>
                </a:ext>
              </a:extLst>
            </p:cNvPr>
            <p:cNvSpPr txBox="1">
              <a:spLocks/>
            </p:cNvSpPr>
            <p:nvPr/>
          </p:nvSpPr>
          <p:spPr>
            <a:xfrm>
              <a:off x="4132550" y="1625600"/>
              <a:ext cx="4259408" cy="11141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400" dirty="0"/>
                <a:t>To contact me or to access the slides again please scan the QR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56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B70F-45AA-F24D-A445-A3ED5F1A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Review of Reviews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C3F96-A7D2-85A5-925B-0739BA0E72E6}"/>
              </a:ext>
            </a:extLst>
          </p:cNvPr>
          <p:cNvSpPr txBox="1"/>
          <p:nvPr/>
        </p:nvSpPr>
        <p:spPr>
          <a:xfrm>
            <a:off x="1102382" y="1228436"/>
            <a:ext cx="91532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626262"/>
                </a:solidFill>
              </a:rPr>
              <a:t>Reviews of reviews and Systematic reviews are very much alike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7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607CB-D182-EBAB-A910-924C0EC2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59CFB7-66E7-3426-8F27-A85B381C0C68}"/>
              </a:ext>
            </a:extLst>
          </p:cNvPr>
          <p:cNvSpPr/>
          <p:nvPr/>
        </p:nvSpPr>
        <p:spPr>
          <a:xfrm>
            <a:off x="2794089" y="1554149"/>
            <a:ext cx="2890981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ystematic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review</a:t>
            </a:r>
            <a:endParaRPr lang="en-GB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6F840C-FACD-E2E5-19D6-817697812FCA}"/>
              </a:ext>
            </a:extLst>
          </p:cNvPr>
          <p:cNvSpPr/>
          <p:nvPr/>
        </p:nvSpPr>
        <p:spPr>
          <a:xfrm>
            <a:off x="6507110" y="1554149"/>
            <a:ext cx="2890800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eview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reviews</a:t>
            </a:r>
            <a:endParaRPr lang="en-GB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82C35E-525B-2F3C-88E4-AA63C2058D57}"/>
              </a:ext>
            </a:extLst>
          </p:cNvPr>
          <p:cNvSpPr/>
          <p:nvPr/>
        </p:nvSpPr>
        <p:spPr>
          <a:xfrm>
            <a:off x="4336561" y="2550022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Use a protocol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D8D116-F48D-3CEB-98E9-2676CB6E8160}"/>
              </a:ext>
            </a:extLst>
          </p:cNvPr>
          <p:cNvSpPr/>
          <p:nvPr/>
        </p:nvSpPr>
        <p:spPr>
          <a:xfrm>
            <a:off x="4336560" y="3302017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Screening process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E8484-BE0A-8483-03D9-0FC4ED624F93}"/>
              </a:ext>
            </a:extLst>
          </p:cNvPr>
          <p:cNvSpPr/>
          <p:nvPr/>
        </p:nvSpPr>
        <p:spPr>
          <a:xfrm>
            <a:off x="4336559" y="4079526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Data Extraction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0AB0A1-8782-4144-D6E7-EC159B42A1FF}"/>
              </a:ext>
            </a:extLst>
          </p:cNvPr>
          <p:cNvSpPr/>
          <p:nvPr/>
        </p:nvSpPr>
        <p:spPr>
          <a:xfrm>
            <a:off x="4336561" y="4828177"/>
            <a:ext cx="3519055" cy="4756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Synthesis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8E2C27-A736-1262-34E6-C61110ED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92"/>
            <a:ext cx="10515600" cy="722895"/>
          </a:xfrm>
        </p:spPr>
        <p:txBody>
          <a:bodyPr/>
          <a:lstStyle/>
          <a:p>
            <a:pPr algn="ctr"/>
            <a:r>
              <a:rPr lang="en-GB" dirty="0"/>
              <a:t>What are the similarities?</a:t>
            </a:r>
          </a:p>
        </p:txBody>
      </p:sp>
    </p:spTree>
    <p:extLst>
      <p:ext uri="{BB962C8B-B14F-4D97-AF65-F5344CB8AC3E}">
        <p14:creationId xmlns:p14="http://schemas.microsoft.com/office/powerpoint/2010/main" val="178047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0EA31-DAA6-1F43-2CA8-D569A0A2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96B370-3D23-EC77-7D1C-382EDA61C47B}"/>
              </a:ext>
            </a:extLst>
          </p:cNvPr>
          <p:cNvSpPr/>
          <p:nvPr/>
        </p:nvSpPr>
        <p:spPr>
          <a:xfrm>
            <a:off x="6303817" y="3312276"/>
            <a:ext cx="3519055" cy="4756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Checking overlap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73FA8C-A998-C3C1-7B38-54A966A2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952"/>
            <a:ext cx="10515600" cy="722895"/>
          </a:xfrm>
        </p:spPr>
        <p:txBody>
          <a:bodyPr/>
          <a:lstStyle/>
          <a:p>
            <a:pPr algn="ctr"/>
            <a:r>
              <a:rPr lang="en-GB" dirty="0"/>
              <a:t>So what’s the difference?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0163AF-B83B-8A32-0F75-82A56D2AEB5D}"/>
              </a:ext>
            </a:extLst>
          </p:cNvPr>
          <p:cNvSpPr/>
          <p:nvPr/>
        </p:nvSpPr>
        <p:spPr>
          <a:xfrm>
            <a:off x="2369129" y="3312276"/>
            <a:ext cx="3519055" cy="4756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What's being reviewed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56C2F-30B4-C91F-5F4A-1C6307D2BA38}"/>
              </a:ext>
            </a:extLst>
          </p:cNvPr>
          <p:cNvSpPr txBox="1"/>
          <p:nvPr/>
        </p:nvSpPr>
        <p:spPr>
          <a:xfrm>
            <a:off x="3121891" y="173357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626262"/>
                </a:solidFill>
              </a:rPr>
              <a:t>Although they are similar, there are two main differences between them </a:t>
            </a:r>
          </a:p>
        </p:txBody>
      </p:sp>
    </p:spTree>
    <p:extLst>
      <p:ext uri="{BB962C8B-B14F-4D97-AF65-F5344CB8AC3E}">
        <p14:creationId xmlns:p14="http://schemas.microsoft.com/office/powerpoint/2010/main" val="3132018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FCA02-4ADE-0F13-0563-2ED8A959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E16284-E12B-D8A4-0070-1043B63FB67B}"/>
              </a:ext>
            </a:extLst>
          </p:cNvPr>
          <p:cNvSpPr/>
          <p:nvPr/>
        </p:nvSpPr>
        <p:spPr>
          <a:xfrm>
            <a:off x="3603164" y="127378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9B7388-3DCA-6CB9-98D0-0423ED6FB135}"/>
              </a:ext>
            </a:extLst>
          </p:cNvPr>
          <p:cNvSpPr/>
          <p:nvPr/>
        </p:nvSpPr>
        <p:spPr>
          <a:xfrm>
            <a:off x="2856000" y="1108987"/>
            <a:ext cx="6480000" cy="4320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91C4D1-A8B3-27FA-3D44-B0F1D29D4D43}"/>
              </a:ext>
            </a:extLst>
          </p:cNvPr>
          <p:cNvSpPr/>
          <p:nvPr/>
        </p:nvSpPr>
        <p:spPr>
          <a:xfrm>
            <a:off x="5413491" y="1268999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97B222-0A91-E205-26E1-C0922BA17C16}"/>
              </a:ext>
            </a:extLst>
          </p:cNvPr>
          <p:cNvSpPr/>
          <p:nvPr/>
        </p:nvSpPr>
        <p:spPr>
          <a:xfrm>
            <a:off x="7223818" y="1268999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FAD199-CEC9-73CF-90C2-D9D8C3F9B60D}"/>
              </a:ext>
            </a:extLst>
          </p:cNvPr>
          <p:cNvSpPr/>
          <p:nvPr/>
        </p:nvSpPr>
        <p:spPr>
          <a:xfrm>
            <a:off x="3603164" y="3427095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4B477B-2F32-7CCD-B31D-FDD73AAB9022}"/>
              </a:ext>
            </a:extLst>
          </p:cNvPr>
          <p:cNvSpPr/>
          <p:nvPr/>
        </p:nvSpPr>
        <p:spPr>
          <a:xfrm>
            <a:off x="5413491" y="342231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708BD-3687-B961-04EC-27535ED37AB2}"/>
              </a:ext>
            </a:extLst>
          </p:cNvPr>
          <p:cNvSpPr/>
          <p:nvPr/>
        </p:nvSpPr>
        <p:spPr>
          <a:xfrm>
            <a:off x="7223818" y="3422312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976780-DF78-2638-65DF-09F05C7B246A}"/>
              </a:ext>
            </a:extLst>
          </p:cNvPr>
          <p:cNvSpPr/>
          <p:nvPr/>
        </p:nvSpPr>
        <p:spPr>
          <a:xfrm>
            <a:off x="3603164" y="4536590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73CED-CAB6-9D14-738D-78D144FAD645}"/>
              </a:ext>
            </a:extLst>
          </p:cNvPr>
          <p:cNvSpPr/>
          <p:nvPr/>
        </p:nvSpPr>
        <p:spPr>
          <a:xfrm>
            <a:off x="5413491" y="453180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0EFC66-831F-D4B7-637D-1CEAAD1363B1}"/>
              </a:ext>
            </a:extLst>
          </p:cNvPr>
          <p:cNvSpPr/>
          <p:nvPr/>
        </p:nvSpPr>
        <p:spPr>
          <a:xfrm>
            <a:off x="7223818" y="453180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813696-3259-246C-773D-61670D2CA545}"/>
              </a:ext>
            </a:extLst>
          </p:cNvPr>
          <p:cNvSpPr/>
          <p:nvPr/>
        </p:nvSpPr>
        <p:spPr>
          <a:xfrm>
            <a:off x="3603164" y="2383277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519C43-E2F0-2236-D07E-57F0FFA54237}"/>
              </a:ext>
            </a:extLst>
          </p:cNvPr>
          <p:cNvSpPr/>
          <p:nvPr/>
        </p:nvSpPr>
        <p:spPr>
          <a:xfrm>
            <a:off x="5413491" y="2378494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703DF7-33DD-6609-E0D2-E12437561051}"/>
              </a:ext>
            </a:extLst>
          </p:cNvPr>
          <p:cNvSpPr/>
          <p:nvPr/>
        </p:nvSpPr>
        <p:spPr>
          <a:xfrm>
            <a:off x="7223818" y="2378494"/>
            <a:ext cx="1365018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Primary Studies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ECD0B9-0908-5399-E07E-97BBEBC50773}"/>
              </a:ext>
            </a:extLst>
          </p:cNvPr>
          <p:cNvSpPr/>
          <p:nvPr/>
        </p:nvSpPr>
        <p:spPr>
          <a:xfrm>
            <a:off x="4711036" y="433156"/>
            <a:ext cx="2769927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</p:spTree>
    <p:extLst>
      <p:ext uri="{BB962C8B-B14F-4D97-AF65-F5344CB8AC3E}">
        <p14:creationId xmlns:p14="http://schemas.microsoft.com/office/powerpoint/2010/main" val="265939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5A8E-55D6-98F9-BC31-F986BB105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6722C6-10DD-E3F2-3836-ADDEC5408F71}"/>
              </a:ext>
            </a:extLst>
          </p:cNvPr>
          <p:cNvSpPr/>
          <p:nvPr/>
        </p:nvSpPr>
        <p:spPr>
          <a:xfrm>
            <a:off x="5190835" y="1239502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18A0C0-A4E6-2C0E-72F1-6147A4EF7D96}"/>
              </a:ext>
            </a:extLst>
          </p:cNvPr>
          <p:cNvSpPr/>
          <p:nvPr/>
        </p:nvSpPr>
        <p:spPr>
          <a:xfrm>
            <a:off x="2856000" y="1108987"/>
            <a:ext cx="6480000" cy="44143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54134A-AC02-9E41-6A5D-D579E659E950}"/>
              </a:ext>
            </a:extLst>
          </p:cNvPr>
          <p:cNvSpPr/>
          <p:nvPr/>
        </p:nvSpPr>
        <p:spPr>
          <a:xfrm>
            <a:off x="5190835" y="2953366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0EF5A8-976D-D83E-3E0C-0C2EA9EEE2B0}"/>
              </a:ext>
            </a:extLst>
          </p:cNvPr>
          <p:cNvSpPr/>
          <p:nvPr/>
        </p:nvSpPr>
        <p:spPr>
          <a:xfrm>
            <a:off x="4128656" y="2097608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BA1958-EDBE-B7DA-9DEF-AF8FF2981FFB}"/>
              </a:ext>
            </a:extLst>
          </p:cNvPr>
          <p:cNvSpPr/>
          <p:nvPr/>
        </p:nvSpPr>
        <p:spPr>
          <a:xfrm>
            <a:off x="6253019" y="2097608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32C804-FB9D-A3C4-B379-10E46E6F0ECD}"/>
              </a:ext>
            </a:extLst>
          </p:cNvPr>
          <p:cNvSpPr/>
          <p:nvPr/>
        </p:nvSpPr>
        <p:spPr>
          <a:xfrm>
            <a:off x="7263417" y="2953365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E5E1A4-B9EF-C55C-B5AD-315C12509784}"/>
              </a:ext>
            </a:extLst>
          </p:cNvPr>
          <p:cNvSpPr/>
          <p:nvPr/>
        </p:nvSpPr>
        <p:spPr>
          <a:xfrm>
            <a:off x="3118252" y="2955714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C79F25-7BA5-DB2D-FA92-D56E628AFD6F}"/>
              </a:ext>
            </a:extLst>
          </p:cNvPr>
          <p:cNvSpPr/>
          <p:nvPr/>
        </p:nvSpPr>
        <p:spPr>
          <a:xfrm>
            <a:off x="4128656" y="3809200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A881DA-A5B2-10AA-2B17-3525766EDEC7}"/>
              </a:ext>
            </a:extLst>
          </p:cNvPr>
          <p:cNvSpPr/>
          <p:nvPr/>
        </p:nvSpPr>
        <p:spPr>
          <a:xfrm>
            <a:off x="6253019" y="3809200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41735D-2C89-0455-85DE-01D463173AEE}"/>
              </a:ext>
            </a:extLst>
          </p:cNvPr>
          <p:cNvSpPr/>
          <p:nvPr/>
        </p:nvSpPr>
        <p:spPr>
          <a:xfrm>
            <a:off x="5190834" y="4662686"/>
            <a:ext cx="1810327" cy="7228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Systematic review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5C901F5-4F96-2A28-0851-88FD69017095}"/>
              </a:ext>
            </a:extLst>
          </p:cNvPr>
          <p:cNvSpPr/>
          <p:nvPr/>
        </p:nvSpPr>
        <p:spPr>
          <a:xfrm>
            <a:off x="4711036" y="433156"/>
            <a:ext cx="2769927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26262"/>
                </a:solidFill>
              </a:rPr>
              <a:t>Review of reviews</a:t>
            </a:r>
          </a:p>
        </p:txBody>
      </p:sp>
    </p:spTree>
    <p:extLst>
      <p:ext uri="{BB962C8B-B14F-4D97-AF65-F5344CB8AC3E}">
        <p14:creationId xmlns:p14="http://schemas.microsoft.com/office/powerpoint/2010/main" val="335565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CE4E-55D6-ABF2-7F9D-45F7BECB8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5C5E-11AA-6287-3038-7B844A5D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Overlap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97076A-AD01-CB7D-DA1D-FCB89611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85" y="1254261"/>
            <a:ext cx="10515600" cy="14238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Reviews of reviews analyse systematic reviews 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Each of the systematic reviews can overlap </a:t>
            </a:r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258B99-728F-CA27-D089-14390CB95D14}"/>
              </a:ext>
            </a:extLst>
          </p:cNvPr>
          <p:cNvGrpSpPr/>
          <p:nvPr/>
        </p:nvGrpSpPr>
        <p:grpSpPr>
          <a:xfrm>
            <a:off x="2230930" y="2844393"/>
            <a:ext cx="6896140" cy="3274594"/>
            <a:chOff x="2230930" y="2844393"/>
            <a:chExt cx="6896140" cy="327459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C1DD059-77AA-9328-D453-F8485476DC7E}"/>
                </a:ext>
              </a:extLst>
            </p:cNvPr>
            <p:cNvGrpSpPr/>
            <p:nvPr/>
          </p:nvGrpSpPr>
          <p:grpSpPr>
            <a:xfrm>
              <a:off x="2230930" y="2844393"/>
              <a:ext cx="6896140" cy="2850096"/>
              <a:chOff x="2017930" y="3239820"/>
              <a:chExt cx="6896140" cy="285009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361B4FF-BA96-0A79-0C2E-CA92347A9D9F}"/>
                  </a:ext>
                </a:extLst>
              </p:cNvPr>
              <p:cNvSpPr/>
              <p:nvPr/>
            </p:nvSpPr>
            <p:spPr>
              <a:xfrm>
                <a:off x="3576000" y="3569916"/>
                <a:ext cx="2520000" cy="25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3BAFFB5-F1C7-B0F4-A1D0-141ADA71E75B}"/>
                  </a:ext>
                </a:extLst>
              </p:cNvPr>
              <p:cNvSpPr/>
              <p:nvPr/>
            </p:nvSpPr>
            <p:spPr>
              <a:xfrm>
                <a:off x="4836000" y="3569916"/>
                <a:ext cx="2520000" cy="25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CEC560-3ADB-CC8A-9537-8114510760F4}"/>
                  </a:ext>
                </a:extLst>
              </p:cNvPr>
              <p:cNvSpPr/>
              <p:nvPr/>
            </p:nvSpPr>
            <p:spPr>
              <a:xfrm>
                <a:off x="2017930" y="3244438"/>
                <a:ext cx="1810327" cy="7228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rgbClr val="626262"/>
                    </a:solidFill>
                  </a:rPr>
                  <a:t>Review 1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0E4F805-D74D-5BB0-ED95-20108FDB7BD3}"/>
                  </a:ext>
                </a:extLst>
              </p:cNvPr>
              <p:cNvSpPr/>
              <p:nvPr/>
            </p:nvSpPr>
            <p:spPr>
              <a:xfrm>
                <a:off x="7103743" y="3239820"/>
                <a:ext cx="1810327" cy="7228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rgbClr val="626262"/>
                    </a:solidFill>
                  </a:rPr>
                  <a:t>Review 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5E70D6-C987-6BD4-5AE7-70745F99A270}"/>
                  </a:ext>
                </a:extLst>
              </p:cNvPr>
              <p:cNvSpPr/>
              <p:nvPr/>
            </p:nvSpPr>
            <p:spPr>
              <a:xfrm>
                <a:off x="5436085" y="4647212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BB81C2-ABA3-305D-C128-415D93039261}"/>
                  </a:ext>
                </a:extLst>
              </p:cNvPr>
              <p:cNvSpPr/>
              <p:nvPr/>
            </p:nvSpPr>
            <p:spPr>
              <a:xfrm>
                <a:off x="5616085" y="5062690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DAB674-E79E-5471-4A09-139C8AFEF879}"/>
                  </a:ext>
                </a:extLst>
              </p:cNvPr>
              <p:cNvSpPr/>
              <p:nvPr/>
            </p:nvSpPr>
            <p:spPr>
              <a:xfrm>
                <a:off x="4368257" y="373615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CD764E9-130D-4C8B-4ADE-A891CE89CBB7}"/>
                  </a:ext>
                </a:extLst>
              </p:cNvPr>
              <p:cNvSpPr/>
              <p:nvPr/>
            </p:nvSpPr>
            <p:spPr>
              <a:xfrm>
                <a:off x="6509871" y="554643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6096A8-384C-9F13-B52F-3FE281E0E5C6}"/>
                  </a:ext>
                </a:extLst>
              </p:cNvPr>
              <p:cNvSpPr/>
              <p:nvPr/>
            </p:nvSpPr>
            <p:spPr>
              <a:xfrm>
                <a:off x="4489800" y="4523346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36F3BA-B9EC-F920-2D3F-CAF768C80BE5}"/>
                  </a:ext>
                </a:extLst>
              </p:cNvPr>
              <p:cNvSpPr/>
              <p:nvPr/>
            </p:nvSpPr>
            <p:spPr>
              <a:xfrm>
                <a:off x="4223272" y="5467055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4A69E3-95DF-708D-004A-6DBF0053B278}"/>
                  </a:ext>
                </a:extLst>
              </p:cNvPr>
              <p:cNvSpPr/>
              <p:nvPr/>
            </p:nvSpPr>
            <p:spPr>
              <a:xfrm>
                <a:off x="5947943" y="3826157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6A9998-82DE-D2DA-420E-E9BBD801F801}"/>
                </a:ext>
              </a:extLst>
            </p:cNvPr>
            <p:cNvGrpSpPr/>
            <p:nvPr/>
          </p:nvGrpSpPr>
          <p:grpSpPr>
            <a:xfrm>
              <a:off x="4444340" y="5858817"/>
              <a:ext cx="2409489" cy="260170"/>
              <a:chOff x="4534340" y="5924559"/>
              <a:chExt cx="2409489" cy="26017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127FDC9-25D2-634C-089D-0F3B6363ACC8}"/>
                  </a:ext>
                </a:extLst>
              </p:cNvPr>
              <p:cNvSpPr/>
              <p:nvPr/>
            </p:nvSpPr>
            <p:spPr>
              <a:xfrm>
                <a:off x="4534340" y="5924559"/>
                <a:ext cx="2409489" cy="2601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626262"/>
                    </a:solidFill>
                  </a:rPr>
                  <a:t>= Primary studies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F83C309-726F-7C28-8F6C-9B82ED9CAD6E}"/>
                  </a:ext>
                </a:extLst>
              </p:cNvPr>
              <p:cNvSpPr/>
              <p:nvPr/>
            </p:nvSpPr>
            <p:spPr>
              <a:xfrm>
                <a:off x="4607883" y="5964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6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1F39-0821-B7F3-1071-FE85B522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1439-C5C2-7B16-D21C-0E4F2D15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Citation matrices </a:t>
            </a:r>
          </a:p>
        </p:txBody>
      </p:sp>
      <p:grpSp>
        <p:nvGrpSpPr>
          <p:cNvPr id="12" name="Group 11" descr="The visual shows first a citation matrix with primary publications as the rows and the reviews across the top, second is the equation for covered area and finally a table showing thresholds for levels of overlap from slight to high&#10;Taken from Pieper et al. 2014">
            <a:extLst>
              <a:ext uri="{FF2B5EF4-FFF2-40B4-BE49-F238E27FC236}">
                <a16:creationId xmlns:a16="http://schemas.microsoft.com/office/drawing/2014/main" id="{8A6EC94C-44FC-E010-D91F-8D3BA2452742}"/>
              </a:ext>
            </a:extLst>
          </p:cNvPr>
          <p:cNvGrpSpPr/>
          <p:nvPr/>
        </p:nvGrpSpPr>
        <p:grpSpPr>
          <a:xfrm>
            <a:off x="2538886" y="1762307"/>
            <a:ext cx="7114228" cy="3292293"/>
            <a:chOff x="2538886" y="1762307"/>
            <a:chExt cx="7114228" cy="32922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A95705-0E5E-A694-5563-BADD7CAB4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8886" y="1762307"/>
              <a:ext cx="2351576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F6BE74-1A12-BF94-028D-70ECD09A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4055" y="1803400"/>
              <a:ext cx="2305372" cy="13051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F88400-EA66-E5D9-3ECA-A5D9C625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0368" y="3637686"/>
              <a:ext cx="4052746" cy="1416914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B03825-4BFE-E276-9801-44F394A691F3}"/>
              </a:ext>
            </a:extLst>
          </p:cNvPr>
          <p:cNvSpPr/>
          <p:nvPr/>
        </p:nvSpPr>
        <p:spPr>
          <a:xfrm>
            <a:off x="4368155" y="5328335"/>
            <a:ext cx="4211800" cy="501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>
                <a:solidFill>
                  <a:srgbClr val="626262"/>
                </a:solidFill>
              </a:rPr>
              <a:t>Screenshots taken from Pieper et al. 2014</a:t>
            </a:r>
          </a:p>
        </p:txBody>
      </p:sp>
    </p:spTree>
    <p:extLst>
      <p:ext uri="{BB962C8B-B14F-4D97-AF65-F5344CB8AC3E}">
        <p14:creationId xmlns:p14="http://schemas.microsoft.com/office/powerpoint/2010/main" val="30988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891E6-ED22-6E94-DAB0-DA57F61C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D91A-0B8E-07F5-F86A-D19EBA0D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Citation Matrices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C8E9CF-D84F-AF9A-7604-BA3D9762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Not a perfect solution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If one study has many more primary studies than another it can affect how well the method works </a:t>
            </a:r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E22B7D-F699-AAFE-5A5B-9CC2C668D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99406"/>
              </p:ext>
            </p:extLst>
          </p:nvPr>
        </p:nvGraphicFramePr>
        <p:xfrm>
          <a:off x="996164" y="4127115"/>
          <a:ext cx="93656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418">
                  <a:extLst>
                    <a:ext uri="{9D8B030D-6E8A-4147-A177-3AD203B41FA5}">
                      <a16:colId xmlns:a16="http://schemas.microsoft.com/office/drawing/2014/main" val="1743178459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1520298165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3262869664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996392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Reviews (</a:t>
                      </a:r>
                      <a:r>
                        <a:rPr lang="en-GB" i="1" dirty="0"/>
                        <a:t>c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number of publications (</a:t>
                      </a:r>
                      <a:r>
                        <a:rPr lang="en-GB" i="1" dirty="0"/>
                        <a:t>N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Unique publications (</a:t>
                      </a:r>
                      <a:r>
                        <a:rPr lang="en-GB" i="1" dirty="0"/>
                        <a:t>r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58A199FB-A39E-7E48-ACCB-331189452974}"/>
    </a:ext>
  </a:extLst>
</a:theme>
</file>

<file path=ppt/theme/theme2.xml><?xml version="1.0" encoding="utf-8"?>
<a:theme xmlns:a="http://schemas.openxmlformats.org/drawingml/2006/main" name="3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FCFB670F-0093-5F4A-98A5-A3FD72DFEF63}"/>
    </a:ext>
  </a:extLst>
</a:theme>
</file>

<file path=ppt/theme/theme3.xml><?xml version="1.0" encoding="utf-8"?>
<a:theme xmlns:a="http://schemas.openxmlformats.org/drawingml/2006/main" name="4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29B64B2D-8DBA-E54B-ACF1-5AD0A7D2A71E}"/>
    </a:ext>
  </a:extLst>
</a:theme>
</file>

<file path=ppt/theme/theme4.xml><?xml version="1.0" encoding="utf-8"?>
<a:theme xmlns:a="http://schemas.openxmlformats.org/drawingml/2006/main" name="2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5BA4FF5F-4F03-7644-9101-44FAF01EBD47}"/>
    </a:ext>
  </a:extLst>
</a:theme>
</file>

<file path=ppt/theme/theme5.xml><?xml version="1.0" encoding="utf-8"?>
<a:theme xmlns:a="http://schemas.openxmlformats.org/drawingml/2006/main" name="5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EE4C147B-C4E3-BF44-996D-4252D8933A00}"/>
    </a:ext>
  </a:extLst>
</a:theme>
</file>

<file path=ppt/theme/theme6.xml><?xml version="1.0" encoding="utf-8"?>
<a:theme xmlns:a="http://schemas.openxmlformats.org/drawingml/2006/main" name="1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8CD2A0F3-43C9-594C-8973-E43A4D756C3B}"/>
    </a:ext>
  </a:extLst>
</a:theme>
</file>

<file path=ppt/theme/theme7.xml><?xml version="1.0" encoding="utf-8"?>
<a:theme xmlns:a="http://schemas.openxmlformats.org/drawingml/2006/main" name="Font master without logo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 CSO_SPHSU_Glasgow_master_powerpoint_template v4" id="{30305847-17DA-824C-B5F6-459F713A6B56}" vid="{FE2CA1E5-256D-EE49-AC30-88A1B6C7C54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5ebcf68-ced2-4a98-b72f-28c94d1ed58b">4EJAZCREWY3J-1678542396-45628</_dlc_DocId>
    <_dlc_DocIdUrl xmlns="e5ebcf68-ced2-4a98-b72f-28c94d1ed58b">
      <Url>https://ukri.sharepoint.com/sites/UKRICommunicationsandPublicEngagementTeam/_layouts/15/DocIdRedir.aspx?ID=4EJAZCREWY3J-1678542396-45628</Url>
      <Description>4EJAZCREWY3J-1678542396-45628</Description>
    </_dlc_DocIdUrl>
    <_Flow_SignoffStatus xmlns="7e30df28-d906-45ca-99b3-b21bab123d78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59D5BF6F5064C9F3BA03F2D189D3B" ma:contentTypeVersion="13" ma:contentTypeDescription="Create a new document." ma:contentTypeScope="" ma:versionID="284c0d270b93d58c491b10e1bd34b81f">
  <xsd:schema xmlns:xsd="http://www.w3.org/2001/XMLSchema" xmlns:xs="http://www.w3.org/2001/XMLSchema" xmlns:p="http://schemas.microsoft.com/office/2006/metadata/properties" xmlns:ns2="e5ebcf68-ced2-4a98-b72f-28c94d1ed58b" xmlns:ns3="7e30df28-d906-45ca-99b3-b21bab123d78" targetNamespace="http://schemas.microsoft.com/office/2006/metadata/properties" ma:root="true" ma:fieldsID="aa5c3b73515b1761f9db7945b5c726d3" ns2:_="" ns3:_="">
    <xsd:import namespace="e5ebcf68-ced2-4a98-b72f-28c94d1ed58b"/>
    <xsd:import namespace="7e30df28-d906-45ca-99b3-b21bab123d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AutoKeyPoints" minOccurs="0"/>
                <xsd:element ref="ns3:MediaServiceKeyPoints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bcf68-ced2-4a98-b72f-28c94d1ed5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0df28-d906-45ca-99b3-b21bab123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911C2-E596-4586-AB83-88CD5AF7261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D368E44-A3AC-4E4A-8350-B475F81C7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E70302-6126-42A1-80AD-50490B2DC8B3}">
  <ds:schemaRefs>
    <ds:schemaRef ds:uri="http://www.w3.org/XML/1998/namespace"/>
    <ds:schemaRef ds:uri="http://schemas.microsoft.com/office/infopath/2007/PartnerControls"/>
    <ds:schemaRef ds:uri="http://purl.org/dc/dcmitype/"/>
    <ds:schemaRef ds:uri="7e30df28-d906-45ca-99b3-b21bab123d78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5ebcf68-ced2-4a98-b72f-28c94d1ed58b"/>
  </ds:schemaRefs>
</ds:datastoreItem>
</file>

<file path=customXml/itemProps4.xml><?xml version="1.0" encoding="utf-8"?>
<ds:datastoreItem xmlns:ds="http://schemas.openxmlformats.org/officeDocument/2006/customXml" ds:itemID="{92F83FEF-8EF7-40F7-BFB0-9B6E1F547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ebcf68-ced2-4a98-b72f-28c94d1ed58b"/>
    <ds:schemaRef ds:uri="7e30df28-d906-45ca-99b3-b21bab123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Font and logo master</Template>
  <TotalTime>613</TotalTime>
  <Words>381</Words>
  <Application>Microsoft Office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Wingdings</vt:lpstr>
      <vt:lpstr>Font and logo master</vt:lpstr>
      <vt:lpstr>3_Font and logo master</vt:lpstr>
      <vt:lpstr>4_Font and logo master</vt:lpstr>
      <vt:lpstr>2_Font and logo master</vt:lpstr>
      <vt:lpstr>5_Font and logo master</vt:lpstr>
      <vt:lpstr>1_Font and logo master</vt:lpstr>
      <vt:lpstr>Font master without logo</vt:lpstr>
      <vt:lpstr>Reviews of Reviews: just how meta does it get? </vt:lpstr>
      <vt:lpstr>What is a Review of Reviews </vt:lpstr>
      <vt:lpstr>What are the similarities?</vt:lpstr>
      <vt:lpstr>So what’s the difference?</vt:lpstr>
      <vt:lpstr>PowerPoint Presentation</vt:lpstr>
      <vt:lpstr>PowerPoint Presentation</vt:lpstr>
      <vt:lpstr>Overlap </vt:lpstr>
      <vt:lpstr>Citation matrices </vt:lpstr>
      <vt:lpstr>Citation Matrices  </vt:lpstr>
      <vt:lpstr>How I’m using it</vt:lpstr>
      <vt:lpstr>How I’m using it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Enni Pulkkinen</dc:creator>
  <cp:lastModifiedBy>Nova Smalley (PGR)</cp:lastModifiedBy>
  <cp:revision>6</cp:revision>
  <dcterms:created xsi:type="dcterms:W3CDTF">2021-08-17T09:39:46Z</dcterms:created>
  <dcterms:modified xsi:type="dcterms:W3CDTF">2024-03-05T16:26:18Z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0x010100DF359D5BF6F5064C9F3BA03F2D189D3B</vt:lpwstr>
  </property>
  <property fmtid="{D5CDD505-2E9C-101B-9397-08002B2CF9AE}" pid="3" name="_dlc_DocIdItemGuid">
    <vt:lpwstr>c71baa5d-9b73-423e-b72d-a8da67227986</vt:lpwstr>
  </property>
</Properties>
</file>