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3" r:id="rId6"/>
    <p:sldId id="264" r:id="rId7"/>
    <p:sldId id="270" r:id="rId8"/>
    <p:sldId id="308" r:id="rId9"/>
    <p:sldId id="310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397"/>
    <a:srgbClr val="416676"/>
    <a:srgbClr val="496E7E"/>
    <a:srgbClr val="4A7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4181"/>
        <p:guide pos="3919"/>
        <p:guide pos="7496"/>
        <p:guide pos="325"/>
        <p:guide orient="horz" pos="25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1020" y="2419985"/>
            <a:ext cx="11113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计算机系统导论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小班课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774825"/>
            <a:ext cx="1111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Introduction to Computer System</a:t>
            </a:r>
            <a:endParaRPr lang="en-US" sz="3600" i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020" y="47637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张荟萱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5570" y="4763770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2022.9.14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61060" y="923925"/>
            <a:ext cx="175895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5400" b="1" smtClean="0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rPr>
              <a:t>目 录</a:t>
            </a:r>
            <a:endParaRPr lang="zh-CN" altLang="en-US" sz="5400" b="1" dirty="0" smtClean="0">
              <a:solidFill>
                <a:schemeClr val="bg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060" y="463550"/>
            <a:ext cx="26619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dist"/>
            <a:r>
              <a:rPr lang="en-US" altLang="zh-CN" sz="2400" i="1" smtClean="0">
                <a:solidFill>
                  <a:schemeClr val="bg1"/>
                </a:solidFill>
              </a:rPr>
              <a:t>CONTENTS</a:t>
            </a:r>
            <a:endParaRPr lang="en-US" altLang="zh-CN" sz="2400" i="1" dirty="0" smtClean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52570" y="2557780"/>
            <a:ext cx="1947545" cy="882650"/>
            <a:chOff x="4517" y="6278"/>
            <a:chExt cx="3067" cy="1390"/>
          </a:xfrm>
        </p:grpSpPr>
        <p:sp>
          <p:nvSpPr>
            <p:cNvPr id="10250" name="Rectangle 17"/>
            <p:cNvSpPr/>
            <p:nvPr/>
          </p:nvSpPr>
          <p:spPr>
            <a:xfrm>
              <a:off x="5380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2" name="TextBox 58"/>
            <p:cNvSpPr txBox="1"/>
            <p:nvPr/>
          </p:nvSpPr>
          <p:spPr>
            <a:xfrm>
              <a:off x="4517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回课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5165" y="2557780"/>
            <a:ext cx="1947545" cy="882650"/>
            <a:chOff x="1079" y="6278"/>
            <a:chExt cx="3067" cy="1390"/>
          </a:xfrm>
        </p:grpSpPr>
        <p:sp>
          <p:nvSpPr>
            <p:cNvPr id="10249" name="Rectangle 14"/>
            <p:cNvSpPr/>
            <p:nvPr/>
          </p:nvSpPr>
          <p:spPr>
            <a:xfrm>
              <a:off x="194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3" name="TextBox 59"/>
            <p:cNvSpPr txBox="1"/>
            <p:nvPr/>
          </p:nvSpPr>
          <p:spPr>
            <a:xfrm>
              <a:off x="1079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一些说明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9975" y="2557780"/>
            <a:ext cx="2092325" cy="882650"/>
            <a:chOff x="7955" y="6278"/>
            <a:chExt cx="3295" cy="1390"/>
          </a:xfrm>
        </p:grpSpPr>
        <p:sp>
          <p:nvSpPr>
            <p:cNvPr id="10251" name="Rectangle 20"/>
            <p:cNvSpPr/>
            <p:nvPr/>
          </p:nvSpPr>
          <p:spPr>
            <a:xfrm>
              <a:off x="893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4" name="TextBox 68"/>
            <p:cNvSpPr txBox="1"/>
            <p:nvPr/>
          </p:nvSpPr>
          <p:spPr>
            <a:xfrm>
              <a:off x="7955" y="6797"/>
              <a:ext cx="3295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课程内容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67080" y="4389120"/>
            <a:ext cx="1947545" cy="882650"/>
            <a:chOff x="1079" y="6278"/>
            <a:chExt cx="3067" cy="1390"/>
          </a:xfrm>
        </p:grpSpPr>
        <p:sp>
          <p:nvSpPr>
            <p:cNvPr id="3" name="Rectangle 14"/>
            <p:cNvSpPr/>
            <p:nvPr/>
          </p:nvSpPr>
          <p:spPr>
            <a:xfrm>
              <a:off x="194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TextBox 59"/>
            <p:cNvSpPr txBox="1"/>
            <p:nvPr/>
          </p:nvSpPr>
          <p:spPr>
            <a:xfrm>
              <a:off x="1079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有关习题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  <a:endParaRPr lang="zh-CN" altLang="en-US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一些事项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05" y="3910965"/>
            <a:ext cx="3089275" cy="1111250"/>
            <a:chOff x="5742" y="6470"/>
            <a:chExt cx="4865" cy="1750"/>
          </a:xfrm>
        </p:grpSpPr>
        <p:sp>
          <p:nvSpPr>
            <p:cNvPr id="12" name="TextBox 11"/>
            <p:cNvSpPr txBox="1"/>
            <p:nvPr/>
          </p:nvSpPr>
          <p:spPr>
            <a:xfrm>
              <a:off x="5742" y="6470"/>
              <a:ext cx="27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如何问问题？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0049" y="6470"/>
              <a:ext cx="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5742" y="7060"/>
              <a:ext cx="41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 algn="l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关于回课与小班分班？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5742" y="7640"/>
              <a:ext cx="24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关于</a:t>
              </a:r>
              <a:r>
                <a:rPr lang="en-US" altLang="zh-CN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lab</a:t>
              </a: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系统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1"/>
          <p:cNvSpPr txBox="1"/>
          <p:nvPr/>
        </p:nvSpPr>
        <p:spPr>
          <a:xfrm>
            <a:off x="675005" y="5022215"/>
            <a:ext cx="172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关于小班考勤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回课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175" y="4092575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solidFill>
                  <a:schemeClr val="bg1"/>
                </a:solidFill>
              </a:rPr>
              <a:t>bit/byte/int</a:t>
            </a:r>
            <a:endParaRPr lang="en-US" i="1">
              <a:solidFill>
                <a:schemeClr val="bg1"/>
              </a:solidFill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96570" y="1064260"/>
            <a:ext cx="11045825" cy="4579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/>
              <a:t>bit</a:t>
            </a:r>
            <a:r>
              <a:rPr lang="zh-CN" altLang="en-US" sz="2000"/>
              <a:t>是什么含义？</a:t>
            </a:r>
            <a:r>
              <a:rPr lang="en-US" altLang="zh-CN" sz="2000"/>
              <a:t>byte</a:t>
            </a:r>
            <a:r>
              <a:rPr lang="zh-CN" altLang="en-US" sz="2000"/>
              <a:t>呢？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十六进制、八进制、二进制？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en-US" altLang="zh-CN" sz="2000"/>
              <a:t>int a=0x10,b=010,c=10;a,b,c</a:t>
            </a:r>
            <a:r>
              <a:rPr lang="zh-CN" altLang="en-US" sz="2000"/>
              <a:t>的值是多少？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字长是什么含义？</a:t>
            </a:r>
            <a:r>
              <a:rPr lang="en-US" altLang="zh-CN" sz="2000"/>
              <a:t>32</a:t>
            </a:r>
            <a:r>
              <a:rPr lang="zh-CN" altLang="en-US" sz="2000"/>
              <a:t>位程序和</a:t>
            </a:r>
            <a:r>
              <a:rPr lang="en-US" altLang="zh-CN" sz="2000"/>
              <a:t>64</a:t>
            </a:r>
            <a:r>
              <a:rPr lang="zh-CN" altLang="en-US" sz="2000"/>
              <a:t>位程序说的是什么？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如果没有声明大部分类型都默认为有符号数，但对于</a:t>
            </a:r>
            <a:r>
              <a:rPr lang="en-US" altLang="zh-CN" sz="2000"/>
              <a:t>char</a:t>
            </a:r>
            <a:r>
              <a:rPr lang="zh-CN" altLang="en-US" sz="2000"/>
              <a:t>而言呢？关键字的顺序在</a:t>
            </a:r>
            <a:r>
              <a:rPr lang="en-US" altLang="zh-CN" sz="2000"/>
              <a:t>C</a:t>
            </a:r>
            <a:r>
              <a:rPr lang="zh-CN" altLang="en-US" sz="2000"/>
              <a:t>语言中有影响吗？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如何对多字节的对象进行寻址？一个多字节对象的地址是什么？大端法与小端法是什么？各自典型的机器是什么？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字符串？文本数据的兼容性？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布尔运算与位运算、逻辑运算？掩码？短路求值？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移位运算？算术右移</a:t>
            </a:r>
            <a:r>
              <a:rPr lang="en-US" altLang="zh-CN" sz="2000"/>
              <a:t> vs </a:t>
            </a:r>
            <a:r>
              <a:rPr lang="zh-CN" altLang="en-US" sz="2000"/>
              <a:t>逻辑右移？</a:t>
            </a:r>
            <a:r>
              <a:rPr lang="en-US" altLang="zh-CN" sz="2000"/>
              <a:t>——</a:t>
            </a:r>
            <a:r>
              <a:rPr lang="zh-CN" altLang="en-US" sz="2000"/>
              <a:t>整数表示、无符号编码、有符号编码？原码、反码、补码？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数据类型的转换？无符号数的加法？补码加法？乘法？截断的等价性？使用位运算和加减法优化与常数的乘法？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除以二的幂与右移等价吗？无符号数？补码？舍入？负数？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16890" y="1054735"/>
            <a:ext cx="11045825" cy="6182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sz="2000"/>
              <a:t>0x</a:t>
            </a:r>
            <a:r>
              <a:rPr lang="zh-CN" altLang="en-US" sz="2000"/>
              <a:t>开头的是</a:t>
            </a:r>
            <a:r>
              <a:rPr lang="en-US" altLang="zh-CN" sz="2000"/>
              <a:t>16</a:t>
            </a:r>
            <a:r>
              <a:rPr lang="zh-CN" altLang="en-US" sz="2000"/>
              <a:t>进制，</a:t>
            </a:r>
            <a:r>
              <a:rPr lang="en-US" altLang="zh-CN" sz="2000"/>
              <a:t>0</a:t>
            </a:r>
            <a:r>
              <a:rPr lang="zh-CN" altLang="en-US" sz="2000"/>
              <a:t>开头的是</a:t>
            </a:r>
            <a:r>
              <a:rPr lang="en-US" altLang="zh-CN" sz="2000"/>
              <a:t>8</a:t>
            </a:r>
            <a:r>
              <a:rPr lang="zh-CN" altLang="en-US" sz="2000"/>
              <a:t>进制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字长影响到虚拟地址空间的大小（与指针的大小</a:t>
            </a:r>
            <a:r>
              <a:rPr lang="en-US" altLang="zh-CN" sz="2000"/>
              <a:t>——</a:t>
            </a:r>
            <a:r>
              <a:rPr lang="zh-CN" altLang="en-US" sz="2000"/>
              <a:t>为什么用</a:t>
            </a:r>
            <a:r>
              <a:rPr lang="en-US" altLang="zh-CN" sz="2000"/>
              <a:t>int</a:t>
            </a:r>
            <a:r>
              <a:rPr lang="zh-CN" altLang="en-US" sz="2000"/>
              <a:t>存储地址有时会有问题？）</a:t>
            </a:r>
            <a:r>
              <a:rPr lang="en-US" altLang="zh-CN" sz="2000"/>
              <a:t>xx</a:t>
            </a:r>
            <a:r>
              <a:rPr lang="zh-CN" altLang="en-US" sz="2000"/>
              <a:t>位程序指的是编译方式而不是机器类型。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en-US" altLang="zh-CN" sz="2000"/>
              <a:t>C</a:t>
            </a:r>
            <a:r>
              <a:rPr lang="zh-CN" altLang="en-US" sz="2000"/>
              <a:t>标准没有规定</a:t>
            </a:r>
            <a:r>
              <a:rPr lang="en-US" altLang="zh-CN" sz="2000"/>
              <a:t>char</a:t>
            </a:r>
            <a:r>
              <a:rPr lang="zh-CN" altLang="en-US" sz="2000"/>
              <a:t>是否有符号，大部分编译器对此不敏感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大端法：低地址处存高位字节</a:t>
            </a:r>
            <a:r>
              <a:rPr lang="en-US" altLang="zh-CN" sz="2000"/>
              <a:t>(IBM,Sun,Oracle)</a:t>
            </a:r>
            <a:r>
              <a:rPr lang="zh-CN" altLang="en-US" sz="2000"/>
              <a:t>；小端法</a:t>
            </a:r>
            <a:r>
              <a:rPr lang="en-US" altLang="zh-CN" sz="2000"/>
              <a:t>(Intelx86)</a:t>
            </a:r>
            <a:r>
              <a:rPr lang="zh-CN" altLang="en-US" sz="2000"/>
              <a:t>：低地址处存低位字节，多字节对象的地址是第一个字节所在的地址。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文本数据的兼容性往往比二进制数据高，注意</a:t>
            </a:r>
            <a:r>
              <a:rPr lang="en-US" altLang="zh-CN" sz="2000"/>
              <a:t>C</a:t>
            </a:r>
            <a:r>
              <a:rPr lang="zh-CN" altLang="en-US" sz="2000"/>
              <a:t>语言中字符串结尾有一个</a:t>
            </a:r>
            <a:r>
              <a:rPr lang="en-US" altLang="zh-CN" sz="2000"/>
              <a:t>null</a:t>
            </a:r>
            <a:r>
              <a:rPr lang="zh-CN" altLang="en-US" sz="2000"/>
              <a:t>，但</a:t>
            </a:r>
            <a:r>
              <a:rPr lang="en-US" altLang="zh-CN" sz="2000"/>
              <a:t>null</a:t>
            </a:r>
            <a:r>
              <a:rPr lang="zh-CN" altLang="en-US" sz="2000"/>
              <a:t>不算在字符串长度中。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通过位运算能方便地进行掩码运算，比如</a:t>
            </a:r>
            <a:r>
              <a:rPr lang="en-US" altLang="zh-CN" sz="2000"/>
              <a:t>~0</a:t>
            </a:r>
            <a:r>
              <a:rPr lang="zh-CN" altLang="en-US" sz="2000"/>
              <a:t>和</a:t>
            </a:r>
            <a:r>
              <a:rPr lang="en-US" altLang="zh-CN" sz="2000"/>
              <a:t>0xffffffff</a:t>
            </a:r>
            <a:r>
              <a:rPr lang="zh-CN" altLang="en-US" sz="2000"/>
              <a:t>相比前者的可扩展性更好。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注意位运算的优先级，注意位运算与逻辑运算的区别（</a:t>
            </a:r>
            <a:r>
              <a:rPr lang="en-US" altLang="zh-CN" sz="2000"/>
              <a:t>|</a:t>
            </a:r>
            <a:r>
              <a:rPr lang="zh-CN" altLang="en-US" sz="2000"/>
              <a:t>与</a:t>
            </a:r>
            <a:r>
              <a:rPr lang="en-US" altLang="zh-CN" sz="2000"/>
              <a:t>||</a:t>
            </a:r>
            <a:r>
              <a:rPr lang="zh-CN" altLang="en-US" sz="2000"/>
              <a:t>，</a:t>
            </a:r>
            <a:r>
              <a:rPr lang="en-US" altLang="zh-CN" sz="2000"/>
              <a:t>&amp;</a:t>
            </a:r>
            <a:r>
              <a:rPr lang="zh-CN" altLang="en-US" sz="2000"/>
              <a:t>与</a:t>
            </a:r>
            <a:r>
              <a:rPr lang="en-US" altLang="zh-CN" sz="2000"/>
              <a:t>&amp;&amp;</a:t>
            </a:r>
            <a:r>
              <a:rPr lang="zh-CN" altLang="en-US" sz="2000"/>
              <a:t>），逻辑运算采用短路求值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逻辑右移最高位补</a:t>
            </a:r>
            <a:r>
              <a:rPr lang="en-US" altLang="zh-CN" sz="2000"/>
              <a:t>0</a:t>
            </a:r>
            <a:r>
              <a:rPr lang="zh-CN" altLang="en-US" sz="2000"/>
              <a:t>，算术右移最高位补符号位的元素（注意到在补码中对一个</a:t>
            </a:r>
            <a:r>
              <a:rPr lang="en-US" altLang="zh-CN" sz="2000"/>
              <a:t>1</a:t>
            </a:r>
            <a:r>
              <a:rPr lang="zh-CN" altLang="en-US" sz="2000"/>
              <a:t>开头的二进制数前面添多少个</a:t>
            </a:r>
            <a:r>
              <a:rPr lang="en-US" altLang="zh-CN" sz="2000"/>
              <a:t>1</a:t>
            </a:r>
            <a:r>
              <a:rPr lang="zh-CN" altLang="en-US" sz="2000"/>
              <a:t>其值不变），移动超过本身长度的位是未定义行为，不应使用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补码表示具有不对称性，但</a:t>
            </a:r>
            <a:r>
              <a:rPr lang="en-US" altLang="zh-CN" sz="2000"/>
              <a:t>0</a:t>
            </a:r>
            <a:r>
              <a:rPr lang="zh-CN" altLang="en-US" sz="2000"/>
              <a:t>的表示是唯一的。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/>
              <a:t>注意在不同的机器上一些类型的长度不同，但同一机器上</a:t>
            </a:r>
            <a:r>
              <a:rPr lang="en-US" altLang="zh-CN" sz="2000"/>
              <a:t>long</a:t>
            </a:r>
            <a:r>
              <a:rPr lang="zh-CN" altLang="en-US" sz="2000"/>
              <a:t>与</a:t>
            </a:r>
            <a:r>
              <a:rPr lang="en-US" altLang="zh-CN" sz="2000"/>
              <a:t>int*</a:t>
            </a:r>
            <a:r>
              <a:rPr lang="zh-CN" altLang="en-US" sz="2000"/>
              <a:t>的长度一定相同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r>
              <a:rPr lang="zh-CN" altLang="en-US" sz="2000">
                <a:sym typeface="+mn-ea"/>
              </a:rPr>
              <a:t>有符号与无符号的转换</a:t>
            </a:r>
            <a:r>
              <a:rPr lang="en-US" altLang="zh-CN" sz="2000">
                <a:sym typeface="+mn-ea"/>
              </a:rPr>
              <a:t>——</a:t>
            </a:r>
            <a:r>
              <a:rPr lang="zh-CN" altLang="en-US" sz="2000">
                <a:sym typeface="+mn-ea"/>
              </a:rPr>
              <a:t>位值不变，改变解释方式；长短类型的转换</a:t>
            </a:r>
            <a:r>
              <a:rPr lang="en-US" altLang="zh-CN" sz="2000">
                <a:sym typeface="+mn-ea"/>
              </a:rPr>
              <a:t>——</a:t>
            </a:r>
            <a:r>
              <a:rPr lang="zh-CN" altLang="en-US" sz="2000">
                <a:sym typeface="+mn-ea"/>
              </a:rPr>
              <a:t>无符号使用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扩展，有符号使用符号扩展，截断时直接丢弃高位上的数值，可能会导致溢出，而同时进行符号转换和长短变换则</a:t>
            </a:r>
            <a:r>
              <a:rPr lang="zh-CN" altLang="en-US" sz="2000" b="1">
                <a:sym typeface="+mn-ea"/>
              </a:rPr>
              <a:t>先改变长短（扩展、截断）再改变符号解释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fontAlgn="auto">
              <a:lnSpc>
                <a:spcPts val="2500"/>
              </a:lnSpc>
            </a:pPr>
            <a:endParaRPr lang="zh-CN" altLang="en-US" sz="2000"/>
          </a:p>
          <a:p>
            <a:pPr fontAlgn="auto">
              <a:lnSpc>
                <a:spcPts val="2500"/>
              </a:lnSpc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2415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53770" y="923925"/>
            <a:ext cx="105791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语言在有无符号数参与的运算中会把所有变量强制转化为无符号，常见的例子有</a:t>
            </a:r>
            <a:r>
              <a:rPr lang="en-US" altLang="zh-CN">
                <a:sym typeface="+mn-ea"/>
              </a:rPr>
              <a:t>strlen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size_t</a:t>
            </a:r>
            <a:r>
              <a:rPr lang="zh-CN" altLang="en-US">
                <a:sym typeface="+mn-ea"/>
              </a:rPr>
              <a:t>。而无论是有符号数还是无符号数，其进行加减乘的逻辑是一样的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正常按位运算，然后截断到对应长度，最高位按无符号数或补码进行解释。原因：</a:t>
            </a:r>
            <a:r>
              <a:rPr lang="zh-CN" altLang="en-US" b="1">
                <a:sym typeface="+mn-ea"/>
              </a:rPr>
              <a:t>无符号和补码乘法有位级等价性（即截断后位级表示相同）</a:t>
            </a:r>
            <a:endParaRPr lang="zh-CN" altLang="en-US"/>
          </a:p>
          <a:p>
            <a:r>
              <a:rPr lang="zh-CN" altLang="en-US"/>
              <a:t>当然，截断后会带来问题</a:t>
            </a:r>
            <a:r>
              <a:rPr lang="en-US" altLang="zh-CN"/>
              <a:t>——</a:t>
            </a:r>
            <a:r>
              <a:rPr lang="zh-CN" altLang="en-US"/>
              <a:t>溢出（最短路的笑话？），但溢出是可预期的，其行为并不是随机的</a:t>
            </a:r>
            <a:endParaRPr lang="zh-CN" altLang="en-US"/>
          </a:p>
          <a:p>
            <a:r>
              <a:rPr lang="zh-CN" altLang="en-US"/>
              <a:t>如何进行溢出的检查？</a:t>
            </a:r>
            <a:r>
              <a:rPr lang="en-US" altLang="zh-CN"/>
              <a:t>p65 2.31.2.32</a:t>
            </a:r>
            <a:r>
              <a:rPr lang="zh-CN" altLang="en-US"/>
              <a:t>；</a:t>
            </a:r>
            <a:r>
              <a:rPr lang="en-US" altLang="zh-CN"/>
              <a:t>p68 2.35</a:t>
            </a:r>
            <a:endParaRPr lang="en-US" altLang="zh-CN"/>
          </a:p>
          <a:p>
            <a:r>
              <a:rPr lang="en-US" altLang="zh-CN"/>
              <a:t>检查补码乘法x*y=p是否溢出只需判断x=0或p/x=y即可</a:t>
            </a:r>
            <a:endParaRPr lang="en-US" altLang="zh-CN"/>
          </a:p>
          <a:p>
            <a:r>
              <a:rPr lang="zh-CN" altLang="en-US"/>
              <a:t>但你不能认为若</a:t>
            </a:r>
            <a:r>
              <a:rPr lang="en-US" altLang="zh-CN"/>
              <a:t>x+y=p</a:t>
            </a:r>
            <a:r>
              <a:rPr lang="zh-CN" altLang="en-US"/>
              <a:t>发生了溢出，那么有</a:t>
            </a:r>
            <a:r>
              <a:rPr lang="en-US" altLang="zh-CN"/>
              <a:t>p-y!=x</a:t>
            </a:r>
            <a:r>
              <a:rPr lang="zh-CN" altLang="en-US"/>
              <a:t>或</a:t>
            </a:r>
            <a:r>
              <a:rPr lang="en-US" altLang="zh-CN"/>
              <a:t>p-x!=y</a:t>
            </a:r>
            <a:r>
              <a:rPr lang="zh-CN" altLang="en-US"/>
              <a:t>（为什么？阿贝尔群）</a:t>
            </a:r>
            <a:endParaRPr lang="zh-CN" altLang="en-US"/>
          </a:p>
          <a:p>
            <a:r>
              <a:rPr lang="zh-CN" altLang="en-US"/>
              <a:t>而无论对于有符号数还是无符号数，乘以二的幂和左移对应的位数都是等价的（包括溢出），因此可以用左移和加减法替代乘以常数。</a:t>
            </a:r>
            <a:endParaRPr lang="zh-CN" altLang="en-US"/>
          </a:p>
          <a:p>
            <a:r>
              <a:rPr lang="zh-CN" altLang="en-US"/>
              <a:t>但是对于除法而言，显然不能简单这样操作，而且除法有一个问题</a:t>
            </a:r>
            <a:r>
              <a:rPr lang="en-US" altLang="zh-CN"/>
              <a:t>——</a:t>
            </a:r>
            <a:r>
              <a:rPr lang="zh-CN" altLang="en-US"/>
              <a:t>舍入。</a:t>
            </a:r>
            <a:r>
              <a:rPr lang="en-US" altLang="zh-CN"/>
              <a:t>C</a:t>
            </a:r>
            <a:r>
              <a:rPr lang="zh-CN" altLang="en-US"/>
              <a:t>语言的整数除法舍入标准是向零舍入（即正数向下，负数向上），在这样的情况下对负数使用算术右移就不能完全替代除以</a:t>
            </a:r>
            <a:r>
              <a:rPr lang="en-US" altLang="zh-CN"/>
              <a:t>2</a:t>
            </a:r>
            <a:r>
              <a:rPr lang="zh-CN" altLang="en-US"/>
              <a:t>的幂了。</a:t>
            </a:r>
            <a:endParaRPr lang="zh-CN" altLang="en-US"/>
          </a:p>
          <a:p>
            <a:r>
              <a:rPr lang="zh-CN" altLang="en-US"/>
              <a:t>单纯的算术右移执行的是严格的向下舍入，以</a:t>
            </a:r>
            <a:r>
              <a:rPr lang="en-US" altLang="zh-CN"/>
              <a:t>4</a:t>
            </a:r>
            <a:r>
              <a:rPr lang="zh-CN" altLang="en-US"/>
              <a:t>位</a:t>
            </a:r>
            <a:r>
              <a:rPr lang="en-US" altLang="zh-CN"/>
              <a:t>2</a:t>
            </a:r>
            <a:r>
              <a:rPr lang="zh-CN" altLang="en-US"/>
              <a:t>进制数</a:t>
            </a:r>
            <a:r>
              <a:rPr lang="en-US" altLang="zh-CN"/>
              <a:t>-1</a:t>
            </a:r>
            <a:r>
              <a:rPr lang="zh-CN" altLang="en-US"/>
              <a:t>的表示</a:t>
            </a:r>
            <a:r>
              <a:rPr lang="en-US" altLang="zh-CN"/>
              <a:t>1111</a:t>
            </a:r>
            <a:r>
              <a:rPr lang="zh-CN" altLang="en-US"/>
              <a:t>为例，执行一次算术右移后其值仍为</a:t>
            </a:r>
            <a:r>
              <a:rPr lang="en-US" altLang="zh-CN"/>
              <a:t>1111</a:t>
            </a:r>
            <a:r>
              <a:rPr lang="zh-CN" altLang="en-US"/>
              <a:t>，但实际上除以</a:t>
            </a:r>
            <a:r>
              <a:rPr lang="en-US" altLang="zh-CN"/>
              <a:t>2</a:t>
            </a:r>
            <a:r>
              <a:rPr lang="zh-CN" altLang="en-US"/>
              <a:t>之后应该变成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那么为了解决这个问题，我们需要加入一定的偏置使其向上舍入，如果我们要右移</a:t>
            </a:r>
            <a:r>
              <a:rPr lang="en-US" altLang="zh-CN"/>
              <a:t>k</a:t>
            </a:r>
            <a:r>
              <a:rPr lang="zh-CN" altLang="en-US"/>
              <a:t>位，那么我们应当使用</a:t>
            </a:r>
            <a:r>
              <a:rPr lang="en-US" altLang="zh-CN"/>
              <a:t>(x+(1&lt;&lt;k)-1)&gt;&gt;k</a:t>
            </a:r>
            <a:r>
              <a:rPr lang="zh-CN" altLang="en-US"/>
              <a:t>来执行向上舍入，而向零舍入需要根据</a:t>
            </a:r>
            <a:r>
              <a:rPr lang="en-US" altLang="zh-CN"/>
              <a:t>x</a:t>
            </a:r>
            <a:r>
              <a:rPr lang="zh-CN" altLang="en-US"/>
              <a:t>的正负进行判断</a:t>
            </a:r>
            <a:endParaRPr lang="zh-CN" altLang="en-US"/>
          </a:p>
          <a:p>
            <a:r>
              <a:rPr lang="zh-CN" altLang="en-US"/>
              <a:t>关于向上舍入的证明见教材</a:t>
            </a:r>
            <a:r>
              <a:rPr lang="en-US" altLang="zh-CN"/>
              <a:t>p73</a:t>
            </a:r>
            <a:r>
              <a:rPr lang="zh-CN" altLang="en-US"/>
              <a:t>，这里多问一个问题：计算</a:t>
            </a:r>
            <a:r>
              <a:rPr lang="en-US" altLang="zh-CN"/>
              <a:t>x%y</a:t>
            </a:r>
            <a:r>
              <a:rPr lang="zh-CN" altLang="en-US"/>
              <a:t>时，其余数的正负如何决定？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有关习题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005" y="3896995"/>
            <a:ext cx="69202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这部分的习题主要以请你预测各种计算行为后的值为主。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应当说明的是许多习题并不严谨，由于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标准的相当灵活性会导致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很多操作的结果有一定的随机性，但对于教材上有过明确说明的问题我们一般以教材为主。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此外，这部分的一个很重要的学习方式是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get your hands dirty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，如果你对某个表达式有疑问就打开你的代码编辑器，写代码输出结果！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jb3VudCI6MTI0LCJoZGlkIjoiZTA2MWMxZDU5MTEzZjU2MzBmMTg3OTRiYjlkMTNjY2UiLCJ1c2VyQ291bnQiOjJ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WPS 演示</Application>
  <PresentationFormat>宽屏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昵称</cp:lastModifiedBy>
  <cp:revision>216</cp:revision>
  <dcterms:created xsi:type="dcterms:W3CDTF">2021-05-07T05:29:00Z</dcterms:created>
  <dcterms:modified xsi:type="dcterms:W3CDTF">2022-09-14T03:15:33Z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3DD617C3C8B74426BACD1826C4B10E6C</vt:lpwstr>
  </property>
  <property fmtid="{D5CDD505-2E9C-101B-9397-08002B2CF9AE}" pid="3" name="KSOProductBuildVer">
    <vt:lpwstr>2052-11.1.0.12132</vt:lpwstr>
  </property>
  <property fmtid="{D5CDD505-2E9C-101B-9397-08002B2CF9AE}" pid="4" name="KSOTemplateUUID">
    <vt:lpwstr>v1.0_mb_KRBdJUFbmUh6xGdB5gW5/Q==</vt:lpwstr>
  </property>
</Properties>
</file>