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9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3ED0-9AC0-4F34-ABCA-4B6795D6D0A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481138" y="1231812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273266" y="23358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173679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5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编版标题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8921A-3659-40E6-BF05-B007AA185C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94890" y="2559050"/>
            <a:ext cx="7602220" cy="902335"/>
          </a:xfrm>
        </p:spPr>
        <p:txBody>
          <a:bodyPr>
            <a:normAutofit fontScale="90000"/>
          </a:bodyPr>
          <a:p>
            <a:r>
              <a:rPr lang="en-US" altLang="zh-CN"/>
              <a:t>Bits, Bytes, and Integers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潘馨仪</a:t>
            </a:r>
            <a:r>
              <a:rPr lang="en-US" altLang="zh-CN"/>
              <a:t> </a:t>
            </a:r>
            <a:r>
              <a:rPr lang="zh-CN" altLang="en-US"/>
              <a:t>信息科学技术</a:t>
            </a:r>
            <a:r>
              <a:rPr lang="zh-CN" altLang="en-US"/>
              <a:t>学院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数的</a:t>
            </a:r>
            <a:r>
              <a:rPr sz="3200"/>
              <a:t>转换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>
                <a:solidFill>
                  <a:schemeClr val="tx1"/>
                </a:solidFill>
                <a:sym typeface="+mn-ea"/>
              </a:rPr>
              <a:t>转换发生的</a:t>
            </a:r>
            <a:r>
              <a:rPr sz="2000">
                <a:solidFill>
                  <a:schemeClr val="tx1"/>
                </a:solidFill>
                <a:sym typeface="+mn-ea"/>
              </a:rPr>
              <a:t>情况：</a:t>
            </a:r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ym typeface="+mn-ea"/>
              </a:rPr>
              <a:t>显式类型转换：发生在显式指定时，例如</a:t>
            </a:r>
            <a:r>
              <a:rPr lang="en-US" altLang="zh-CN" sz="2000">
                <a:sym typeface="+mn-ea"/>
              </a:rPr>
              <a:t>(int) </a:t>
            </a:r>
            <a:r>
              <a:rPr lang="en-US" altLang="zh-CN" sz="2000" dirty="0" err="1">
                <a:sym typeface="+mn-ea"/>
              </a:rPr>
              <a:t>ux</a:t>
            </a:r>
            <a:r>
              <a:rPr lang="en-US" altLang="zh-CN" sz="2000">
                <a:sym typeface="+mn-ea"/>
              </a:rPr>
              <a:t>, (unsigned) ty</a:t>
            </a:r>
            <a:endParaRPr lang="en-US" altLang="zh-CN" sz="2000" dirty="0"/>
          </a:p>
          <a:p>
            <a:r>
              <a:rPr sz="2000">
                <a:sym typeface="+mn-ea"/>
              </a:rPr>
              <a:t>隐式类型转换：发生在其他情况（</a:t>
            </a:r>
            <a:r>
              <a:rPr lang="en-US" altLang="zh-CN" sz="2000">
                <a:sym typeface="+mn-ea"/>
              </a:rPr>
              <a:t>e.g.</a:t>
            </a:r>
            <a:r>
              <a:rPr sz="2000">
                <a:sym typeface="+mn-ea"/>
              </a:rPr>
              <a:t>当一个表达式中同时出现有符号数和无符号数时，有符号数自动转换为无符号数参与运算）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表达式：赋值 </a:t>
            </a:r>
            <a:r>
              <a:rPr lang="en-US" altLang="zh-CN" sz="2000" dirty="0" err="1">
                <a:sym typeface="+mn-ea"/>
              </a:rPr>
              <a:t>tx</a:t>
            </a:r>
            <a:r>
              <a:rPr lang="en-US" altLang="zh-CN" sz="2000">
                <a:sym typeface="+mn-ea"/>
              </a:rPr>
              <a:t> = </a:t>
            </a:r>
            <a:r>
              <a:rPr lang="en-US" altLang="zh-CN" sz="2000" dirty="0" err="1">
                <a:sym typeface="+mn-ea"/>
              </a:rPr>
              <a:t>ux</a:t>
            </a:r>
            <a:r>
              <a:rPr lang="en-US" altLang="zh-CN" sz="2000">
                <a:sym typeface="+mn-ea"/>
              </a:rPr>
              <a:t>;  </a:t>
            </a:r>
            <a:r>
              <a:rPr lang="en-US" altLang="zh-CN" sz="2000" dirty="0" err="1">
                <a:sym typeface="+mn-ea"/>
              </a:rPr>
              <a:t>uy</a:t>
            </a:r>
            <a:r>
              <a:rPr lang="en-US" altLang="zh-CN" sz="2000">
                <a:sym typeface="+mn-ea"/>
              </a:rPr>
              <a:t> = ty; </a:t>
            </a:r>
            <a:endParaRPr lang="en-US" altLang="zh-CN" sz="2000">
              <a:sym typeface="+mn-ea"/>
            </a:endParaRPr>
          </a:p>
          <a:p>
            <a:r>
              <a:rPr sz="2000">
                <a:sym typeface="+mn-ea"/>
              </a:rPr>
              <a:t>大小比较 </a:t>
            </a:r>
            <a:r>
              <a:rPr lang="en-US" altLang="zh-CN" sz="2000">
                <a:sym typeface="+mn-ea"/>
              </a:rPr>
              <a:t>&lt;, &gt;, ==, &lt;=, &gt;=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printf</a:t>
            </a:r>
            <a:r>
              <a:rPr sz="2000">
                <a:sym typeface="+mn-ea"/>
              </a:rPr>
              <a:t>输出</a:t>
            </a:r>
            <a:endParaRPr lang="en-US" altLang="zh-CN" sz="2000" dirty="0"/>
          </a:p>
          <a:p>
            <a:endParaRPr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扩展与</a:t>
            </a:r>
            <a:r>
              <a:rPr sz="3200"/>
              <a:t>截断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>
                <a:sym typeface="+mn-ea"/>
              </a:rPr>
              <a:t>扩展</a:t>
            </a:r>
            <a:r>
              <a:rPr sz="2000">
                <a:sym typeface="+mn-ea"/>
              </a:rPr>
              <a:t>发生在较短的类型转换为较长的类型时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无符号数：零拓展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补码：符号扩展 </a:t>
            </a:r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r>
              <a:rPr sz="2000">
                <a:sym typeface="+mn-ea"/>
              </a:rPr>
              <a:t>截断发生在较长的类型转换为较短的类型时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很有可能发生数值的改变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实际上相当于无符号的</a:t>
            </a:r>
            <a:r>
              <a:rPr lang="en-US" altLang="zh-CN" sz="2000">
                <a:sym typeface="+mn-ea"/>
              </a:rPr>
              <a:t>mod</a:t>
            </a:r>
            <a:r>
              <a:rPr sz="2000">
                <a:sym typeface="+mn-ea"/>
              </a:rPr>
              <a:t>操作（最后结果按照有符号数解释）</a:t>
            </a:r>
            <a:endParaRPr lang="en-US" altLang="zh-CN" sz="2000" dirty="0"/>
          </a:p>
          <a:p>
            <a:endParaRPr lang="en-US" altLang="zh-CN" sz="2000" dirty="0"/>
          </a:p>
          <a:p>
            <a:endParaRPr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整型的</a:t>
            </a:r>
            <a:r>
              <a:rPr sz="3200"/>
              <a:t>运算</a:t>
            </a:r>
            <a:endParaRPr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925" y="1313180"/>
                <a:ext cx="10852150" cy="5027930"/>
              </a:xfrm>
            </p:spPr>
            <p:txBody>
              <a:bodyPr/>
              <a:p>
                <a:r>
                  <a:rPr sz="2000">
                    <a:solidFill>
                      <a:schemeClr val="tx1"/>
                    </a:solidFill>
                    <a:sym typeface="+mn-ea"/>
                  </a:rPr>
                  <a:t>加法：</a:t>
                </a:r>
                <a:r>
                  <a:rPr sz="2000">
                    <a:sym typeface="+mn-ea"/>
                  </a:rPr>
                  <a:t>忽略进位（</a:t>
                </a:r>
                <a:r>
                  <a:rPr lang="en-US" altLang="zh-CN" sz="2000">
                    <a:sym typeface="+mn-ea"/>
                  </a:rPr>
                  <a:t>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w</m:t>
                        </m:r>
                      </m:sup>
                    </m:sSup>
                  </m:oMath>
                </a14:m>
                <a:r>
                  <a:rPr sz="2000">
                    <a:sym typeface="+mn-ea"/>
                  </a:rPr>
                  <a:t>），可能会导致溢出（</a:t>
                </a:r>
                <a:r>
                  <a:rPr sz="2000">
                    <a:sym typeface="+mn-ea"/>
                  </a:rPr>
                  <a:t>计算机存储位数有限，因此舍弃进位）</a:t>
                </a:r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  <a:p>
                <a:r>
                  <a:rPr sz="2000">
                    <a:sym typeface="+mn-ea"/>
                  </a:rPr>
                  <a:t>补码之和与无符号之和</a:t>
                </a:r>
                <a:r>
                  <a:rPr sz="2000">
                    <a:solidFill>
                      <a:schemeClr val="tx1"/>
                    </a:solidFill>
                    <a:sym typeface="+mn-ea"/>
                  </a:rPr>
                  <a:t>位级表示</a:t>
                </a:r>
                <a:r>
                  <a:rPr sz="2000">
                    <a:solidFill>
                      <a:schemeClr val="tx1"/>
                    </a:solidFill>
                    <a:sym typeface="+mn-ea"/>
                  </a:rPr>
                  <a:t>完全相同</a:t>
                </a:r>
                <a:endParaRPr sz="2000">
                  <a:sym typeface="+mn-ea"/>
                </a:endParaRPr>
              </a:p>
              <a:p>
                <a:endParaRPr sz="2000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925" y="1313180"/>
                <a:ext cx="10852150" cy="5027930"/>
              </a:xfrm>
              <a:blipFill rotWithShape="1">
                <a:blip r:embed="rId1"/>
                <a:stretch>
                  <a:fillRect r="-884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65" y="2529205"/>
            <a:ext cx="2259965" cy="1799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1900555"/>
            <a:ext cx="3613785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整型的</a:t>
            </a:r>
            <a:r>
              <a:rPr sz="3200"/>
              <a:t>运算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>
                <a:solidFill>
                  <a:schemeClr val="tx1"/>
                </a:solidFill>
                <a:sym typeface="+mn-ea"/>
              </a:rPr>
              <a:t>乘法：</a:t>
            </a:r>
            <a:r>
              <a:rPr sz="2000">
                <a:sym typeface="+mn-ea"/>
              </a:rPr>
              <a:t>自动截断到</a:t>
            </a:r>
            <a:r>
              <a:rPr lang="en-US" altLang="zh-CN" sz="2000">
                <a:sym typeface="+mn-ea"/>
              </a:rPr>
              <a:t>w</a:t>
            </a:r>
            <a:r>
              <a:rPr sz="2000">
                <a:sym typeface="+mn-ea"/>
              </a:rPr>
              <a:t>位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使用左移运算符可以实现“乘</a:t>
            </a: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的幂次”功能</a:t>
            </a:r>
            <a:endParaRPr lang="en-US" altLang="zh-CN" sz="2000" dirty="0"/>
          </a:p>
          <a:p>
            <a:r>
              <a:rPr sz="2000">
                <a:sym typeface="+mn-ea"/>
              </a:rPr>
              <a:t>使用右移运算符可以实现“除以</a:t>
            </a: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的幂次”功能，向下</a:t>
            </a:r>
            <a:r>
              <a:rPr sz="2000">
                <a:sym typeface="+mn-ea"/>
              </a:rPr>
              <a:t>舍入</a:t>
            </a:r>
            <a:endParaRPr sz="20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Bits &amp; Bytes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/>
              <a:t>最小的可寻址的内存单位：</a:t>
            </a:r>
            <a:r>
              <a:rPr lang="en-US" altLang="zh-CN" sz="2000"/>
              <a:t>byte</a:t>
            </a:r>
            <a:r>
              <a:rPr sz="2000"/>
              <a:t>（由</a:t>
            </a:r>
            <a:r>
              <a:rPr lang="en-US" altLang="zh-CN" sz="2000"/>
              <a:t>8</a:t>
            </a:r>
            <a:r>
              <a:rPr sz="2000"/>
              <a:t>个</a:t>
            </a:r>
            <a:r>
              <a:rPr lang="en-US" altLang="zh-CN" sz="2000"/>
              <a:t>bits</a:t>
            </a:r>
            <a:r>
              <a:rPr sz="2000"/>
              <a:t>组成）</a:t>
            </a:r>
            <a:endParaRPr sz="2000"/>
          </a:p>
          <a:p>
            <a:r>
              <a:rPr sz="2000"/>
              <a:t>虚拟内存：一个非常大的</a:t>
            </a:r>
            <a:r>
              <a:rPr sz="2000"/>
              <a:t>字节数组</a:t>
            </a:r>
            <a:endParaRPr sz="2000"/>
          </a:p>
          <a:p>
            <a:r>
              <a:rPr sz="2000"/>
              <a:t>内存的每个字节由地址（一个数字）标识，地址集合虚拟地址</a:t>
            </a:r>
            <a:r>
              <a:rPr sz="2000"/>
              <a:t>空间</a:t>
            </a:r>
            <a:endParaRPr sz="2000"/>
          </a:p>
          <a:p>
            <a:r>
              <a:rPr sz="2000"/>
              <a:t>一个</a:t>
            </a:r>
            <a:r>
              <a:rPr lang="en-US" altLang="zh-CN" sz="2000"/>
              <a:t>byte</a:t>
            </a:r>
            <a:r>
              <a:rPr sz="2000"/>
              <a:t>的值域：</a:t>
            </a:r>
            <a:r>
              <a:rPr lang="en-US" altLang="zh-CN" sz="2000"/>
              <a:t>00~FF</a:t>
            </a:r>
            <a:r>
              <a:rPr sz="2000"/>
              <a:t>（十六进制</a:t>
            </a:r>
            <a:r>
              <a:rPr sz="2000"/>
              <a:t>下）</a:t>
            </a:r>
            <a:endParaRPr sz="2000"/>
          </a:p>
          <a:p>
            <a:pPr marL="0" indent="0"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Data size</a:t>
            </a:r>
            <a:r>
              <a:rPr lang="en-US" altLang="zh-CN" sz="3200"/>
              <a:t>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/>
              <a:t>计算机的字长（</a:t>
            </a:r>
            <a:r>
              <a:rPr lang="en-US" altLang="zh-CN" sz="2000"/>
              <a:t>word size</a:t>
            </a:r>
            <a:r>
              <a:rPr sz="2000"/>
              <a:t>）：决定虚拟地址的</a:t>
            </a:r>
            <a:r>
              <a:rPr sz="2000"/>
              <a:t>范围</a:t>
            </a:r>
            <a:endParaRPr sz="2000"/>
          </a:p>
          <a:p>
            <a:r>
              <a:rPr lang="en-US" altLang="zh-CN" sz="2000"/>
              <a:t>32</a:t>
            </a:r>
            <a:r>
              <a:rPr sz="2000"/>
              <a:t>位和</a:t>
            </a:r>
            <a:r>
              <a:rPr lang="en-US" altLang="zh-CN" sz="2000"/>
              <a:t>64</a:t>
            </a:r>
            <a:r>
              <a:rPr sz="2000"/>
              <a:t>位程序：区别在于如何编译（但</a:t>
            </a:r>
            <a:r>
              <a:rPr lang="en-US" altLang="zh-CN" sz="2000"/>
              <a:t>64</a:t>
            </a:r>
            <a:r>
              <a:rPr sz="2000"/>
              <a:t>位程序只能在</a:t>
            </a:r>
            <a:r>
              <a:rPr lang="en-US" altLang="zh-CN" sz="2000"/>
              <a:t>64</a:t>
            </a:r>
            <a:r>
              <a:rPr sz="2000"/>
              <a:t>位机器上</a:t>
            </a:r>
            <a:r>
              <a:rPr sz="2000"/>
              <a:t>运行）</a:t>
            </a:r>
            <a:endParaRPr sz="2000"/>
          </a:p>
          <a:p>
            <a:r>
              <a:rPr sz="2000"/>
              <a:t>基本</a:t>
            </a:r>
            <a:r>
              <a:rPr lang="en-US" altLang="zh-CN" sz="2000"/>
              <a:t>C</a:t>
            </a:r>
            <a:r>
              <a:rPr sz="2000"/>
              <a:t>数据类型的典型</a:t>
            </a:r>
            <a:r>
              <a:rPr sz="2000"/>
              <a:t>大小：</a:t>
            </a:r>
            <a:endParaRPr sz="2000"/>
          </a:p>
          <a:p>
            <a:pPr marL="0" indent="0">
              <a:buNone/>
            </a:pPr>
            <a:endParaRPr sz="2000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6475" y="2872740"/>
            <a:ext cx="5006975" cy="3468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线形标注 1 4"/>
          <p:cNvSpPr/>
          <p:nvPr/>
        </p:nvSpPr>
        <p:spPr>
          <a:xfrm>
            <a:off x="1016635" y="4879340"/>
            <a:ext cx="2759710" cy="485775"/>
          </a:xfrm>
          <a:prstGeom prst="borderCallout1">
            <a:avLst>
              <a:gd name="adj1" fmla="val 47581"/>
              <a:gd name="adj2" fmla="val 104164"/>
              <a:gd name="adj3" fmla="val -129411"/>
              <a:gd name="adj4" fmla="val 208904"/>
            </a:avLst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4665" y="3896995"/>
            <a:ext cx="3039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固定数据大小，不随编译器和机器设置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5" grpId="1" animBg="1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寻址和字节</a:t>
            </a:r>
            <a:r>
              <a:rPr sz="3200"/>
              <a:t>顺序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>
                <a:solidFill>
                  <a:schemeClr val="tx1"/>
                </a:solidFill>
                <a:sym typeface="+mn-ea"/>
              </a:rPr>
              <a:t>存放顺序：大端法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Big Endian </a:t>
            </a:r>
            <a:r>
              <a:rPr sz="2000">
                <a:solidFill>
                  <a:schemeClr val="tx1"/>
                </a:solidFill>
                <a:sym typeface="+mn-ea"/>
              </a:rPr>
              <a:t>与小端法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Little Endian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大端法：最低位存放在高地址处；小端法：最低位存放在低地址处</a:t>
            </a:r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ym typeface="+mn-ea"/>
              </a:rPr>
              <a:t>存放时，高位不足的会用扩展的方式补齐</a:t>
            </a:r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ym typeface="+mn-ea"/>
              </a:rPr>
              <a:t>数组在大端法</a:t>
            </a:r>
            <a:r>
              <a:rPr lang="en-US" altLang="zh-CN" sz="2000">
                <a:sym typeface="+mn-ea"/>
              </a:rPr>
              <a:t>/</a:t>
            </a:r>
            <a:r>
              <a:rPr sz="2000">
                <a:sym typeface="+mn-ea"/>
              </a:rPr>
              <a:t>小端法机器上的存放：数组按照从数组头到数组尾的顺序从低向高存放数组元素，但每个元素的位级存储方式遵循大端法</a:t>
            </a:r>
            <a:r>
              <a:rPr lang="en-US" altLang="zh-CN" sz="2000">
                <a:sym typeface="+mn-ea"/>
              </a:rPr>
              <a:t>/</a:t>
            </a:r>
            <a:r>
              <a:rPr sz="2000">
                <a:sym typeface="+mn-ea"/>
              </a:rPr>
              <a:t>小端法的要求</a:t>
            </a:r>
            <a:endParaRPr lang="en-US" altLang="zh-CN" sz="2000" dirty="0"/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>
                <a:sym typeface="+mn-ea"/>
              </a:rPr>
              <a:t>位级运算符与集合操作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lang="en-US" altLang="zh-CN" sz="2000">
                <a:sym typeface="+mn-ea"/>
              </a:rPr>
              <a:t>And	&amp;</a:t>
            </a:r>
            <a:endParaRPr lang="en-US" altLang="zh-CN" sz="2000" dirty="0"/>
          </a:p>
          <a:p>
            <a:r>
              <a:rPr lang="en-US" altLang="zh-CN" sz="2000">
                <a:sym typeface="+mn-ea"/>
              </a:rPr>
              <a:t>Or	|</a:t>
            </a:r>
            <a:endParaRPr lang="en-US" altLang="zh-CN" sz="2000" dirty="0"/>
          </a:p>
          <a:p>
            <a:r>
              <a:rPr lang="en-US" altLang="zh-CN" sz="2000">
                <a:sym typeface="+mn-ea"/>
              </a:rPr>
              <a:t>Not	~</a:t>
            </a:r>
            <a:endParaRPr lang="en-US" altLang="zh-CN" sz="2000" dirty="0"/>
          </a:p>
          <a:p>
            <a:r>
              <a:rPr lang="en-US" altLang="zh-CN" sz="2000">
                <a:sym typeface="+mn-ea"/>
              </a:rPr>
              <a:t>Exclusive-Or (</a:t>
            </a:r>
            <a:r>
              <a:rPr lang="en-US" altLang="zh-CN" sz="2000" dirty="0" err="1">
                <a:sym typeface="+mn-ea"/>
              </a:rPr>
              <a:t>Xor</a:t>
            </a:r>
            <a:r>
              <a:rPr lang="en-US" altLang="zh-CN" sz="2000">
                <a:sym typeface="+mn-ea"/>
              </a:rPr>
              <a:t>)	^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解决优先级问题：加</a:t>
            </a:r>
            <a:r>
              <a:rPr sz="2000">
                <a:sym typeface="+mn-ea"/>
              </a:rPr>
              <a:t>括号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逻辑运算符   </a:t>
            </a:r>
            <a:r>
              <a:rPr lang="en-US" altLang="zh-CN" sz="2000">
                <a:sym typeface="+mn-ea"/>
              </a:rPr>
              <a:t>&amp;&amp;</a:t>
            </a:r>
            <a:r>
              <a:rPr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||</a:t>
            </a:r>
            <a:r>
              <a:rPr sz="20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!</a:t>
            </a:r>
            <a:endParaRPr lang="en-US" altLang="zh-CN" sz="2000" dirty="0"/>
          </a:p>
          <a:p>
            <a:r>
              <a:rPr sz="2000">
                <a:sym typeface="+mn-ea"/>
              </a:rPr>
              <a:t>逻辑运算符将</a:t>
            </a:r>
            <a:r>
              <a:rPr lang="en-US" altLang="zh-CN" sz="2000">
                <a:sym typeface="+mn-ea"/>
              </a:rPr>
              <a:t>0</a:t>
            </a:r>
            <a:r>
              <a:rPr sz="2000">
                <a:sym typeface="+mn-ea"/>
              </a:rPr>
              <a:t>看做</a:t>
            </a:r>
            <a:r>
              <a:rPr lang="en-US" altLang="zh-CN" sz="2000">
                <a:sym typeface="+mn-ea"/>
              </a:rPr>
              <a:t>False</a:t>
            </a:r>
            <a:r>
              <a:rPr sz="2000">
                <a:sym typeface="+mn-ea"/>
              </a:rPr>
              <a:t>，非</a:t>
            </a:r>
            <a:r>
              <a:rPr lang="en-US" altLang="zh-CN" sz="2000">
                <a:sym typeface="+mn-ea"/>
              </a:rPr>
              <a:t>0</a:t>
            </a:r>
            <a:r>
              <a:rPr sz="2000">
                <a:sym typeface="+mn-ea"/>
              </a:rPr>
              <a:t>看做</a:t>
            </a:r>
            <a:r>
              <a:rPr lang="en-US" altLang="zh-CN" sz="2000">
                <a:sym typeface="+mn-ea"/>
              </a:rPr>
              <a:t>True</a:t>
            </a:r>
            <a:r>
              <a:rPr sz="2000">
                <a:sym typeface="+mn-ea"/>
              </a:rPr>
              <a:t>，进行布尔逻辑运算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将</a:t>
            </a:r>
            <a:r>
              <a:rPr lang="en-US" altLang="zh-CN" sz="2000">
                <a:sym typeface="+mn-ea"/>
              </a:rPr>
              <a:t>w</a:t>
            </a:r>
            <a:r>
              <a:rPr sz="2000">
                <a:sym typeface="+mn-ea"/>
              </a:rPr>
              <a:t>位二进制位向量用集合表示：</a:t>
            </a:r>
            <a:r>
              <a:rPr lang="en-US" altLang="zh-CN" sz="2000">
                <a:sym typeface="+mn-ea"/>
              </a:rPr>
              <a:t>| </a:t>
            </a:r>
            <a:r>
              <a:rPr sz="2000">
                <a:sym typeface="+mn-ea"/>
              </a:rPr>
              <a:t>并</a:t>
            </a:r>
            <a:r>
              <a:rPr lang="en-US" altLang="zh-CN" sz="2000">
                <a:sym typeface="+mn-ea"/>
              </a:rPr>
              <a:t>  &amp; </a:t>
            </a:r>
            <a:r>
              <a:rPr sz="2000">
                <a:sym typeface="+mn-ea"/>
              </a:rPr>
              <a:t>交</a:t>
            </a:r>
            <a:r>
              <a:rPr lang="en-US" altLang="zh-CN" sz="2000">
                <a:sym typeface="+mn-ea"/>
              </a:rPr>
              <a:t>  ~ </a:t>
            </a:r>
            <a:r>
              <a:rPr sz="2000">
                <a:sym typeface="+mn-ea"/>
              </a:rPr>
              <a:t>补</a:t>
            </a:r>
            <a:endParaRPr lang="en-US" altLang="zh-CN" sz="2000" dirty="0"/>
          </a:p>
          <a:p>
            <a:endParaRPr sz="2000"/>
          </a:p>
        </p:txBody>
      </p:sp>
      <p:sp>
        <p:nvSpPr>
          <p:cNvPr id="4" name="文本框 3"/>
          <p:cNvSpPr txBox="1"/>
          <p:nvPr/>
        </p:nvSpPr>
        <p:spPr>
          <a:xfrm>
            <a:off x="5109210" y="1925320"/>
            <a:ext cx="5777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位运算符：只能对整型使用，将操作数转换为二进制后进行运算</a:t>
            </a:r>
            <a:endParaRPr lang="zh-CN" altLang="en-US" sz="2000" dirty="0">
              <a:sym typeface="+mn-ea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3963035" y="1310005"/>
            <a:ext cx="927100" cy="18757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50840" y="3800475"/>
            <a:ext cx="3794760" cy="398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Tips: p &amp;&amp; *p </a:t>
            </a:r>
            <a:r>
              <a:rPr lang="zh-CN" altLang="en-US" sz="2000"/>
              <a:t>可用于测试空指针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4" grpId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移位</a:t>
            </a:r>
            <a:r>
              <a:rPr sz="3200"/>
              <a:t>运算符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>
                <a:solidFill>
                  <a:schemeClr val="tx1"/>
                </a:solidFill>
                <a:sym typeface="+mn-ea"/>
              </a:rPr>
              <a:t>左移：补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右移：算术右移用最高位填充在左边，而逻辑右移用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0</a:t>
            </a:r>
            <a:r>
              <a:rPr sz="2000">
                <a:solidFill>
                  <a:schemeClr val="tx1"/>
                </a:solidFill>
                <a:sym typeface="+mn-ea"/>
              </a:rPr>
              <a:t>填充</a:t>
            </a:r>
            <a:endParaRPr sz="2000">
              <a:solidFill>
                <a:schemeClr val="tx1"/>
              </a:solidFill>
              <a:sym typeface="+mn-ea"/>
            </a:endParaRPr>
          </a:p>
          <a:p>
            <a:endParaRPr sz="2000">
              <a:solidFill>
                <a:schemeClr val="tx1"/>
              </a:solidFill>
              <a:sym typeface="+mn-ea"/>
            </a:endParaRPr>
          </a:p>
          <a:p>
            <a:r>
              <a:rPr sz="2000">
                <a:solidFill>
                  <a:schemeClr val="tx1"/>
                </a:solidFill>
                <a:sym typeface="+mn-ea"/>
              </a:rPr>
              <a:t>移位运算符优先级低于算术运算符</a:t>
            </a:r>
            <a:endParaRPr sz="2000">
              <a:solidFill>
                <a:schemeClr val="tx1"/>
              </a:solidFill>
              <a:sym typeface="+mn-ea"/>
            </a:endParaRPr>
          </a:p>
          <a:p>
            <a:endParaRPr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数的</a:t>
            </a:r>
            <a:r>
              <a:rPr sz="3200"/>
              <a:t>表示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>
                <a:sym typeface="+mn-ea"/>
              </a:rPr>
              <a:t>无符号数</a:t>
            </a:r>
            <a:r>
              <a:rPr lang="en-US" altLang="zh-CN" sz="2000">
                <a:sym typeface="+mn-ea"/>
              </a:rPr>
              <a:t>Unsigned</a:t>
            </a:r>
            <a:r>
              <a:rPr sz="2000">
                <a:sym typeface="+mn-ea"/>
              </a:rPr>
              <a:t>：</a:t>
            </a:r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r>
              <a:rPr sz="2000">
                <a:sym typeface="+mn-ea"/>
              </a:rPr>
              <a:t>有符号数常用补码表示：</a:t>
            </a:r>
            <a:r>
              <a:rPr lang="en-US" altLang="zh-CN" sz="2000">
                <a:sym typeface="+mn-ea"/>
              </a:rPr>
              <a:t>(</a:t>
            </a:r>
            <a:r>
              <a:rPr sz="2000">
                <a:sym typeface="+mn-ea"/>
              </a:rPr>
              <a:t>也可用反码和补码表示</a:t>
            </a:r>
            <a:r>
              <a:rPr lang="en-US" altLang="zh-CN" sz="2000">
                <a:sym typeface="+mn-ea"/>
              </a:rPr>
              <a:t>)</a:t>
            </a:r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858010"/>
            <a:ext cx="5946140" cy="1988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70" y="4438015"/>
            <a:ext cx="6749415" cy="1931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9930" y="2322195"/>
            <a:ext cx="4127500" cy="398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/>
              <a:t>Tips</a:t>
            </a:r>
            <a:r>
              <a:rPr lang="zh-CN" altLang="en-US" sz="2000"/>
              <a:t>：</a:t>
            </a:r>
            <a:r>
              <a:rPr lang="en-US" altLang="zh-CN" sz="2000"/>
              <a:t>sizeof</a:t>
            </a:r>
            <a:r>
              <a:rPr lang="zh-CN" altLang="en-US" sz="2000"/>
              <a:t>、</a:t>
            </a:r>
            <a:r>
              <a:rPr lang="en-US" altLang="zh-CN" sz="2000"/>
              <a:t>size_t </a:t>
            </a:r>
            <a:r>
              <a:rPr lang="zh-CN" altLang="en-US" sz="2000"/>
              <a:t>均为无符号数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数的</a:t>
            </a:r>
            <a:r>
              <a:rPr sz="3200"/>
              <a:t>范围</a:t>
            </a:r>
            <a:endParaRPr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9925" y="1313180"/>
                <a:ext cx="10852150" cy="5027930"/>
              </a:xfrm>
            </p:spPr>
            <p:txBody>
              <a:bodyPr/>
              <a:p>
                <a:r>
                  <a:rPr lang="en-US" altLang="zh-CN" sz="2000">
                    <a:sym typeface="+mn-ea"/>
                  </a:rPr>
                  <a:t>w</a:t>
                </a:r>
                <a:r>
                  <a:rPr sz="2000">
                    <a:sym typeface="+mn-ea"/>
                  </a:rPr>
                  <a:t>位无符号数可表示</a:t>
                </a:r>
                <a:r>
                  <a:rPr lang="en-US" altLang="zh-CN" sz="2000">
                    <a:sym typeface="+mn-ea"/>
                  </a:rPr>
                  <a:t>0~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b="0" i="1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000">
                    <a:sym typeface="+mn-ea"/>
                  </a:rPr>
                  <a:t>w</a:t>
                </a:r>
                <a:r>
                  <a:rPr sz="2000">
                    <a:sym typeface="+mn-ea"/>
                  </a:rPr>
                  <a:t>位有符号数</a:t>
                </a:r>
                <a:r>
                  <a:rPr sz="2000">
                    <a:sym typeface="+mn-ea"/>
                  </a:rPr>
                  <a:t>可表示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>
                    <a:sym typeface="+mn-ea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>
                    <a:sym typeface="+mn-ea"/>
                  </a:rPr>
                  <a:t>	</a:t>
                </a:r>
                <a:endParaRPr lang="en-US" altLang="zh-CN" sz="2000">
                  <a:sym typeface="+mn-ea"/>
                </a:endParaRPr>
              </a:p>
              <a:p>
                <a:r>
                  <a:rPr lang="en-US" altLang="zh-CN" sz="2000" dirty="0" err="1">
                    <a:sym typeface="+mn-ea"/>
                  </a:rPr>
                  <a:t>Tmin = </a:t>
                </a:r>
                <a:r>
                  <a:rPr lang="en-US" altLang="zh-CN" sz="2000">
                    <a:solidFill>
                      <a:schemeClr val="tx1"/>
                    </a:solidFill>
                    <a:sym typeface="+mn-ea"/>
                  </a:rPr>
                  <a:t>-Tmax-1</a:t>
                </a:r>
                <a:endParaRPr sz="2000">
                  <a:solidFill>
                    <a:schemeClr val="tx1"/>
                  </a:solidFill>
                  <a:sym typeface="+mn-ea"/>
                </a:endParaRPr>
              </a:p>
              <a:p>
                <a:endParaRPr sz="2000">
                  <a:solidFill>
                    <a:schemeClr val="tx1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925" y="1313180"/>
                <a:ext cx="10852150" cy="50279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/>
              <a:t>数的</a:t>
            </a:r>
            <a:r>
              <a:rPr sz="3200"/>
              <a:t>转换</a:t>
            </a:r>
            <a:endParaRPr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313180"/>
            <a:ext cx="10852150" cy="5027930"/>
          </a:xfrm>
        </p:spPr>
        <p:txBody>
          <a:bodyPr/>
          <a:p>
            <a:r>
              <a:rPr sz="2000">
                <a:sym typeface="+mn-ea"/>
              </a:rPr>
              <a:t>保持数的位级表示不变，改变的只是不同类型对位级表示的解释方法</a:t>
            </a:r>
            <a:endParaRPr sz="2000">
              <a:sym typeface="+mn-ea"/>
            </a:endParaRPr>
          </a:p>
          <a:p>
            <a:r>
              <a:rPr sz="2000">
                <a:sym typeface="+mn-ea"/>
              </a:rPr>
              <a:t>可能改变数值</a:t>
            </a:r>
            <a:endParaRPr lang="en-US" altLang="zh-CN" sz="2000" dirty="0"/>
          </a:p>
          <a:p>
            <a:endParaRPr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781" r="2580"/>
          <a:stretch>
            <a:fillRect/>
          </a:stretch>
        </p:blipFill>
        <p:spPr>
          <a:xfrm>
            <a:off x="584200" y="2727325"/>
            <a:ext cx="5375275" cy="2853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5" y="2778125"/>
            <a:ext cx="5193665" cy="28365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98.xml><?xml version="1.0" encoding="utf-8"?>
<p:tagLst xmlns:p="http://schemas.openxmlformats.org/presentationml/2006/main">
  <p:tag name="KSO_WM_UNIT_PLACING_PICTURE_USER_VIEWPORT" val="{&quot;height&quot;:4870,&quot;width&quot;:7030}"/>
</p:tagLst>
</file>

<file path=ppt/tags/tag99.xml><?xml version="1.0" encoding="utf-8"?>
<p:tagLst xmlns:p="http://schemas.openxmlformats.org/presentationml/2006/main">
  <p:tag name="COMMONDATA" val="eyJoZGlkIjoiZjZmMmRjNjliNjU3OGFmNTA5OTY2NTY3ODUyYWFkNTQifQ=="/>
</p:tagLst>
</file>

<file path=ppt/theme/theme1.xml><?xml version="1.0" encoding="utf-8"?>
<a:theme xmlns:a="http://schemas.openxmlformats.org/drawingml/2006/main" name="Office 主题​​">
  <a:themeElements>
    <a:clrScheme name="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宽屏</PresentationFormat>
  <Paragraphs>126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Cambria Math</vt:lpstr>
      <vt:lpstr>Arial Unicode MS</vt:lpstr>
      <vt:lpstr>Calibri</vt:lpstr>
      <vt:lpstr>Office 主题​​</vt:lpstr>
      <vt:lpstr>Bits, Bytes, and Integers</vt:lpstr>
      <vt:lpstr>Bits &amp; Bytes</vt:lpstr>
      <vt:lpstr>Data sizes</vt:lpstr>
      <vt:lpstr>寻址和字节顺序</vt:lpstr>
      <vt:lpstr>位级运算符与集合操作</vt:lpstr>
      <vt:lpstr>移位运算符</vt:lpstr>
      <vt:lpstr>数的表示</vt:lpstr>
      <vt:lpstr>数的范围</vt:lpstr>
      <vt:lpstr>数的转换</vt:lpstr>
      <vt:lpstr>数的转换</vt:lpstr>
      <vt:lpstr>扩展与截断</vt:lpstr>
      <vt:lpstr>整型的运算</vt:lpstr>
      <vt:lpstr>整型的运算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panxi</dc:creator>
  <cp:lastModifiedBy>馨语</cp:lastModifiedBy>
  <cp:revision>4</cp:revision>
  <dcterms:created xsi:type="dcterms:W3CDTF">2022-09-13T11:47:00Z</dcterms:created>
  <dcterms:modified xsi:type="dcterms:W3CDTF">2022-09-14T06:47:31Z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DE499810C6CE40149495B0E3DAD7C741</vt:lpwstr>
  </property>
  <property fmtid="{D5CDD505-2E9C-101B-9397-08002B2CF9AE}" pid="3" name="KSOProductBuildVer">
    <vt:lpwstr>2052-11.1.0.12358</vt:lpwstr>
  </property>
</Properties>
</file>