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64" r:id="rId6"/>
    <p:sldId id="270" r:id="rId7"/>
    <p:sldId id="312" r:id="rId8"/>
    <p:sldId id="313" r:id="rId9"/>
    <p:sldId id="314" r:id="rId10"/>
    <p:sldId id="315" r:id="rId11"/>
    <p:sldId id="317" r:id="rId12"/>
    <p:sldId id="318" r:id="rId13"/>
    <p:sldId id="265"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69"/>
        <p:guide pos="3919"/>
        <p:guide pos="7508"/>
        <p:guide pos="309"/>
        <p:guide orient="horz" pos="306"/>
        <p:guide orient="horz" pos="2147"/>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4.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panose="020B0503020204020204" charset="-122"/>
                <a:ea typeface="微软雅黑" panose="020B0503020204020204" charset="-122"/>
                <a:cs typeface="微软雅黑" panose="020B0503020204020204" charset="-122"/>
              </a:rPr>
              <a:t>计算机系统导论</a:t>
            </a:r>
            <a:r>
              <a:rPr lang="en-US" altLang="zh-CN" sz="6000" b="1">
                <a:solidFill>
                  <a:schemeClr val="bg1"/>
                </a:solidFill>
                <a:latin typeface="微软雅黑" panose="020B0503020204020204" charset="-122"/>
                <a:ea typeface="微软雅黑" panose="020B0503020204020204" charset="-122"/>
                <a:cs typeface="微软雅黑" panose="020B0503020204020204" charset="-122"/>
              </a:rPr>
              <a:t> </a:t>
            </a:r>
            <a:r>
              <a:rPr lang="zh-CN" altLang="en-US" sz="6000" b="1">
                <a:solidFill>
                  <a:schemeClr val="bg1"/>
                </a:solidFill>
                <a:latin typeface="微软雅黑" panose="020B0503020204020204" charset="-122"/>
                <a:ea typeface="微软雅黑" panose="020B0503020204020204" charset="-122"/>
                <a:cs typeface="微软雅黑" panose="020B0503020204020204" charset="-122"/>
              </a:rPr>
              <a:t>小班课</a:t>
            </a:r>
            <a:endParaRPr lang="zh-CN" altLang="en-US" sz="60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panose="020B0503020204020204" charset="-122"/>
                <a:ea typeface="微软雅黑" panose="020B0503020204020204" charset="-122"/>
                <a:cs typeface="微软雅黑" panose="020B0503020204020204" charset="-122"/>
              </a:rPr>
              <a:t>Introduction to Computer System</a:t>
            </a:r>
            <a:endParaRPr lang="en-US" sz="3600" i="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107440" cy="368300"/>
          </a:xfrm>
          <a:prstGeom prst="rect">
            <a:avLst/>
          </a:prstGeom>
          <a:noFill/>
        </p:spPr>
        <p:txBody>
          <a:bodyPr wrap="none" rtlCol="0">
            <a:spAutoFit/>
          </a:bodyPr>
          <a:p>
            <a:r>
              <a:rPr lang="en-US">
                <a:solidFill>
                  <a:schemeClr val="bg1"/>
                </a:solidFill>
              </a:rPr>
              <a:t>2022.9.28</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0425" y="25019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10117540" y="29023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1490" y="486410"/>
            <a:ext cx="11045825" cy="1373505"/>
          </a:xfrm>
          <a:prstGeom prst="rect">
            <a:avLst/>
          </a:prstGeom>
          <a:noFill/>
        </p:spPr>
        <p:txBody>
          <a:bodyPr wrap="square" rtlCol="0">
            <a:spAutoFit/>
          </a:bodyPr>
          <a:p>
            <a:pPr fontAlgn="auto">
              <a:lnSpc>
                <a:spcPts val="2500"/>
              </a:lnSpc>
            </a:pPr>
            <a:r>
              <a:rPr lang="zh-CN" altLang="en-US" sz="2000"/>
              <a:t>为了实现这一点，</a:t>
            </a:r>
            <a:r>
              <a:rPr lang="en-US" altLang="zh-CN" sz="2000"/>
              <a:t>switch</a:t>
            </a:r>
            <a:r>
              <a:rPr lang="zh-CN" altLang="en-US" sz="2000"/>
              <a:t>必须把开关变量的不同取值通过简单的运算映射到一个较小的范围，这样才能方便的从跳转表中读取数据。于是可以想见，</a:t>
            </a:r>
            <a:r>
              <a:rPr lang="en-US" altLang="zh-CN" sz="2000"/>
              <a:t>switch</a:t>
            </a:r>
            <a:r>
              <a:rPr lang="zh-CN" altLang="en-US" sz="2000"/>
              <a:t>的这种做法依赖相当严苛的条件</a:t>
            </a:r>
            <a:r>
              <a:rPr lang="en-US" altLang="zh-CN" sz="2000"/>
              <a:t>——</a:t>
            </a:r>
            <a:r>
              <a:rPr lang="zh-CN" altLang="en-US" sz="2000"/>
              <a:t>开关变量的取值能被映射到一个小的范围（</a:t>
            </a:r>
            <a:r>
              <a:rPr lang="en-US" altLang="zh-CN" sz="2000"/>
              <a:t>case 1000000; case -1000000</a:t>
            </a:r>
            <a:r>
              <a:rPr lang="zh-CN" altLang="en-US" sz="2000"/>
              <a:t>这种显然不行），开关变量的取值个数必须相对多（就俩的话做这种变换的代价可能比直接</a:t>
            </a:r>
            <a:r>
              <a:rPr lang="en-US" altLang="zh-CN" sz="2000"/>
              <a:t>if-else</a:t>
            </a:r>
            <a:r>
              <a:rPr lang="zh-CN" altLang="en-US" sz="2000"/>
              <a:t>还高）</a:t>
            </a:r>
            <a:endParaRPr lang="en-US" altLang="zh-CN" sz="2000"/>
          </a:p>
        </p:txBody>
      </p:sp>
      <p:graphicFrame>
        <p:nvGraphicFramePr>
          <p:cNvPr id="4" name="表格 3"/>
          <p:cNvGraphicFramePr/>
          <p:nvPr>
            <p:custDataLst>
              <p:tags r:id="rId3"/>
            </p:custDataLst>
          </p:nvPr>
        </p:nvGraphicFramePr>
        <p:xfrm>
          <a:off x="2760345" y="1859915"/>
          <a:ext cx="3695700" cy="4988560"/>
        </p:xfrm>
        <a:graphic>
          <a:graphicData uri="http://schemas.openxmlformats.org/drawingml/2006/table">
            <a:tbl>
              <a:tblPr firstRow="1" bandRow="1">
                <a:tableStyleId>{5C22544A-7EE6-4342-B048-85BDC9FD1C3A}</a:tableStyleId>
              </a:tblPr>
              <a:tblGrid>
                <a:gridCol w="3695700"/>
              </a:tblGrid>
              <a:tr h="640080">
                <a:tc>
                  <a:txBody>
                    <a:bodyPr/>
                    <a:p>
                      <a:pPr algn="ctr">
                        <a:buNone/>
                      </a:pPr>
                      <a:r>
                        <a:rPr lang="zh-CN" altLang="en-US" b="0">
                          <a:ln>
                            <a:noFill/>
                          </a:ln>
                          <a:solidFill>
                            <a:schemeClr val="tx1"/>
                          </a:solidFill>
                        </a:rPr>
                        <a:t>与进程相关的数据结构</a:t>
                      </a:r>
                      <a:endParaRPr lang="zh-CN" altLang="en-US" b="0">
                        <a:ln>
                          <a:noFill/>
                        </a:ln>
                        <a:solidFill>
                          <a:schemeClr val="tx1"/>
                        </a:solidFill>
                      </a:endParaRPr>
                    </a:p>
                    <a:p>
                      <a:pPr algn="ctr">
                        <a:buNone/>
                      </a:pPr>
                      <a:r>
                        <a:rPr lang="zh-CN" altLang="en-US" b="0">
                          <a:ln>
                            <a:noFill/>
                          </a:ln>
                          <a:solidFill>
                            <a:schemeClr val="tx1"/>
                          </a:solidFill>
                        </a:rPr>
                        <a:t>（页表、</a:t>
                      </a:r>
                      <a:r>
                        <a:rPr lang="en-US" altLang="zh-CN" b="0">
                          <a:ln>
                            <a:noFill/>
                          </a:ln>
                          <a:solidFill>
                            <a:schemeClr val="tx1"/>
                          </a:solidFill>
                        </a:rPr>
                        <a:t>task</a:t>
                      </a:r>
                      <a:r>
                        <a:rPr lang="zh-CN" altLang="en-US" b="0">
                          <a:ln>
                            <a:noFill/>
                          </a:ln>
                          <a:solidFill>
                            <a:schemeClr val="tx1"/>
                          </a:solidFill>
                        </a:rPr>
                        <a:t>和</a:t>
                      </a:r>
                      <a:r>
                        <a:rPr lang="en-US" altLang="zh-CN" b="0">
                          <a:ln>
                            <a:noFill/>
                          </a:ln>
                          <a:solidFill>
                            <a:schemeClr val="tx1"/>
                          </a:solidFill>
                        </a:rPr>
                        <a:t>mm</a:t>
                      </a:r>
                      <a:r>
                        <a:rPr lang="zh-CN" altLang="en-US" b="0">
                          <a:ln>
                            <a:noFill/>
                          </a:ln>
                          <a:solidFill>
                            <a:schemeClr val="tx1"/>
                          </a:solidFill>
                        </a:rPr>
                        <a:t>结构，内核栈）</a:t>
                      </a:r>
                      <a:endParaRPr lang="zh-CN" altLang="en-US" b="0">
                        <a:ln>
                          <a:noFill/>
                        </a:ln>
                        <a:solidFill>
                          <a:schemeClr val="tx1"/>
                        </a:solidFill>
                      </a:endParaRPr>
                    </a:p>
                  </a:txBody>
                  <a:tcPr>
                    <a:solidFill>
                      <a:schemeClr val="accent6"/>
                    </a:solidFill>
                  </a:tcPr>
                </a:tc>
              </a:tr>
              <a:tr h="365760">
                <a:tc>
                  <a:txBody>
                    <a:bodyPr/>
                    <a:p>
                      <a:pPr algn="ctr">
                        <a:buNone/>
                      </a:pPr>
                      <a:r>
                        <a:rPr lang="zh-CN" altLang="en-US" b="0">
                          <a:solidFill>
                            <a:schemeClr val="tx1"/>
                          </a:solidFill>
                        </a:rPr>
                        <a:t>物理内存</a:t>
                      </a:r>
                      <a:endParaRPr lang="zh-CN" altLang="en-US" b="0">
                        <a:solidFill>
                          <a:schemeClr val="tx1"/>
                        </a:solidFill>
                      </a:endParaRPr>
                    </a:p>
                  </a:txBody>
                  <a:tcPr>
                    <a:solidFill>
                      <a:schemeClr val="accent6">
                        <a:lumMod val="75000"/>
                      </a:schemeClr>
                    </a:solidFill>
                  </a:tcPr>
                </a:tc>
              </a:tr>
              <a:tr h="365760">
                <a:tc>
                  <a:txBody>
                    <a:bodyPr/>
                    <a:p>
                      <a:pPr algn="ctr">
                        <a:buNone/>
                      </a:pPr>
                      <a:r>
                        <a:rPr lang="zh-CN" altLang="en-US" b="0">
                          <a:solidFill>
                            <a:schemeClr val="tx1"/>
                          </a:solidFill>
                        </a:rPr>
                        <a:t>内核代码和数据</a:t>
                      </a:r>
                      <a:endParaRPr lang="zh-CN" altLang="en-US" b="0">
                        <a:solidFill>
                          <a:schemeClr val="tx1"/>
                        </a:solidFill>
                      </a:endParaRPr>
                    </a:p>
                  </a:txBody>
                  <a:tcPr>
                    <a:solidFill>
                      <a:schemeClr val="accent6">
                        <a:lumMod val="75000"/>
                      </a:schemeClr>
                    </a:solidFill>
                  </a:tcPr>
                </a:tc>
              </a:tr>
              <a:tr h="365760">
                <a:tc>
                  <a:txBody>
                    <a:bodyPr/>
                    <a:p>
                      <a:pPr algn="ctr">
                        <a:buNone/>
                      </a:pPr>
                      <a:r>
                        <a:rPr lang="zh-CN" altLang="en-US" b="0"/>
                        <a:t>用户栈</a:t>
                      </a:r>
                      <a:endParaRPr lang="zh-CN" altLang="en-US" b="0"/>
                    </a:p>
                  </a:txBody>
                  <a:tcPr>
                    <a:solidFill>
                      <a:schemeClr val="accent2"/>
                    </a:solidFill>
                  </a:tcPr>
                </a:tc>
              </a:tr>
              <a:tr h="538480">
                <a:tc>
                  <a:txBody>
                    <a:bodyPr/>
                    <a:p>
                      <a:pPr algn="ctr">
                        <a:buNone/>
                      </a:pPr>
                      <a:endParaRPr lang="zh-CN" altLang="en-US" b="0"/>
                    </a:p>
                  </a:txBody>
                  <a:tcPr>
                    <a:solidFill>
                      <a:schemeClr val="accent1"/>
                    </a:solidFill>
                  </a:tcPr>
                </a:tc>
              </a:tr>
              <a:tr h="365760">
                <a:tc>
                  <a:txBody>
                    <a:bodyPr/>
                    <a:p>
                      <a:pPr algn="ctr">
                        <a:buNone/>
                      </a:pPr>
                      <a:r>
                        <a:rPr lang="zh-CN" altLang="en-US" b="0"/>
                        <a:t>共享库的内存映射区域</a:t>
                      </a:r>
                      <a:endParaRPr lang="zh-CN" altLang="en-US" b="0"/>
                    </a:p>
                  </a:txBody>
                  <a:tcPr>
                    <a:solidFill>
                      <a:schemeClr val="accent4"/>
                    </a:solidFill>
                  </a:tcPr>
                </a:tc>
              </a:tr>
              <a:tr h="518160">
                <a:tc>
                  <a:txBody>
                    <a:bodyPr/>
                    <a:p>
                      <a:pPr algn="ctr">
                        <a:buNone/>
                      </a:pPr>
                      <a:endParaRPr lang="zh-CN" altLang="en-US" b="0"/>
                    </a:p>
                  </a:txBody>
                  <a:tcPr>
                    <a:solidFill>
                      <a:schemeClr val="accent1"/>
                    </a:solidFill>
                  </a:tcPr>
                </a:tc>
              </a:tr>
              <a:tr h="365760">
                <a:tc>
                  <a:txBody>
                    <a:bodyPr/>
                    <a:p>
                      <a:pPr algn="ctr">
                        <a:buNone/>
                      </a:pPr>
                      <a:r>
                        <a:rPr lang="zh-CN" altLang="en-US" b="0"/>
                        <a:t>运行时堆（通过</a:t>
                      </a:r>
                      <a:r>
                        <a:rPr lang="en-US" altLang="zh-CN" b="0"/>
                        <a:t>malloc</a:t>
                      </a:r>
                      <a:r>
                        <a:rPr lang="zh-CN" altLang="en-US" b="0"/>
                        <a:t>分配）</a:t>
                      </a:r>
                      <a:endParaRPr lang="zh-CN" altLang="en-US" b="0"/>
                    </a:p>
                  </a:txBody>
                  <a:tcPr>
                    <a:solidFill>
                      <a:schemeClr val="accent6">
                        <a:lumMod val="60000"/>
                        <a:lumOff val="40000"/>
                      </a:schemeClr>
                    </a:solidFill>
                  </a:tcPr>
                </a:tc>
              </a:tr>
              <a:tr h="365760">
                <a:tc>
                  <a:txBody>
                    <a:bodyPr/>
                    <a:p>
                      <a:pPr algn="ctr">
                        <a:buNone/>
                      </a:pPr>
                      <a:r>
                        <a:rPr lang="zh-CN" altLang="en-US" b="0"/>
                        <a:t>未初始化的数据（</a:t>
                      </a:r>
                      <a:r>
                        <a:rPr lang="en-US" altLang="zh-CN" b="0"/>
                        <a:t>.bss)</a:t>
                      </a:r>
                      <a:endParaRPr lang="en-US" altLang="zh-CN" b="0"/>
                    </a:p>
                  </a:txBody>
                  <a:tcPr>
                    <a:solidFill>
                      <a:schemeClr val="accent1">
                        <a:lumMod val="40000"/>
                        <a:lumOff val="60000"/>
                      </a:schemeClr>
                    </a:solidFill>
                  </a:tcPr>
                </a:tc>
              </a:tr>
              <a:tr h="365760">
                <a:tc>
                  <a:txBody>
                    <a:bodyPr/>
                    <a:p>
                      <a:pPr algn="ctr">
                        <a:buNone/>
                      </a:pPr>
                      <a:r>
                        <a:rPr lang="zh-CN" altLang="en-US" b="0"/>
                        <a:t>已初始化的数据</a:t>
                      </a:r>
                      <a:r>
                        <a:rPr lang="en-US" altLang="zh-CN" b="0"/>
                        <a:t>(.data)</a:t>
                      </a:r>
                      <a:endParaRPr lang="en-US" altLang="zh-CN" b="0"/>
                    </a:p>
                  </a:txBody>
                  <a:tcPr>
                    <a:solidFill>
                      <a:schemeClr val="accent1">
                        <a:lumMod val="40000"/>
                        <a:lumOff val="60000"/>
                      </a:schemeClr>
                    </a:solidFill>
                  </a:tcPr>
                </a:tc>
              </a:tr>
              <a:tr h="365760">
                <a:tc>
                  <a:txBody>
                    <a:bodyPr/>
                    <a:p>
                      <a:pPr algn="ctr">
                        <a:buNone/>
                      </a:pPr>
                      <a:r>
                        <a:rPr lang="zh-CN" altLang="en-US" b="0"/>
                        <a:t>只读代码端（</a:t>
                      </a:r>
                      <a:r>
                        <a:rPr lang="en-US" altLang="zh-CN" b="0"/>
                        <a:t>.text,.rodata,.init)</a:t>
                      </a:r>
                      <a:endParaRPr lang="en-US" altLang="zh-CN" b="0"/>
                    </a:p>
                  </a:txBody>
                  <a:tcPr>
                    <a:solidFill>
                      <a:schemeClr val="accent1">
                        <a:lumMod val="40000"/>
                        <a:lumOff val="60000"/>
                      </a:schemeClr>
                    </a:solidFill>
                  </a:tcPr>
                </a:tc>
              </a:tr>
              <a:tr h="365760">
                <a:tc>
                  <a:txBody>
                    <a:bodyPr/>
                    <a:p>
                      <a:pPr algn="ctr">
                        <a:buNone/>
                      </a:pPr>
                      <a:endParaRPr lang="zh-CN" altLang="en-US" b="0"/>
                    </a:p>
                  </a:txBody>
                  <a:tcPr>
                    <a:solidFill>
                      <a:schemeClr val="accent1"/>
                    </a:solidFill>
                  </a:tcPr>
                </a:tc>
              </a:tr>
            </a:tbl>
          </a:graphicData>
        </a:graphic>
      </p:graphicFrame>
      <p:grpSp>
        <p:nvGrpSpPr>
          <p:cNvPr id="31" name="组合 30"/>
          <p:cNvGrpSpPr/>
          <p:nvPr/>
        </p:nvGrpSpPr>
        <p:grpSpPr>
          <a:xfrm>
            <a:off x="282575" y="2004695"/>
            <a:ext cx="8637270" cy="4611370"/>
            <a:chOff x="429" y="3160"/>
            <a:chExt cx="13602" cy="7262"/>
          </a:xfrm>
        </p:grpSpPr>
        <p:cxnSp>
          <p:nvCxnSpPr>
            <p:cNvPr id="14" name="直接箭头连接符 13"/>
            <p:cNvCxnSpPr/>
            <p:nvPr/>
          </p:nvCxnSpPr>
          <p:spPr>
            <a:xfrm>
              <a:off x="9168" y="5708"/>
              <a:ext cx="16" cy="4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9703" y="6171"/>
              <a:ext cx="16" cy="3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9719" y="7490"/>
              <a:ext cx="16" cy="4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29" y="3160"/>
              <a:ext cx="13603" cy="7263"/>
              <a:chOff x="1468" y="3216"/>
              <a:chExt cx="13603" cy="7263"/>
            </a:xfrm>
          </p:grpSpPr>
          <p:sp>
            <p:nvSpPr>
              <p:cNvPr id="5" name="左大括号 4"/>
              <p:cNvSpPr/>
              <p:nvPr/>
            </p:nvSpPr>
            <p:spPr>
              <a:xfrm>
                <a:off x="5062" y="3216"/>
                <a:ext cx="277" cy="533"/>
              </a:xfrm>
              <a:prstGeom prst="leftBrac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1612" y="4264"/>
                <a:ext cx="3259" cy="531"/>
              </a:xfrm>
              <a:prstGeom prst="rect">
                <a:avLst/>
              </a:prstGeom>
              <a:noFill/>
            </p:spPr>
            <p:txBody>
              <a:bodyPr wrap="square" rtlCol="0">
                <a:spAutoFit/>
              </a:bodyPr>
              <a:p>
                <a:r>
                  <a:rPr lang="zh-CN" altLang="en-US" sz="1600"/>
                  <a:t>对每个进程都一样</a:t>
                </a:r>
                <a:endParaRPr lang="zh-CN" altLang="en-US" sz="1600"/>
              </a:p>
            </p:txBody>
          </p:sp>
          <p:sp>
            <p:nvSpPr>
              <p:cNvPr id="7" name="左大括号 6"/>
              <p:cNvSpPr/>
              <p:nvPr/>
            </p:nvSpPr>
            <p:spPr>
              <a:xfrm>
                <a:off x="4872" y="4103"/>
                <a:ext cx="467" cy="853"/>
              </a:xfrm>
              <a:prstGeom prst="leftBrace">
                <a:avLst/>
              </a:prstGeom>
              <a:ln w="158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1468" y="3218"/>
                <a:ext cx="3259" cy="531"/>
              </a:xfrm>
              <a:prstGeom prst="rect">
                <a:avLst/>
              </a:prstGeom>
              <a:noFill/>
            </p:spPr>
            <p:txBody>
              <a:bodyPr wrap="square" rtlCol="0">
                <a:spAutoFit/>
              </a:bodyPr>
              <a:p>
                <a:r>
                  <a:rPr lang="zh-CN" altLang="en-US" sz="1600"/>
                  <a:t>对每个进程都不相同</a:t>
                </a:r>
                <a:endParaRPr lang="zh-CN" altLang="en-US" sz="1600"/>
              </a:p>
            </p:txBody>
          </p:sp>
          <p:sp>
            <p:nvSpPr>
              <p:cNvPr id="10" name="右大括号 9"/>
              <p:cNvSpPr/>
              <p:nvPr/>
            </p:nvSpPr>
            <p:spPr>
              <a:xfrm>
                <a:off x="11276" y="3219"/>
                <a:ext cx="304" cy="170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11696" y="3613"/>
                <a:ext cx="3259" cy="919"/>
              </a:xfrm>
              <a:prstGeom prst="rect">
                <a:avLst/>
              </a:prstGeom>
              <a:noFill/>
            </p:spPr>
            <p:txBody>
              <a:bodyPr wrap="square" rtlCol="0">
                <a:spAutoFit/>
              </a:bodyPr>
              <a:p>
                <a:r>
                  <a:rPr lang="zh-CN" altLang="en-US" sz="1600"/>
                  <a:t>内核虚拟内存</a:t>
                </a:r>
                <a:endParaRPr lang="zh-CN" altLang="en-US" sz="1600"/>
              </a:p>
              <a:p>
                <a:r>
                  <a:rPr lang="zh-CN" altLang="en-US" sz="1600"/>
                  <a:t>（用户代码不可见）</a:t>
                </a:r>
                <a:endParaRPr lang="zh-CN" altLang="en-US" sz="1600"/>
              </a:p>
            </p:txBody>
          </p:sp>
          <p:cxnSp>
            <p:nvCxnSpPr>
              <p:cNvPr id="12" name="直接箭头连接符 11"/>
              <p:cNvCxnSpPr/>
              <p:nvPr/>
            </p:nvCxnSpPr>
            <p:spPr>
              <a:xfrm>
                <a:off x="4282" y="5692"/>
                <a:ext cx="9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413" y="5427"/>
                <a:ext cx="1314" cy="531"/>
              </a:xfrm>
              <a:prstGeom prst="rect">
                <a:avLst/>
              </a:prstGeom>
              <a:noFill/>
            </p:spPr>
            <p:txBody>
              <a:bodyPr wrap="square" rtlCol="0">
                <a:spAutoFit/>
              </a:bodyPr>
              <a:p>
                <a:r>
                  <a:rPr lang="en-US" altLang="zh-CN" sz="1600"/>
                  <a:t>%rsp</a:t>
                </a:r>
                <a:endParaRPr lang="zh-CN" altLang="en-US" sz="1600"/>
              </a:p>
            </p:txBody>
          </p:sp>
          <p:cxnSp>
            <p:nvCxnSpPr>
              <p:cNvPr id="18" name="直接箭头连接符 17"/>
              <p:cNvCxnSpPr/>
              <p:nvPr/>
            </p:nvCxnSpPr>
            <p:spPr>
              <a:xfrm>
                <a:off x="4282" y="7953"/>
                <a:ext cx="9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413" y="7635"/>
                <a:ext cx="1314" cy="531"/>
              </a:xfrm>
              <a:prstGeom prst="rect">
                <a:avLst/>
              </a:prstGeom>
              <a:noFill/>
            </p:spPr>
            <p:txBody>
              <a:bodyPr wrap="square" rtlCol="0">
                <a:spAutoFit/>
              </a:bodyPr>
              <a:p>
                <a:r>
                  <a:rPr lang="en-US" altLang="zh-CN" sz="1600"/>
                  <a:t>brk</a:t>
                </a:r>
                <a:endParaRPr lang="zh-CN" altLang="en-US" sz="1600"/>
              </a:p>
            </p:txBody>
          </p:sp>
          <p:sp>
            <p:nvSpPr>
              <p:cNvPr id="20" name="右大括号 19"/>
              <p:cNvSpPr/>
              <p:nvPr/>
            </p:nvSpPr>
            <p:spPr>
              <a:xfrm>
                <a:off x="11276" y="5427"/>
                <a:ext cx="368" cy="450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11812" y="7412"/>
                <a:ext cx="3259" cy="531"/>
              </a:xfrm>
              <a:prstGeom prst="rect">
                <a:avLst/>
              </a:prstGeom>
              <a:noFill/>
            </p:spPr>
            <p:txBody>
              <a:bodyPr wrap="square" rtlCol="0">
                <a:spAutoFit/>
              </a:bodyPr>
              <a:p>
                <a:r>
                  <a:rPr lang="zh-CN" altLang="en-US" sz="1600"/>
                  <a:t>进程虚拟内存</a:t>
                </a:r>
                <a:endParaRPr lang="zh-CN" altLang="en-US" sz="1600"/>
              </a:p>
            </p:txBody>
          </p:sp>
          <p:cxnSp>
            <p:nvCxnSpPr>
              <p:cNvPr id="22" name="直接箭头连接符 21"/>
              <p:cNvCxnSpPr/>
              <p:nvPr/>
            </p:nvCxnSpPr>
            <p:spPr>
              <a:xfrm>
                <a:off x="4282" y="5111"/>
                <a:ext cx="9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282" y="10214"/>
                <a:ext cx="9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413" y="4845"/>
                <a:ext cx="1314" cy="531"/>
              </a:xfrm>
              <a:prstGeom prst="rect">
                <a:avLst/>
              </a:prstGeom>
              <a:noFill/>
            </p:spPr>
            <p:txBody>
              <a:bodyPr wrap="square" rtlCol="0">
                <a:spAutoFit/>
              </a:bodyPr>
              <a:p>
                <a:r>
                  <a:rPr lang="en-US" altLang="zh-CN" sz="1600"/>
                  <a:t>2</a:t>
                </a:r>
                <a:r>
                  <a:rPr lang="en-US" altLang="zh-CN" sz="1600" baseline="30000"/>
                  <a:t>48</a:t>
                </a:r>
                <a:r>
                  <a:rPr lang="en-US" altLang="zh-CN" sz="1600"/>
                  <a:t>-1</a:t>
                </a:r>
                <a:endParaRPr lang="en-US" altLang="zh-CN" sz="1600"/>
              </a:p>
            </p:txBody>
          </p:sp>
          <p:sp>
            <p:nvSpPr>
              <p:cNvPr id="25" name="文本框 24"/>
              <p:cNvSpPr txBox="1"/>
              <p:nvPr/>
            </p:nvSpPr>
            <p:spPr>
              <a:xfrm>
                <a:off x="2551" y="9948"/>
                <a:ext cx="2176" cy="531"/>
              </a:xfrm>
              <a:prstGeom prst="rect">
                <a:avLst/>
              </a:prstGeom>
              <a:noFill/>
            </p:spPr>
            <p:txBody>
              <a:bodyPr wrap="square" rtlCol="0">
                <a:spAutoFit/>
              </a:bodyPr>
              <a:p>
                <a:r>
                  <a:rPr lang="en-US" altLang="zh-CN" sz="1600"/>
                  <a:t>0x00400000</a:t>
                </a:r>
                <a:endParaRPr lang="en-US" altLang="zh-CN" sz="1600"/>
              </a:p>
            </p:txBody>
          </p:sp>
          <p:sp>
            <p:nvSpPr>
              <p:cNvPr id="26" name="左大括号 25"/>
              <p:cNvSpPr/>
              <p:nvPr/>
            </p:nvSpPr>
            <p:spPr>
              <a:xfrm>
                <a:off x="4849" y="8680"/>
                <a:ext cx="467" cy="1428"/>
              </a:xfrm>
              <a:prstGeom prst="leftBrace">
                <a:avLst/>
              </a:prstGeom>
              <a:ln w="158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7" name="文本框 26"/>
              <p:cNvSpPr txBox="1"/>
              <p:nvPr/>
            </p:nvSpPr>
            <p:spPr>
              <a:xfrm>
                <a:off x="1468" y="9128"/>
                <a:ext cx="3404" cy="531"/>
              </a:xfrm>
              <a:prstGeom prst="rect">
                <a:avLst/>
              </a:prstGeom>
              <a:noFill/>
            </p:spPr>
            <p:txBody>
              <a:bodyPr wrap="square" rtlCol="0">
                <a:spAutoFit/>
              </a:bodyPr>
              <a:p>
                <a:r>
                  <a:rPr lang="zh-CN" altLang="en-US" sz="1600"/>
                  <a:t>从可执行文件中加载</a:t>
                </a:r>
                <a:endParaRPr lang="zh-CN" altLang="en-US" sz="1600"/>
              </a:p>
            </p:txBody>
          </p:sp>
        </p:grpSp>
      </p:grpSp>
      <p:sp>
        <p:nvSpPr>
          <p:cNvPr id="29" name="右箭头 28"/>
          <p:cNvSpPr/>
          <p:nvPr/>
        </p:nvSpPr>
        <p:spPr>
          <a:xfrm>
            <a:off x="6456045" y="3241040"/>
            <a:ext cx="2251710" cy="167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0" name="表格 29"/>
          <p:cNvGraphicFramePr/>
          <p:nvPr/>
        </p:nvGraphicFramePr>
        <p:xfrm>
          <a:off x="8707755" y="1859915"/>
          <a:ext cx="1687830" cy="3623310"/>
        </p:xfrm>
        <a:graphic>
          <a:graphicData uri="http://schemas.openxmlformats.org/drawingml/2006/table">
            <a:tbl>
              <a:tblPr firstRow="1" bandRow="1">
                <a:tableStyleId>{5C22544A-7EE6-4342-B048-85BDC9FD1C3A}</a:tableStyleId>
              </a:tblPr>
              <a:tblGrid>
                <a:gridCol w="1687830"/>
              </a:tblGrid>
              <a:tr h="402590">
                <a:tc>
                  <a:txBody>
                    <a:bodyPr/>
                    <a:p>
                      <a:pPr>
                        <a:buNone/>
                      </a:pPr>
                      <a:r>
                        <a:rPr lang="en-US" altLang="zh-CN"/>
                        <a:t>...</a:t>
                      </a:r>
                      <a:endParaRPr lang="en-US" altLang="zh-CN"/>
                    </a:p>
                  </a:txBody>
                  <a:tcPr/>
                </a:tc>
              </a:tr>
              <a:tr h="402590">
                <a:tc>
                  <a:txBody>
                    <a:bodyPr/>
                    <a:p>
                      <a:pPr>
                        <a:buNone/>
                      </a:pPr>
                      <a:r>
                        <a:rPr lang="en-US" altLang="zh-CN"/>
                        <a:t>...</a:t>
                      </a:r>
                      <a:endParaRPr lang="en-US" altLang="zh-CN"/>
                    </a:p>
                  </a:txBody>
                  <a:tcPr>
                    <a:solidFill>
                      <a:schemeClr val="accent6">
                        <a:lumMod val="75000"/>
                      </a:schemeClr>
                    </a:solidFill>
                  </a:tcPr>
                </a:tc>
              </a:tr>
              <a:tr h="402590">
                <a:tc>
                  <a:txBody>
                    <a:bodyPr/>
                    <a:p>
                      <a:pPr>
                        <a:buNone/>
                      </a:pPr>
                      <a:r>
                        <a:rPr lang="zh-CN" altLang="en-US"/>
                        <a:t>参数</a:t>
                      </a:r>
                      <a:r>
                        <a:rPr lang="en-US" altLang="zh-CN"/>
                        <a:t>n</a:t>
                      </a:r>
                      <a:endParaRPr lang="en-US" altLang="zh-CN"/>
                    </a:p>
                  </a:txBody>
                  <a:tcPr>
                    <a:solidFill>
                      <a:schemeClr val="accent6"/>
                    </a:solidFill>
                  </a:tcPr>
                </a:tc>
              </a:tr>
              <a:tr h="402590">
                <a:tc>
                  <a:txBody>
                    <a:bodyPr/>
                    <a:p>
                      <a:pPr>
                        <a:buNone/>
                      </a:pPr>
                      <a:r>
                        <a:rPr lang="en-US" altLang="zh-CN"/>
                        <a:t>...</a:t>
                      </a:r>
                      <a:endParaRPr lang="en-US" altLang="zh-CN"/>
                    </a:p>
                  </a:txBody>
                  <a:tcPr>
                    <a:solidFill>
                      <a:schemeClr val="accent6"/>
                    </a:solidFill>
                  </a:tcPr>
                </a:tc>
              </a:tr>
              <a:tr h="402590">
                <a:tc>
                  <a:txBody>
                    <a:bodyPr/>
                    <a:p>
                      <a:pPr>
                        <a:buNone/>
                      </a:pPr>
                      <a:r>
                        <a:rPr lang="zh-CN" altLang="en-US"/>
                        <a:t>参数</a:t>
                      </a:r>
                      <a:r>
                        <a:rPr lang="en-US" altLang="zh-CN"/>
                        <a:t>7</a:t>
                      </a:r>
                      <a:endParaRPr lang="en-US" altLang="zh-CN"/>
                    </a:p>
                  </a:txBody>
                  <a:tcPr>
                    <a:solidFill>
                      <a:schemeClr val="accent6"/>
                    </a:solidFill>
                  </a:tcPr>
                </a:tc>
              </a:tr>
              <a:tr h="402590">
                <a:tc>
                  <a:txBody>
                    <a:bodyPr/>
                    <a:p>
                      <a:pPr>
                        <a:buNone/>
                      </a:pPr>
                      <a:r>
                        <a:rPr lang="zh-CN" altLang="en-US"/>
                        <a:t>返回地址</a:t>
                      </a:r>
                      <a:endParaRPr lang="zh-CN" altLang="en-US"/>
                    </a:p>
                  </a:txBody>
                  <a:tcPr>
                    <a:solidFill>
                      <a:schemeClr val="accent6">
                        <a:lumMod val="60000"/>
                        <a:lumOff val="40000"/>
                      </a:schemeClr>
                    </a:solidFill>
                  </a:tcPr>
                </a:tc>
              </a:tr>
              <a:tr h="402590">
                <a:tc>
                  <a:txBody>
                    <a:bodyPr/>
                    <a:p>
                      <a:pPr>
                        <a:buNone/>
                      </a:pPr>
                      <a:r>
                        <a:rPr lang="zh-CN" altLang="en-US"/>
                        <a:t>被保存寄存器</a:t>
                      </a:r>
                      <a:endParaRPr lang="zh-CN" altLang="en-US"/>
                    </a:p>
                  </a:txBody>
                  <a:tcPr>
                    <a:solidFill>
                      <a:schemeClr val="accent2"/>
                    </a:solidFill>
                  </a:tcPr>
                </a:tc>
              </a:tr>
              <a:tr h="402590">
                <a:tc>
                  <a:txBody>
                    <a:bodyPr/>
                    <a:p>
                      <a:pPr>
                        <a:buNone/>
                      </a:pPr>
                      <a:r>
                        <a:rPr lang="zh-CN" altLang="en-US"/>
                        <a:t>局部变量</a:t>
                      </a:r>
                      <a:endParaRPr lang="zh-CN" altLang="en-US"/>
                    </a:p>
                  </a:txBody>
                  <a:tcPr>
                    <a:solidFill>
                      <a:schemeClr val="accent2"/>
                    </a:solidFill>
                  </a:tcPr>
                </a:tc>
              </a:tr>
              <a:tr h="402590">
                <a:tc>
                  <a:txBody>
                    <a:bodyPr/>
                    <a:p>
                      <a:pPr>
                        <a:buNone/>
                      </a:pPr>
                      <a:r>
                        <a:rPr lang="zh-CN" altLang="en-US"/>
                        <a:t>可能的函数调用构造</a:t>
                      </a:r>
                      <a:endParaRPr lang="en-US" altLang="zh-CN"/>
                    </a:p>
                  </a:txBody>
                  <a:tcPr>
                    <a:solidFill>
                      <a:schemeClr val="accent2"/>
                    </a:solidFill>
                  </a:tcPr>
                </a:tc>
              </a:tr>
            </a:tbl>
          </a:graphicData>
        </a:graphic>
      </p:graphicFrame>
      <p:sp>
        <p:nvSpPr>
          <p:cNvPr id="32" name="右大括号 31"/>
          <p:cNvSpPr/>
          <p:nvPr/>
        </p:nvSpPr>
        <p:spPr>
          <a:xfrm>
            <a:off x="10518775" y="2409190"/>
            <a:ext cx="152400" cy="17329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3" name="文本框 32"/>
          <p:cNvSpPr txBox="1"/>
          <p:nvPr/>
        </p:nvSpPr>
        <p:spPr>
          <a:xfrm>
            <a:off x="10794365" y="3091815"/>
            <a:ext cx="2069465" cy="337185"/>
          </a:xfrm>
          <a:prstGeom prst="rect">
            <a:avLst/>
          </a:prstGeom>
          <a:noFill/>
        </p:spPr>
        <p:txBody>
          <a:bodyPr wrap="square" rtlCol="0">
            <a:spAutoFit/>
          </a:bodyPr>
          <a:p>
            <a:r>
              <a:rPr lang="zh-CN" altLang="en-US" sz="1600"/>
              <a:t>函数</a:t>
            </a:r>
            <a:r>
              <a:rPr lang="en-US" altLang="zh-CN" sz="1600"/>
              <a:t>P</a:t>
            </a:r>
            <a:r>
              <a:rPr lang="zh-CN" altLang="en-US" sz="1600"/>
              <a:t>栈帧</a:t>
            </a:r>
            <a:endParaRPr lang="zh-CN" altLang="en-US" sz="1600"/>
          </a:p>
        </p:txBody>
      </p:sp>
      <p:sp>
        <p:nvSpPr>
          <p:cNvPr id="35" name="右大括号 34"/>
          <p:cNvSpPr/>
          <p:nvPr/>
        </p:nvSpPr>
        <p:spPr>
          <a:xfrm>
            <a:off x="10539095" y="4411980"/>
            <a:ext cx="132080" cy="117602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6" name="文本框 35"/>
          <p:cNvSpPr txBox="1"/>
          <p:nvPr/>
        </p:nvSpPr>
        <p:spPr>
          <a:xfrm>
            <a:off x="10800715" y="4812665"/>
            <a:ext cx="2069465" cy="337185"/>
          </a:xfrm>
          <a:prstGeom prst="rect">
            <a:avLst/>
          </a:prstGeom>
          <a:noFill/>
        </p:spPr>
        <p:txBody>
          <a:bodyPr wrap="square" rtlCol="0">
            <a:spAutoFit/>
          </a:bodyPr>
          <a:p>
            <a:r>
              <a:rPr lang="zh-CN" altLang="en-US" sz="1600"/>
              <a:t>函数</a:t>
            </a:r>
            <a:r>
              <a:rPr lang="en-US" altLang="zh-CN" sz="1600"/>
              <a:t>Q</a:t>
            </a:r>
            <a:r>
              <a:rPr lang="zh-CN" altLang="en-US" sz="1600"/>
              <a:t>栈帧</a:t>
            </a:r>
            <a:endParaRPr lang="zh-CN" altLang="en-US" sz="1600"/>
          </a:p>
        </p:txBody>
      </p:sp>
      <p:cxnSp>
        <p:nvCxnSpPr>
          <p:cNvPr id="37" name="直接箭头连接符 36"/>
          <p:cNvCxnSpPr/>
          <p:nvPr/>
        </p:nvCxnSpPr>
        <p:spPr>
          <a:xfrm flipH="1">
            <a:off x="10267315" y="1694180"/>
            <a:ext cx="554990" cy="16573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881360" y="1522730"/>
            <a:ext cx="834390" cy="829945"/>
          </a:xfrm>
          <a:prstGeom prst="rect">
            <a:avLst/>
          </a:prstGeom>
          <a:noFill/>
        </p:spPr>
        <p:txBody>
          <a:bodyPr wrap="square" rtlCol="0">
            <a:spAutoFit/>
          </a:bodyPr>
          <a:p>
            <a:r>
              <a:rPr lang="zh-CN" altLang="en-US" sz="1600"/>
              <a:t>栈底（高地址）</a:t>
            </a:r>
            <a:endParaRPr lang="zh-CN" altLang="en-US" sz="1600"/>
          </a:p>
        </p:txBody>
      </p:sp>
      <p:cxnSp>
        <p:nvCxnSpPr>
          <p:cNvPr id="39" name="直接箭头连接符 38"/>
          <p:cNvCxnSpPr/>
          <p:nvPr/>
        </p:nvCxnSpPr>
        <p:spPr>
          <a:xfrm flipH="1" flipV="1">
            <a:off x="9963785" y="5720715"/>
            <a:ext cx="513080" cy="3549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518775" y="5944235"/>
            <a:ext cx="1250315" cy="583565"/>
          </a:xfrm>
          <a:prstGeom prst="rect">
            <a:avLst/>
          </a:prstGeom>
          <a:noFill/>
        </p:spPr>
        <p:txBody>
          <a:bodyPr wrap="square" rtlCol="0">
            <a:spAutoFit/>
          </a:bodyPr>
          <a:p>
            <a:r>
              <a:rPr lang="zh-CN" altLang="en-US" sz="1600"/>
              <a:t>栈顶（低地址）</a:t>
            </a:r>
            <a:endParaRPr lang="zh-CN" altLang="en-US" sz="1600"/>
          </a:p>
        </p:txBody>
      </p:sp>
      <p:sp>
        <p:nvSpPr>
          <p:cNvPr id="41" name="下箭头 40"/>
          <p:cNvSpPr/>
          <p:nvPr/>
        </p:nvSpPr>
        <p:spPr>
          <a:xfrm>
            <a:off x="10700385" y="1805305"/>
            <a:ext cx="192405" cy="412877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箭头连接符 41"/>
          <p:cNvCxnSpPr/>
          <p:nvPr/>
        </p:nvCxnSpPr>
        <p:spPr>
          <a:xfrm>
            <a:off x="8109585" y="4264660"/>
            <a:ext cx="59817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931660" y="3850005"/>
            <a:ext cx="1370965" cy="829945"/>
          </a:xfrm>
          <a:prstGeom prst="rect">
            <a:avLst/>
          </a:prstGeom>
          <a:noFill/>
        </p:spPr>
        <p:txBody>
          <a:bodyPr wrap="square" rtlCol="0">
            <a:spAutoFit/>
          </a:bodyPr>
          <a:p>
            <a:r>
              <a:rPr lang="en-US" altLang="zh-CN" sz="1600"/>
              <a:t>%rbp</a:t>
            </a:r>
            <a:r>
              <a:rPr lang="zh-CN" altLang="en-US" sz="1600"/>
              <a:t>帧指针（很多时候不存在）</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579620"/>
          </a:xfrm>
          <a:prstGeom prst="rect">
            <a:avLst/>
          </a:prstGeom>
          <a:noFill/>
        </p:spPr>
        <p:txBody>
          <a:bodyPr wrap="square" rtlCol="0">
            <a:spAutoFit/>
          </a:bodyPr>
          <a:p>
            <a:pPr fontAlgn="auto">
              <a:lnSpc>
                <a:spcPts val="2500"/>
              </a:lnSpc>
            </a:pPr>
            <a:r>
              <a:rPr lang="zh-CN" sz="2000"/>
              <a:t>一个函数要调用另一个函数，首先要进行参数的传递</a:t>
            </a:r>
            <a:r>
              <a:rPr lang="en-US" altLang="zh-CN" sz="2000"/>
              <a:t>——</a:t>
            </a:r>
            <a:r>
              <a:rPr lang="zh-CN" altLang="en-US" sz="2000"/>
              <a:t>所有参数首先按顺序使用</a:t>
            </a:r>
            <a:r>
              <a:rPr lang="en-US" altLang="zh-CN" sz="2000"/>
              <a:t>%rdi,%rsi,%rdx,%rcx,%r8,%r9</a:t>
            </a:r>
            <a:r>
              <a:rPr lang="zh-CN" altLang="en-US" sz="2000"/>
              <a:t>六个通用寄存器，多余的参数按顺序放在自己的栈帧上，需要说明的是通过栈传递参数数据大小要向</a:t>
            </a:r>
            <a:r>
              <a:rPr lang="en-US" altLang="zh-CN" sz="2000"/>
              <a:t>8</a:t>
            </a:r>
            <a:r>
              <a:rPr lang="zh-CN" altLang="en-US" sz="2000"/>
              <a:t>的倍数对齐，而栈指针</a:t>
            </a:r>
            <a:r>
              <a:rPr lang="en-US" altLang="zh-CN" sz="2000"/>
              <a:t>%rsp</a:t>
            </a:r>
            <a:r>
              <a:rPr lang="zh-CN" altLang="en-US" sz="2000"/>
              <a:t>一般是</a:t>
            </a:r>
            <a:r>
              <a:rPr lang="en-US" altLang="zh-CN" sz="2000"/>
              <a:t>16</a:t>
            </a:r>
            <a:r>
              <a:rPr lang="zh-CN" altLang="en-US" sz="2000"/>
              <a:t>字节对齐。（当然，放在栈上的局部变量是不必向</a:t>
            </a:r>
            <a:r>
              <a:rPr lang="en-US" altLang="zh-CN" sz="2000"/>
              <a:t>8</a:t>
            </a:r>
            <a:r>
              <a:rPr lang="zh-CN" altLang="en-US" sz="2000"/>
              <a:t>的倍数对齐的）</a:t>
            </a:r>
            <a:endParaRPr lang="zh-CN" altLang="en-US" sz="2000"/>
          </a:p>
          <a:p>
            <a:pPr fontAlgn="auto">
              <a:lnSpc>
                <a:spcPts val="2500"/>
              </a:lnSpc>
            </a:pPr>
            <a:r>
              <a:rPr lang="zh-CN" altLang="en-US" sz="2000"/>
              <a:t>而在调用函数的时候，程序需要知道我从函数里返回之后应该跳转执行哪个地址上的指令，这个返回地址被放在自己栈帧的最顶部。调用函数的返回值被放在寄存器</a:t>
            </a:r>
            <a:r>
              <a:rPr lang="en-US" altLang="zh-CN" sz="2000"/>
              <a:t>%rax</a:t>
            </a:r>
            <a:r>
              <a:rPr lang="zh-CN" altLang="en-US" sz="2000"/>
              <a:t>中。（思考：</a:t>
            </a:r>
            <a:r>
              <a:rPr lang="en-US" altLang="zh-CN" sz="2000"/>
              <a:t>C</a:t>
            </a:r>
            <a:r>
              <a:rPr lang="zh-CN" altLang="en-US" sz="2000"/>
              <a:t>语言中支持结构体，那么以结构体作为参数或返回值应该如何传递？）</a:t>
            </a:r>
            <a:endParaRPr lang="zh-CN" altLang="en-US" sz="2000"/>
          </a:p>
          <a:p>
            <a:pPr fontAlgn="auto">
              <a:lnSpc>
                <a:spcPts val="2500"/>
              </a:lnSpc>
            </a:pPr>
            <a:r>
              <a:rPr lang="zh-CN" altLang="en-US" sz="2000"/>
              <a:t>栈上不只需要存储这些东西，对于在局部使用的数组、一些使用了引用的局部变量和寄存器存不下的局部变量都要放在栈上（这也解释了为什么不要在函数里返回一个局部变量的地址），此外栈上还要负责保存一些寄存器的值以便最后恢复。</a:t>
            </a:r>
            <a:endParaRPr lang="zh-CN" altLang="en-US" sz="2000"/>
          </a:p>
          <a:p>
            <a:pPr fontAlgn="auto">
              <a:lnSpc>
                <a:spcPts val="2500"/>
              </a:lnSpc>
            </a:pPr>
            <a:r>
              <a:rPr lang="zh-CN" altLang="en-US" sz="2000"/>
              <a:t>寄存器分为调用者保存和被调用者保存，这种划分只是指明了究竟谁有义务保存和恢复寄存器的值，但</a:t>
            </a:r>
            <a:r>
              <a:rPr lang="zh-CN" altLang="en-US" sz="2000" b="1"/>
              <a:t>并不是说一个函数里只能任意使用被调用者保存的寄存器，而不能使用调用者保存的寄存器，所有用来传递参数的寄存器都是调用者保存的寄存器。</a:t>
            </a:r>
            <a:endParaRPr lang="zh-CN" altLang="en-US" sz="2000"/>
          </a:p>
          <a:p>
            <a:pPr fontAlgn="auto">
              <a:lnSpc>
                <a:spcPts val="2500"/>
              </a:lnSpc>
            </a:pPr>
            <a:r>
              <a:rPr lang="zh-CN" altLang="en-US" sz="2000"/>
              <a:t>递归过程与普通的函数调用是类似的。</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4</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有关习题</a:t>
            </a:r>
            <a:endParaRPr lang="zh-CN" altLang="en-US" sz="4800" b="1" dirty="0">
              <a:solidFill>
                <a:schemeClr val="bg1"/>
              </a:solidFill>
              <a:latin typeface="微软雅黑" panose="020B0503020204020204" charset="-122"/>
              <a:ea typeface="微软雅黑" panose="020B0503020204020204" charset="-122"/>
            </a:endParaRPr>
          </a:p>
        </p:txBody>
      </p:sp>
      <p:sp>
        <p:nvSpPr>
          <p:cNvPr id="12" name="TextBox 11"/>
          <p:cNvSpPr txBox="1"/>
          <p:nvPr/>
        </p:nvSpPr>
        <p:spPr>
          <a:xfrm>
            <a:off x="675005" y="3896995"/>
            <a:ext cx="6920230" cy="645160"/>
          </a:xfrm>
          <a:prstGeom prst="rect">
            <a:avLst/>
          </a:prstGeom>
          <a:noFill/>
        </p:spPr>
        <p:txBody>
          <a:bodyPr wrap="square" rtlCol="0">
            <a:spAutoFit/>
          </a:bodyPr>
          <a:p>
            <a:pPr marL="171450" lvl="1" indent="-171450">
              <a:buFont typeface="Arial" panose="020B0604020202020204" pitchFamily="34" charset="0"/>
              <a:buChar char="•"/>
            </a:pPr>
            <a:r>
              <a:rPr lang="zh-CN" dirty="0" smtClean="0">
                <a:solidFill>
                  <a:schemeClr val="bg1"/>
                </a:solidFill>
                <a:latin typeface="Arial" panose="020B0604020202020204" pitchFamily="34" charset="0"/>
                <a:ea typeface="微软雅黑" panose="020B0503020204020204" charset="-122"/>
                <a:cs typeface="+mn-ea"/>
                <a:sym typeface="Arial" panose="020B0604020202020204" pitchFamily="34" charset="0"/>
              </a:rPr>
              <a:t>这部分的习题的难点在于将汇编代码与其功能对应起来，同时还要注意汇编指令的使用规则，需要多阅读，多尝试。</a:t>
            </a:r>
            <a:endParaRPr lang="zh-CN" dirty="0" smtClean="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panose="020B0503020204020204" charset="-122"/>
              </a:rPr>
              <a:t>目 录</a:t>
            </a:r>
            <a:endParaRPr lang="zh-CN" altLang="en-US" sz="5400" b="1" dirty="0" smtClean="0">
              <a:solidFill>
                <a:schemeClr val="bg1"/>
              </a:solidFill>
              <a:latin typeface="+mj-ea"/>
              <a:ea typeface="+mj-ea"/>
              <a:cs typeface="微软雅黑" panose="020B0503020204020204"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2</a:t>
              </a:r>
              <a:endParaRPr lang="zh-CN" altLang="en-US" sz="2400" dirty="0">
                <a:solidFill>
                  <a:schemeClr val="bg1"/>
                </a:solidFill>
                <a:latin typeface="微软雅黑" panose="020B0503020204020204" charset="-122"/>
                <a:ea typeface="微软雅黑" panose="020B0503020204020204"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课程内容</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1</a:t>
              </a:r>
              <a:endParaRPr lang="zh-CN" altLang="en-US" sz="2400"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回课</a:t>
              </a:r>
              <a:endParaRPr lang="zh-CN" altLang="en-US" sz="30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panose="020B0503020204020204" charset="-122"/>
                  <a:ea typeface="微软雅黑" panose="020B0503020204020204" charset="-122"/>
                </a:rPr>
                <a:t>Part 3</a:t>
              </a:r>
              <a:endParaRPr lang="zh-CN" altLang="en-US" sz="2400" dirty="0">
                <a:solidFill>
                  <a:schemeClr val="bg1"/>
                </a:solidFill>
                <a:latin typeface="微软雅黑" panose="020B0503020204020204" charset="-122"/>
                <a:ea typeface="微软雅黑" panose="020B0503020204020204"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panose="020B0503020204020204" charset="-122"/>
                  <a:ea typeface="微软雅黑" panose="020B0503020204020204" charset="-122"/>
                </a:rPr>
                <a:t>有关习题</a:t>
              </a:r>
              <a:endParaRPr lang="zh-CN" altLang="en-US" sz="3000" b="1" dirty="0">
                <a:solidFill>
                  <a:schemeClr val="bg1"/>
                </a:solidFill>
                <a:latin typeface="微软雅黑" panose="020B0503020204020204" charset="-122"/>
                <a:ea typeface="微软雅黑" panose="020B0503020204020204"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1</a:t>
            </a:r>
            <a:endParaRPr lang="zh-CN" altLang="en-US"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回课</a:t>
            </a:r>
            <a:endParaRPr lang="zh-CN" altLang="en-US" sz="4800" b="1" dirty="0">
              <a:solidFill>
                <a:schemeClr val="bg1"/>
              </a:solidFill>
              <a:latin typeface="微软雅黑" panose="020B0503020204020204" charset="-122"/>
              <a:ea typeface="微软雅黑" panose="020B0503020204020204"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panose="020B0503020204020204" charset="-122"/>
                <a:ea typeface="微软雅黑" panose="020B0503020204020204" charset="-122"/>
              </a:rPr>
              <a:t>Part </a:t>
            </a:r>
            <a:r>
              <a:rPr lang="en-US" altLang="zh-CN" sz="4400" b="1" i="1" dirty="0">
                <a:solidFill>
                  <a:schemeClr val="bg1"/>
                </a:solidFill>
                <a:latin typeface="微软雅黑" panose="020B0503020204020204" charset="-122"/>
                <a:ea typeface="微软雅黑" panose="020B0503020204020204" charset="-122"/>
              </a:rPr>
              <a:t>2</a:t>
            </a:r>
            <a:endParaRPr lang="en-US" altLang="zh-CN" sz="4400" b="1" i="1" dirty="0">
              <a:solidFill>
                <a:schemeClr val="bg1"/>
              </a:solidFill>
              <a:latin typeface="微软雅黑" panose="020B0503020204020204" charset="-122"/>
              <a:ea typeface="微软雅黑" panose="020B0503020204020204"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panose="020B0503020204020204" charset="-122"/>
                <a:ea typeface="微软雅黑" panose="020B0503020204020204" charset="-122"/>
              </a:rPr>
              <a:t>课程内容</a:t>
            </a:r>
            <a:endParaRPr lang="zh-CN" altLang="en-US" sz="48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892175" y="4092575"/>
            <a:ext cx="3573780" cy="645160"/>
          </a:xfrm>
          <a:prstGeom prst="rect">
            <a:avLst/>
          </a:prstGeom>
          <a:noFill/>
        </p:spPr>
        <p:txBody>
          <a:bodyPr wrap="square" rtlCol="0">
            <a:spAutoFit/>
          </a:bodyPr>
          <a:p>
            <a:r>
              <a:rPr lang="en-US" i="1">
                <a:solidFill>
                  <a:schemeClr val="bg1"/>
                </a:solidFill>
              </a:rPr>
              <a:t>machine programming control</a:t>
            </a:r>
            <a:endParaRPr lang="en-US" i="1">
              <a:solidFill>
                <a:schemeClr val="bg1"/>
              </a:solidFill>
            </a:endParaRPr>
          </a:p>
          <a:p>
            <a:r>
              <a:rPr lang="en-US" i="1">
                <a:solidFill>
                  <a:schemeClr val="bg1"/>
                </a:solidFill>
              </a:rPr>
              <a:t>machine programming procedure</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3938270"/>
          </a:xfrm>
          <a:prstGeom prst="rect">
            <a:avLst/>
          </a:prstGeom>
          <a:noFill/>
        </p:spPr>
        <p:txBody>
          <a:bodyPr wrap="square" rtlCol="0">
            <a:spAutoFit/>
          </a:bodyPr>
          <a:p>
            <a:pPr fontAlgn="auto">
              <a:lnSpc>
                <a:spcPts val="2500"/>
              </a:lnSpc>
            </a:pPr>
            <a:r>
              <a:rPr lang="zh-CN" altLang="en-US" sz="2000"/>
              <a:t>条件码是什么？分别代表什么？如何设置？</a:t>
            </a:r>
            <a:endParaRPr lang="zh-CN" altLang="en-US" sz="2000"/>
          </a:p>
          <a:p>
            <a:pPr fontAlgn="auto">
              <a:lnSpc>
                <a:spcPts val="2500"/>
              </a:lnSpc>
            </a:pPr>
            <a:r>
              <a:rPr lang="zh-CN" altLang="en-US" sz="2000"/>
              <a:t>如何访问条件码？跳转指令都有哪些？如何理解跳转条件？</a:t>
            </a:r>
            <a:endParaRPr lang="zh-CN" altLang="en-US" sz="2000"/>
          </a:p>
          <a:p>
            <a:pPr fontAlgn="auto">
              <a:lnSpc>
                <a:spcPts val="2500"/>
              </a:lnSpc>
            </a:pPr>
            <a:r>
              <a:rPr lang="zh-CN" altLang="en-US" sz="2000"/>
              <a:t>跳转目标如何编码？</a:t>
            </a:r>
            <a:r>
              <a:rPr lang="en-US" altLang="zh-CN" sz="2000"/>
              <a:t>PC</a:t>
            </a:r>
            <a:r>
              <a:rPr lang="zh-CN" altLang="en-US" sz="2000"/>
              <a:t>相对寻址是如何进行的？</a:t>
            </a:r>
            <a:endParaRPr lang="zh-CN" altLang="en-US" sz="2000"/>
          </a:p>
          <a:p>
            <a:pPr fontAlgn="auto">
              <a:lnSpc>
                <a:spcPts val="2500"/>
              </a:lnSpc>
            </a:pPr>
            <a:r>
              <a:rPr lang="zh-CN" altLang="en-US" sz="2000"/>
              <a:t>如何实现</a:t>
            </a:r>
            <a:r>
              <a:rPr lang="en-US" altLang="zh-CN" sz="2000"/>
              <a:t>C</a:t>
            </a:r>
            <a:r>
              <a:rPr lang="zh-CN" altLang="en-US" sz="2000"/>
              <a:t>语言中的</a:t>
            </a:r>
            <a:r>
              <a:rPr lang="en-US" altLang="zh-CN" sz="2000"/>
              <a:t>if</a:t>
            </a:r>
            <a:r>
              <a:rPr lang="zh-CN" altLang="en-US" sz="2000"/>
              <a:t>语句到汇编代码的转换？条件传送会在何时使用？</a:t>
            </a:r>
            <a:endParaRPr lang="zh-CN" altLang="en-US" sz="2000"/>
          </a:p>
          <a:p>
            <a:pPr fontAlgn="auto">
              <a:lnSpc>
                <a:spcPts val="2500"/>
              </a:lnSpc>
            </a:pPr>
            <a:r>
              <a:rPr lang="zh-CN" altLang="en-US" sz="2000"/>
              <a:t>为什么某些时候使用条件传送是一种优化？</a:t>
            </a:r>
            <a:endParaRPr lang="zh-CN" altLang="en-US" sz="2000"/>
          </a:p>
          <a:p>
            <a:pPr fontAlgn="auto">
              <a:lnSpc>
                <a:spcPts val="2500"/>
              </a:lnSpc>
            </a:pPr>
            <a:r>
              <a:rPr lang="zh-CN" altLang="en-US" sz="2000"/>
              <a:t>如何把循环翻译成汇编代码？如何在汇编代码中寻找循环？</a:t>
            </a:r>
            <a:r>
              <a:rPr lang="en-US" altLang="zh-CN" sz="2000"/>
              <a:t>jump-to-middel and guarded-do?guarded-do </a:t>
            </a:r>
            <a:r>
              <a:rPr lang="zh-CN" altLang="en-US" sz="2000"/>
              <a:t>的优越性何在？</a:t>
            </a:r>
            <a:r>
              <a:rPr lang="en-US" altLang="zh-CN" sz="2000"/>
              <a:t>for</a:t>
            </a:r>
            <a:r>
              <a:rPr lang="zh-CN" altLang="en-US" sz="2000"/>
              <a:t>循环与</a:t>
            </a:r>
            <a:r>
              <a:rPr lang="en-US" altLang="zh-CN" sz="2000"/>
              <a:t>while</a:t>
            </a:r>
            <a:r>
              <a:rPr lang="zh-CN" altLang="en-US" sz="2000"/>
              <a:t>循环的等价性？</a:t>
            </a:r>
            <a:endParaRPr lang="zh-CN" altLang="en-US" sz="2000"/>
          </a:p>
          <a:p>
            <a:pPr fontAlgn="auto">
              <a:lnSpc>
                <a:spcPts val="2500"/>
              </a:lnSpc>
            </a:pPr>
            <a:r>
              <a:rPr lang="zh-CN" altLang="en-US" sz="2000"/>
              <a:t>如何翻译</a:t>
            </a:r>
            <a:r>
              <a:rPr lang="en-US" altLang="zh-CN" sz="2000"/>
              <a:t>switch</a:t>
            </a:r>
            <a:r>
              <a:rPr lang="zh-CN" altLang="en-US" sz="2000"/>
              <a:t>语句？如何理解跳转表？</a:t>
            </a:r>
            <a:endParaRPr lang="zh-CN" altLang="en-US" sz="2000"/>
          </a:p>
          <a:p>
            <a:pPr fontAlgn="auto">
              <a:lnSpc>
                <a:spcPts val="2500"/>
              </a:lnSpc>
            </a:pPr>
            <a:r>
              <a:rPr lang="zh-CN" altLang="en-US" sz="2000"/>
              <a:t>运行时栈是如何组织的？</a:t>
            </a:r>
            <a:endParaRPr lang="zh-CN" altLang="en-US" sz="2000"/>
          </a:p>
          <a:p>
            <a:pPr fontAlgn="auto">
              <a:lnSpc>
                <a:spcPts val="2500"/>
              </a:lnSpc>
            </a:pPr>
            <a:r>
              <a:rPr lang="zh-CN" altLang="en-US" sz="2000"/>
              <a:t>如何把控制从一个过程转移到另一个过程？如何进行函数参数的调用？</a:t>
            </a:r>
            <a:endParaRPr lang="zh-CN" altLang="en-US" sz="2000"/>
          </a:p>
          <a:p>
            <a:pPr fontAlgn="auto">
              <a:lnSpc>
                <a:spcPts val="2500"/>
              </a:lnSpc>
            </a:pPr>
            <a:r>
              <a:rPr lang="zh-CN" altLang="en-US" sz="2000"/>
              <a:t>寄存器与栈上的局部存储？</a:t>
            </a:r>
            <a:r>
              <a:rPr lang="en-US" altLang="zh-CN" sz="2000"/>
              <a:t>caller-saved and callee saved</a:t>
            </a:r>
            <a:r>
              <a:rPr lang="zh-CN" altLang="en-US" sz="2000"/>
              <a:t>？</a:t>
            </a:r>
            <a:endParaRPr lang="zh-CN" altLang="en-US" sz="2000"/>
          </a:p>
          <a:p>
            <a:pPr fontAlgn="auto">
              <a:lnSpc>
                <a:spcPts val="2500"/>
              </a:lnSpc>
            </a:pPr>
            <a:r>
              <a:rPr lang="zh-CN" altLang="en-US" sz="2000"/>
              <a:t>如何实现递归过程？</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15290" y="1076960"/>
            <a:ext cx="11045825" cy="732155"/>
          </a:xfrm>
          <a:prstGeom prst="rect">
            <a:avLst/>
          </a:prstGeom>
          <a:noFill/>
        </p:spPr>
        <p:txBody>
          <a:bodyPr wrap="square" rtlCol="0">
            <a:spAutoFit/>
          </a:bodyPr>
          <a:p>
            <a:pPr fontAlgn="auto">
              <a:lnSpc>
                <a:spcPts val="2500"/>
              </a:lnSpc>
            </a:pPr>
            <a:r>
              <a:rPr lang="zh-CN" altLang="en-US" sz="2000"/>
              <a:t>条件码我们讲到的有四种：</a:t>
            </a:r>
            <a:endParaRPr lang="zh-CN" altLang="en-US" sz="2000"/>
          </a:p>
          <a:p>
            <a:pPr fontAlgn="auto">
              <a:lnSpc>
                <a:spcPts val="2500"/>
              </a:lnSpc>
            </a:pPr>
            <a:endParaRPr lang="en-US" altLang="zh-CN" sz="2000"/>
          </a:p>
        </p:txBody>
      </p:sp>
      <p:graphicFrame>
        <p:nvGraphicFramePr>
          <p:cNvPr id="4" name="表格 3"/>
          <p:cNvGraphicFramePr/>
          <p:nvPr>
            <p:custDataLst>
              <p:tags r:id="rId2"/>
            </p:custDataLst>
          </p:nvPr>
        </p:nvGraphicFramePr>
        <p:xfrm>
          <a:off x="566420" y="1560195"/>
          <a:ext cx="9408795" cy="1877060"/>
        </p:xfrm>
        <a:graphic>
          <a:graphicData uri="http://schemas.openxmlformats.org/drawingml/2006/table">
            <a:tbl>
              <a:tblPr firstRow="1" bandRow="1">
                <a:tableStyleId>{5C22544A-7EE6-4342-B048-85BDC9FD1C3A}</a:tableStyleId>
              </a:tblPr>
              <a:tblGrid>
                <a:gridCol w="464820"/>
                <a:gridCol w="8943975"/>
              </a:tblGrid>
              <a:tr h="344805">
                <a:tc>
                  <a:txBody>
                    <a:bodyPr/>
                    <a:p>
                      <a:pPr>
                        <a:buNone/>
                      </a:pPr>
                      <a:endParaRPr lang="zh-CN" altLang="en-US" sz="1800"/>
                    </a:p>
                  </a:txBody>
                  <a:tcPr/>
                </a:tc>
                <a:tc>
                  <a:txBody>
                    <a:bodyPr/>
                    <a:p>
                      <a:pPr>
                        <a:buNone/>
                      </a:pPr>
                      <a:r>
                        <a:rPr lang="zh-CN" altLang="en-US" sz="1800"/>
                        <a:t>作用</a:t>
                      </a:r>
                      <a:endParaRPr lang="zh-CN" altLang="en-US" sz="1800"/>
                    </a:p>
                  </a:txBody>
                  <a:tcPr/>
                </a:tc>
              </a:tr>
              <a:tr h="408305">
                <a:tc>
                  <a:txBody>
                    <a:bodyPr/>
                    <a:p>
                      <a:pPr>
                        <a:buNone/>
                      </a:pPr>
                      <a:r>
                        <a:rPr lang="en-US" altLang="zh-CN" sz="1800"/>
                        <a:t>CF</a:t>
                      </a:r>
                      <a:endParaRPr lang="en-US" altLang="zh-CN" sz="1800"/>
                    </a:p>
                  </a:txBody>
                  <a:tcPr/>
                </a:tc>
                <a:tc>
                  <a:txBody>
                    <a:bodyPr/>
                    <a:p>
                      <a:pPr>
                        <a:buNone/>
                      </a:pPr>
                      <a:r>
                        <a:rPr lang="zh-CN" altLang="en-US" sz="1800">
                          <a:sym typeface="+mn-ea"/>
                        </a:rPr>
                        <a:t>进位标志，最近的操作使最高位产生了进位则标为</a:t>
                      </a:r>
                      <a:r>
                        <a:rPr lang="en-US" altLang="zh-CN" sz="1800">
                          <a:sym typeface="+mn-ea"/>
                        </a:rPr>
                        <a:t>1</a:t>
                      </a:r>
                      <a:r>
                        <a:rPr lang="zh-CN" altLang="en-US" sz="1800">
                          <a:sym typeface="+mn-ea"/>
                        </a:rPr>
                        <a:t>，可用来检查</a:t>
                      </a:r>
                      <a:r>
                        <a:rPr lang="zh-CN" altLang="en-US" sz="1800" b="1">
                          <a:sym typeface="+mn-ea"/>
                        </a:rPr>
                        <a:t>无符号操作</a:t>
                      </a:r>
                      <a:r>
                        <a:rPr lang="zh-CN" altLang="en-US" sz="1800">
                          <a:sym typeface="+mn-ea"/>
                        </a:rPr>
                        <a:t>的溢出</a:t>
                      </a:r>
                      <a:endParaRPr lang="zh-CN" altLang="en-US" sz="1800">
                        <a:sym typeface="+mn-ea"/>
                      </a:endParaRPr>
                    </a:p>
                  </a:txBody>
                  <a:tcPr/>
                </a:tc>
              </a:tr>
              <a:tr h="316230">
                <a:tc>
                  <a:txBody>
                    <a:bodyPr/>
                    <a:p>
                      <a:pPr>
                        <a:buNone/>
                      </a:pPr>
                      <a:r>
                        <a:rPr lang="en-US" altLang="zh-CN" sz="1800"/>
                        <a:t>ZF</a:t>
                      </a:r>
                      <a:endParaRPr lang="en-US" altLang="zh-CN" sz="1800"/>
                    </a:p>
                  </a:txBody>
                  <a:tcPr/>
                </a:tc>
                <a:tc>
                  <a:txBody>
                    <a:bodyPr/>
                    <a:p>
                      <a:pPr>
                        <a:buNone/>
                      </a:pPr>
                      <a:r>
                        <a:rPr lang="zh-CN" altLang="en-US" sz="1800"/>
                        <a:t>零标志，最近的操作得出的结果为</a:t>
                      </a:r>
                      <a:r>
                        <a:rPr lang="en-US" altLang="zh-CN" sz="1800"/>
                        <a:t>0</a:t>
                      </a:r>
                      <a:r>
                        <a:rPr lang="zh-CN" altLang="en-US" sz="1800"/>
                        <a:t>则标为</a:t>
                      </a:r>
                      <a:r>
                        <a:rPr lang="en-US" altLang="zh-CN" sz="1800"/>
                        <a:t>1</a:t>
                      </a:r>
                      <a:endParaRPr lang="en-US" altLang="zh-CN" sz="1800"/>
                    </a:p>
                  </a:txBody>
                  <a:tcPr/>
                </a:tc>
              </a:tr>
              <a:tr h="371475">
                <a:tc>
                  <a:txBody>
                    <a:bodyPr/>
                    <a:p>
                      <a:pPr>
                        <a:buNone/>
                      </a:pPr>
                      <a:r>
                        <a:rPr lang="en-US" altLang="zh-CN" sz="1800"/>
                        <a:t>SF</a:t>
                      </a:r>
                      <a:endParaRPr lang="en-US" altLang="zh-CN" sz="1800"/>
                    </a:p>
                  </a:txBody>
                  <a:tcPr/>
                </a:tc>
                <a:tc>
                  <a:txBody>
                    <a:bodyPr/>
                    <a:p>
                      <a:pPr>
                        <a:buNone/>
                      </a:pPr>
                      <a:r>
                        <a:rPr lang="zh-CN" altLang="en-US" sz="1800"/>
                        <a:t>符号标志，最近的操作得到的结果为负数则标为</a:t>
                      </a:r>
                      <a:r>
                        <a:rPr lang="en-US" altLang="zh-CN" sz="1800"/>
                        <a:t>1</a:t>
                      </a:r>
                      <a:endParaRPr lang="en-US" altLang="zh-CN" sz="1800"/>
                    </a:p>
                  </a:txBody>
                  <a:tcPr/>
                </a:tc>
              </a:tr>
              <a:tr h="363855">
                <a:tc>
                  <a:txBody>
                    <a:bodyPr/>
                    <a:p>
                      <a:pPr>
                        <a:buNone/>
                      </a:pPr>
                      <a:r>
                        <a:rPr lang="en-US" altLang="zh-CN" sz="1800"/>
                        <a:t>OF</a:t>
                      </a:r>
                      <a:endParaRPr lang="en-US" altLang="zh-CN" sz="1800"/>
                    </a:p>
                  </a:txBody>
                  <a:tcPr/>
                </a:tc>
                <a:tc>
                  <a:txBody>
                    <a:bodyPr/>
                    <a:p>
                      <a:pPr>
                        <a:buNone/>
                      </a:pPr>
                      <a:r>
                        <a:rPr lang="zh-CN" altLang="en-US" sz="1800"/>
                        <a:t>溢出标志，最近的操作导致一个</a:t>
                      </a:r>
                      <a:r>
                        <a:rPr lang="zh-CN" altLang="en-US" sz="1800" b="1"/>
                        <a:t>补码</a:t>
                      </a:r>
                      <a:r>
                        <a:rPr lang="zh-CN" altLang="en-US" sz="1800"/>
                        <a:t>溢出（正溢出或负溢出）则标为</a:t>
                      </a:r>
                      <a:r>
                        <a:rPr lang="en-US" altLang="zh-CN" sz="1800"/>
                        <a:t>1</a:t>
                      </a:r>
                      <a:endParaRPr lang="en-US" altLang="zh-CN" sz="1800"/>
                    </a:p>
                  </a:txBody>
                  <a:tcPr/>
                </a:tc>
              </a:tr>
            </a:tbl>
          </a:graphicData>
        </a:graphic>
      </p:graphicFrame>
      <p:sp>
        <p:nvSpPr>
          <p:cNvPr id="5" name="文本框 4"/>
          <p:cNvSpPr txBox="1"/>
          <p:nvPr/>
        </p:nvSpPr>
        <p:spPr>
          <a:xfrm>
            <a:off x="451485" y="3587750"/>
            <a:ext cx="11320780" cy="2861310"/>
          </a:xfrm>
          <a:prstGeom prst="rect">
            <a:avLst/>
          </a:prstGeom>
          <a:noFill/>
        </p:spPr>
        <p:txBody>
          <a:bodyPr wrap="square" rtlCol="0">
            <a:spAutoFit/>
          </a:bodyPr>
          <a:p>
            <a:r>
              <a:rPr lang="zh-CN" altLang="en-US"/>
              <a:t>条件码当然不只有这四种（比如中文版教材</a:t>
            </a:r>
            <a:r>
              <a:rPr lang="en-US" altLang="zh-CN"/>
              <a:t>P118</a:t>
            </a:r>
            <a:r>
              <a:rPr lang="zh-CN" altLang="en-US"/>
              <a:t>提到的</a:t>
            </a:r>
            <a:r>
              <a:rPr lang="en-US" altLang="zh-CN"/>
              <a:t>PF</a:t>
            </a:r>
            <a:r>
              <a:rPr lang="zh-CN" altLang="en-US"/>
              <a:t>条件码），这些条件码存储在专用的条件码寄存器中。</a:t>
            </a:r>
            <a:endParaRPr lang="zh-CN" altLang="en-US"/>
          </a:p>
          <a:p>
            <a:r>
              <a:rPr lang="zh-CN" altLang="en-US"/>
              <a:t>值得说明的是，所有的算术运算都会设置条件码，但</a:t>
            </a:r>
            <a:r>
              <a:rPr lang="en-US" altLang="zh-CN"/>
              <a:t>leaq</a:t>
            </a:r>
            <a:r>
              <a:rPr lang="zh-CN" altLang="en-US"/>
              <a:t>操作除外（因为</a:t>
            </a:r>
            <a:r>
              <a:rPr lang="en-US" altLang="zh-CN"/>
              <a:t>leaq</a:t>
            </a:r>
            <a:r>
              <a:rPr lang="zh-CN" altLang="en-US"/>
              <a:t>操作用来计算地址，如果从严格的角度来讲似乎不应算作算术运算？）。</a:t>
            </a:r>
            <a:endParaRPr lang="zh-CN" altLang="en-US"/>
          </a:p>
          <a:p>
            <a:r>
              <a:rPr lang="zh-CN" altLang="en-US"/>
              <a:t>一些特殊的位运算和逻辑运算有特殊的设置条件码的方式</a:t>
            </a:r>
            <a:r>
              <a:rPr lang="en-US" altLang="zh-CN"/>
              <a:t>——</a:t>
            </a:r>
            <a:r>
              <a:rPr lang="zh-CN" altLang="en-US"/>
              <a:t>逻辑操作进位标志和溢出标志会设置成</a:t>
            </a:r>
            <a:r>
              <a:rPr lang="en-US" altLang="zh-CN"/>
              <a:t>0</a:t>
            </a:r>
            <a:r>
              <a:rPr lang="zh-CN" altLang="en-US"/>
              <a:t>，而移位操作进位标志会设为最后一个移出的位，但溢出标志会设置成</a:t>
            </a:r>
            <a:r>
              <a:rPr lang="en-US" altLang="zh-CN"/>
              <a:t>0</a:t>
            </a:r>
            <a:r>
              <a:rPr lang="zh-CN" altLang="en-US"/>
              <a:t>，而</a:t>
            </a:r>
            <a:r>
              <a:rPr lang="en-US" altLang="zh-CN"/>
              <a:t>INC</a:t>
            </a:r>
            <a:r>
              <a:rPr lang="zh-CN" altLang="en-US"/>
              <a:t>与</a:t>
            </a:r>
            <a:r>
              <a:rPr lang="en-US" altLang="zh-CN"/>
              <a:t>DEC</a:t>
            </a:r>
            <a:r>
              <a:rPr lang="zh-CN" altLang="en-US"/>
              <a:t>指令会设置溢出和零标志，却不会改变进位标志。</a:t>
            </a:r>
            <a:endParaRPr lang="zh-CN" altLang="en-US"/>
          </a:p>
          <a:p>
            <a:r>
              <a:rPr lang="zh-CN" altLang="en-US"/>
              <a:t>可以使用</a:t>
            </a:r>
            <a:r>
              <a:rPr lang="en-US" altLang="zh-CN"/>
              <a:t>cmp</a:t>
            </a:r>
            <a:r>
              <a:rPr lang="zh-CN" altLang="en-US"/>
              <a:t>与</a:t>
            </a:r>
            <a:r>
              <a:rPr lang="en-US" altLang="zh-CN"/>
              <a:t>test</a:t>
            </a:r>
            <a:r>
              <a:rPr lang="zh-CN" altLang="en-US"/>
              <a:t>指令只改变条件码却不改变寄存器的值。</a:t>
            </a:r>
            <a:endParaRPr lang="zh-CN" altLang="en-US"/>
          </a:p>
          <a:p>
            <a:r>
              <a:rPr lang="zh-CN" altLang="en-US"/>
              <a:t>值得说明的是，所有算术运算都设置条件码，所以从某种优化的角度来讲，</a:t>
            </a:r>
            <a:r>
              <a:rPr lang="en-US" altLang="zh-CN"/>
              <a:t>int t=a-b;if(t&lt;0)...</a:t>
            </a:r>
            <a:r>
              <a:rPr lang="zh-CN" altLang="en-US"/>
              <a:t>这样的语句在翻译过程中我们完全没必要再进行</a:t>
            </a:r>
            <a:r>
              <a:rPr lang="en-US" altLang="zh-CN"/>
              <a:t>test t, t</a:t>
            </a:r>
            <a:r>
              <a:rPr lang="zh-CN" altLang="en-US"/>
              <a:t>这样的操作，因为可以直接用前面</a:t>
            </a:r>
            <a:r>
              <a:rPr lang="en-US" altLang="zh-CN"/>
              <a:t>sub b, a</a:t>
            </a:r>
            <a:r>
              <a:rPr lang="zh-CN" altLang="en-US"/>
              <a:t>设置的条件码来进行判断。（这一点在</a:t>
            </a:r>
            <a:r>
              <a:rPr lang="en-US" altLang="zh-CN"/>
              <a:t>archlab</a:t>
            </a:r>
            <a:r>
              <a:rPr lang="zh-CN" altLang="en-US"/>
              <a:t>中会有应用）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t>需要特殊注意的是</a:t>
            </a:r>
            <a:r>
              <a:rPr lang="en-US" altLang="zh-CN" sz="2000"/>
              <a:t>cmp A</a:t>
            </a:r>
            <a:r>
              <a:rPr lang="zh-CN" altLang="en-US" sz="2000"/>
              <a:t>，</a:t>
            </a:r>
            <a:r>
              <a:rPr lang="en-US" altLang="zh-CN" sz="2000"/>
              <a:t>B</a:t>
            </a:r>
            <a:r>
              <a:rPr lang="zh-CN" altLang="en-US" sz="2000"/>
              <a:t>同样计算的是</a:t>
            </a:r>
            <a:r>
              <a:rPr lang="en-US" altLang="zh-CN" sz="2000"/>
              <a:t>B-A</a:t>
            </a:r>
            <a:r>
              <a:rPr lang="zh-CN" altLang="en-US" sz="2000"/>
              <a:t>而不是</a:t>
            </a:r>
            <a:r>
              <a:rPr lang="en-US" altLang="zh-CN" sz="2000"/>
              <a:t>A-B</a:t>
            </a:r>
            <a:r>
              <a:rPr lang="zh-CN" altLang="en-US" sz="2000"/>
              <a:t>（与</a:t>
            </a:r>
            <a:r>
              <a:rPr lang="en-US" altLang="zh-CN" sz="2000"/>
              <a:t>sub</a:t>
            </a:r>
            <a:r>
              <a:rPr lang="zh-CN" altLang="en-US" sz="2000"/>
              <a:t>类似）</a:t>
            </a:r>
            <a:endParaRPr lang="zh-CN" altLang="en-US" sz="2000"/>
          </a:p>
          <a:p>
            <a:pPr fontAlgn="auto">
              <a:lnSpc>
                <a:spcPts val="2500"/>
              </a:lnSpc>
            </a:pPr>
            <a:r>
              <a:rPr lang="zh-CN" altLang="en-US" sz="2000"/>
              <a:t>可以使用</a:t>
            </a:r>
            <a:r>
              <a:rPr lang="en-US" altLang="zh-CN" sz="2000"/>
              <a:t>set</a:t>
            </a:r>
            <a:r>
              <a:rPr lang="zh-CN" altLang="en-US" sz="2000"/>
              <a:t>系列指令把条件码加载到寄存器，需要注意只设置一个字节。</a:t>
            </a:r>
            <a:endParaRPr lang="zh-CN" altLang="en-US" sz="2000"/>
          </a:p>
          <a:p>
            <a:pPr fontAlgn="auto">
              <a:lnSpc>
                <a:spcPts val="2500"/>
              </a:lnSpc>
            </a:pPr>
            <a:r>
              <a:rPr lang="zh-CN" altLang="en-US" sz="2000"/>
              <a:t>那么如何理解这些指令后缀呢？</a:t>
            </a:r>
            <a:endParaRPr lang="zh-CN" altLang="en-US" sz="2000"/>
          </a:p>
          <a:p>
            <a:pPr fontAlgn="auto">
              <a:lnSpc>
                <a:spcPts val="2500"/>
              </a:lnSpc>
            </a:pPr>
            <a:r>
              <a:rPr lang="en-US" altLang="zh-CN" sz="2000"/>
              <a:t>e</a:t>
            </a:r>
            <a:r>
              <a:rPr lang="zh-CN" altLang="en-US" sz="2000"/>
              <a:t>：考察</a:t>
            </a:r>
            <a:r>
              <a:rPr lang="en-US" altLang="zh-CN" sz="2000"/>
              <a:t>ZF</a:t>
            </a:r>
            <a:r>
              <a:rPr lang="zh-CN" altLang="en-US" sz="2000"/>
              <a:t>条件码（即是否为</a:t>
            </a:r>
            <a:r>
              <a:rPr lang="en-US" altLang="zh-CN" sz="2000"/>
              <a:t>0</a:t>
            </a:r>
            <a:r>
              <a:rPr lang="zh-CN" altLang="en-US" sz="2000"/>
              <a:t>）</a:t>
            </a:r>
            <a:endParaRPr lang="zh-CN" altLang="en-US" sz="2000"/>
          </a:p>
          <a:p>
            <a:pPr fontAlgn="auto">
              <a:lnSpc>
                <a:spcPts val="2500"/>
              </a:lnSpc>
            </a:pPr>
            <a:r>
              <a:rPr lang="en-US" altLang="zh-CN" sz="2000"/>
              <a:t>s</a:t>
            </a:r>
            <a:r>
              <a:rPr lang="zh-CN" altLang="en-US" sz="2000"/>
              <a:t>：考察</a:t>
            </a:r>
            <a:r>
              <a:rPr lang="en-US" altLang="zh-CN" sz="2000"/>
              <a:t>SF</a:t>
            </a:r>
            <a:r>
              <a:rPr lang="zh-CN" altLang="en-US" sz="2000"/>
              <a:t>条件码（即是否为负数）</a:t>
            </a:r>
            <a:endParaRPr lang="zh-CN" altLang="en-US" sz="2000"/>
          </a:p>
          <a:p>
            <a:pPr fontAlgn="auto">
              <a:lnSpc>
                <a:spcPts val="2500"/>
              </a:lnSpc>
            </a:pPr>
            <a:r>
              <a:rPr lang="en-US" altLang="zh-CN" sz="2000"/>
              <a:t>g</a:t>
            </a:r>
            <a:r>
              <a:rPr lang="zh-CN" altLang="en-US" sz="2000"/>
              <a:t>：这个</a:t>
            </a:r>
            <a:r>
              <a:rPr lang="en-US" altLang="zh-CN" sz="2000"/>
              <a:t>g</a:t>
            </a:r>
            <a:r>
              <a:rPr lang="zh-CN" altLang="en-US" sz="2000"/>
              <a:t>说的是有符号数大于</a:t>
            </a:r>
            <a:r>
              <a:rPr lang="en-US" altLang="zh-CN" sz="2000"/>
              <a:t>0</a:t>
            </a:r>
            <a:r>
              <a:rPr lang="zh-CN" altLang="en-US" sz="2000"/>
              <a:t>，那么什么是大于</a:t>
            </a:r>
            <a:r>
              <a:rPr lang="en-US" altLang="zh-CN" sz="2000"/>
              <a:t>0</a:t>
            </a:r>
            <a:r>
              <a:rPr lang="zh-CN" altLang="en-US" sz="2000"/>
              <a:t>？</a:t>
            </a:r>
            <a:endParaRPr lang="zh-CN" altLang="en-US" sz="2000"/>
          </a:p>
          <a:p>
            <a:pPr fontAlgn="auto">
              <a:lnSpc>
                <a:spcPts val="2500"/>
              </a:lnSpc>
            </a:pPr>
            <a:r>
              <a:rPr lang="zh-CN" altLang="en-US" sz="2000"/>
              <a:t>首先大于</a:t>
            </a:r>
            <a:r>
              <a:rPr lang="en-US" altLang="zh-CN" sz="2000"/>
              <a:t>0</a:t>
            </a:r>
            <a:r>
              <a:rPr lang="zh-CN" altLang="en-US" sz="2000"/>
              <a:t>不能等于零，也就是要求</a:t>
            </a:r>
            <a:r>
              <a:rPr lang="en-US" altLang="zh-CN" sz="2000"/>
              <a:t>~ZF</a:t>
            </a:r>
            <a:endParaRPr lang="zh-CN" altLang="en-US" sz="2000"/>
          </a:p>
          <a:p>
            <a:pPr fontAlgn="auto">
              <a:lnSpc>
                <a:spcPts val="2500"/>
              </a:lnSpc>
            </a:pPr>
            <a:r>
              <a:rPr lang="zh-CN" altLang="en-US" sz="2000"/>
              <a:t>值得说明的是，我们这里的大于零是在整数环上定义的，也就是对于表达式</a:t>
            </a:r>
            <a:r>
              <a:rPr lang="en-US" altLang="zh-CN" sz="2000"/>
              <a:t>a+b</a:t>
            </a:r>
            <a:r>
              <a:rPr lang="zh-CN" altLang="en-US" sz="2000"/>
              <a:t>，</a:t>
            </a:r>
            <a:r>
              <a:rPr lang="en-US" altLang="zh-CN" sz="2000"/>
              <a:t>a&gt;0,b&gt;0</a:t>
            </a:r>
            <a:r>
              <a:rPr lang="zh-CN" altLang="en-US" sz="2000"/>
              <a:t>，即使</a:t>
            </a:r>
            <a:r>
              <a:rPr lang="en-US" altLang="zh-CN" sz="2000"/>
              <a:t>a+b</a:t>
            </a:r>
            <a:r>
              <a:rPr lang="zh-CN" altLang="en-US" sz="2000"/>
              <a:t>发生了溢出我们也认为</a:t>
            </a:r>
            <a:r>
              <a:rPr lang="en-US" altLang="zh-CN" sz="2000"/>
              <a:t>a+b&gt;0</a:t>
            </a:r>
            <a:endParaRPr lang="en-US" altLang="zh-CN" sz="2000"/>
          </a:p>
          <a:p>
            <a:pPr fontAlgn="auto">
              <a:lnSpc>
                <a:spcPts val="2500"/>
              </a:lnSpc>
            </a:pPr>
            <a:r>
              <a:rPr lang="zh-CN" altLang="en-US" sz="2000"/>
              <a:t>于是我们就要考虑如何进行这样的检查：</a:t>
            </a:r>
            <a:r>
              <a:rPr lang="en-US" altLang="zh-CN" sz="2000"/>
              <a:t>&gt;0</a:t>
            </a:r>
            <a:r>
              <a:rPr lang="zh-CN" altLang="en-US" sz="2000"/>
              <a:t>表示上一个运算结果为</a:t>
            </a:r>
            <a:r>
              <a:rPr lang="zh-CN" altLang="en-US" sz="2000" b="1"/>
              <a:t>非负</a:t>
            </a:r>
            <a:r>
              <a:rPr lang="en-US" altLang="zh-CN" sz="2000"/>
              <a:t>(SF=0)</a:t>
            </a:r>
            <a:r>
              <a:rPr lang="zh-CN" altLang="en-US" sz="2000"/>
              <a:t>且未发生溢出</a:t>
            </a:r>
            <a:r>
              <a:rPr lang="en-US" altLang="zh-CN" sz="2000"/>
              <a:t>(OF=0)</a:t>
            </a:r>
            <a:r>
              <a:rPr lang="zh-CN" altLang="en-US" sz="2000"/>
              <a:t>或上一个运算结果为负</a:t>
            </a:r>
            <a:r>
              <a:rPr lang="en-US" altLang="zh-CN" sz="2000"/>
              <a:t>(SF=1)</a:t>
            </a:r>
            <a:r>
              <a:rPr lang="zh-CN" altLang="en-US" sz="2000"/>
              <a:t>且发生了溢出</a:t>
            </a:r>
            <a:r>
              <a:rPr lang="en-US" altLang="zh-CN" sz="2000"/>
              <a:t>(OF=1)</a:t>
            </a:r>
            <a:r>
              <a:rPr lang="zh-CN" altLang="en-US" sz="2000"/>
              <a:t>，于是我们使用的条件码组合时</a:t>
            </a:r>
            <a:r>
              <a:rPr lang="en-US" altLang="zh-CN" sz="2000"/>
              <a:t>~(SF^OF)</a:t>
            </a:r>
            <a:r>
              <a:rPr lang="zh-CN" altLang="en-US" sz="2000"/>
              <a:t>，这样</a:t>
            </a:r>
            <a:r>
              <a:rPr lang="en-US" altLang="zh-CN" sz="2000"/>
              <a:t>~g</a:t>
            </a:r>
            <a:r>
              <a:rPr lang="zh-CN" altLang="en-US" sz="2000"/>
              <a:t>的条件码判断标准是</a:t>
            </a:r>
            <a:r>
              <a:rPr lang="en-US" altLang="zh-CN" sz="2000"/>
              <a:t>~(SF^OF)&amp;~ZF</a:t>
            </a:r>
            <a:endParaRPr lang="en-US" altLang="zh-CN" sz="2000"/>
          </a:p>
          <a:p>
            <a:pPr fontAlgn="auto">
              <a:lnSpc>
                <a:spcPts val="2500"/>
              </a:lnSpc>
            </a:pPr>
            <a:r>
              <a:rPr lang="en-US" altLang="zh-CN" sz="2000"/>
              <a:t>l</a:t>
            </a:r>
            <a:r>
              <a:rPr lang="zh-CN" altLang="en-US" sz="2000"/>
              <a:t>：同样，如果要求上一个结果</a:t>
            </a:r>
            <a:r>
              <a:rPr lang="en-US" altLang="zh-CN" sz="2000"/>
              <a:t>&lt;0</a:t>
            </a:r>
            <a:r>
              <a:rPr lang="zh-CN" altLang="en-US" sz="2000"/>
              <a:t>，那么正好和上面相反，也就是</a:t>
            </a:r>
            <a:r>
              <a:rPr lang="en-US" altLang="zh-CN" sz="2000"/>
              <a:t>SF^OF</a:t>
            </a:r>
            <a:r>
              <a:rPr lang="zh-CN" altLang="en-US" sz="2000"/>
              <a:t>，但是不需要</a:t>
            </a:r>
            <a:r>
              <a:rPr lang="en-US" altLang="zh-CN" sz="2000"/>
              <a:t>&amp;~ZF</a:t>
            </a:r>
            <a:r>
              <a:rPr lang="zh-CN" altLang="en-US" sz="2000"/>
              <a:t>，因为</a:t>
            </a:r>
            <a:r>
              <a:rPr lang="en-US" altLang="zh-CN" sz="2000"/>
              <a:t>SF=1</a:t>
            </a:r>
            <a:r>
              <a:rPr lang="zh-CN" altLang="en-US" sz="2000"/>
              <a:t>或</a:t>
            </a:r>
            <a:r>
              <a:rPr lang="en-US" altLang="zh-CN" sz="2000"/>
              <a:t>OF=1</a:t>
            </a:r>
            <a:r>
              <a:rPr lang="zh-CN" altLang="en-US" sz="2000"/>
              <a:t>均隐含了不为</a:t>
            </a:r>
            <a:r>
              <a:rPr lang="en-US" altLang="zh-CN" sz="2000"/>
              <a:t>0</a:t>
            </a:r>
            <a:r>
              <a:rPr lang="zh-CN" altLang="en-US" sz="2000"/>
              <a:t>的要求</a:t>
            </a:r>
            <a:endParaRPr lang="zh-CN" altLang="en-US" sz="2000"/>
          </a:p>
          <a:p>
            <a:pPr fontAlgn="auto">
              <a:lnSpc>
                <a:spcPts val="2500"/>
              </a:lnSpc>
            </a:pPr>
            <a:r>
              <a:rPr lang="zh-CN" altLang="en-US" sz="2000"/>
              <a:t>那么对于无符号的是类似的</a:t>
            </a:r>
            <a:endParaRPr lang="zh-CN" altLang="en-US" sz="2000"/>
          </a:p>
          <a:p>
            <a:pPr fontAlgn="auto">
              <a:lnSpc>
                <a:spcPts val="2500"/>
              </a:lnSpc>
            </a:pPr>
            <a:r>
              <a:rPr lang="zh-CN" altLang="en-US" sz="2000"/>
              <a:t>关于后缀与条件码需要注意</a:t>
            </a:r>
            <a:r>
              <a:rPr lang="en-US" altLang="zh-CN" sz="2000"/>
              <a:t>OF</a:t>
            </a:r>
            <a:r>
              <a:rPr lang="zh-CN" altLang="en-US" sz="2000"/>
              <a:t>用在有符号数上，</a:t>
            </a:r>
            <a:r>
              <a:rPr lang="en-US" altLang="zh-CN" sz="2000"/>
              <a:t>CF</a:t>
            </a:r>
            <a:r>
              <a:rPr lang="zh-CN" altLang="en-US" sz="2000"/>
              <a:t>用在无符号数上的，</a:t>
            </a:r>
            <a:r>
              <a:rPr lang="en-US" altLang="zh-CN" sz="2000"/>
              <a:t>g/l</a:t>
            </a:r>
            <a:r>
              <a:rPr lang="zh-CN" altLang="en-US" sz="2000"/>
              <a:t>用在有符号数，</a:t>
            </a:r>
            <a:r>
              <a:rPr lang="en-US" altLang="zh-CN" sz="2000"/>
              <a:t>a/b</a:t>
            </a:r>
            <a:r>
              <a:rPr lang="zh-CN" altLang="en-US" sz="2000"/>
              <a:t>用在无符号数上。</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a:t>而有了条件码，我们就可以讨论条件分支结构了。条件分支语句形如</a:t>
            </a:r>
            <a:r>
              <a:rPr lang="en-US" altLang="zh-CN" sz="2000"/>
              <a:t>jxx xx</a:t>
            </a:r>
            <a:r>
              <a:rPr lang="zh-CN" altLang="en-US" sz="2000"/>
              <a:t>，前者是跳转的方式，分为无条件跳转</a:t>
            </a:r>
            <a:r>
              <a:rPr lang="en-US" altLang="zh-CN" sz="2000"/>
              <a:t> jmp</a:t>
            </a:r>
            <a:r>
              <a:rPr lang="zh-CN" altLang="en-US" sz="2000"/>
              <a:t>和条件跳转</a:t>
            </a:r>
            <a:r>
              <a:rPr lang="en-US" altLang="zh-CN" sz="2000"/>
              <a:t>je,jl</a:t>
            </a:r>
            <a:r>
              <a:rPr lang="zh-CN" altLang="en-US" sz="2000"/>
              <a:t>等，后者是跳转目的，可以是直接跳转（即跳转目标作为指令的一部分编码），也可以是间接跳转（即跳转目标从寄存器或内存中读出），直接跳转后面跟一个标号作为跳转目标，间接跳转一般形如</a:t>
            </a:r>
            <a:r>
              <a:rPr lang="en-US" altLang="zh-CN" sz="2000"/>
              <a:t> jmp *xxx</a:t>
            </a:r>
            <a:r>
              <a:rPr lang="zh-CN" altLang="en-US" sz="2000"/>
              <a:t>，这条指令的含义是以</a:t>
            </a:r>
            <a:r>
              <a:rPr lang="en-US" altLang="zh-CN" sz="2000"/>
              <a:t>xxx</a:t>
            </a:r>
            <a:r>
              <a:rPr lang="zh-CN" altLang="en-US" sz="2000"/>
              <a:t>中存储的内容作为跳转目标。比如</a:t>
            </a:r>
            <a:r>
              <a:rPr lang="en-US" altLang="zh-CN" sz="2000"/>
              <a:t>jmp *%rax</a:t>
            </a:r>
            <a:r>
              <a:rPr lang="zh-CN" altLang="en-US" sz="2000"/>
              <a:t>意味读出</a:t>
            </a:r>
            <a:r>
              <a:rPr lang="en-US" altLang="zh-CN" sz="2000"/>
              <a:t>%rax</a:t>
            </a:r>
            <a:r>
              <a:rPr lang="zh-CN" altLang="en-US" sz="2000"/>
              <a:t>中的内容，以其作为跳转目标；而</a:t>
            </a:r>
            <a:r>
              <a:rPr lang="en-US" altLang="zh-CN" sz="2000"/>
              <a:t>jmp *(%rax)</a:t>
            </a:r>
            <a:r>
              <a:rPr lang="zh-CN" altLang="en-US" sz="2000"/>
              <a:t>则表示读出</a:t>
            </a:r>
            <a:r>
              <a:rPr lang="en-US" altLang="zh-CN" sz="2000"/>
              <a:t>%rax</a:t>
            </a:r>
            <a:r>
              <a:rPr lang="zh-CN" altLang="en-US" sz="2000"/>
              <a:t>中的内容作为地址，在该地址上读出数据，将读出的数据作为跳转目标。</a:t>
            </a:r>
            <a:endParaRPr lang="zh-CN" altLang="en-US" sz="2000"/>
          </a:p>
          <a:p>
            <a:pPr fontAlgn="auto">
              <a:lnSpc>
                <a:spcPts val="2500"/>
              </a:lnSpc>
            </a:pPr>
            <a:r>
              <a:rPr lang="zh-CN" altLang="en-US" sz="2000"/>
              <a:t>条件跳转只能是直接跳转。</a:t>
            </a:r>
            <a:endParaRPr lang="zh-CN" altLang="en-US" sz="2000"/>
          </a:p>
          <a:p>
            <a:pPr fontAlgn="auto">
              <a:lnSpc>
                <a:spcPts val="2500"/>
              </a:lnSpc>
            </a:pPr>
            <a:r>
              <a:rPr lang="zh-CN" altLang="en-US" sz="2000"/>
              <a:t>跳转指令常见的编码方式是</a:t>
            </a:r>
            <a:r>
              <a:rPr lang="en-US" altLang="zh-CN" sz="2000"/>
              <a:t>PC-relative</a:t>
            </a:r>
            <a:r>
              <a:rPr lang="zh-CN" altLang="en-US" sz="2000"/>
              <a:t>的，即将跳转目标与</a:t>
            </a:r>
            <a:r>
              <a:rPr lang="zh-CN" altLang="en-US" sz="2000" b="1"/>
              <a:t>跳转指令的下一条指令</a:t>
            </a:r>
            <a:r>
              <a:rPr lang="zh-CN" altLang="en-US" sz="2000"/>
              <a:t>的地址之差作为编码量，值得说明的是这个差值在二进制表示中是用</a:t>
            </a:r>
            <a:r>
              <a:rPr lang="zh-CN" altLang="en-US" sz="2000" b="1"/>
              <a:t>补码</a:t>
            </a:r>
            <a:r>
              <a:rPr lang="zh-CN" altLang="en-US" sz="2000"/>
              <a:t>编码的（练习题</a:t>
            </a:r>
            <a:r>
              <a:rPr lang="en-US" altLang="zh-CN" sz="2000"/>
              <a:t>3.15</a:t>
            </a:r>
            <a:r>
              <a:rPr lang="zh-CN" altLang="en-US" sz="2000"/>
              <a:t>）</a:t>
            </a:r>
            <a:endParaRPr lang="zh-CN" altLang="en-US" sz="2000"/>
          </a:p>
          <a:p>
            <a:pPr fontAlgn="auto">
              <a:lnSpc>
                <a:spcPts val="2500"/>
              </a:lnSpc>
            </a:pPr>
            <a:r>
              <a:rPr lang="zh-CN" altLang="en-US" sz="2000"/>
              <a:t>而将</a:t>
            </a:r>
            <a:r>
              <a:rPr lang="en-US" altLang="zh-CN" sz="2000"/>
              <a:t>if</a:t>
            </a:r>
            <a:r>
              <a:rPr lang="zh-CN" altLang="en-US" sz="2000"/>
              <a:t>条件分支与</a:t>
            </a:r>
            <a:r>
              <a:rPr lang="en-US" altLang="zh-CN" sz="2000"/>
              <a:t>jxx</a:t>
            </a:r>
            <a:r>
              <a:rPr lang="zh-CN" altLang="en-US" sz="2000"/>
              <a:t>指令对应起来的方法是类似使用</a:t>
            </a:r>
            <a:r>
              <a:rPr lang="en-US" altLang="zh-CN" sz="2000"/>
              <a:t>goto</a:t>
            </a:r>
            <a:r>
              <a:rPr lang="zh-CN" altLang="en-US" sz="2000"/>
              <a:t>语句。实际上条件分支结构的逻辑是清楚的：根据条件进行判断，如果条件成立就继续执行下面的语句，执行完之后跳转到条件分支结束的位置；如果条件不成立就跳转到条件不成立要执行的语句。（当然这并不是唯一的翻译方法）</a:t>
            </a:r>
            <a:endParaRPr lang="zh-CN" altLang="en-US" sz="2000"/>
          </a:p>
          <a:p>
            <a:pPr fontAlgn="auto">
              <a:lnSpc>
                <a:spcPts val="2500"/>
              </a:lnSpc>
            </a:pPr>
            <a:r>
              <a:rPr lang="zh-CN" altLang="en-US" sz="2000"/>
              <a:t>条件分支的问题在于，处理器使用流水线的方式处理指令，而为了实现这一点需要对下一条要执行的指令进行预测，但条件分支时处理器并不能每次都正确预测出分支的方向，这就会导致低效。为了解决这个问题，对于一些简单的分支我们引入了条件传送</a:t>
            </a:r>
            <a:r>
              <a:rPr lang="en-US" altLang="zh-CN" sz="2000"/>
              <a:t>cmov</a:t>
            </a:r>
            <a:r>
              <a:rPr lang="zh-CN" altLang="en-US" sz="2000"/>
              <a:t>指令，条件传送的源和目的不能是单字节，也不使用后缀显式指明操作数长度，这一点是由汇编器进行推断的。</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anose="020F0302020204030204" pitchFamily="34" charset="0"/>
                <a:sym typeface="+mn-ea"/>
              </a:rPr>
              <a:t>课程内容</a:t>
            </a:r>
            <a:endParaRPr lang="zh-CN" altLang="en-US" sz="2000" b="1" dirty="0">
              <a:solidFill>
                <a:srgbClr val="4A707F"/>
              </a:solidFill>
              <a:latin typeface="Calibri Light" panose="020F0302020204030204"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6182995"/>
          </a:xfrm>
          <a:prstGeom prst="rect">
            <a:avLst/>
          </a:prstGeom>
          <a:noFill/>
        </p:spPr>
        <p:txBody>
          <a:bodyPr wrap="square" rtlCol="0">
            <a:spAutoFit/>
          </a:bodyPr>
          <a:p>
            <a:pPr fontAlgn="auto">
              <a:lnSpc>
                <a:spcPts val="2500"/>
              </a:lnSpc>
            </a:pPr>
            <a:r>
              <a:rPr lang="zh-CN" altLang="en-US" sz="2000"/>
              <a:t>条件传送指令的问题是它只能用于简单的条件赋值，而对于复杂的操作是无能为力的</a:t>
            </a:r>
            <a:r>
              <a:rPr lang="en-US" altLang="zh-CN" sz="2000"/>
              <a:t>——</a:t>
            </a:r>
            <a:r>
              <a:rPr lang="zh-CN" altLang="en-US" sz="2000"/>
              <a:t>原因是它通过同时计算两种情况下的值，然后根据条件码决定把哪个值赋给目标。因此如果这种计算本身有副作用（比如操作了别的变量之类的）或可能有这样的副作用，或者条件本身是对计算合法性的检查（是否为空指针，能否除以</a:t>
            </a:r>
            <a:r>
              <a:rPr lang="en-US" altLang="zh-CN" sz="2000"/>
              <a:t>0</a:t>
            </a:r>
            <a:r>
              <a:rPr lang="zh-CN" altLang="en-US" sz="2000"/>
              <a:t>等），同时计算出两个值这种行为本身就是非法的。另外，同时计算出两个值就意味着一倍的工作量，因此如果计算太过复杂那么这里增加的工作量会超过分支预测错误的惩罚。实验表明条件传送的使用往往相对保守。</a:t>
            </a:r>
            <a:endParaRPr lang="zh-CN" altLang="en-US" sz="2000"/>
          </a:p>
          <a:p>
            <a:pPr fontAlgn="auto">
              <a:lnSpc>
                <a:spcPts val="2500"/>
              </a:lnSpc>
            </a:pPr>
            <a:r>
              <a:rPr lang="zh-CN" altLang="en-US" sz="2000"/>
              <a:t>关于循环的翻译实际上与</a:t>
            </a:r>
            <a:r>
              <a:rPr lang="en-US" altLang="zh-CN" sz="2000"/>
              <a:t>if</a:t>
            </a:r>
            <a:r>
              <a:rPr lang="zh-CN" altLang="en-US" sz="2000"/>
              <a:t>的翻译是类似的，只是每次检查一个循环变量是否满足要求，满足要求就向前跳转到循环体开头即可。而最直观的循环翻译是</a:t>
            </a:r>
            <a:r>
              <a:rPr lang="en-US" altLang="zh-CN" sz="2000"/>
              <a:t>do-while</a:t>
            </a:r>
            <a:r>
              <a:rPr lang="zh-CN" altLang="en-US" sz="2000"/>
              <a:t>循环，对于</a:t>
            </a:r>
            <a:r>
              <a:rPr lang="en-US" altLang="zh-CN" sz="2000"/>
              <a:t>while</a:t>
            </a:r>
            <a:r>
              <a:rPr lang="zh-CN" altLang="en-US" sz="2000"/>
              <a:t>循环，有两种翻译方法（</a:t>
            </a:r>
            <a:r>
              <a:rPr lang="en-US" altLang="zh-CN" sz="2000"/>
              <a:t>jump-to-middle</a:t>
            </a:r>
            <a:r>
              <a:rPr lang="zh-CN" altLang="en-US" sz="2000"/>
              <a:t>，先进行无条件跳转跳转到循环结尾进行测试，然后执行循环体；</a:t>
            </a:r>
            <a:r>
              <a:rPr lang="en-US" altLang="zh-CN" sz="2000"/>
              <a:t>guarded-do</a:t>
            </a:r>
            <a:r>
              <a:rPr lang="zh-CN" altLang="en-US" sz="2000"/>
              <a:t>：先进行条件分支，如果初始条件不成立就跳过循环，然后转成</a:t>
            </a:r>
            <a:r>
              <a:rPr lang="en-US" altLang="zh-CN" sz="2000"/>
              <a:t>do-whlie</a:t>
            </a:r>
            <a:r>
              <a:rPr lang="zh-CN" altLang="en-US" sz="2000"/>
              <a:t>循环），后者的优势在于我们往往可以假定初始条件总是成立的来优化初始的测试。</a:t>
            </a:r>
            <a:endParaRPr lang="zh-CN" altLang="en-US" sz="2000"/>
          </a:p>
          <a:p>
            <a:pPr fontAlgn="auto">
              <a:lnSpc>
                <a:spcPts val="2500"/>
              </a:lnSpc>
            </a:pPr>
            <a:r>
              <a:rPr lang="en-US" altLang="zh-CN" sz="2000"/>
              <a:t>for</a:t>
            </a:r>
            <a:r>
              <a:rPr lang="zh-CN" altLang="en-US" sz="2000"/>
              <a:t>循环与</a:t>
            </a:r>
            <a:r>
              <a:rPr lang="en-US" altLang="zh-CN" sz="2000"/>
              <a:t>while</a:t>
            </a:r>
            <a:r>
              <a:rPr lang="zh-CN" altLang="en-US" sz="2000"/>
              <a:t>循环具有一定的等价性（这是</a:t>
            </a:r>
            <a:r>
              <a:rPr lang="en-US" altLang="zh-CN" sz="2000"/>
              <a:t>C</a:t>
            </a:r>
            <a:r>
              <a:rPr lang="zh-CN" altLang="en-US" sz="2000"/>
              <a:t>标准规定的），但是需要仔细处理</a:t>
            </a:r>
            <a:r>
              <a:rPr lang="en-US" altLang="zh-CN" sz="2000"/>
              <a:t>for</a:t>
            </a:r>
            <a:r>
              <a:rPr lang="zh-CN" altLang="en-US" sz="2000"/>
              <a:t>循环中</a:t>
            </a:r>
            <a:r>
              <a:rPr lang="en-US" altLang="zh-CN" sz="2000"/>
              <a:t>continue</a:t>
            </a:r>
            <a:r>
              <a:rPr lang="zh-CN" altLang="en-US" sz="2000"/>
              <a:t>与</a:t>
            </a:r>
            <a:r>
              <a:rPr lang="en-US" altLang="zh-CN" sz="2000"/>
              <a:t>break</a:t>
            </a:r>
            <a:r>
              <a:rPr lang="zh-CN" altLang="en-US" sz="2000"/>
              <a:t>的部分。</a:t>
            </a:r>
            <a:endParaRPr lang="zh-CN" altLang="en-US" sz="2000"/>
          </a:p>
          <a:p>
            <a:pPr fontAlgn="auto">
              <a:lnSpc>
                <a:spcPts val="2500"/>
              </a:lnSpc>
            </a:pPr>
            <a:r>
              <a:rPr lang="zh-CN" altLang="en-US" sz="2000"/>
              <a:t>而开关语句</a:t>
            </a:r>
            <a:r>
              <a:rPr lang="en-US" altLang="zh-CN" sz="2000"/>
              <a:t>switch</a:t>
            </a:r>
            <a:r>
              <a:rPr lang="zh-CN" altLang="en-US" sz="2000"/>
              <a:t>则与它们有很大的区别，</a:t>
            </a:r>
            <a:r>
              <a:rPr lang="en-US" altLang="zh-CN" sz="2000"/>
              <a:t>switch</a:t>
            </a:r>
            <a:r>
              <a:rPr lang="zh-CN" altLang="en-US" sz="2000"/>
              <a:t>并不等同于反复进行</a:t>
            </a:r>
            <a:r>
              <a:rPr lang="en-US" altLang="zh-CN" sz="2000"/>
              <a:t>if-else</a:t>
            </a:r>
            <a:r>
              <a:rPr lang="zh-CN" altLang="en-US" sz="2000"/>
              <a:t>。</a:t>
            </a:r>
            <a:r>
              <a:rPr lang="en-US" altLang="zh-CN" sz="2000"/>
              <a:t>switch</a:t>
            </a:r>
            <a:r>
              <a:rPr lang="zh-CN" altLang="en-US" sz="2000"/>
              <a:t>构造了一个数组，这个数组的每个下标代表一个开关变量可能的取值，而下标对应的数组值代表跳转的目的，这个数组就是跳转表，这样</a:t>
            </a:r>
            <a:r>
              <a:rPr lang="en-US" altLang="zh-CN" sz="2000"/>
              <a:t>switch</a:t>
            </a:r>
            <a:r>
              <a:rPr lang="zh-CN" altLang="en-US" sz="2000"/>
              <a:t>实际上只进行了一次条件分支，因此在一些情况下会比</a:t>
            </a:r>
            <a:r>
              <a:rPr lang="en-US" altLang="zh-CN" sz="2000"/>
              <a:t>if-else</a:t>
            </a:r>
            <a:r>
              <a:rPr lang="zh-CN" altLang="en-US" sz="2000"/>
              <a:t>更加搞笑。跳转表被存放在内存中一个叫</a:t>
            </a:r>
            <a:r>
              <a:rPr lang="en-US" altLang="zh-CN" sz="2000"/>
              <a:t>Rodata</a:t>
            </a:r>
            <a:r>
              <a:rPr lang="zh-CN" altLang="en-US" sz="2000"/>
              <a:t>（</a:t>
            </a:r>
            <a:r>
              <a:rPr lang="en-US" altLang="zh-CN" sz="2000"/>
              <a:t>read-only data</a:t>
            </a:r>
            <a:r>
              <a:rPr lang="zh-CN" altLang="en-US" sz="2000"/>
              <a:t>）的区域，以防止被修改。（</a:t>
            </a:r>
            <a:r>
              <a:rPr lang="en-US" altLang="zh-CN" sz="2000"/>
              <a:t>const</a:t>
            </a:r>
            <a:r>
              <a:rPr lang="zh-CN" altLang="en-US" sz="2000"/>
              <a:t>？）</a:t>
            </a:r>
            <a:endParaRPr lang="zh-CN" altLang="en-US" sz="2000"/>
          </a:p>
          <a:p>
            <a:pPr fontAlgn="auto">
              <a:lnSpc>
                <a:spcPts val="2500"/>
              </a:lnSpc>
            </a:pP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e179de8f-b5d4-442b-92aa-7bd8dccec2c1}"/>
  <p:tag name="TABLE_ENDDRAG_ORIGIN_RECT" val="876*258"/>
  <p:tag name="TABLE_ENDDRAG_RECT" val="44*122*876*258"/>
</p:tagLst>
</file>

<file path=ppt/tags/tag2.xml><?xml version="1.0" encoding="utf-8"?>
<p:tagLst xmlns:p="http://schemas.openxmlformats.org/presentationml/2006/main">
  <p:tag name="KSO_WM_UNIT_PLACING_PICTURE_USER_VIEWPORT" val="{&quot;height&quot;:709.1858267716535,&quot;width&quot;:2517.2913385826773}"/>
</p:tagLst>
</file>

<file path=ppt/tags/tag3.xml><?xml version="1.0" encoding="utf-8"?>
<p:tagLst xmlns:p="http://schemas.openxmlformats.org/presentationml/2006/main">
  <p:tag name="TABLE_ENDDRAG_ORIGIN_RECT" val="81*253"/>
  <p:tag name="TABLE_ENDDRAG_RECT" val="734*136*81*253"/>
</p:tagLst>
</file>

<file path=ppt/tags/tag4.xml><?xml version="1.0" encoding="utf-8"?>
<p:tagLst xmlns:p="http://schemas.openxmlformats.org/presentationml/2006/main">
  <p:tag name="COMMONDATA" val="eyJjb3VudCI6Mjk2LCJoZGlkIjoiOTFiOThkZmFlY2RiMDE3ODVmYzEwYzYxYjQ4YjM5OTIiLCJ1c2VyQ291bnQiOjE3Mn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3957</Words>
  <Application>WPS 演示</Application>
  <PresentationFormat>宽屏</PresentationFormat>
  <Paragraphs>194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微软雅黑</vt:lpstr>
      <vt:lpstr>Calibri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昵称</cp:lastModifiedBy>
  <cp:revision>388</cp:revision>
  <dcterms:created xsi:type="dcterms:W3CDTF">2021-05-07T05:29:00Z</dcterms:created>
  <dcterms:modified xsi:type="dcterms:W3CDTF">2022-09-28T03:40:49Z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2052-11.1.0.12358</vt:lpwstr>
  </property>
  <property fmtid="{D5CDD505-2E9C-101B-9397-08002B2CF9AE}" pid="4" name="KSOTemplateUUID">
    <vt:lpwstr>v1.0_mb_KRBdJUFbmUh6xGdB5gW5/Q==</vt:lpwstr>
  </property>
</Properties>
</file>