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4" r:id="rId6"/>
    <p:sldId id="270" r:id="rId7"/>
    <p:sldId id="313" r:id="rId8"/>
    <p:sldId id="320" r:id="rId9"/>
    <p:sldId id="314" r:id="rId10"/>
    <p:sldId id="332" r:id="rId11"/>
    <p:sldId id="315" r:id="rId12"/>
    <p:sldId id="336" r:id="rId13"/>
    <p:sldId id="337" r:id="rId14"/>
    <p:sldId id="333" r:id="rId15"/>
    <p:sldId id="335" r:id="rId16"/>
    <p:sldId id="334" r:id="rId17"/>
    <p:sldId id="265"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276"/>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2022.10.12</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38150" y="880745"/>
            <a:ext cx="11325225" cy="3692525"/>
          </a:xfrm>
          <a:prstGeom prst="rect">
            <a:avLst/>
          </a:prstGeom>
          <a:noFill/>
        </p:spPr>
        <p:txBody>
          <a:bodyPr wrap="square" rtlCol="0">
            <a:spAutoFit/>
          </a:bodyPr>
          <a:p>
            <a:r>
              <a:rPr lang="zh-CN" altLang="en-US"/>
              <a:t>不同的指令的编码程度并不相同，值得说明的是对于只需要操作一个寄存器的指令，我们仍然会编码两个寄存器并将另一个设为</a:t>
            </a:r>
            <a:r>
              <a:rPr lang="en-US" altLang="zh-CN"/>
              <a:t>0xf</a:t>
            </a:r>
            <a:r>
              <a:rPr lang="zh-CN" altLang="en-US"/>
              <a:t>，这样的编码有利于格式的统一性。</a:t>
            </a:r>
            <a:endParaRPr lang="zh-CN" altLang="en-US"/>
          </a:p>
          <a:p>
            <a:r>
              <a:rPr lang="zh-CN" altLang="en-US"/>
              <a:t>分支和调用的目标都使用绝对地址进行编码，这意味着它们需要用</a:t>
            </a:r>
            <a:r>
              <a:rPr lang="en-US" altLang="zh-CN"/>
              <a:t>8</a:t>
            </a:r>
            <a:r>
              <a:rPr lang="zh-CN" altLang="en-US"/>
              <a:t>字节的立即数。所有整数采用小端法编码，</a:t>
            </a:r>
            <a:r>
              <a:rPr lang="en-US" altLang="zh-CN"/>
              <a:t>Y86-64</a:t>
            </a:r>
            <a:r>
              <a:rPr lang="zh-CN" altLang="en-US"/>
              <a:t>保证对一个合法序列从其开头开始只有唯一合法的解读方法（但是如果不知道起始位置则不容易做到这一点）</a:t>
            </a:r>
            <a:endParaRPr lang="zh-CN" altLang="en-US"/>
          </a:p>
          <a:p>
            <a:r>
              <a:rPr lang="zh-CN" altLang="en-US"/>
              <a:t>对于异常处理，我们定义了四种状态，分别是</a:t>
            </a:r>
            <a:r>
              <a:rPr lang="en-US" altLang="zh-CN"/>
              <a:t>AOK</a:t>
            </a:r>
            <a:r>
              <a:rPr lang="zh-CN" altLang="en-US"/>
              <a:t>（正常操作）、</a:t>
            </a:r>
            <a:r>
              <a:rPr lang="en-US" altLang="zh-CN"/>
              <a:t>HLT</a:t>
            </a:r>
            <a:r>
              <a:rPr lang="zh-CN" altLang="en-US"/>
              <a:t>（遇到</a:t>
            </a:r>
            <a:r>
              <a:rPr lang="en-US" altLang="zh-CN"/>
              <a:t>halt</a:t>
            </a:r>
            <a:r>
              <a:rPr lang="zh-CN" altLang="en-US"/>
              <a:t>指令）、</a:t>
            </a:r>
            <a:r>
              <a:rPr lang="en-US" altLang="zh-CN"/>
              <a:t>ADR</a:t>
            </a:r>
            <a:r>
              <a:rPr lang="zh-CN" altLang="en-US"/>
              <a:t>（遇到非法地址）和</a:t>
            </a:r>
            <a:r>
              <a:rPr lang="en-US" altLang="zh-CN"/>
              <a:t>INS</a:t>
            </a:r>
            <a:r>
              <a:rPr lang="zh-CN" altLang="en-US"/>
              <a:t>（遇到非法指令）。对</a:t>
            </a:r>
            <a:r>
              <a:rPr lang="en-US" altLang="zh-CN"/>
              <a:t>Y86-64</a:t>
            </a:r>
            <a:r>
              <a:rPr lang="zh-CN" altLang="en-US"/>
              <a:t>而言，遇到这些异常的处理就是终止程序，在实际中会使用异常处理程序来进行操作（更多细节详见第八章）</a:t>
            </a:r>
            <a:endParaRPr lang="zh-CN" altLang="en-US"/>
          </a:p>
          <a:p>
            <a:r>
              <a:rPr lang="zh-CN" altLang="en-US"/>
              <a:t>关于一个完整的</a:t>
            </a:r>
            <a:r>
              <a:rPr lang="en-US" altLang="zh-CN"/>
              <a:t>Y86-64</a:t>
            </a:r>
            <a:r>
              <a:rPr lang="zh-CN" altLang="en-US"/>
              <a:t>的程序的结构参见教材即可，这里不详细展开，大家只需要熟悉</a:t>
            </a:r>
            <a:r>
              <a:rPr lang="en-US" altLang="zh-CN"/>
              <a:t>Y86-64</a:t>
            </a:r>
            <a:r>
              <a:rPr lang="zh-CN" altLang="en-US"/>
              <a:t>的指令即可。（尤其需要注意的是，不要混淆</a:t>
            </a:r>
            <a:r>
              <a:rPr lang="en-US" altLang="zh-CN"/>
              <a:t>Y86-64</a:t>
            </a:r>
            <a:r>
              <a:rPr lang="zh-CN" altLang="en-US"/>
              <a:t>和</a:t>
            </a:r>
            <a:r>
              <a:rPr lang="en-US" altLang="zh-CN"/>
              <a:t>x86-64</a:t>
            </a:r>
            <a:r>
              <a:rPr lang="zh-CN" altLang="en-US"/>
              <a:t>！！！）</a:t>
            </a:r>
            <a:endParaRPr lang="zh-CN" altLang="en-US"/>
          </a:p>
          <a:p>
            <a:r>
              <a:rPr lang="zh-CN" altLang="en-US"/>
              <a:t>关于一些特殊的操作，比如</a:t>
            </a:r>
            <a:r>
              <a:rPr lang="en-US" altLang="zh-CN"/>
              <a:t>pushq %rsp</a:t>
            </a:r>
            <a:r>
              <a:rPr lang="zh-CN" altLang="en-US"/>
              <a:t>和</a:t>
            </a:r>
            <a:r>
              <a:rPr lang="en-US" altLang="zh-CN"/>
              <a:t>popq %rsp</a:t>
            </a:r>
            <a:r>
              <a:rPr lang="zh-CN" altLang="en-US"/>
              <a:t>的行为我们会在</a:t>
            </a:r>
            <a:r>
              <a:rPr lang="en-US" altLang="zh-CN"/>
              <a:t>Seq</a:t>
            </a:r>
            <a:r>
              <a:rPr lang="zh-CN" altLang="en-US"/>
              <a:t>这节里涉及，对</a:t>
            </a:r>
            <a:r>
              <a:rPr lang="en-US" altLang="zh-CN"/>
              <a:t>x86</a:t>
            </a:r>
            <a:r>
              <a:rPr lang="zh-CN" altLang="en-US"/>
              <a:t>而言不同的处理器型号的行为有时是有区别的，这会增加很多复杂性。</a:t>
            </a:r>
            <a:endParaRPr lang="zh-CN" altLang="en-US"/>
          </a:p>
          <a:p>
            <a:r>
              <a:rPr lang="zh-CN" altLang="en-US"/>
              <a:t>对于组合电路我们的要求并不高，大家首先要认识三个基本的逻辑门：</a:t>
            </a:r>
            <a:endParaRPr lang="zh-CN" altLang="en-US"/>
          </a:p>
        </p:txBody>
      </p:sp>
      <p:pic>
        <p:nvPicPr>
          <p:cNvPr id="6" name="图片 5"/>
          <p:cNvPicPr>
            <a:picLocks noChangeAspect="1"/>
          </p:cNvPicPr>
          <p:nvPr/>
        </p:nvPicPr>
        <p:blipFill>
          <a:blip r:embed="rId2"/>
          <a:stretch>
            <a:fillRect/>
          </a:stretch>
        </p:blipFill>
        <p:spPr>
          <a:xfrm>
            <a:off x="3144520" y="4694555"/>
            <a:ext cx="5471795" cy="1612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38150" y="880745"/>
            <a:ext cx="11325225" cy="5939155"/>
          </a:xfrm>
          <a:prstGeom prst="rect">
            <a:avLst/>
          </a:prstGeom>
          <a:noFill/>
        </p:spPr>
        <p:txBody>
          <a:bodyPr wrap="square" rtlCol="0">
            <a:spAutoFit/>
          </a:bodyPr>
          <a:p>
            <a:r>
              <a:rPr lang="zh-CN" altLang="en-US" sz="2000"/>
              <a:t>基本的逻辑门只能以一位作为输入，而不是把任意非零输入作为</a:t>
            </a:r>
            <a:r>
              <a:rPr lang="en-US" altLang="zh-CN" sz="2000"/>
              <a:t>1</a:t>
            </a:r>
            <a:r>
              <a:rPr lang="zh-CN" altLang="en-US" sz="2000"/>
              <a:t>。将很多个这样的逻辑门连接起来就能构成一个组合电路，值得说明的是在组合电路中每个逻辑门的输入必须是系统输入、某个存储器的输出和某个逻辑门的输出之一，不允许将多个逻辑门的输出连接在一起、这个电路必须无环、</a:t>
            </a:r>
            <a:r>
              <a:rPr lang="zh-CN" altLang="en-US" sz="2000">
                <a:sym typeface="+mn-ea"/>
              </a:rPr>
              <a:t>它们会根据输入的变化持续地作出响应，同时没有短路求值之类的特性。</a:t>
            </a:r>
            <a:endParaRPr lang="zh-CN" altLang="en-US" sz="2000">
              <a:sym typeface="+mn-ea"/>
            </a:endParaRPr>
          </a:p>
          <a:p>
            <a:r>
              <a:rPr lang="zh-CN" altLang="en-US" sz="2000"/>
              <a:t>而理解了这一点之后，我们就可以构建一个简单的位多路复用器（</a:t>
            </a:r>
            <a:r>
              <a:rPr lang="en-US" altLang="zh-CN" sz="2000"/>
              <a:t>MUX</a:t>
            </a:r>
            <a:r>
              <a:rPr lang="zh-CN" altLang="en-US" sz="2000"/>
              <a:t>），这个位多路复用器可以根据信号</a:t>
            </a:r>
            <a:r>
              <a:rPr lang="en-US" altLang="zh-CN" sz="2000"/>
              <a:t>s</a:t>
            </a:r>
            <a:r>
              <a:rPr lang="zh-CN" altLang="en-US" sz="2000"/>
              <a:t>的真假从两个输入中选择一个作为输出。将位多路复用器连接起来，我们就可以得到字级的多路复用器</a:t>
            </a:r>
            <a:endParaRPr lang="zh-CN" altLang="en-US" sz="2000"/>
          </a:p>
          <a:p>
            <a:r>
              <a:rPr lang="zh-CN" altLang="en-US" sz="2000"/>
              <a:t>我们可以用</a:t>
            </a:r>
            <a:r>
              <a:rPr lang="en-US" altLang="zh-CN" sz="2000"/>
              <a:t>HCL</a:t>
            </a:r>
            <a:r>
              <a:rPr lang="zh-CN" altLang="en-US" sz="2000"/>
              <a:t>来描述这种组合逻辑：一个</a:t>
            </a:r>
            <a:r>
              <a:rPr lang="en-US" altLang="zh-CN" sz="2000"/>
              <a:t>HCL</a:t>
            </a:r>
            <a:r>
              <a:rPr lang="zh-CN" altLang="en-US" sz="2000"/>
              <a:t>语</a:t>
            </a:r>
            <a:endParaRPr lang="zh-CN" altLang="en-US" sz="2000"/>
          </a:p>
          <a:p>
            <a:r>
              <a:rPr lang="zh-CN" altLang="en-US" sz="2000"/>
              <a:t>句大约形如</a:t>
            </a:r>
            <a:r>
              <a:rPr lang="en-US" altLang="zh-CN" sz="2000"/>
              <a:t>word xxx=[ sel1:exp1;sel2:exp2...]</a:t>
            </a:r>
            <a:endParaRPr lang="en-US" altLang="zh-CN" sz="2000"/>
          </a:p>
          <a:p>
            <a:r>
              <a:rPr lang="en-US" altLang="zh-CN" sz="2000"/>
              <a:t>HCL</a:t>
            </a:r>
            <a:r>
              <a:rPr lang="zh-CN" altLang="en-US" sz="2000"/>
              <a:t>是按顺序求值的，这意味着这些条件不必互</a:t>
            </a:r>
            <a:endParaRPr lang="zh-CN" altLang="en-US" sz="2000"/>
          </a:p>
          <a:p>
            <a:r>
              <a:rPr lang="zh-CN" altLang="en-US" sz="2000"/>
              <a:t>斥，而是优先选择第一个成立的条件；同样也意</a:t>
            </a:r>
            <a:endParaRPr lang="zh-CN" altLang="en-US" sz="2000"/>
          </a:p>
          <a:p>
            <a:r>
              <a:rPr lang="zh-CN" altLang="en-US" sz="2000"/>
              <a:t>味着对于</a:t>
            </a:r>
            <a:r>
              <a:rPr lang="en-US" altLang="zh-CN" sz="2000"/>
              <a:t>default</a:t>
            </a:r>
            <a:r>
              <a:rPr lang="zh-CN" altLang="en-US" sz="2000"/>
              <a:t>的情况只需在最后将条件设为</a:t>
            </a:r>
            <a:endParaRPr lang="zh-CN" altLang="en-US" sz="2000"/>
          </a:p>
          <a:p>
            <a:r>
              <a:rPr lang="en-US" altLang="zh-CN" sz="2000"/>
              <a:t>1</a:t>
            </a:r>
            <a:r>
              <a:rPr lang="zh-CN" altLang="en-US" sz="2000"/>
              <a:t>即可。</a:t>
            </a:r>
            <a:endParaRPr lang="zh-CN" altLang="en-US" sz="2000"/>
          </a:p>
          <a:p>
            <a:r>
              <a:rPr lang="zh-CN" altLang="en-US" sz="2000"/>
              <a:t>算术</a:t>
            </a:r>
            <a:r>
              <a:rPr lang="en-US" altLang="zh-CN" sz="2000"/>
              <a:t>/</a:t>
            </a:r>
            <a:r>
              <a:rPr lang="zh-CN" altLang="en-US" sz="2000"/>
              <a:t>逻辑单元（</a:t>
            </a:r>
            <a:r>
              <a:rPr lang="en-US" altLang="zh-CN" sz="2000"/>
              <a:t>ALU</a:t>
            </a:r>
            <a:r>
              <a:rPr lang="zh-CN" altLang="en-US" sz="2000"/>
              <a:t>）是一种用于算术逻辑运算</a:t>
            </a:r>
            <a:endParaRPr lang="zh-CN" altLang="en-US" sz="2000"/>
          </a:p>
          <a:p>
            <a:r>
              <a:rPr lang="zh-CN" altLang="en-US" sz="2000"/>
              <a:t>的组合电路，其有三个输入：两个数据输入和</a:t>
            </a:r>
            <a:endParaRPr lang="zh-CN" altLang="en-US" sz="2000"/>
          </a:p>
          <a:p>
            <a:r>
              <a:rPr lang="zh-CN" altLang="en-US" sz="2000"/>
              <a:t>一个控制输入，根据控制输入可以执行不同的</a:t>
            </a:r>
            <a:endParaRPr lang="zh-CN" altLang="en-US" sz="2000"/>
          </a:p>
          <a:p>
            <a:r>
              <a:rPr lang="zh-CN" altLang="en-US" sz="2000"/>
              <a:t>操作。</a:t>
            </a:r>
            <a:endParaRPr lang="zh-CN" altLang="en-US" sz="2000"/>
          </a:p>
          <a:p>
            <a:endParaRPr lang="zh-CN" altLang="en-US" sz="2000"/>
          </a:p>
          <a:p>
            <a:endParaRPr lang="zh-CN" altLang="en-US" sz="2000"/>
          </a:p>
        </p:txBody>
      </p:sp>
      <p:pic>
        <p:nvPicPr>
          <p:cNvPr id="4" name="图片 3"/>
          <p:cNvPicPr>
            <a:picLocks noChangeAspect="1"/>
          </p:cNvPicPr>
          <p:nvPr/>
        </p:nvPicPr>
        <p:blipFill>
          <a:blip r:embed="rId2"/>
          <a:stretch>
            <a:fillRect/>
          </a:stretch>
        </p:blipFill>
        <p:spPr>
          <a:xfrm>
            <a:off x="5872480" y="2752725"/>
            <a:ext cx="6047105" cy="1908810"/>
          </a:xfrm>
          <a:prstGeom prst="rect">
            <a:avLst/>
          </a:prstGeom>
        </p:spPr>
      </p:pic>
      <p:pic>
        <p:nvPicPr>
          <p:cNvPr id="3" name="图片 2"/>
          <p:cNvPicPr>
            <a:picLocks noChangeAspect="1"/>
          </p:cNvPicPr>
          <p:nvPr/>
        </p:nvPicPr>
        <p:blipFill>
          <a:blip r:embed="rId3"/>
          <a:stretch>
            <a:fillRect/>
          </a:stretch>
        </p:blipFill>
        <p:spPr>
          <a:xfrm>
            <a:off x="5872480" y="4661535"/>
            <a:ext cx="5323840" cy="1616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38150" y="880745"/>
            <a:ext cx="11325225" cy="5077460"/>
          </a:xfrm>
          <a:prstGeom prst="rect">
            <a:avLst/>
          </a:prstGeom>
          <a:noFill/>
        </p:spPr>
        <p:txBody>
          <a:bodyPr wrap="square" rtlCol="0">
            <a:spAutoFit/>
          </a:bodyPr>
          <a:p>
            <a:r>
              <a:rPr lang="zh-CN" altLang="en-US"/>
              <a:t>组合逻辑只产生输出但不存储任何信息，为了产生时序电路我们必须引入存储设备。存储设备是由时钟控制的，一般在时钟边缘存储器的内容会发生变化：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当然，也有一些设计会考虑两个时钟边缘（一个上升和一个下降），而在上升端进行寄存器的写，在下降端进行寄存器的读，这样可以避免一些</a:t>
            </a:r>
            <a:r>
              <a:rPr lang="en-US" altLang="zh-CN"/>
              <a:t>Read After Write</a:t>
            </a:r>
            <a:r>
              <a:rPr lang="zh-CN" altLang="en-US"/>
              <a:t>的冲突。</a:t>
            </a:r>
            <a:endParaRPr lang="zh-CN" altLang="en-US"/>
          </a:p>
          <a:p>
            <a:r>
              <a:rPr lang="zh-CN" altLang="en-US"/>
              <a:t>我们常说的寄存器实际上在硬件层面上组成了寄存器文件（</a:t>
            </a:r>
            <a:r>
              <a:rPr lang="en-US" altLang="zh-CN"/>
              <a:t>Register File</a:t>
            </a:r>
            <a:r>
              <a:rPr lang="zh-CN" altLang="en-US"/>
              <a:t>，或寄存器堆），其有两个读端口和一个写端口用来输入选择寄存器的地址</a:t>
            </a:r>
            <a:r>
              <a:rPr lang="en-US" altLang="zh-CN"/>
              <a:t>——</a:t>
            </a:r>
            <a:r>
              <a:rPr lang="zh-CN" altLang="en-US"/>
              <a:t>这也解释了另一个问题：既然寄存器这么快，为什么我们不引入更多寄存器呢？一部分原因是因为引入更多寄存器之后，根据地址找到寄存器就成了很复杂的事情。</a:t>
            </a:r>
            <a:endParaRPr lang="zh-CN" altLang="en-US"/>
          </a:p>
          <a:p>
            <a:r>
              <a:rPr lang="zh-CN" altLang="en-US"/>
              <a:t>内存读写使用了类似的结构：以一个地址和可能的数据作为输入，根据</a:t>
            </a:r>
            <a:r>
              <a:rPr lang="en-US" altLang="zh-CN"/>
              <a:t>read</a:t>
            </a:r>
            <a:r>
              <a:rPr lang="zh-CN" altLang="en-US"/>
              <a:t>和</a:t>
            </a:r>
            <a:r>
              <a:rPr lang="en-US" altLang="zh-CN"/>
              <a:t>write</a:t>
            </a:r>
            <a:r>
              <a:rPr lang="zh-CN" altLang="en-US"/>
              <a:t>信号检</a:t>
            </a:r>
            <a:endParaRPr lang="zh-CN" altLang="en-US"/>
          </a:p>
          <a:p>
            <a:r>
              <a:rPr lang="zh-CN" altLang="en-US"/>
              <a:t>测是否需要写内存，如果需要写会在时钟边缘写，如果需要读则经过一段时间会自动读出，</a:t>
            </a:r>
            <a:endParaRPr lang="zh-CN" altLang="en-US"/>
          </a:p>
          <a:p>
            <a:r>
              <a:rPr lang="zh-CN" altLang="en-US"/>
              <a:t>如果使用的内存地址非法会传出</a:t>
            </a:r>
            <a:r>
              <a:rPr lang="en-US" altLang="zh-CN"/>
              <a:t>error</a:t>
            </a:r>
            <a:r>
              <a:rPr lang="zh-CN" altLang="en-US"/>
              <a:t>信号。</a:t>
            </a:r>
            <a:endParaRPr lang="zh-CN" altLang="en-US"/>
          </a:p>
          <a:p>
            <a:endParaRPr lang="zh-CN" altLang="en-US"/>
          </a:p>
        </p:txBody>
      </p:sp>
      <p:pic>
        <p:nvPicPr>
          <p:cNvPr id="6" name="图片 5"/>
          <p:cNvPicPr>
            <a:picLocks noChangeAspect="1"/>
          </p:cNvPicPr>
          <p:nvPr/>
        </p:nvPicPr>
        <p:blipFill>
          <a:blip r:embed="rId2"/>
          <a:stretch>
            <a:fillRect/>
          </a:stretch>
        </p:blipFill>
        <p:spPr>
          <a:xfrm>
            <a:off x="438150" y="1416050"/>
            <a:ext cx="7271385" cy="2021840"/>
          </a:xfrm>
          <a:prstGeom prst="rect">
            <a:avLst/>
          </a:prstGeom>
        </p:spPr>
      </p:pic>
      <p:pic>
        <p:nvPicPr>
          <p:cNvPr id="7" name="图片 6"/>
          <p:cNvPicPr>
            <a:picLocks noChangeAspect="1"/>
          </p:cNvPicPr>
          <p:nvPr/>
        </p:nvPicPr>
        <p:blipFill>
          <a:blip r:embed="rId3"/>
          <a:stretch>
            <a:fillRect/>
          </a:stretch>
        </p:blipFill>
        <p:spPr>
          <a:xfrm>
            <a:off x="7684135" y="1416050"/>
            <a:ext cx="4011295" cy="1952625"/>
          </a:xfrm>
          <a:prstGeom prst="rect">
            <a:avLst/>
          </a:prstGeom>
        </p:spPr>
      </p:pic>
      <p:pic>
        <p:nvPicPr>
          <p:cNvPr id="8" name="图片 7"/>
          <p:cNvPicPr>
            <a:picLocks noChangeAspect="1"/>
          </p:cNvPicPr>
          <p:nvPr/>
        </p:nvPicPr>
        <p:blipFill>
          <a:blip r:embed="rId4"/>
          <a:stretch>
            <a:fillRect/>
          </a:stretch>
        </p:blipFill>
        <p:spPr>
          <a:xfrm>
            <a:off x="9472930" y="4875530"/>
            <a:ext cx="2290445"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关于</a:t>
            </a:r>
            <a:r>
              <a:rPr lang="en-US" altLang="zh-CN" sz="2000" b="1" dirty="0">
                <a:solidFill>
                  <a:srgbClr val="4A707F"/>
                </a:solidFill>
                <a:latin typeface="Calibri Light" panose="020F0302020204030204" pitchFamily="34" charset="0"/>
                <a:sym typeface="+mn-ea"/>
              </a:rPr>
              <a:t>RISC</a:t>
            </a:r>
            <a:r>
              <a:rPr lang="zh-CN" altLang="en-US" sz="2000" b="1" dirty="0">
                <a:solidFill>
                  <a:srgbClr val="4A707F"/>
                </a:solidFill>
                <a:latin typeface="Calibri Light" panose="020F0302020204030204" pitchFamily="34" charset="0"/>
                <a:sym typeface="+mn-ea"/>
              </a:rPr>
              <a:t>和</a:t>
            </a:r>
            <a:r>
              <a:rPr lang="en-US" altLang="zh-CN" sz="2000" b="1" dirty="0">
                <a:solidFill>
                  <a:srgbClr val="4A707F"/>
                </a:solidFill>
                <a:latin typeface="Calibri Light" panose="020F0302020204030204" pitchFamily="34" charset="0"/>
                <a:sym typeface="+mn-ea"/>
              </a:rPr>
              <a:t>CISC</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2"/>
          <a:stretch>
            <a:fillRect/>
          </a:stretch>
        </p:blipFill>
        <p:spPr>
          <a:xfrm>
            <a:off x="3013710" y="880745"/>
            <a:ext cx="7083425" cy="5480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关于</a:t>
            </a:r>
            <a:r>
              <a:rPr lang="en-US" altLang="zh-CN" sz="2000" b="1" dirty="0">
                <a:solidFill>
                  <a:srgbClr val="4A707F"/>
                </a:solidFill>
                <a:latin typeface="Calibri Light" panose="020F0302020204030204" pitchFamily="34" charset="0"/>
                <a:sym typeface="+mn-ea"/>
              </a:rPr>
              <a:t>RISC</a:t>
            </a:r>
            <a:r>
              <a:rPr lang="zh-CN" altLang="en-US" sz="2000" b="1" dirty="0">
                <a:solidFill>
                  <a:srgbClr val="4A707F"/>
                </a:solidFill>
                <a:latin typeface="Calibri Light" panose="020F0302020204030204" pitchFamily="34" charset="0"/>
                <a:sym typeface="+mn-ea"/>
              </a:rPr>
              <a:t>和</a:t>
            </a:r>
            <a:r>
              <a:rPr lang="en-US" altLang="zh-CN" sz="2000" b="1" dirty="0">
                <a:solidFill>
                  <a:srgbClr val="4A707F"/>
                </a:solidFill>
                <a:latin typeface="Calibri Light" panose="020F0302020204030204" pitchFamily="34" charset="0"/>
                <a:sym typeface="+mn-ea"/>
              </a:rPr>
              <a:t>CISC</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972820" y="1209675"/>
            <a:ext cx="10043160" cy="4655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关于</a:t>
            </a:r>
            <a:r>
              <a:rPr lang="en-US" altLang="zh-CN" sz="2000" b="1" dirty="0">
                <a:solidFill>
                  <a:srgbClr val="4A707F"/>
                </a:solidFill>
                <a:latin typeface="Calibri Light" panose="020F0302020204030204" pitchFamily="34" charset="0"/>
                <a:sym typeface="+mn-ea"/>
              </a:rPr>
              <a:t>RISC</a:t>
            </a:r>
            <a:r>
              <a:rPr lang="zh-CN" altLang="en-US" sz="2000" b="1" dirty="0">
                <a:solidFill>
                  <a:srgbClr val="4A707F"/>
                </a:solidFill>
                <a:latin typeface="Calibri Light" panose="020F0302020204030204" pitchFamily="34" charset="0"/>
                <a:sym typeface="+mn-ea"/>
              </a:rPr>
              <a:t>和</a:t>
            </a:r>
            <a:r>
              <a:rPr lang="en-US" altLang="zh-CN" sz="2000" b="1" dirty="0">
                <a:solidFill>
                  <a:srgbClr val="4A707F"/>
                </a:solidFill>
                <a:latin typeface="Calibri Light" panose="020F0302020204030204" pitchFamily="34" charset="0"/>
                <a:sym typeface="+mn-ea"/>
              </a:rPr>
              <a:t>CISC</a:t>
            </a:r>
            <a:endParaRPr lang="en-US" altLang="zh-CN"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303530" y="862330"/>
            <a:ext cx="5347335" cy="3018790"/>
          </a:xfrm>
          <a:prstGeom prst="rect">
            <a:avLst/>
          </a:prstGeom>
        </p:spPr>
      </p:pic>
      <p:pic>
        <p:nvPicPr>
          <p:cNvPr id="4" name="图片 3"/>
          <p:cNvPicPr>
            <a:picLocks noChangeAspect="1"/>
          </p:cNvPicPr>
          <p:nvPr/>
        </p:nvPicPr>
        <p:blipFill>
          <a:blip r:embed="rId3"/>
          <a:stretch>
            <a:fillRect/>
          </a:stretch>
        </p:blipFill>
        <p:spPr>
          <a:xfrm>
            <a:off x="5650865" y="3225165"/>
            <a:ext cx="6177280" cy="3260090"/>
          </a:xfrm>
          <a:prstGeom prst="rect">
            <a:avLst/>
          </a:prstGeom>
        </p:spPr>
      </p:pic>
      <p:sp>
        <p:nvSpPr>
          <p:cNvPr id="6" name="文本框 5"/>
          <p:cNvSpPr txBox="1"/>
          <p:nvPr/>
        </p:nvSpPr>
        <p:spPr>
          <a:xfrm>
            <a:off x="6165215" y="912495"/>
            <a:ext cx="5501640" cy="2030095"/>
          </a:xfrm>
          <a:prstGeom prst="rect">
            <a:avLst/>
          </a:prstGeom>
          <a:noFill/>
        </p:spPr>
        <p:txBody>
          <a:bodyPr wrap="square" rtlCol="0">
            <a:spAutoFit/>
          </a:bodyPr>
          <a:p>
            <a:r>
              <a:rPr lang="zh-CN" altLang="en-US"/>
              <a:t>事实上，现有的一些</a:t>
            </a:r>
            <a:r>
              <a:rPr lang="en-US" altLang="zh-CN"/>
              <a:t>RISC</a:t>
            </a:r>
            <a:r>
              <a:rPr lang="zh-CN" altLang="en-US"/>
              <a:t>指令集并不必然比</a:t>
            </a:r>
            <a:r>
              <a:rPr lang="en-US" altLang="zh-CN"/>
              <a:t>CISC</a:t>
            </a:r>
            <a:r>
              <a:rPr lang="zh-CN" altLang="en-US"/>
              <a:t>指令集中的指令数更少，但从某种观点上来讲，</a:t>
            </a:r>
            <a:r>
              <a:rPr lang="en-US" altLang="zh-CN"/>
              <a:t>RISC</a:t>
            </a:r>
            <a:r>
              <a:rPr lang="zh-CN" altLang="en-US"/>
              <a:t>和</a:t>
            </a:r>
            <a:r>
              <a:rPr lang="en-US" altLang="zh-CN"/>
              <a:t>CISC</a:t>
            </a:r>
            <a:r>
              <a:rPr lang="zh-CN" altLang="en-US"/>
              <a:t>的差别在于设计哲学</a:t>
            </a:r>
            <a:r>
              <a:rPr lang="en-US" altLang="zh-CN"/>
              <a:t>——</a:t>
            </a:r>
            <a:r>
              <a:rPr lang="zh-CN" altLang="en-US"/>
              <a:t>对于有限的硬件资源，</a:t>
            </a:r>
            <a:r>
              <a:rPr lang="en-US" altLang="zh-CN"/>
              <a:t>CISC</a:t>
            </a:r>
            <a:r>
              <a:rPr lang="zh-CN" altLang="en-US"/>
              <a:t>更倾向于在指令集层面充分利用硬件资源（比如加入新的能充分利用硬件资源的指令），而</a:t>
            </a:r>
            <a:r>
              <a:rPr lang="en-US" altLang="zh-CN"/>
              <a:t>RISC</a:t>
            </a:r>
            <a:r>
              <a:rPr lang="zh-CN" altLang="en-US"/>
              <a:t>更倾向于在指令集以外的层面利用硬件资源（比如增大数据传输带宽）</a:t>
            </a:r>
            <a:endParaRPr lang="zh-CN" altLang="en-US"/>
          </a:p>
        </p:txBody>
      </p:sp>
      <p:sp>
        <p:nvSpPr>
          <p:cNvPr id="7" name="文本框 6"/>
          <p:cNvSpPr txBox="1"/>
          <p:nvPr/>
        </p:nvSpPr>
        <p:spPr>
          <a:xfrm>
            <a:off x="492125" y="4017010"/>
            <a:ext cx="5201920" cy="2306955"/>
          </a:xfrm>
          <a:prstGeom prst="rect">
            <a:avLst/>
          </a:prstGeom>
          <a:noFill/>
        </p:spPr>
        <p:txBody>
          <a:bodyPr wrap="square" rtlCol="0">
            <a:spAutoFit/>
          </a:bodyPr>
          <a:p>
            <a:r>
              <a:rPr lang="zh-CN" altLang="en-US"/>
              <a:t>我们的</a:t>
            </a:r>
            <a:r>
              <a:rPr lang="en-US" altLang="zh-CN"/>
              <a:t>Y86-64</a:t>
            </a:r>
            <a:r>
              <a:rPr lang="zh-CN" altLang="en-US"/>
              <a:t>同时具有</a:t>
            </a:r>
            <a:r>
              <a:rPr lang="en-US" altLang="zh-CN"/>
              <a:t>RISC</a:t>
            </a:r>
            <a:r>
              <a:rPr lang="zh-CN" altLang="en-US"/>
              <a:t>和</a:t>
            </a:r>
            <a:r>
              <a:rPr lang="en-US" altLang="zh-CN"/>
              <a:t>CISC</a:t>
            </a:r>
            <a:r>
              <a:rPr lang="zh-CN" altLang="en-US"/>
              <a:t>的特征，比如条件码与变长指令是</a:t>
            </a:r>
            <a:r>
              <a:rPr lang="en-US" altLang="zh-CN"/>
              <a:t>CISC</a:t>
            </a:r>
            <a:r>
              <a:rPr lang="zh-CN" altLang="en-US"/>
              <a:t>的特征，而</a:t>
            </a:r>
            <a:r>
              <a:rPr lang="en-US" altLang="zh-CN"/>
              <a:t>load/store</a:t>
            </a:r>
            <a:r>
              <a:rPr lang="zh-CN" altLang="en-US"/>
              <a:t>体系结构（即只能通过显式的</a:t>
            </a:r>
            <a:r>
              <a:rPr lang="en-US" altLang="zh-CN"/>
              <a:t>load/store</a:t>
            </a:r>
            <a:r>
              <a:rPr lang="zh-CN" altLang="en-US"/>
              <a:t>）读写内存则是</a:t>
            </a:r>
            <a:r>
              <a:rPr lang="en-US" altLang="zh-CN"/>
              <a:t>RISC</a:t>
            </a:r>
            <a:r>
              <a:rPr lang="zh-CN" altLang="en-US"/>
              <a:t>的特征。至于栈和寄存器的操作其实</a:t>
            </a:r>
            <a:r>
              <a:rPr lang="en-US" altLang="zh-CN"/>
              <a:t>RISC</a:t>
            </a:r>
            <a:r>
              <a:rPr lang="zh-CN" altLang="en-US"/>
              <a:t>与</a:t>
            </a:r>
            <a:r>
              <a:rPr lang="en-US" altLang="zh-CN"/>
              <a:t>CISC</a:t>
            </a:r>
            <a:r>
              <a:rPr lang="zh-CN" altLang="en-US"/>
              <a:t>的有相当的相似性，比如在</a:t>
            </a:r>
            <a:r>
              <a:rPr lang="en-US" altLang="zh-CN"/>
              <a:t>RISC-V</a:t>
            </a:r>
            <a:r>
              <a:rPr lang="zh-CN" altLang="en-US"/>
              <a:t>中用来传递参数的寄存器只有</a:t>
            </a:r>
            <a:r>
              <a:rPr lang="en-US" altLang="zh-CN"/>
              <a:t>8</a:t>
            </a:r>
            <a:r>
              <a:rPr lang="zh-CN" altLang="en-US"/>
              <a:t>个，剩余参数仍然会被存储在栈上。虽然我们有很多寄存器，但使用栈进行局部存储仍然是必要的。</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有关习题</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machine programming advanced</a:t>
            </a:r>
            <a:endParaRPr lang="en-US" i="1">
              <a:solidFill>
                <a:schemeClr val="bg1"/>
              </a:solidFill>
            </a:endParaRPr>
          </a:p>
          <a:p>
            <a:r>
              <a:rPr lang="en-US" i="1">
                <a:solidFill>
                  <a:schemeClr val="bg1"/>
                </a:solidFill>
              </a:rPr>
              <a:t>processor archetechture: ISA &amp; logic </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1694180"/>
          </a:xfrm>
          <a:prstGeom prst="rect">
            <a:avLst/>
          </a:prstGeom>
          <a:noFill/>
        </p:spPr>
        <p:txBody>
          <a:bodyPr wrap="square" rtlCol="0">
            <a:spAutoFit/>
          </a:bodyPr>
          <a:p>
            <a:pPr fontAlgn="auto">
              <a:lnSpc>
                <a:spcPts val="2500"/>
              </a:lnSpc>
            </a:pPr>
            <a:r>
              <a:rPr lang="zh-CN" sz="2000"/>
              <a:t>如何理解缓冲区溢出？如何防范缓冲区溢出？</a:t>
            </a:r>
            <a:endParaRPr lang="zh-CN" sz="2000"/>
          </a:p>
          <a:p>
            <a:pPr fontAlgn="auto">
              <a:lnSpc>
                <a:spcPts val="2500"/>
              </a:lnSpc>
            </a:pPr>
            <a:r>
              <a:rPr lang="en-US" altLang="zh-CN" sz="2000"/>
              <a:t>Y86-64</a:t>
            </a:r>
            <a:r>
              <a:rPr lang="zh-CN" altLang="en-US" sz="2000"/>
              <a:t>的指令集架构？指令编码与程序员可见的状态？</a:t>
            </a:r>
            <a:endParaRPr lang="zh-CN" altLang="en-US" sz="2000"/>
          </a:p>
          <a:p>
            <a:pPr fontAlgn="auto">
              <a:lnSpc>
                <a:spcPts val="2500"/>
              </a:lnSpc>
            </a:pPr>
            <a:r>
              <a:rPr lang="en-US" altLang="zh-CN" sz="2000"/>
              <a:t>RISC v.s CISC</a:t>
            </a:r>
            <a:r>
              <a:rPr lang="zh-CN" altLang="en-US" sz="2000"/>
              <a:t>？</a:t>
            </a:r>
            <a:endParaRPr lang="zh-CN" altLang="en-US" sz="2000"/>
          </a:p>
          <a:p>
            <a:pPr fontAlgn="auto">
              <a:lnSpc>
                <a:spcPts val="2500"/>
              </a:lnSpc>
            </a:pPr>
            <a:r>
              <a:rPr lang="zh-CN" altLang="en-US" sz="2000"/>
              <a:t>组合电路</a:t>
            </a:r>
            <a:r>
              <a:rPr lang="en-US" altLang="zh-CN" sz="2000"/>
              <a:t>?</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sz="2000"/>
              <a:t>缓冲区溢出是非常常见的现象，按照某种说法，</a:t>
            </a:r>
            <a:r>
              <a:rPr lang="en-US" altLang="zh-CN" sz="2000"/>
              <a:t>”</a:t>
            </a:r>
            <a:r>
              <a:rPr lang="zh-CN" altLang="en-US" sz="2000"/>
              <a:t>缓冲区溢出是导致程序错误排名第二的原因，排名第一的原因是用户的错误操作</a:t>
            </a:r>
            <a:r>
              <a:rPr lang="en-US" altLang="zh-CN" sz="2000"/>
              <a:t>“</a:t>
            </a:r>
            <a:r>
              <a:rPr lang="zh-CN" altLang="en-US" sz="2000"/>
              <a:t>。</a:t>
            </a:r>
            <a:endParaRPr lang="zh-CN" altLang="en-US" sz="2000"/>
          </a:p>
          <a:p>
            <a:pPr fontAlgn="auto">
              <a:lnSpc>
                <a:spcPts val="2500"/>
              </a:lnSpc>
            </a:pPr>
            <a:r>
              <a:rPr lang="zh-CN" altLang="en-US" sz="2000"/>
              <a:t>其原因在于</a:t>
            </a:r>
            <a:r>
              <a:rPr lang="en-US" altLang="zh-CN" sz="2000"/>
              <a:t>C</a:t>
            </a:r>
            <a:r>
              <a:rPr lang="zh-CN" altLang="en-US" sz="2000"/>
              <a:t>语言没有进行边界检查，导致即使我们开的数组只是</a:t>
            </a:r>
            <a:r>
              <a:rPr lang="en-US" altLang="zh-CN" sz="2000"/>
              <a:t>int a[10]</a:t>
            </a:r>
            <a:r>
              <a:rPr lang="zh-CN" altLang="en-US" sz="2000"/>
              <a:t>，我们也可以肆意地访问</a:t>
            </a:r>
            <a:r>
              <a:rPr lang="en-US" altLang="zh-CN" sz="2000"/>
              <a:t>a[100]</a:t>
            </a:r>
            <a:r>
              <a:rPr lang="zh-CN" altLang="en-US" sz="2000"/>
              <a:t>，编译器不会为我们检查这样的错误，而且会正确地按照数组访问的内存计算方法尝试读写</a:t>
            </a:r>
            <a:r>
              <a:rPr lang="en-US" altLang="zh-CN" sz="2000"/>
              <a:t>a[100]</a:t>
            </a:r>
            <a:r>
              <a:rPr lang="zh-CN" altLang="en-US" sz="2000"/>
              <a:t>位置上的东西。但是这个位置上的东西到底是什么？可能是另一些变量的位置，可能是一些局部常量的位置，可能是一些保存的寄存器乃至于返回地址的位置</a:t>
            </a:r>
            <a:r>
              <a:rPr lang="en-US" altLang="zh-CN" sz="2000"/>
              <a:t>...</a:t>
            </a:r>
            <a:r>
              <a:rPr lang="zh-CN" altLang="en-US" sz="2000"/>
              <a:t>尝试读写这个位置上的值必然带来很糟糕的结果。（正如我在第一节课上展示的，我可以完全隐式地修改一个局部变量的值，在</a:t>
            </a:r>
            <a:r>
              <a:rPr lang="en-US" altLang="zh-CN" sz="2000"/>
              <a:t>C</a:t>
            </a:r>
            <a:r>
              <a:rPr lang="zh-CN" altLang="en-US" sz="2000"/>
              <a:t>语言层面对此毫无察觉）。</a:t>
            </a:r>
            <a:endParaRPr lang="zh-CN" altLang="en-US" sz="2000"/>
          </a:p>
          <a:p>
            <a:pPr fontAlgn="auto">
              <a:lnSpc>
                <a:spcPts val="2500"/>
              </a:lnSpc>
            </a:pPr>
            <a:r>
              <a:rPr lang="zh-CN" altLang="en-US" sz="2000"/>
              <a:t>更糟糕的是，如果我们写了返回地址上的东西，那么我们就会让这个函数返回到错误的地方，对于恶意程序而言，他们可以通过插入一段代码然后让函数返回到这个代码所指向的位置实现攻击。</a:t>
            </a:r>
            <a:endParaRPr lang="zh-CN" altLang="en-US" sz="2000"/>
          </a:p>
          <a:p>
            <a:pPr fontAlgn="auto">
              <a:lnSpc>
                <a:spcPts val="2500"/>
              </a:lnSpc>
            </a:pPr>
            <a:r>
              <a:rPr lang="zh-CN" altLang="en-US" sz="2000"/>
              <a:t>而如何对抗这种攻击呢？一种方法是使用安全的函数，比如用</a:t>
            </a:r>
            <a:r>
              <a:rPr lang="en-US" altLang="zh-CN" sz="2000"/>
              <a:t>fgets</a:t>
            </a:r>
            <a:r>
              <a:rPr lang="zh-CN" altLang="en-US" sz="2000"/>
              <a:t>替代</a:t>
            </a:r>
            <a:r>
              <a:rPr lang="en-US" altLang="zh-CN" sz="2000"/>
              <a:t>gets</a:t>
            </a:r>
            <a:r>
              <a:rPr lang="zh-CN" altLang="en-US" sz="2000"/>
              <a:t>，这样可以显式地规定读写大小；此外，一些系统级别的维护方案有栈随机化：如果想通过上面所说的</a:t>
            </a:r>
            <a:r>
              <a:rPr lang="en-US" altLang="zh-CN" sz="2000"/>
              <a:t>ret</a:t>
            </a:r>
            <a:r>
              <a:rPr lang="zh-CN" altLang="en-US" sz="2000"/>
              <a:t>的方法来攻击，攻击者必须获知他所插入的代码的绝对地址，通过随机化栈的位置就可以让攻击者无法得知要返回的绝对地址了，现在对</a:t>
            </a:r>
            <a:r>
              <a:rPr lang="en-US" altLang="zh-CN" sz="2000"/>
              <a:t>Linux</a:t>
            </a:r>
            <a:r>
              <a:rPr lang="zh-CN" altLang="en-US" sz="2000"/>
              <a:t>系统栈随机化是一种标准行为，是地址空间随机化</a:t>
            </a:r>
            <a:r>
              <a:rPr lang="en-US" altLang="zh-CN" sz="2000"/>
              <a:t>ASLR</a:t>
            </a:r>
            <a:r>
              <a:rPr lang="zh-CN" altLang="en-US" sz="2000"/>
              <a:t>的一部分。</a:t>
            </a:r>
            <a:endParaRPr lang="zh-CN" altLang="en-US" sz="2000"/>
          </a:p>
          <a:p>
            <a:pPr fontAlgn="auto">
              <a:lnSpc>
                <a:spcPts val="2500"/>
              </a:lnSpc>
            </a:pPr>
            <a:r>
              <a:rPr lang="zh-CN" altLang="en-US" sz="2000"/>
              <a:t>但如果使用蛮力的话，这种方式也并非不可破解</a:t>
            </a:r>
            <a:r>
              <a:rPr lang="en-US" altLang="zh-CN" sz="2000"/>
              <a:t>——</a:t>
            </a:r>
            <a:r>
              <a:rPr lang="zh-CN" altLang="en-US" sz="2000"/>
              <a:t>为了保证效率，栈随机化只会在一定的空间内随机化，于是攻击者可以在攻击代码前面插入一长串</a:t>
            </a:r>
            <a:r>
              <a:rPr lang="en-US" altLang="zh-CN" sz="2000"/>
              <a:t>nop</a:t>
            </a:r>
            <a:r>
              <a:rPr lang="zh-CN" altLang="en-US" sz="2000"/>
              <a:t>，这样我修改的返回地址只要能跳转到其中一个</a:t>
            </a:r>
            <a:r>
              <a:rPr lang="en-US" altLang="zh-CN" sz="2000"/>
              <a:t>nop</a:t>
            </a:r>
            <a:r>
              <a:rPr lang="zh-CN" altLang="en-US" sz="2000"/>
              <a:t>就可以实现攻击了。</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823460"/>
          </a:xfrm>
          <a:prstGeom prst="rect">
            <a:avLst/>
          </a:prstGeom>
          <a:noFill/>
        </p:spPr>
        <p:txBody>
          <a:bodyPr wrap="square" rtlCol="0">
            <a:spAutoFit/>
          </a:bodyPr>
          <a:p>
            <a:pPr fontAlgn="auto">
              <a:lnSpc>
                <a:spcPts val="2500"/>
              </a:lnSpc>
            </a:pPr>
            <a:r>
              <a:rPr lang="zh-CN" altLang="en-US" sz="2000"/>
              <a:t>另一种手段是进行栈破坏检测</a:t>
            </a:r>
            <a:r>
              <a:rPr lang="en-US" altLang="zh-CN" sz="2000"/>
              <a:t>——</a:t>
            </a:r>
            <a:r>
              <a:rPr lang="zh-CN" altLang="en-US" sz="2000"/>
              <a:t>我们在栈里放入一个特殊的值（</a:t>
            </a:r>
            <a:r>
              <a:rPr lang="en-US" altLang="zh-CN" sz="2000"/>
              <a:t>canary</a:t>
            </a:r>
            <a:r>
              <a:rPr lang="zh-CN" altLang="en-US" sz="2000"/>
              <a:t>），在返回之前检验这个</a:t>
            </a:r>
            <a:r>
              <a:rPr lang="en-US" altLang="zh-CN" sz="2000"/>
              <a:t>canary</a:t>
            </a:r>
            <a:r>
              <a:rPr lang="zh-CN" altLang="en-US" sz="2000"/>
              <a:t>和我存储的是否一致，如果不一致就说明栈已经遭到破坏了。当然，在某些特殊情况下，攻击者可以通过某种手段直接读取</a:t>
            </a:r>
            <a:r>
              <a:rPr lang="en-US" altLang="zh-CN" sz="2000"/>
              <a:t>canary</a:t>
            </a:r>
            <a:r>
              <a:rPr lang="zh-CN" altLang="en-US" sz="2000"/>
              <a:t>值，从而在破坏栈帧的同时保持</a:t>
            </a:r>
            <a:r>
              <a:rPr lang="en-US" altLang="zh-CN" sz="2000"/>
              <a:t>canary</a:t>
            </a:r>
            <a:r>
              <a:rPr lang="zh-CN" altLang="en-US" sz="2000"/>
              <a:t>一致（</a:t>
            </a:r>
            <a:r>
              <a:rPr lang="en-US" altLang="zh-CN" sz="2000"/>
              <a:t>attacklabx</a:t>
            </a:r>
            <a:r>
              <a:rPr lang="zh-CN" altLang="en-US" sz="2000"/>
              <a:t>），但往往能这样做的条件比较苛刻，相对</a:t>
            </a:r>
            <a:r>
              <a:rPr lang="en-US" altLang="zh-CN" sz="2000"/>
              <a:t>tricky</a:t>
            </a:r>
            <a:r>
              <a:rPr lang="zh-CN" altLang="en-US" sz="2000"/>
              <a:t>一些。</a:t>
            </a:r>
            <a:endParaRPr lang="zh-CN" altLang="en-US" sz="2000"/>
          </a:p>
          <a:p>
            <a:pPr fontAlgn="auto">
              <a:lnSpc>
                <a:spcPts val="2500"/>
              </a:lnSpc>
            </a:pPr>
            <a:r>
              <a:rPr lang="zh-CN" altLang="en-US" sz="2000"/>
              <a:t>此外还可以限制可执行代码区域，如我先前展示的内存结构，程序要执行的代码和栈的位置是不同的，因此从某种形象的角度而言，当程序发现自己居然在执行栈上的指令就应当提高警惕了。因此保护措施就是将栈的内存地址标注为不可执行，这样攻击者就无法直接执行自己在栈上放的代码了。（关于将地址标注为不可执行的更多内容详见第九章，</a:t>
            </a:r>
            <a:r>
              <a:rPr lang="en-US" altLang="zh-CN" sz="2000"/>
              <a:t>stay tuned</a:t>
            </a:r>
            <a:r>
              <a:rPr lang="zh-CN" altLang="en-US" sz="2000"/>
              <a:t>）</a:t>
            </a:r>
            <a:endParaRPr lang="zh-CN" altLang="en-US" sz="2000"/>
          </a:p>
          <a:p>
            <a:pPr lvl="0"/>
            <a:r>
              <a:rPr lang="zh-CN" altLang="en-US" sz="2000"/>
              <a:t>最后值得说明的是，由于我们支持变长的数组，因此一些时候我们并不能确定该将栈指针移动多少，此时我们就需要引入变长栈帧，所谓变长栈帧的意思就是我们使用寄存器</a:t>
            </a:r>
            <a:r>
              <a:rPr lang="en-US" altLang="zh-CN" sz="2000"/>
              <a:t>%rbp</a:t>
            </a:r>
            <a:r>
              <a:rPr lang="zh-CN" altLang="en-US" sz="2000"/>
              <a:t>作为帧指针，</a:t>
            </a:r>
            <a:r>
              <a:rPr lang="zh-CN" sz="2000">
                <a:solidFill>
                  <a:srgbClr val="000000"/>
                </a:solidFill>
                <a:latin typeface="+mn-ea"/>
                <a:cs typeface="+mn-ea"/>
                <a:sym typeface="+mn-ea"/>
              </a:rPr>
              <a:t>在整个函数的执行过程中，</a:t>
            </a:r>
            <a:r>
              <a:rPr lang="en-US" sz="2000">
                <a:solidFill>
                  <a:srgbClr val="000000"/>
                </a:solidFill>
                <a:latin typeface="+mn-ea"/>
                <a:cs typeface="+mn-ea"/>
                <a:sym typeface="+mn-ea"/>
              </a:rPr>
              <a:t>%rbp</a:t>
            </a:r>
            <a:r>
              <a:rPr lang="zh-CN" sz="2000">
                <a:solidFill>
                  <a:srgbClr val="000000"/>
                </a:solidFill>
                <a:latin typeface="+mn-ea"/>
                <a:cs typeface="+mn-ea"/>
                <a:sym typeface="+mn-ea"/>
              </a:rPr>
              <a:t>始终指向函数栈的顶端（在返回地址和保存被调用者保存寄存器的值的下方），利用固定长度的局部变量相对于%rbp的偏移量来引用它们，最后用</a:t>
            </a:r>
            <a:r>
              <a:rPr lang="en-US" sz="2000">
                <a:solidFill>
                  <a:srgbClr val="000000"/>
                </a:solidFill>
                <a:latin typeface="+mn-ea"/>
                <a:cs typeface="+mn-ea"/>
                <a:sym typeface="+mn-ea"/>
              </a:rPr>
              <a:t>leave</a:t>
            </a:r>
            <a:r>
              <a:rPr lang="zh-CN" sz="2000">
                <a:solidFill>
                  <a:srgbClr val="000000"/>
                </a:solidFill>
                <a:latin typeface="+mn-ea"/>
                <a:cs typeface="+mn-ea"/>
                <a:sym typeface="+mn-ea"/>
              </a:rPr>
              <a:t>指令释放整个栈帧（</a:t>
            </a:r>
            <a:r>
              <a:rPr lang="en-US" altLang="zh-CN" sz="2000">
                <a:solidFill>
                  <a:srgbClr val="000000"/>
                </a:solidFill>
                <a:latin typeface="+mn-ea"/>
                <a:cs typeface="+mn-ea"/>
                <a:sym typeface="+mn-ea"/>
              </a:rPr>
              <a:t>leave=movq %rbp,%rsp popq %rbp)</a:t>
            </a:r>
            <a:endParaRPr lang="en-US" altLang="zh-CN" sz="2000">
              <a:solidFill>
                <a:srgbClr val="000000"/>
              </a:solidFill>
              <a:latin typeface="+mn-ea"/>
              <a:cs typeface="+mn-ea"/>
              <a:sym typeface="+mn-ea"/>
            </a:endParaRPr>
          </a:p>
          <a:p>
            <a:pPr lvl="0"/>
            <a:endParaRPr lang="zh-CN" sz="2000">
              <a:solidFill>
                <a:srgbClr val="000000"/>
              </a:solidFill>
              <a:latin typeface="+mn-ea"/>
              <a:cs typeface="+mn-ea"/>
            </a:endParaRPr>
          </a:p>
          <a:p>
            <a:pPr fontAlgn="auto">
              <a:lnSpc>
                <a:spcPts val="2500"/>
              </a:lnSpc>
            </a:pP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en-US" altLang="zh-CN" sz="2000"/>
              <a:t>Y86-64</a:t>
            </a:r>
            <a:r>
              <a:rPr lang="zh-CN" altLang="en-US" sz="2000"/>
              <a:t>是我们定义的仿</a:t>
            </a:r>
            <a:r>
              <a:rPr lang="en-US" altLang="zh-CN" sz="2000"/>
              <a:t>x86-64</a:t>
            </a:r>
            <a:r>
              <a:rPr lang="zh-CN" altLang="en-US" sz="2000"/>
              <a:t>的一种</a:t>
            </a:r>
            <a:r>
              <a:rPr lang="en-US" altLang="zh-CN" sz="2000"/>
              <a:t>ISA</a:t>
            </a:r>
            <a:r>
              <a:rPr lang="zh-CN" altLang="en-US" sz="2000"/>
              <a:t>，一个指令集体系结构不仅要包括一些指令，还要包括状态单元、指令如何编码、编程规范和异常处理等。</a:t>
            </a:r>
            <a:endParaRPr lang="zh-CN" altLang="en-US" sz="2000"/>
          </a:p>
          <a:p>
            <a:pPr fontAlgn="auto">
              <a:lnSpc>
                <a:spcPts val="2500"/>
              </a:lnSpc>
            </a:pPr>
            <a:r>
              <a:rPr lang="zh-CN" altLang="en-US" sz="2000"/>
              <a:t>对于状态，程序员（编译器）可见的状态包括</a:t>
            </a:r>
            <a:r>
              <a:rPr lang="en-US" altLang="zh-CN" sz="2000"/>
              <a:t>15</a:t>
            </a:r>
            <a:r>
              <a:rPr lang="zh-CN" altLang="en-US" sz="2000"/>
              <a:t>个程序寄存器（</a:t>
            </a:r>
            <a:r>
              <a:rPr lang="en-US" altLang="zh-CN" sz="2000"/>
              <a:t>0~f</a:t>
            </a:r>
            <a:r>
              <a:rPr lang="zh-CN" altLang="en-US" sz="2000"/>
              <a:t>便于编码），</a:t>
            </a:r>
            <a:r>
              <a:rPr lang="en-US" altLang="zh-CN" sz="2000"/>
              <a:t>%rsp</a:t>
            </a:r>
            <a:r>
              <a:rPr lang="zh-CN" altLang="en-US" sz="2000"/>
              <a:t>作为栈指针，三个条件码</a:t>
            </a:r>
            <a:r>
              <a:rPr lang="en-US" altLang="zh-CN" sz="2000"/>
              <a:t>ZF</a:t>
            </a:r>
            <a:r>
              <a:rPr lang="zh-CN" altLang="en-US" sz="2000"/>
              <a:t>、</a:t>
            </a:r>
            <a:r>
              <a:rPr lang="en-US" altLang="zh-CN" sz="2000"/>
              <a:t>SF</a:t>
            </a:r>
            <a:r>
              <a:rPr lang="zh-CN" altLang="en-US" sz="2000"/>
              <a:t>和</a:t>
            </a:r>
            <a:r>
              <a:rPr lang="en-US" altLang="zh-CN" sz="2000"/>
              <a:t>OF</a:t>
            </a:r>
            <a:r>
              <a:rPr lang="zh-CN" altLang="en-US" sz="2000"/>
              <a:t>（含义与</a:t>
            </a:r>
            <a:r>
              <a:rPr lang="en-US" altLang="zh-CN" sz="2000"/>
              <a:t>x86-64</a:t>
            </a:r>
            <a:r>
              <a:rPr lang="zh-CN" altLang="en-US" sz="2000"/>
              <a:t>相同），程序计数器（</a:t>
            </a:r>
            <a:r>
              <a:rPr lang="en-US" altLang="zh-CN" sz="2000"/>
              <a:t>PC</a:t>
            </a:r>
            <a:r>
              <a:rPr lang="zh-CN" altLang="en-US" sz="2000"/>
              <a:t>）存放当前指令所在的地址。</a:t>
            </a:r>
            <a:endParaRPr lang="zh-CN" altLang="en-US" sz="2000"/>
          </a:p>
          <a:p>
            <a:pPr fontAlgn="auto">
              <a:lnSpc>
                <a:spcPts val="2500"/>
              </a:lnSpc>
            </a:pPr>
            <a:r>
              <a:rPr lang="zh-CN" altLang="en-US" sz="2000"/>
              <a:t>内存被抽象成一个很大的字节数组，数组下标是虚拟地址（细节详见第九章）；同时还有一个状态码</a:t>
            </a:r>
            <a:r>
              <a:rPr lang="en-US" altLang="zh-CN" sz="2000"/>
              <a:t>Stat</a:t>
            </a:r>
            <a:r>
              <a:rPr lang="zh-CN" altLang="en-US" sz="2000"/>
              <a:t>用来表示程序的运行状态</a:t>
            </a:r>
            <a:r>
              <a:rPr lang="en-US" altLang="zh-CN" sz="2000"/>
              <a:t>——</a:t>
            </a:r>
            <a:r>
              <a:rPr lang="zh-CN" altLang="en-US" sz="2000"/>
              <a:t>正常运行还是出现了某种异常。</a:t>
            </a:r>
            <a:endParaRPr lang="zh-CN" altLang="en-US" sz="2000"/>
          </a:p>
          <a:p>
            <a:pPr fontAlgn="auto">
              <a:lnSpc>
                <a:spcPts val="2500"/>
              </a:lnSpc>
            </a:pPr>
            <a:r>
              <a:rPr lang="en-US" altLang="zh-CN" sz="2000"/>
              <a:t>Y86-64</a:t>
            </a:r>
            <a:r>
              <a:rPr lang="zh-CN" altLang="en-US" sz="2000"/>
              <a:t>只支持相当有限的指令</a:t>
            </a:r>
            <a:r>
              <a:rPr lang="en-US" altLang="zh-CN" sz="2000"/>
              <a:t>——</a:t>
            </a:r>
            <a:r>
              <a:rPr lang="zh-CN" altLang="en-US" sz="2000"/>
              <a:t>我们将</a:t>
            </a:r>
            <a:r>
              <a:rPr lang="en-US" altLang="zh-CN" sz="2000"/>
              <a:t>mov</a:t>
            </a:r>
            <a:r>
              <a:rPr lang="zh-CN" altLang="en-US" sz="2000"/>
              <a:t>类指令分解成了</a:t>
            </a:r>
            <a:r>
              <a:rPr lang="en-US" altLang="zh-CN" sz="2000"/>
              <a:t>ir,rr,rm,mr</a:t>
            </a:r>
            <a:r>
              <a:rPr lang="zh-CN" altLang="en-US" sz="2000"/>
              <a:t>四类，其中</a:t>
            </a:r>
            <a:r>
              <a:rPr lang="en-US" altLang="zh-CN" sz="2000"/>
              <a:t>i</a:t>
            </a:r>
            <a:r>
              <a:rPr lang="zh-CN" altLang="en-US" sz="2000"/>
              <a:t>表示立即数，</a:t>
            </a:r>
            <a:r>
              <a:rPr lang="en-US" altLang="zh-CN" sz="2000"/>
              <a:t>r</a:t>
            </a:r>
            <a:r>
              <a:rPr lang="zh-CN" altLang="en-US" sz="2000"/>
              <a:t>表示寄存器，</a:t>
            </a:r>
            <a:r>
              <a:rPr lang="en-US" altLang="zh-CN" sz="2000"/>
              <a:t>m</a:t>
            </a:r>
            <a:r>
              <a:rPr lang="zh-CN" altLang="en-US" sz="2000"/>
              <a:t>表示内存。在涉及内存时，其寻址格式只能是</a:t>
            </a:r>
            <a:r>
              <a:rPr lang="en-US" altLang="zh-CN" sz="2000"/>
              <a:t>D(rB)</a:t>
            </a:r>
            <a:r>
              <a:rPr lang="zh-CN" altLang="en-US" sz="2000"/>
              <a:t>，不支持其他的寻址格式。</a:t>
            </a:r>
            <a:endParaRPr lang="zh-CN" altLang="en-US" sz="2000"/>
          </a:p>
          <a:p>
            <a:pPr fontAlgn="auto">
              <a:lnSpc>
                <a:spcPts val="2500"/>
              </a:lnSpc>
            </a:pPr>
            <a:r>
              <a:rPr lang="zh-CN" altLang="en-US" sz="2000"/>
              <a:t>有</a:t>
            </a:r>
            <a:r>
              <a:rPr lang="en-US" altLang="zh-CN" sz="2000"/>
              <a:t>4</a:t>
            </a:r>
            <a:r>
              <a:rPr lang="zh-CN" altLang="en-US" sz="2000"/>
              <a:t>个整数操作指令</a:t>
            </a:r>
            <a:r>
              <a:rPr lang="en-US" altLang="zh-CN" sz="2000"/>
              <a:t>addq</a:t>
            </a:r>
            <a:r>
              <a:rPr lang="zh-CN" altLang="en-US" sz="2000"/>
              <a:t>，</a:t>
            </a:r>
            <a:r>
              <a:rPr lang="en-US" altLang="zh-CN" sz="2000"/>
              <a:t>subq</a:t>
            </a:r>
            <a:r>
              <a:rPr lang="zh-CN" altLang="en-US" sz="2000"/>
              <a:t>，</a:t>
            </a:r>
            <a:r>
              <a:rPr lang="en-US" altLang="zh-CN" sz="2000"/>
              <a:t>xorq</a:t>
            </a:r>
            <a:r>
              <a:rPr lang="zh-CN" altLang="en-US" sz="2000"/>
              <a:t>和</a:t>
            </a:r>
            <a:r>
              <a:rPr lang="en-US" altLang="zh-CN" sz="2000"/>
              <a:t>andq</a:t>
            </a:r>
            <a:r>
              <a:rPr lang="zh-CN" altLang="en-US" sz="2000"/>
              <a:t>，它们只能操作寄存器</a:t>
            </a:r>
            <a:endParaRPr lang="zh-CN" altLang="en-US" sz="2000"/>
          </a:p>
          <a:p>
            <a:pPr fontAlgn="auto">
              <a:lnSpc>
                <a:spcPts val="2500"/>
              </a:lnSpc>
            </a:pPr>
            <a:r>
              <a:rPr lang="zh-CN" altLang="en-US" sz="2000"/>
              <a:t>有</a:t>
            </a:r>
            <a:r>
              <a:rPr lang="en-US" altLang="zh-CN" sz="2000"/>
              <a:t>7</a:t>
            </a:r>
            <a:r>
              <a:rPr lang="zh-CN" altLang="en-US" sz="2000"/>
              <a:t>个跳转指令</a:t>
            </a:r>
            <a:r>
              <a:rPr lang="en-US" altLang="zh-CN" sz="2000"/>
              <a:t>jxx</a:t>
            </a:r>
            <a:r>
              <a:rPr lang="zh-CN" altLang="en-US" sz="2000"/>
              <a:t>，与</a:t>
            </a:r>
            <a:r>
              <a:rPr lang="en-US" altLang="zh-CN" sz="2000"/>
              <a:t>x86-64</a:t>
            </a:r>
            <a:r>
              <a:rPr lang="zh-CN" altLang="en-US" sz="2000"/>
              <a:t>类似</a:t>
            </a:r>
            <a:endParaRPr lang="zh-CN" altLang="en-US" sz="2000"/>
          </a:p>
          <a:p>
            <a:pPr fontAlgn="auto">
              <a:lnSpc>
                <a:spcPts val="2500"/>
              </a:lnSpc>
            </a:pPr>
            <a:r>
              <a:rPr lang="zh-CN" altLang="en-US" sz="2000"/>
              <a:t>有</a:t>
            </a:r>
            <a:r>
              <a:rPr lang="en-US" altLang="zh-CN" sz="2000"/>
              <a:t>6</a:t>
            </a:r>
            <a:r>
              <a:rPr lang="zh-CN" altLang="en-US" sz="2000"/>
              <a:t>个条件传送指令</a:t>
            </a:r>
            <a:r>
              <a:rPr lang="en-US" altLang="zh-CN" sz="2000"/>
              <a:t>cmov</a:t>
            </a:r>
            <a:r>
              <a:rPr lang="zh-CN" altLang="en-US" sz="2000"/>
              <a:t>，它们实际上就是有条件的</a:t>
            </a:r>
            <a:r>
              <a:rPr lang="en-US" altLang="zh-CN" sz="2000"/>
              <a:t>rrmov</a:t>
            </a:r>
            <a:endParaRPr lang="en-US" altLang="zh-CN" sz="2000"/>
          </a:p>
          <a:p>
            <a:pPr fontAlgn="auto">
              <a:lnSpc>
                <a:spcPts val="2500"/>
              </a:lnSpc>
            </a:pPr>
            <a:r>
              <a:rPr lang="zh-CN" altLang="en-US" sz="2000"/>
              <a:t>还有两条维护栈帧的指令</a:t>
            </a:r>
            <a:r>
              <a:rPr lang="en-US" altLang="zh-CN" sz="2000"/>
              <a:t>pushq</a:t>
            </a:r>
            <a:r>
              <a:rPr lang="zh-CN" altLang="en-US" sz="2000"/>
              <a:t>，</a:t>
            </a:r>
            <a:r>
              <a:rPr lang="en-US" altLang="zh-CN" sz="2000"/>
              <a:t>popq</a:t>
            </a:r>
            <a:r>
              <a:rPr lang="zh-CN" altLang="en-US" sz="2000"/>
              <a:t>，一条函数调用指令</a:t>
            </a:r>
            <a:r>
              <a:rPr lang="en-US" altLang="zh-CN" sz="2000"/>
              <a:t>call</a:t>
            </a:r>
            <a:r>
              <a:rPr lang="zh-CN" altLang="en-US" sz="2000"/>
              <a:t>和一条返回指令</a:t>
            </a:r>
            <a:r>
              <a:rPr lang="en-US" altLang="zh-CN" sz="2000"/>
              <a:t>ret</a:t>
            </a:r>
            <a:r>
              <a:rPr lang="zh-CN" altLang="en-US" sz="2000"/>
              <a:t>，它们的行为与</a:t>
            </a:r>
            <a:r>
              <a:rPr lang="en-US" altLang="zh-CN" sz="2000"/>
              <a:t>x86-64</a:t>
            </a:r>
            <a:r>
              <a:rPr lang="zh-CN" altLang="en-US" sz="2000"/>
              <a:t>也类似。</a:t>
            </a:r>
            <a:endParaRPr lang="zh-CN" altLang="en-US" sz="2000"/>
          </a:p>
          <a:p>
            <a:pPr fontAlgn="auto">
              <a:lnSpc>
                <a:spcPts val="2500"/>
              </a:lnSpc>
            </a:pPr>
            <a:r>
              <a:rPr lang="zh-CN" altLang="en-US" sz="2000"/>
              <a:t>最后一条是</a:t>
            </a:r>
            <a:r>
              <a:rPr lang="en-US" altLang="zh-CN" sz="2000"/>
              <a:t>halt</a:t>
            </a:r>
            <a:r>
              <a:rPr lang="zh-CN" altLang="en-US" sz="2000"/>
              <a:t>指令，</a:t>
            </a:r>
            <a:r>
              <a:rPr lang="en-US" altLang="zh-CN" sz="2000"/>
              <a:t>x86-64</a:t>
            </a:r>
            <a:r>
              <a:rPr lang="zh-CN" altLang="en-US" sz="2000"/>
              <a:t>禁止这条指令，因为会导致整个系统暂停，而</a:t>
            </a:r>
            <a:r>
              <a:rPr lang="en-US" altLang="zh-CN" sz="2000"/>
              <a:t>Y86-64</a:t>
            </a:r>
            <a:r>
              <a:rPr lang="zh-CN" altLang="en-US" sz="2000"/>
              <a:t>则会导致处理器停止并将上述的</a:t>
            </a:r>
            <a:r>
              <a:rPr lang="en-US" altLang="zh-CN" sz="2000"/>
              <a:t>Stat</a:t>
            </a:r>
            <a:r>
              <a:rPr lang="zh-CN" altLang="en-US" sz="2000"/>
              <a:t>设为</a:t>
            </a:r>
            <a:r>
              <a:rPr lang="en-US" altLang="zh-CN" sz="2000"/>
              <a:t>HLT</a:t>
            </a:r>
            <a:endParaRPr lang="en-US" altLang="zh-CN" sz="2000"/>
          </a:p>
          <a:p>
            <a:pPr fontAlgn="auto">
              <a:lnSpc>
                <a:spcPts val="2500"/>
              </a:lnSpc>
            </a:pPr>
            <a:r>
              <a:rPr lang="zh-CN" altLang="en-US" sz="2000"/>
              <a:t>这些指令需要进行编码，编码的具体数字（比如</a:t>
            </a:r>
            <a:r>
              <a:rPr lang="en-US" altLang="zh-CN" sz="2000"/>
              <a:t>60</a:t>
            </a:r>
            <a:r>
              <a:rPr lang="zh-CN" altLang="en-US" sz="2000"/>
              <a:t>对应于哪条指令）是不重要的，但是每条指令是如何编码的则比较重要，因为这涉及到我们下一步处理器的设计。</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custDataLst>
              <p:tags r:id="rId2"/>
            </p:custDataLst>
          </p:nvPr>
        </p:nvPicPr>
        <p:blipFill>
          <a:blip r:embed="rId3" cstate="email"/>
          <a:stretch>
            <a:fillRect/>
          </a:stretch>
        </p:blipFill>
        <p:spPr>
          <a:xfrm>
            <a:off x="1931670" y="1117600"/>
            <a:ext cx="7964170" cy="5393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8448.281889763779,&quot;width&quot;:12476.366929133857}"/>
</p:tagLst>
</file>

<file path=ppt/tags/tag2.xml><?xml version="1.0" encoding="utf-8"?>
<p:tagLst xmlns:p="http://schemas.openxmlformats.org/presentationml/2006/main">
  <p:tag name="COMMONDATA" val="eyJjb3VudCI6NDQ0LCJoZGlkIjoiOTFiOThkZmFlY2RiMDE3ODVmYzEwYzYxYjQ4YjM5OTIiLCJ1c2VyQ291bnQiOjQ5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3874</Words>
  <Application>WPS 演示</Application>
  <PresentationFormat>宽屏</PresentationFormat>
  <Paragraphs>132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538</cp:revision>
  <dcterms:created xsi:type="dcterms:W3CDTF">2021-05-07T05:29:00Z</dcterms:created>
  <dcterms:modified xsi:type="dcterms:W3CDTF">2022-10-12T10:27:25Z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2052-11.1.0.12358</vt:lpwstr>
  </property>
  <property fmtid="{D5CDD505-2E9C-101B-9397-08002B2CF9AE}" pid="4" name="KSOTemplateUUID">
    <vt:lpwstr>v1.0_mb_KRBdJUFbmUh6xGdB5gW5/Q==</vt:lpwstr>
  </property>
</Properties>
</file>