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542" r:id="rId2"/>
    <p:sldId id="1395" r:id="rId3"/>
    <p:sldId id="1396" r:id="rId4"/>
    <p:sldId id="1397" r:id="rId5"/>
    <p:sldId id="1398" r:id="rId6"/>
    <p:sldId id="1399" r:id="rId7"/>
    <p:sldId id="1400" r:id="rId8"/>
    <p:sldId id="1401" r:id="rId9"/>
    <p:sldId id="1402" r:id="rId10"/>
    <p:sldId id="1403" r:id="rId11"/>
    <p:sldId id="1404" r:id="rId12"/>
    <p:sldId id="1405" r:id="rId13"/>
  </p:sldIdLst>
  <p:sldSz cx="12192000" cy="6858000"/>
  <p:notesSz cx="7302500" cy="9586913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D5F1CF"/>
    <a:srgbClr val="F1C7C7"/>
    <a:srgbClr val="F6F5BD"/>
    <a:srgbClr val="990000"/>
    <a:srgbClr val="E2AC00"/>
    <a:srgbClr val="A9E39D"/>
    <a:srgbClr val="FF9999"/>
    <a:srgbClr val="8C4040"/>
    <a:srgbClr val="5C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75199" autoAdjust="0"/>
  </p:normalViewPr>
  <p:slideViewPr>
    <p:cSldViewPr snapToObjects="1">
      <p:cViewPr varScale="1">
        <p:scale>
          <a:sx n="109" d="100"/>
          <a:sy n="109" d="100"/>
        </p:scale>
        <p:origin x="52" y="180"/>
      </p:cViewPr>
      <p:guideLst>
        <p:guide orient="horz" pos="283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5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85800"/>
            <a:ext cx="6502400" cy="36576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2" y="228601"/>
            <a:ext cx="2914649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167" y="228601"/>
            <a:ext cx="8544984" cy="6105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362076"/>
            <a:ext cx="5162549" cy="2409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924301"/>
            <a:ext cx="5162549" cy="2409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4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3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63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34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15201" y="-26988"/>
            <a:ext cx="4961468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ICS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12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209800" y="1708150"/>
            <a:ext cx="7772400" cy="1720850"/>
          </a:xfrm>
        </p:spPr>
        <p:txBody>
          <a:bodyPr/>
          <a:lstStyle/>
          <a:p>
            <a:pPr marL="0" indent="0"/>
            <a:r>
              <a:rPr lang="zh-CN" altLang="en-US" dirty="0"/>
              <a:t>期中回顾</a:t>
            </a:r>
            <a:br>
              <a:rPr lang="en-US" dirty="0"/>
            </a:br>
            <a:br>
              <a:rPr lang="en-US" dirty="0"/>
            </a:br>
            <a:r>
              <a:rPr lang="en-US" altLang="zh-CN" sz="2000" b="0" dirty="0"/>
              <a:t>Oct</a:t>
            </a:r>
            <a:r>
              <a:rPr lang="en-US" sz="2000" b="0" dirty="0"/>
              <a:t>. 26, 2022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zh-CN" altLang="en-US" b="1" dirty="0">
                <a:ea typeface="黑体" pitchFamily="49" charset="-122"/>
              </a:rPr>
              <a:t>封项晨</a:t>
            </a:r>
            <a:endParaRPr lang="en-US" altLang="zh-CN" b="1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8B7FF9-E65A-4072-B375-6EBF9B75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432" y="2132856"/>
            <a:ext cx="10344472" cy="16297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33B390-37E7-47DE-92A5-01514D3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B3DDB-3144-4F56-8FF5-ABB05D4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362075"/>
            <a:ext cx="10967434" cy="4972050"/>
          </a:xfrm>
        </p:spPr>
        <p:txBody>
          <a:bodyPr/>
          <a:lstStyle/>
          <a:p>
            <a:r>
              <a:rPr lang="zh-CN" altLang="en-US" dirty="0"/>
              <a:t>存储技术</a:t>
            </a:r>
            <a:endParaRPr lang="en-US" altLang="zh-CN" dirty="0"/>
          </a:p>
          <a:p>
            <a:pPr lvl="1"/>
            <a:r>
              <a:rPr lang="en-US" altLang="zh-CN" dirty="0"/>
              <a:t>SRAM</a:t>
            </a:r>
            <a:r>
              <a:rPr lang="zh-CN" altLang="en-US" dirty="0"/>
              <a:t>与</a:t>
            </a:r>
            <a:r>
              <a:rPr lang="en-US" altLang="zh-CN" dirty="0"/>
              <a:t>DRAM</a:t>
            </a:r>
            <a:r>
              <a:rPr lang="zh-CN" altLang="en-US" dirty="0"/>
              <a:t>的特性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内存模块</a:t>
            </a:r>
            <a:endParaRPr lang="en-US" altLang="zh-CN" dirty="0"/>
          </a:p>
          <a:p>
            <a:pPr lvl="1"/>
            <a:r>
              <a:rPr lang="zh-CN" altLang="en-US" dirty="0"/>
              <a:t>磁盘的结构和访问时间：寻道时间</a:t>
            </a:r>
            <a:r>
              <a:rPr lang="en-US" altLang="zh-CN" dirty="0"/>
              <a:t>+</a:t>
            </a:r>
            <a:r>
              <a:rPr lang="zh-CN" altLang="en-US" dirty="0"/>
              <a:t>旋转时间</a:t>
            </a:r>
            <a:r>
              <a:rPr lang="en-US" altLang="zh-CN" dirty="0"/>
              <a:t>+</a:t>
            </a:r>
            <a:r>
              <a:rPr lang="zh-CN" altLang="en-US" dirty="0"/>
              <a:t>传送时间</a:t>
            </a:r>
            <a:endParaRPr lang="en-US" altLang="zh-CN" dirty="0"/>
          </a:p>
          <a:p>
            <a:pPr lvl="1"/>
            <a:r>
              <a:rPr lang="en-US" altLang="zh-CN" dirty="0"/>
              <a:t>SSD</a:t>
            </a:r>
            <a:r>
              <a:rPr lang="zh-CN" altLang="en-US" dirty="0"/>
              <a:t>：读比写快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通过系统总线访问</a:t>
            </a:r>
            <a:r>
              <a:rPr lang="en-US" altLang="zh-CN" dirty="0"/>
              <a:t>I/O</a:t>
            </a:r>
            <a:r>
              <a:rPr lang="zh-CN" altLang="en-US" dirty="0"/>
              <a:t>桥，</a:t>
            </a:r>
            <a:r>
              <a:rPr lang="en-US" altLang="zh-CN" dirty="0"/>
              <a:t>I/O</a:t>
            </a:r>
            <a:r>
              <a:rPr lang="zh-CN" altLang="en-US" dirty="0"/>
              <a:t>桥通过内存总线访问主存、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存储层次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——L1~L2~L3(SRAM)——</a:t>
            </a:r>
            <a:r>
              <a:rPr lang="zh-CN" altLang="en-US" dirty="0"/>
              <a:t>主存</a:t>
            </a:r>
            <a:r>
              <a:rPr lang="en-US" altLang="zh-CN" dirty="0"/>
              <a:t>(DRAM)——</a:t>
            </a:r>
            <a:r>
              <a:rPr lang="zh-CN" altLang="en-US" dirty="0"/>
              <a:t>本地二级存储</a:t>
            </a:r>
            <a:r>
              <a:rPr lang="en-US" altLang="zh-CN" dirty="0"/>
              <a:t>(SSD/</a:t>
            </a:r>
            <a:r>
              <a:rPr lang="zh-CN" altLang="en-US" dirty="0"/>
              <a:t>磁盘</a:t>
            </a:r>
            <a:r>
              <a:rPr lang="en-US" altLang="zh-CN" dirty="0"/>
              <a:t>)——</a:t>
            </a:r>
            <a:r>
              <a:rPr lang="zh-CN" altLang="en-US" dirty="0"/>
              <a:t>远程二级存储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8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0085-7A0B-4999-B4D6-24BEC96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8B7DC-A015-4361-8883-B285ADCF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局部性</a:t>
            </a:r>
            <a:endParaRPr lang="en-US" altLang="zh-CN" dirty="0"/>
          </a:p>
          <a:p>
            <a:pPr lvl="1"/>
            <a:r>
              <a:rPr lang="zh-CN" altLang="en-US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局部性原理：</a:t>
            </a:r>
            <a:r>
              <a:rPr lang="en-US" altLang="zh-CN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zh-CN" altLang="en-US" b="1" spc="-5" dirty="0">
                <a:latin typeface="Calibri" panose="020F0502020204030204"/>
                <a:cs typeface="Calibri" panose="020F0502020204030204"/>
              </a:rPr>
              <a:t>倾向于引用临近于其他最近引用过的数据项，或者最近引用过的数据项本身</a:t>
            </a:r>
            <a:endParaRPr lang="zh-CN" altLang="en-US" sz="3200" dirty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zh-CN" altLang="en-US" dirty="0"/>
              <a:t>时间局部性：被引用过一次的内存位置很可能在不远的将来再被多次引用，如</a:t>
            </a:r>
            <a:r>
              <a:rPr lang="zh-CN" altLang="en-US" i="1" dirty="0"/>
              <a:t>循环</a:t>
            </a:r>
            <a:r>
              <a:rPr lang="zh-CN" altLang="en-US" dirty="0"/>
              <a:t>体现了</a:t>
            </a:r>
            <a:r>
              <a:rPr lang="zh-CN" altLang="en-US" i="1" dirty="0"/>
              <a:t>数据和指令的时间局部性</a:t>
            </a:r>
            <a:endParaRPr lang="en-US" altLang="zh-CN" i="1" dirty="0"/>
          </a:p>
          <a:p>
            <a:pPr lvl="1"/>
            <a:r>
              <a:rPr lang="zh-CN" altLang="en-US" dirty="0"/>
              <a:t>空间局部性</a:t>
            </a:r>
            <a:r>
              <a:rPr lang="en-US" altLang="zh-CN" dirty="0"/>
              <a:t>:</a:t>
            </a:r>
            <a:r>
              <a:rPr lang="zh-CN" altLang="en-US" dirty="0"/>
              <a:t>如果一个内存位置被引用了一次，那么程序很可能在不远的将来引用附近的一个内存位置，如</a:t>
            </a:r>
            <a:r>
              <a:rPr lang="zh-CN" altLang="en-US" i="1" dirty="0"/>
              <a:t>数组</a:t>
            </a:r>
            <a:r>
              <a:rPr lang="zh-CN" altLang="en-US" dirty="0"/>
              <a:t>体现了</a:t>
            </a:r>
            <a:r>
              <a:rPr lang="zh-CN" altLang="en-US" i="1" dirty="0"/>
              <a:t>数据的空间局部性</a:t>
            </a:r>
            <a:r>
              <a:rPr lang="zh-CN" altLang="en-US" dirty="0"/>
              <a:t>，</a:t>
            </a:r>
            <a:r>
              <a:rPr lang="zh-CN" altLang="en-US" i="1" dirty="0"/>
              <a:t>正常</a:t>
            </a:r>
            <a:r>
              <a:rPr lang="en-US" altLang="zh-CN" i="1" dirty="0"/>
              <a:t>(</a:t>
            </a:r>
            <a:r>
              <a:rPr lang="zh-CN" altLang="en-US" i="1"/>
              <a:t>顺序</a:t>
            </a:r>
            <a:r>
              <a:rPr lang="en-US" altLang="zh-CN" i="1"/>
              <a:t>)</a:t>
            </a:r>
            <a:r>
              <a:rPr lang="zh-CN" altLang="en-US" i="1" dirty="0"/>
              <a:t>取指</a:t>
            </a:r>
            <a:r>
              <a:rPr lang="zh-CN" altLang="en-US" dirty="0"/>
              <a:t>体现了</a:t>
            </a:r>
            <a:r>
              <a:rPr lang="zh-CN" altLang="en-US" i="1" dirty="0"/>
              <a:t>指令的空间局部性</a:t>
            </a:r>
          </a:p>
          <a:p>
            <a:pPr lvl="1"/>
            <a:r>
              <a:rPr lang="zh-CN" altLang="en-US" dirty="0"/>
              <a:t>对于具有步长为</a:t>
            </a:r>
            <a:r>
              <a:rPr lang="en-US" altLang="zh-CN" dirty="0"/>
              <a:t>k</a:t>
            </a:r>
            <a:r>
              <a:rPr lang="zh-CN" altLang="en-US" dirty="0"/>
              <a:t>的引用模式的程序，步长越小，空间局部性越好。如对多维数组，按照行优先顺序读取，则引用模式步长为</a:t>
            </a:r>
            <a:r>
              <a:rPr lang="en-US" altLang="zh-CN" dirty="0"/>
              <a:t>1</a:t>
            </a:r>
            <a:r>
              <a:rPr lang="zh-CN" altLang="en-US" dirty="0"/>
              <a:t>，空间局部性好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80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D03A65-20F4-4C28-85F1-253E628F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35024"/>
            <a:ext cx="5037690" cy="19921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CB2216-FFC9-45C7-9D82-0CB11B55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存储器层次结构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53BF34-8F18-46E1-B448-47D294D38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Miss</a:t>
                </a:r>
              </a:p>
              <a:p>
                <a:pPr lvl="1"/>
                <a:r>
                  <a:rPr lang="zh-CN" altLang="en-US" dirty="0"/>
                  <a:t>缓存命中：将要取</a:t>
                </a:r>
                <a:r>
                  <a:rPr lang="en-US" altLang="zh-CN" dirty="0"/>
                  <a:t>k+1</a:t>
                </a:r>
                <a:r>
                  <a:rPr lang="zh-CN" altLang="en-US" dirty="0"/>
                  <a:t>层的对象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时，在第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层就找到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缓存不命中：强制性不命中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冷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、冲突不命中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放置策略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、容量不命中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高速缓存存储器的组织结构（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zh-CN" altLang="en-US" dirty="0"/>
                  <a:t>组、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行、</a:t>
                </a:r>
                <a:r>
                  <a:rPr lang="en-US" altLang="zh-CN" dirty="0"/>
                  <a:t>B=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zh-CN" altLang="en-US" dirty="0"/>
                  <a:t>字节，地址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位）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直接映射高速缓存（</a:t>
                </a:r>
                <a:r>
                  <a:rPr lang="en-US" altLang="zh-CN" dirty="0"/>
                  <a:t>E=1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组相联高速缓存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1&lt;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E&lt;C/B</a:t>
                </a:r>
                <a:r>
                  <a:rPr lang="zh-CN" altLang="en-US" sz="1800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全相联高速缓存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S=1,DRAM</a:t>
                </a:r>
                <a:r>
                  <a:rPr lang="zh-CN" altLang="en-US" sz="1800" dirty="0"/>
                  <a:t>）</a:t>
                </a:r>
                <a:endParaRPr lang="en-US" altLang="zh-CN" sz="1800" dirty="0"/>
              </a:p>
              <a:p>
                <a:pPr lvl="1"/>
                <a:r>
                  <a:rPr lang="zh-CN" altLang="en-US" dirty="0"/>
                  <a:t>直写、写回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参数和策略不同对缓存的影响</a:t>
                </a:r>
                <a:endParaRPr lang="en-US" altLang="zh-CN" dirty="0"/>
              </a:p>
              <a:p>
                <a:r>
                  <a:rPr lang="zh-CN" altLang="en-US" dirty="0"/>
                  <a:t>高速缓存对程序性能的影响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存储器山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缓存友好代码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53BF34-8F18-46E1-B448-47D294D38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4929DCF-EA19-4A7B-9B6A-C68AFC73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59" y="2852936"/>
            <a:ext cx="5714215" cy="3770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FD020C-1747-416C-98DB-4590667EC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9" y="2204864"/>
            <a:ext cx="5276889" cy="46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8F735-2831-4A4F-8876-267BDD51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32BB-414F-49B0-9734-F219819F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 信息的表示和处理</a:t>
            </a:r>
            <a:endParaRPr lang="en-US" altLang="zh-CN" dirty="0"/>
          </a:p>
          <a:p>
            <a:pPr lvl="1"/>
            <a:r>
              <a:rPr lang="zh-CN" altLang="en-US" dirty="0"/>
              <a:t>整数、浮点数的表示和运算</a:t>
            </a:r>
            <a:endParaRPr lang="en-US" altLang="zh-CN" dirty="0"/>
          </a:p>
          <a:p>
            <a:r>
              <a:rPr lang="zh-CN" altLang="en-US" dirty="0"/>
              <a:t>第三章 程序的机器级表示</a:t>
            </a:r>
            <a:endParaRPr lang="en-US" altLang="zh-CN" dirty="0"/>
          </a:p>
          <a:p>
            <a:pPr lvl="1"/>
            <a:r>
              <a:rPr lang="zh-CN" altLang="en-US" dirty="0"/>
              <a:t>程序编码、访问信息、算数和逻辑操作、控制、过程、</a:t>
            </a:r>
            <a:endParaRPr lang="en-US" altLang="zh-CN" dirty="0"/>
          </a:p>
          <a:p>
            <a:pPr lvl="1"/>
            <a:r>
              <a:rPr lang="zh-CN" altLang="en-US" dirty="0"/>
              <a:t>数组的分配和访问、异质的数据结构、内存越界和缓冲区溢出</a:t>
            </a:r>
            <a:endParaRPr lang="en-US" altLang="zh-CN" dirty="0"/>
          </a:p>
          <a:p>
            <a:r>
              <a:rPr lang="zh-CN" altLang="en-US" dirty="0"/>
              <a:t>第四章 处理器体系结构</a:t>
            </a:r>
            <a:endParaRPr lang="en-US" altLang="zh-CN" dirty="0"/>
          </a:p>
          <a:p>
            <a:pPr lvl="1"/>
            <a:r>
              <a:rPr lang="en-US" altLang="zh-CN" dirty="0"/>
              <a:t>Y86-64</a:t>
            </a:r>
            <a:r>
              <a:rPr lang="zh-CN" altLang="en-US" dirty="0"/>
              <a:t>指令集体系结构、逻辑设计和硬件控制语言</a:t>
            </a:r>
            <a:r>
              <a:rPr lang="en-US" altLang="zh-CN" dirty="0"/>
              <a:t>HCL</a:t>
            </a:r>
          </a:p>
          <a:p>
            <a:pPr lvl="1"/>
            <a:r>
              <a:rPr lang="zh-CN" altLang="en-US" dirty="0"/>
              <a:t>顺序实现、流水线实现</a:t>
            </a:r>
            <a:endParaRPr lang="en-US" altLang="zh-CN" dirty="0"/>
          </a:p>
          <a:p>
            <a:r>
              <a:rPr lang="zh-CN" altLang="en-US" dirty="0"/>
              <a:t>第六章 存储器层次结构</a:t>
            </a:r>
            <a:endParaRPr lang="en-US" altLang="zh-CN" dirty="0"/>
          </a:p>
          <a:p>
            <a:pPr lvl="1"/>
            <a:r>
              <a:rPr lang="zh-CN" altLang="en-US" dirty="0"/>
              <a:t>层次存储、高速缓存</a:t>
            </a:r>
          </a:p>
        </p:txBody>
      </p:sp>
    </p:spTree>
    <p:extLst>
      <p:ext uri="{BB962C8B-B14F-4D97-AF65-F5344CB8AC3E}">
        <p14:creationId xmlns:p14="http://schemas.microsoft.com/office/powerpoint/2010/main" val="240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5DC7-9136-4A9C-8A29-B09BC2B3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信息的表示和处理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51CFF-CEF6-4A7C-8EB9-15EE3B77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zh-CN" altLang="en-US" dirty="0"/>
              <a:t>大端法与小端法，</a:t>
            </a:r>
            <a:r>
              <a:rPr lang="en-US" altLang="zh-CN" dirty="0"/>
              <a:t>union</a:t>
            </a:r>
          </a:p>
          <a:p>
            <a:pPr lvl="1"/>
            <a:r>
              <a:rPr lang="zh-CN" altLang="en-US" dirty="0"/>
              <a:t>无符号数和有符号数的移位</a:t>
            </a:r>
            <a:endParaRPr lang="en-US" altLang="zh-CN" dirty="0"/>
          </a:p>
          <a:p>
            <a:pPr lvl="1"/>
            <a:r>
              <a:rPr lang="zh-CN" altLang="en-US" dirty="0"/>
              <a:t>有符号数的溢出</a:t>
            </a:r>
            <a:endParaRPr lang="en-US" altLang="zh-CN" dirty="0"/>
          </a:p>
          <a:p>
            <a:pPr lvl="1"/>
            <a:r>
              <a:rPr lang="zh-CN" altLang="en-US" dirty="0"/>
              <a:t>补码表示中负号的实现：取反加一，并注意优先级</a:t>
            </a:r>
            <a:endParaRPr lang="en-US" altLang="zh-CN" dirty="0"/>
          </a:p>
          <a:p>
            <a:pPr lvl="1"/>
            <a:r>
              <a:rPr lang="en-US" altLang="zh-CN" dirty="0" err="1"/>
              <a:t>Tmin</a:t>
            </a:r>
            <a:r>
              <a:rPr lang="en-US" altLang="zh-CN" dirty="0"/>
              <a:t>==-</a:t>
            </a:r>
            <a:r>
              <a:rPr lang="en-US" altLang="zh-CN" dirty="0" err="1"/>
              <a:t>Tmin</a:t>
            </a:r>
            <a:r>
              <a:rPr lang="zh-CN" altLang="en-US" dirty="0"/>
              <a:t>；为了防止</a:t>
            </a:r>
            <a:r>
              <a:rPr lang="en-US" altLang="zh-CN" dirty="0" err="1"/>
              <a:t>Tmin</a:t>
            </a:r>
            <a:r>
              <a:rPr lang="zh-CN" altLang="en-US" dirty="0"/>
              <a:t>变</a:t>
            </a:r>
            <a:r>
              <a:rPr lang="en-US" altLang="zh-CN" dirty="0"/>
              <a:t>unsigned</a:t>
            </a:r>
            <a:r>
              <a:rPr lang="zh-CN" altLang="en-US" dirty="0"/>
              <a:t>，写作</a:t>
            </a:r>
            <a:r>
              <a:rPr lang="en-US" altLang="zh-CN" dirty="0"/>
              <a:t>-Tmax-1</a:t>
            </a:r>
          </a:p>
          <a:p>
            <a:pPr lvl="1"/>
            <a:r>
              <a:rPr lang="zh-CN" altLang="en-US" dirty="0"/>
              <a:t>比较大小时，若有无符号数，会将另一个也强制转换为无符号</a:t>
            </a:r>
            <a:endParaRPr lang="en-US" altLang="zh-CN" dirty="0"/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IEEE</a:t>
            </a:r>
            <a:r>
              <a:rPr lang="zh-CN" altLang="en-US" dirty="0">
                <a:solidFill>
                  <a:srgbClr val="000000"/>
                </a:solidFill>
              </a:rPr>
              <a:t>浮点数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/>
              <a:t>Bias=127/1023</a:t>
            </a:r>
          </a:p>
          <a:p>
            <a:pPr lvl="1"/>
            <a:r>
              <a:rPr lang="zh-CN" altLang="en-US" dirty="0"/>
              <a:t>非规格化</a:t>
            </a:r>
            <a:r>
              <a:rPr lang="en-US" altLang="zh-CN" dirty="0"/>
              <a:t>1-Bias</a:t>
            </a:r>
          </a:p>
          <a:p>
            <a:pPr lvl="1"/>
            <a:r>
              <a:rPr lang="en-US" altLang="zh-CN" dirty="0" err="1"/>
              <a:t>NaN</a:t>
            </a:r>
            <a:r>
              <a:rPr lang="en-US" altLang="zh-CN" dirty="0"/>
              <a:t>!=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lvl="1"/>
            <a:r>
              <a:rPr lang="zh-CN" altLang="en-US" dirty="0"/>
              <a:t>截断误差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3807F-4DC0-4646-82DF-1353E7F4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33" y="1628800"/>
            <a:ext cx="5686467" cy="2371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D622E5-FE2A-42A9-897B-05DFF55B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4368575"/>
            <a:ext cx="5472608" cy="21299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DBE791-C53B-411D-8A1F-10027132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97" y="2852936"/>
            <a:ext cx="5643604" cy="32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CDA03-9595-4084-B046-72B0BF51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程序的机器级表示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63A0-1EA2-4492-9E08-F061B066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汇编代码和机器代码</a:t>
            </a:r>
            <a:endParaRPr lang="en-US" altLang="zh-CN" dirty="0"/>
          </a:p>
          <a:p>
            <a:pPr lvl="1"/>
            <a:r>
              <a:rPr lang="zh-CN" altLang="en-US" dirty="0"/>
              <a:t>寄存器、操作数（</a:t>
            </a:r>
            <a:r>
              <a:rPr lang="en-US" altLang="zh-CN" dirty="0"/>
              <a:t>$</a:t>
            </a:r>
            <a:r>
              <a:rPr lang="en-US" altLang="zh-CN" dirty="0" err="1"/>
              <a:t>Imm</a:t>
            </a:r>
            <a:r>
              <a:rPr lang="zh-CN" altLang="en-US" dirty="0"/>
              <a:t>立即数，</a:t>
            </a:r>
            <a:r>
              <a:rPr lang="en-US" altLang="zh-CN" dirty="0" err="1"/>
              <a:t>rb</a:t>
            </a:r>
            <a:r>
              <a:rPr lang="zh-CN" altLang="en-US" dirty="0"/>
              <a:t>寄存器，</a:t>
            </a:r>
            <a:r>
              <a:rPr lang="en-US" altLang="zh-CN" dirty="0" err="1"/>
              <a:t>Imm</a:t>
            </a:r>
            <a:r>
              <a:rPr lang="en-US" altLang="zh-CN" dirty="0"/>
              <a:t>(</a:t>
            </a:r>
            <a:r>
              <a:rPr lang="en-US" altLang="zh-CN" dirty="0" err="1"/>
              <a:t>rb,ri,s</a:t>
            </a:r>
            <a:r>
              <a:rPr lang="en-US" altLang="zh-CN" dirty="0"/>
              <a:t>)=&gt;M[</a:t>
            </a:r>
            <a:r>
              <a:rPr lang="en-US" altLang="zh-CN" dirty="0" err="1"/>
              <a:t>Imm+R</a:t>
            </a:r>
            <a:r>
              <a:rPr lang="en-US" altLang="zh-CN" dirty="0"/>
              <a:t>[</a:t>
            </a:r>
            <a:r>
              <a:rPr lang="en-US" altLang="zh-CN" dirty="0" err="1"/>
              <a:t>rb</a:t>
            </a:r>
            <a:r>
              <a:rPr lang="en-US" altLang="zh-CN" dirty="0"/>
              <a:t>]+R[</a:t>
            </a:r>
            <a:r>
              <a:rPr lang="en-US" altLang="zh-CN" dirty="0" err="1"/>
              <a:t>ri</a:t>
            </a:r>
            <a:r>
              <a:rPr lang="en-US" altLang="zh-CN" dirty="0"/>
              <a:t>]*s]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数据传送指令（</a:t>
            </a:r>
            <a:r>
              <a:rPr lang="en-US" altLang="zh-CN" dirty="0" err="1"/>
              <a:t>movl</a:t>
            </a:r>
            <a:r>
              <a:rPr lang="zh-CN" altLang="en-US" dirty="0"/>
              <a:t>传送双字会把四字的高位置零；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cltq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r>
              <a:rPr lang="en-US" altLang="zh-CN" dirty="0"/>
              <a:t> </a:t>
            </a:r>
            <a:r>
              <a:rPr lang="zh-CN" altLang="en-US" dirty="0"/>
              <a:t>符号扩展）</a:t>
            </a:r>
            <a:endParaRPr lang="en-US" altLang="zh-CN" dirty="0"/>
          </a:p>
          <a:p>
            <a:pPr lvl="1"/>
            <a:r>
              <a:rPr lang="zh-CN" altLang="en-US" dirty="0"/>
              <a:t>算术运算和逻辑运算（</a:t>
            </a:r>
            <a:r>
              <a:rPr lang="en-US" altLang="zh-CN" dirty="0"/>
              <a:t>lea</a:t>
            </a:r>
            <a:r>
              <a:rPr lang="zh-CN" altLang="en-US" dirty="0"/>
              <a:t>用于计算加法、乘法；</a:t>
            </a:r>
            <a:r>
              <a:rPr lang="en-US" altLang="zh-CN" dirty="0"/>
              <a:t>SAR</a:t>
            </a:r>
            <a:r>
              <a:rPr lang="zh-CN" altLang="en-US" dirty="0"/>
              <a:t>算数右移，</a:t>
            </a:r>
            <a:r>
              <a:rPr lang="en-US" altLang="zh-CN" dirty="0"/>
              <a:t>SHR</a:t>
            </a:r>
            <a:r>
              <a:rPr lang="zh-CN" altLang="en-US" dirty="0"/>
              <a:t>逻辑；</a:t>
            </a:r>
            <a:r>
              <a:rPr lang="en-US" altLang="zh-CN" dirty="0" err="1"/>
              <a:t>mulq</a:t>
            </a:r>
            <a:r>
              <a:rPr lang="zh-CN" altLang="en-US" dirty="0"/>
              <a:t>将高位存在</a:t>
            </a:r>
            <a:r>
              <a:rPr lang="en-US" altLang="zh-CN" dirty="0"/>
              <a:t>%</a:t>
            </a:r>
            <a:r>
              <a:rPr lang="en-US" altLang="zh-CN" dirty="0" err="1"/>
              <a:t>rdx</a:t>
            </a:r>
            <a:r>
              <a:rPr lang="zh-CN" altLang="en-US" dirty="0"/>
              <a:t>、低位存在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；</a:t>
            </a:r>
            <a:r>
              <a:rPr lang="en-US" altLang="zh-CN" dirty="0" err="1"/>
              <a:t>divq</a:t>
            </a:r>
            <a:r>
              <a:rPr lang="zh-CN" altLang="en-US" dirty="0"/>
              <a:t>商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、余数</a:t>
            </a:r>
            <a:r>
              <a:rPr lang="en-US" altLang="zh-CN" dirty="0"/>
              <a:t>%</a:t>
            </a:r>
            <a:r>
              <a:rPr lang="en-US" altLang="zh-CN" dirty="0" err="1"/>
              <a:t>rdx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控制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/>
              <a:t>条件码寄存器（</a:t>
            </a:r>
            <a:r>
              <a:rPr lang="en-US" altLang="zh-CN" dirty="0"/>
              <a:t>CF</a:t>
            </a:r>
            <a:r>
              <a:rPr lang="zh-CN" altLang="en-US" dirty="0"/>
              <a:t>无符号进位，</a:t>
            </a:r>
            <a:r>
              <a:rPr lang="en-US" altLang="zh-CN" dirty="0"/>
              <a:t>ZF</a:t>
            </a:r>
            <a:r>
              <a:rPr lang="zh-CN" altLang="en-US" dirty="0"/>
              <a:t>零，</a:t>
            </a:r>
            <a:r>
              <a:rPr lang="en-US" altLang="zh-CN" dirty="0"/>
              <a:t>SF</a:t>
            </a:r>
            <a:r>
              <a:rPr lang="zh-CN" altLang="en-US" dirty="0"/>
              <a:t>有符号进位，</a:t>
            </a:r>
            <a:r>
              <a:rPr lang="en-US" altLang="zh-CN" dirty="0"/>
              <a:t>OF</a:t>
            </a:r>
            <a:r>
              <a:rPr lang="zh-CN" altLang="en-US" dirty="0"/>
              <a:t>有符号溢出）</a:t>
            </a:r>
            <a:endParaRPr lang="en-US" altLang="zh-CN" dirty="0"/>
          </a:p>
          <a:p>
            <a:pPr lvl="2"/>
            <a:r>
              <a:rPr lang="en-US" altLang="zh-CN" dirty="0" err="1"/>
              <a:t>leaq</a:t>
            </a:r>
            <a:r>
              <a:rPr lang="en-US" altLang="zh-CN" dirty="0"/>
              <a:t> </a:t>
            </a:r>
            <a:r>
              <a:rPr lang="zh-CN" altLang="en-US" dirty="0"/>
              <a:t>不改变任何条件码</a:t>
            </a:r>
          </a:p>
          <a:p>
            <a:pPr lvl="2"/>
            <a:r>
              <a:rPr lang="zh-CN" altLang="en-US" dirty="0"/>
              <a:t>逻辑操作将</a:t>
            </a:r>
            <a:r>
              <a:rPr lang="en-US" altLang="zh-CN" dirty="0"/>
              <a:t>CF</a:t>
            </a:r>
            <a:r>
              <a:rPr lang="zh-CN" altLang="en-US" dirty="0"/>
              <a:t>，</a:t>
            </a:r>
            <a:r>
              <a:rPr lang="en-US" altLang="zh-CN" dirty="0"/>
              <a:t>OF</a:t>
            </a:r>
            <a:r>
              <a:rPr lang="zh-CN" altLang="en-US" dirty="0"/>
              <a:t>设为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移位将</a:t>
            </a:r>
            <a:r>
              <a:rPr lang="en-US" altLang="zh-CN" dirty="0"/>
              <a:t>CF</a:t>
            </a:r>
            <a:r>
              <a:rPr lang="zh-CN" altLang="en-US" dirty="0"/>
              <a:t>设为最后一个被移出的位（*</a:t>
            </a:r>
            <a:r>
              <a:rPr lang="en-US" altLang="zh-CN" dirty="0"/>
              <a:t>the last bit shifted out</a:t>
            </a:r>
            <a:r>
              <a:rPr lang="zh-CN" altLang="en-US" dirty="0"/>
              <a:t>），</a:t>
            </a:r>
            <a:r>
              <a:rPr lang="en-US" altLang="zh-CN" dirty="0"/>
              <a:t>OF</a:t>
            </a:r>
            <a:r>
              <a:rPr lang="zh-CN" altLang="en-US" dirty="0"/>
              <a:t>设为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INC</a:t>
            </a:r>
            <a:r>
              <a:rPr lang="zh-CN" altLang="en-US" dirty="0"/>
              <a:t>和</a:t>
            </a:r>
            <a:r>
              <a:rPr lang="en-US" altLang="zh-CN" dirty="0"/>
              <a:t>DEC</a:t>
            </a:r>
            <a:r>
              <a:rPr lang="zh-CN" altLang="en-US" dirty="0"/>
              <a:t>指令设置</a:t>
            </a:r>
            <a:r>
              <a:rPr lang="en-US" altLang="zh-CN" dirty="0"/>
              <a:t>OF</a:t>
            </a:r>
            <a:r>
              <a:rPr lang="zh-CN" altLang="en-US" dirty="0"/>
              <a:t>和</a:t>
            </a:r>
            <a:r>
              <a:rPr lang="en-US" altLang="zh-CN" dirty="0"/>
              <a:t>ZF</a:t>
            </a:r>
            <a:r>
              <a:rPr lang="zh-CN" altLang="en-US" dirty="0"/>
              <a:t>，不改变</a:t>
            </a:r>
            <a:r>
              <a:rPr lang="en-US" altLang="zh-CN" dirty="0"/>
              <a:t>CF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条件控制、条件跳转；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；</a:t>
            </a:r>
            <a:r>
              <a:rPr lang="en-US" altLang="zh-CN" dirty="0"/>
              <a:t>switch</a:t>
            </a:r>
            <a:r>
              <a:rPr lang="zh-CN" altLang="en-US" dirty="0"/>
              <a:t>跳转表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055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134C8-DF32-4319-A11A-6BE59DA7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程序的机器级表示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574F2-E292-4829-BC6A-F4BB4C87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362075"/>
            <a:ext cx="8087113" cy="4972050"/>
          </a:xfrm>
        </p:spPr>
        <p:txBody>
          <a:bodyPr/>
          <a:lstStyle/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运行时栈</a:t>
            </a:r>
            <a:endParaRPr lang="en-US" altLang="zh-CN" dirty="0"/>
          </a:p>
          <a:p>
            <a:pPr lvl="1"/>
            <a:r>
              <a:rPr lang="zh-CN" altLang="en-US" dirty="0"/>
              <a:t>转移控制 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 err="1"/>
              <a:t>retq</a:t>
            </a:r>
            <a:endParaRPr lang="en-US" altLang="zh-CN" dirty="0"/>
          </a:p>
          <a:p>
            <a:pPr lvl="1"/>
            <a:r>
              <a:rPr lang="zh-CN" altLang="en-US" dirty="0"/>
              <a:t>数据传送 调用的函数有大于</a:t>
            </a:r>
            <a:r>
              <a:rPr lang="en-US" altLang="zh-CN" dirty="0"/>
              <a:t>6</a:t>
            </a:r>
            <a:r>
              <a:rPr lang="zh-CN" altLang="en-US" dirty="0"/>
              <a:t>个参数，多余部分放入栈</a:t>
            </a:r>
            <a:endParaRPr lang="en-US" altLang="zh-CN" dirty="0"/>
          </a:p>
          <a:p>
            <a:pPr lvl="1"/>
            <a:r>
              <a:rPr lang="zh-CN" altLang="en-US" dirty="0"/>
              <a:t>记忆管理 </a:t>
            </a:r>
            <a:r>
              <a:rPr lang="en-US" altLang="zh-CN" dirty="0" err="1"/>
              <a:t>pushq</a:t>
            </a:r>
            <a:r>
              <a:rPr lang="zh-CN" altLang="en-US" dirty="0"/>
              <a:t>保存将会被覆盖的寄存器值，</a:t>
            </a:r>
            <a:r>
              <a:rPr lang="en-US" altLang="zh-CN" dirty="0" err="1"/>
              <a:t>popq</a:t>
            </a:r>
            <a:r>
              <a:rPr lang="zh-CN" altLang="en-US" dirty="0"/>
              <a:t>还原现场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数组、指针、异质数据结构、高级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数组分配与指针访问（指针之差需要除以数据类型大小；反之从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代码翻译到汇编时，注意指针</a:t>
            </a:r>
            <a:r>
              <a:rPr lang="en-US" altLang="zh-CN" dirty="0">
                <a:solidFill>
                  <a:srgbClr val="000000"/>
                </a:solidFill>
              </a:rPr>
              <a:t>+1</a:t>
            </a:r>
            <a:r>
              <a:rPr lang="zh-CN" altLang="en-US" dirty="0">
                <a:solidFill>
                  <a:srgbClr val="000000"/>
                </a:solidFill>
              </a:rPr>
              <a:t>翻译成</a:t>
            </a:r>
            <a:r>
              <a:rPr lang="en-US" altLang="zh-CN" dirty="0">
                <a:solidFill>
                  <a:srgbClr val="000000"/>
                </a:solidFill>
              </a:rPr>
              <a:t>+8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/>
              <a:t>嵌套数组、定长数组、变长数组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数据对齐</a:t>
            </a:r>
            <a:endParaRPr lang="en-US" altLang="zh-CN" dirty="0"/>
          </a:p>
          <a:p>
            <a:pPr lvl="1"/>
            <a:r>
              <a:rPr lang="en-US" altLang="zh-CN" dirty="0"/>
              <a:t>union</a:t>
            </a:r>
            <a:r>
              <a:rPr lang="zh-CN" altLang="en-US" dirty="0"/>
              <a:t>注意大端</a:t>
            </a:r>
            <a:r>
              <a:rPr lang="en-US" altLang="zh-CN" dirty="0"/>
              <a:t>/</a:t>
            </a:r>
            <a:r>
              <a:rPr lang="zh-CN" altLang="en-US" dirty="0"/>
              <a:t>小端</a:t>
            </a:r>
            <a:endParaRPr lang="en-US" altLang="zh-CN" dirty="0"/>
          </a:p>
          <a:p>
            <a:pPr lvl="1"/>
            <a:r>
              <a:rPr lang="zh-CN" altLang="en-US" dirty="0"/>
              <a:t>缓冲区溢出：栈随机化、栈破坏检测、限制可执行代码区域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6CDCC3-C1C8-4BC9-95F6-4EAD21E1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035730"/>
            <a:ext cx="30956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FC65-54D9-4FB2-AE19-5E625BF1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93554-AA81-4093-A097-B3F38D03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和逻辑设计</a:t>
            </a:r>
            <a:endParaRPr lang="en-US" altLang="zh-CN" dirty="0"/>
          </a:p>
          <a:p>
            <a:pPr lvl="1"/>
            <a:r>
              <a:rPr lang="en-US" altLang="zh-CN" dirty="0"/>
              <a:t>Y86-64 halt, </a:t>
            </a:r>
            <a:r>
              <a:rPr lang="en-US" altLang="zh-CN" dirty="0" err="1"/>
              <a:t>nop</a:t>
            </a:r>
            <a:r>
              <a:rPr lang="en-US" altLang="zh-CN" dirty="0"/>
              <a:t>, </a:t>
            </a:r>
            <a:r>
              <a:rPr lang="en-US" altLang="zh-CN" dirty="0" err="1"/>
              <a:t>Xxmovq</a:t>
            </a:r>
            <a:r>
              <a:rPr lang="en-US" altLang="zh-CN" dirty="0"/>
              <a:t>, </a:t>
            </a:r>
            <a:r>
              <a:rPr lang="en-US" altLang="zh-CN" dirty="0" err="1"/>
              <a:t>Opq</a:t>
            </a:r>
            <a:r>
              <a:rPr lang="en-US" altLang="zh-CN" dirty="0"/>
              <a:t>, </a:t>
            </a:r>
            <a:r>
              <a:rPr lang="en-US" altLang="zh-CN" dirty="0" err="1"/>
              <a:t>jXX</a:t>
            </a:r>
            <a:r>
              <a:rPr lang="en-US" altLang="zh-CN" dirty="0"/>
              <a:t>, </a:t>
            </a:r>
            <a:r>
              <a:rPr lang="en-US" altLang="zh-CN" dirty="0" err="1"/>
              <a:t>comvXX</a:t>
            </a:r>
            <a:r>
              <a:rPr lang="en-US" altLang="zh-CN" dirty="0"/>
              <a:t>…——</a:t>
            </a:r>
            <a:r>
              <a:rPr lang="zh-CN" altLang="en-US" dirty="0"/>
              <a:t>与</a:t>
            </a:r>
            <a:r>
              <a:rPr lang="en-US" altLang="zh-CN" dirty="0"/>
              <a:t>x86-64</a:t>
            </a:r>
            <a:r>
              <a:rPr lang="zh-CN" altLang="en-US" dirty="0"/>
              <a:t>区分，没有</a:t>
            </a:r>
            <a:r>
              <a:rPr lang="en-US" altLang="zh-CN" dirty="0"/>
              <a:t>%r15</a:t>
            </a:r>
          </a:p>
          <a:p>
            <a:pPr lvl="1"/>
            <a:r>
              <a:rPr lang="en-US" altLang="zh-CN" dirty="0"/>
              <a:t>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  <a:r>
              <a:rPr lang="zh-CN" altLang="en-US" dirty="0"/>
              <a:t>的一般区别</a:t>
            </a:r>
            <a:endParaRPr lang="en-US" altLang="zh-CN" dirty="0"/>
          </a:p>
          <a:p>
            <a:pPr lvl="1"/>
            <a:r>
              <a:rPr lang="en-US" altLang="zh-CN" dirty="0"/>
              <a:t>HCL</a:t>
            </a:r>
            <a:r>
              <a:rPr lang="zh-CN" altLang="en-US" dirty="0"/>
              <a:t>：</a:t>
            </a:r>
            <a:r>
              <a:rPr lang="en-US" altLang="zh-CN" dirty="0"/>
              <a:t>And(</a:t>
            </a:r>
            <a:r>
              <a:rPr lang="zh-CN" altLang="en-US" dirty="0"/>
              <a:t>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Or(</a:t>
            </a:r>
            <a:r>
              <a:rPr lang="zh-CN" altLang="en-US" dirty="0"/>
              <a:t>尖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Not(</a:t>
            </a:r>
            <a:r>
              <a:rPr lang="zh-CN" altLang="en-US" dirty="0"/>
              <a:t>三角形</a:t>
            </a:r>
            <a:r>
              <a:rPr lang="en-US" altLang="zh-CN" dirty="0"/>
              <a:t>)</a:t>
            </a:r>
            <a:r>
              <a:rPr lang="zh-CN" altLang="en-US" dirty="0"/>
              <a:t>；多路复用函数的表达式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存储器与时钟；寄存器文件</a:t>
            </a:r>
            <a:r>
              <a:rPr lang="en-US" altLang="zh-CN" dirty="0"/>
              <a:t>(</a:t>
            </a:r>
            <a:r>
              <a:rPr lang="zh-CN" altLang="en-US" dirty="0"/>
              <a:t>堆</a:t>
            </a:r>
            <a:r>
              <a:rPr lang="en-US" altLang="zh-CN" dirty="0"/>
              <a:t>)</a:t>
            </a:r>
            <a:r>
              <a:rPr lang="zh-CN" altLang="en-US" dirty="0"/>
              <a:t>有两个读端口、一个写端口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93E44F-3BBA-4186-A6A6-79E9DC370A92}"/>
              </a:ext>
            </a:extLst>
          </p:cNvPr>
          <p:cNvGrpSpPr/>
          <p:nvPr/>
        </p:nvGrpSpPr>
        <p:grpSpPr>
          <a:xfrm>
            <a:off x="8688288" y="2283409"/>
            <a:ext cx="3051175" cy="2365083"/>
            <a:chOff x="5184560" y="3962692"/>
            <a:chExt cx="3051175" cy="2365083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6D9B951F-B6D6-4CE6-92BD-4467B4C4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560" y="4862512"/>
              <a:ext cx="3051175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 Min3 = [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A &lt; B &amp;&amp; A &lt; C : A;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B &lt; A &amp;&amp; B &lt; C : B;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1              : C;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];</a:t>
              </a:r>
            </a:p>
          </p:txBody>
        </p:sp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B55B9B06-B78C-43E9-998C-9811C5584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8672" y="3962692"/>
              <a:ext cx="2300288" cy="914400"/>
              <a:chOff x="2236" y="1104"/>
              <a:chExt cx="1449" cy="576"/>
            </a:xfrm>
          </p:grpSpPr>
          <p:sp>
            <p:nvSpPr>
              <p:cNvPr id="7" name="Line 4">
                <a:extLst>
                  <a:ext uri="{FF2B5EF4-FFF2-40B4-BE49-F238E27FC236}">
                    <a16:creationId xmlns:a16="http://schemas.microsoft.com/office/drawing/2014/main" id="{F7116DC0-487A-47C9-A719-4654E4B4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009DCA86-E38C-4F2A-B705-689B90C06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44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1306F8C6-C9B4-461F-8348-F5757E682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2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9295625-E2E0-4217-A6B0-EFC4BC11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286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Min3</a:t>
                </a:r>
              </a:p>
            </p:txBody>
          </p:sp>
          <p:sp>
            <p:nvSpPr>
              <p:cNvPr id="11" name="AutoShape 8">
                <a:extLst>
                  <a:ext uri="{FF2B5EF4-FFF2-40B4-BE49-F238E27FC236}">
                    <a16:creationId xmlns:a16="http://schemas.microsoft.com/office/drawing/2014/main" id="{B96DCC1A-D15D-4423-8FC3-F749D2D72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1104"/>
                <a:ext cx="423" cy="57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MIN3</a:t>
                </a: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1717A66-B5B5-4DBA-8ABF-59B3344C1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E7546AB-9322-4669-938B-42C8F2C1B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29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A588034D-C483-4A09-9980-68A371670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B5462E1C-0BFB-4ECB-8307-24F8D9CC2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152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</a:t>
                </a:r>
              </a:p>
            </p:txBody>
          </p:sp>
        </p:grpSp>
      </p:grpSp>
      <p:pic>
        <p:nvPicPr>
          <p:cNvPr id="16" name="Picture 37">
            <a:extLst>
              <a:ext uri="{FF2B5EF4-FFF2-40B4-BE49-F238E27FC236}">
                <a16:creationId xmlns:a16="http://schemas.microsoft.com/office/drawing/2014/main" id="{8AF33A39-E88B-4D40-A374-DF5CE4FE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238" y="2885314"/>
            <a:ext cx="4329079" cy="106717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5D3256-E78A-470D-99D4-B558D2E62F84}"/>
              </a:ext>
            </a:extLst>
          </p:cNvPr>
          <p:cNvGrpSpPr/>
          <p:nvPr/>
        </p:nvGrpSpPr>
        <p:grpSpPr>
          <a:xfrm>
            <a:off x="1367161" y="4344702"/>
            <a:ext cx="6851048" cy="1597208"/>
            <a:chOff x="762000" y="1524000"/>
            <a:chExt cx="7381875" cy="1752600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AEA495B-C9C7-4064-841F-2B22A28B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1524000"/>
              <a:ext cx="1092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State = x</a:t>
              </a:r>
            </a:p>
          </p:txBody>
        </p: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74E48F62-82E7-4596-B003-465C7A33D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675" y="1905000"/>
              <a:ext cx="1909763" cy="1143000"/>
              <a:chOff x="2202" y="1200"/>
              <a:chExt cx="1203" cy="720"/>
            </a:xfrm>
          </p:grpSpPr>
          <p:grpSp>
            <p:nvGrpSpPr>
              <p:cNvPr id="34" name="Group 8">
                <a:extLst>
                  <a:ext uri="{FF2B5EF4-FFF2-40B4-BE49-F238E27FC236}">
                    <a16:creationId xmlns:a16="http://schemas.microsoft.com/office/drawing/2014/main" id="{DDC1161B-7EA3-420C-84DD-A6AE67B5FE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1" y="1200"/>
                <a:ext cx="864" cy="720"/>
                <a:chOff x="2832" y="912"/>
                <a:chExt cx="864" cy="720"/>
              </a:xfrm>
            </p:grpSpPr>
            <p:sp>
              <p:nvSpPr>
                <p:cNvPr id="36" name="Freeform 9">
                  <a:extLst>
                    <a:ext uri="{FF2B5EF4-FFF2-40B4-BE49-F238E27FC236}">
                      <a16:creationId xmlns:a16="http://schemas.microsoft.com/office/drawing/2014/main" id="{07F9C47B-A26D-47F9-8758-5A9BACD81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1344"/>
                  <a:ext cx="432" cy="288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240" y="288"/>
                    </a:cxn>
                    <a:cxn ang="0">
                      <a:pos x="240" y="0"/>
                    </a:cxn>
                    <a:cxn ang="0">
                      <a:pos x="432" y="0"/>
                    </a:cxn>
                  </a:cxnLst>
                  <a:rect l="0" t="0" r="r" b="b"/>
                  <a:pathLst>
                    <a:path w="432" h="288">
                      <a:moveTo>
                        <a:pt x="0" y="288"/>
                      </a:moveTo>
                      <a:lnTo>
                        <a:pt x="240" y="288"/>
                      </a:lnTo>
                      <a:lnTo>
                        <a:pt x="240" y="0"/>
                      </a:lnTo>
                      <a:lnTo>
                        <a:pt x="43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10">
                  <a:extLst>
                    <a:ext uri="{FF2B5EF4-FFF2-40B4-BE49-F238E27FC236}">
                      <a16:creationId xmlns:a16="http://schemas.microsoft.com/office/drawing/2014/main" id="{97ED2270-B9CD-4481-9561-E1159039B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912"/>
                  <a:ext cx="86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Rising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</a:p>
              </p:txBody>
            </p:sp>
          </p:grp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6D360692-1520-458A-AA70-1E1C06E2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324"/>
                <a:ext cx="38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  <a:sym typeface="Wingdings 3" pitchFamily="18" charset="2"/>
                  </a:rPr>
                  <a:t></a:t>
                </a:r>
              </a:p>
            </p:txBody>
          </p:sp>
        </p:grp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E726523B-0A9F-4F7E-9E87-BE7C108D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057400"/>
              <a:ext cx="1244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155C2F82-FE35-425D-B40B-C7BE5F4C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057400"/>
              <a:ext cx="1062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 = y</a:t>
              </a:r>
            </a:p>
          </p:txBody>
        </p:sp>
        <p:sp>
          <p:nvSpPr>
            <p:cNvPr id="23" name="AutoShape 17">
              <a:extLst>
                <a:ext uri="{FF2B5EF4-FFF2-40B4-BE49-F238E27FC236}">
                  <a16:creationId xmlns:a16="http://schemas.microsoft.com/office/drawing/2014/main" id="{42D3D720-52A7-438D-9EA2-648F4B824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2514600"/>
              <a:ext cx="457200" cy="228600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24420CC8-6161-40E8-97AD-1E89B5CE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514600"/>
              <a:ext cx="457200" cy="228600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11F8A220-411A-47AC-977E-BB2C0C2E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038" y="1981200"/>
              <a:ext cx="228600" cy="1295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E2648A6C-7639-4845-8C53-8501BA41C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675" y="1524000"/>
              <a:ext cx="2743200" cy="1752600"/>
              <a:chOff x="3402" y="960"/>
              <a:chExt cx="1728" cy="1104"/>
            </a:xfrm>
          </p:grpSpPr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465CCF72-0F34-4397-83BC-DFD1BF97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1324"/>
                <a:ext cx="38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  <a:sym typeface="Wingdings 3" pitchFamily="18" charset="2"/>
                  </a:rPr>
                  <a:t></a:t>
                </a:r>
              </a:p>
            </p:txBody>
          </p:sp>
          <p:grpSp>
            <p:nvGrpSpPr>
              <p:cNvPr id="28" name="Group 22">
                <a:extLst>
                  <a:ext uri="{FF2B5EF4-FFF2-40B4-BE49-F238E27FC236}">
                    <a16:creationId xmlns:a16="http://schemas.microsoft.com/office/drawing/2014/main" id="{22848946-28E5-4561-9F08-F0D52B6312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5" y="960"/>
                <a:ext cx="1245" cy="1104"/>
                <a:chOff x="3885" y="960"/>
                <a:chExt cx="1245" cy="1104"/>
              </a:xfrm>
            </p:grpSpPr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4BC35B3B-513D-40F8-A44B-E28E067A9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960"/>
                  <a:ext cx="6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State = y</a:t>
                  </a:r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5F10A2E8-910A-4BBE-8242-AD10C9AC3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9" y="1296"/>
                  <a:ext cx="781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Output = y</a:t>
                  </a:r>
                </a:p>
              </p:txBody>
            </p:sp>
            <p:sp>
              <p:nvSpPr>
                <p:cNvPr id="31" name="AutoShape 19">
                  <a:extLst>
                    <a:ext uri="{FF2B5EF4-FFF2-40B4-BE49-F238E27FC236}">
                      <a16:creationId xmlns:a16="http://schemas.microsoft.com/office/drawing/2014/main" id="{B033314B-AA3B-48D1-8BA0-8C12EDAE1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84"/>
                  <a:ext cx="288" cy="144"/>
                </a:xfrm>
                <a:prstGeom prst="rightArrow">
                  <a:avLst>
                    <a:gd name="adj1" fmla="val 16667"/>
                    <a:gd name="adj2" fmla="val 6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AutoShape 20">
                  <a:extLst>
                    <a:ext uri="{FF2B5EF4-FFF2-40B4-BE49-F238E27FC236}">
                      <a16:creationId xmlns:a16="http://schemas.microsoft.com/office/drawing/2014/main" id="{FD89A23A-05ED-40AA-B520-DD2F40194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7" y="1584"/>
                  <a:ext cx="288" cy="144"/>
                </a:xfrm>
                <a:prstGeom prst="rightArrow">
                  <a:avLst>
                    <a:gd name="adj1" fmla="val 16667"/>
                    <a:gd name="adj2" fmla="val 66667"/>
                  </a:avLst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6">
                  <a:extLst>
                    <a:ext uri="{FF2B5EF4-FFF2-40B4-BE49-F238E27FC236}">
                      <a16:creationId xmlns:a16="http://schemas.microsoft.com/office/drawing/2014/main" id="{ED9B4158-CF2B-44B9-B192-4B19E2E47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3" y="1248"/>
                  <a:ext cx="144" cy="81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817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D190-F34E-488B-9979-6AFC79DB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4C736-E98F-4A35-ACB6-823826C4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</a:t>
            </a:r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取指、</a:t>
            </a:r>
            <a:r>
              <a:rPr lang="en-US" altLang="zh-CN" dirty="0"/>
              <a:t>D</a:t>
            </a:r>
            <a:r>
              <a:rPr lang="zh-CN" altLang="en-US" dirty="0"/>
              <a:t>译码、</a:t>
            </a:r>
            <a:r>
              <a:rPr lang="en-US" altLang="zh-CN" dirty="0"/>
              <a:t>E</a:t>
            </a:r>
            <a:r>
              <a:rPr lang="zh-CN" altLang="en-US" dirty="0"/>
              <a:t>执行、</a:t>
            </a:r>
            <a:r>
              <a:rPr lang="en-US" altLang="zh-CN" dirty="0"/>
              <a:t>M</a:t>
            </a:r>
            <a:r>
              <a:rPr lang="zh-CN" altLang="en-US" dirty="0"/>
              <a:t>访存、</a:t>
            </a:r>
            <a:r>
              <a:rPr lang="en-US" altLang="zh-CN" dirty="0"/>
              <a:t>W</a:t>
            </a:r>
            <a:r>
              <a:rPr lang="zh-CN" altLang="en-US" dirty="0"/>
              <a:t>写回、更新</a:t>
            </a:r>
            <a:r>
              <a:rPr lang="en-US" altLang="zh-CN" dirty="0"/>
              <a:t>PC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C0331-3034-4E14-942A-98F4D0CF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76872"/>
            <a:ext cx="6713958" cy="405725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60F3D0C-7C7A-4212-8A33-DF42C65D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1575" y="223877"/>
            <a:ext cx="4425065" cy="658949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5204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81A0-E2FC-41A6-A403-AF88B904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D0034-CA4F-4635-B3E7-94A9F022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</a:p>
          <a:p>
            <a:pPr lvl="1"/>
            <a:r>
              <a:rPr lang="zh-CN" altLang="en-US" dirty="0"/>
              <a:t>基本原理和方法：将组合逻辑分成阶段，使得阶段最大经历的时间最小（周期最小）</a:t>
            </a:r>
            <a:endParaRPr lang="en-US" altLang="zh-CN" dirty="0"/>
          </a:p>
          <a:p>
            <a:pPr lvl="1"/>
            <a:r>
              <a:rPr lang="zh-CN" altLang="en-US" dirty="0"/>
              <a:t>吞吐量计算：吞吐量</a:t>
            </a:r>
            <a:r>
              <a:rPr lang="en-US" altLang="zh-CN" dirty="0"/>
              <a:t>(GIPS) = 1000 / </a:t>
            </a:r>
            <a:r>
              <a:rPr lang="zh-CN" altLang="en-US" dirty="0"/>
              <a:t>最大周期</a:t>
            </a:r>
            <a:r>
              <a:rPr lang="en-US" altLang="zh-CN" dirty="0"/>
              <a:t>(</a:t>
            </a:r>
            <a:r>
              <a:rPr lang="en-US" altLang="zh-CN" dirty="0" err="1"/>
              <a:t>ps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延迟计算：最大周期</a:t>
            </a:r>
            <a:r>
              <a:rPr lang="en-US" altLang="zh-CN" dirty="0"/>
              <a:t>*</a:t>
            </a:r>
            <a:r>
              <a:rPr lang="zh-CN" altLang="en-US" dirty="0"/>
              <a:t>流水线深度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5AB952-B6BA-4760-9D09-EC79B580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95" y="2924944"/>
            <a:ext cx="6541681" cy="35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81A0-E2FC-41A6-A403-AF88B904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D0034-CA4F-4635-B3E7-94A9F022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</a:p>
          <a:p>
            <a:pPr lvl="1"/>
            <a:r>
              <a:rPr lang="en-US" altLang="zh-CN" dirty="0"/>
              <a:t>Select PC </a:t>
            </a:r>
            <a:r>
              <a:rPr lang="zh-CN" altLang="en-US" dirty="0"/>
              <a:t>移至周期开始；取指阶段增加 </a:t>
            </a:r>
            <a:r>
              <a:rPr lang="en-US" altLang="zh-CN" dirty="0"/>
              <a:t>Predict PC</a:t>
            </a:r>
          </a:p>
          <a:p>
            <a:pPr lvl="1"/>
            <a:r>
              <a:rPr lang="zh-CN" altLang="en-US" dirty="0"/>
              <a:t>流水线寄存器</a:t>
            </a:r>
            <a:r>
              <a:rPr lang="en-US" altLang="zh-CN" dirty="0" err="1"/>
              <a:t>FDEMW_state</a:t>
            </a:r>
            <a:r>
              <a:rPr lang="zh-CN" altLang="en-US" dirty="0"/>
              <a:t>；流水线阶段内的状态信号</a:t>
            </a:r>
            <a:r>
              <a:rPr lang="en-US" altLang="zh-CN" dirty="0" err="1"/>
              <a:t>m_state</a:t>
            </a:r>
            <a:endParaRPr lang="en-US" altLang="zh-CN" dirty="0"/>
          </a:p>
          <a:p>
            <a:pPr lvl="1"/>
            <a:r>
              <a:rPr lang="zh-CN" altLang="en-US" dirty="0"/>
              <a:t>添加 </a:t>
            </a:r>
            <a:r>
              <a:rPr lang="en-US" altLang="zh-CN" dirty="0" err="1"/>
              <a:t>Fwd</a:t>
            </a:r>
            <a:r>
              <a:rPr lang="en-US" altLang="zh-CN" dirty="0"/>
              <a:t> A </a:t>
            </a:r>
            <a:r>
              <a:rPr lang="zh-CN" altLang="en-US" dirty="0"/>
              <a:t>和 </a:t>
            </a:r>
            <a:r>
              <a:rPr lang="en-US" altLang="zh-CN" dirty="0" err="1"/>
              <a:t>Fwd</a:t>
            </a:r>
            <a:r>
              <a:rPr lang="en-US" altLang="zh-CN" dirty="0"/>
              <a:t> B </a:t>
            </a:r>
            <a:r>
              <a:rPr lang="zh-CN" altLang="en-US" dirty="0"/>
              <a:t>来实现数据转发，避免一些数据冒险</a:t>
            </a:r>
            <a:endParaRPr lang="en-US" altLang="zh-CN" dirty="0"/>
          </a:p>
          <a:p>
            <a:pPr lvl="1"/>
            <a:r>
              <a:rPr lang="zh-CN" altLang="en-US" dirty="0"/>
              <a:t>未解决的数据冒险：加载</a:t>
            </a:r>
            <a:r>
              <a:rPr lang="en-US" altLang="zh-CN" dirty="0"/>
              <a:t>/</a:t>
            </a:r>
            <a:r>
              <a:rPr lang="zh-CN" altLang="en-US" dirty="0"/>
              <a:t>使用数据冒险</a:t>
            </a:r>
            <a:r>
              <a:rPr lang="en-US" altLang="zh-CN" dirty="0"/>
              <a:t>——</a:t>
            </a:r>
            <a:r>
              <a:rPr lang="zh-CN" altLang="en-US" dirty="0"/>
              <a:t>插入一个</a:t>
            </a:r>
            <a:r>
              <a:rPr lang="en-US" altLang="zh-CN" dirty="0"/>
              <a:t>bubble</a:t>
            </a:r>
          </a:p>
          <a:p>
            <a:pPr lvl="1"/>
            <a:r>
              <a:rPr lang="zh-CN" altLang="en-US" dirty="0"/>
              <a:t>控制冒险：</a:t>
            </a:r>
            <a:r>
              <a:rPr lang="en-US" altLang="zh-CN" dirty="0"/>
              <a:t>ret——</a:t>
            </a:r>
            <a:r>
              <a:rPr lang="zh-CN" altLang="en-US" dirty="0"/>
              <a:t>插入三个</a:t>
            </a:r>
            <a:r>
              <a:rPr lang="en-US" altLang="zh-CN" dirty="0"/>
              <a:t>bubble</a:t>
            </a:r>
          </a:p>
          <a:p>
            <a:pPr lvl="1"/>
            <a:r>
              <a:rPr lang="zh-CN" altLang="en-US" dirty="0"/>
              <a:t>控制冒险：</a:t>
            </a:r>
            <a:r>
              <a:rPr lang="en-US" altLang="zh-CN" dirty="0" err="1"/>
              <a:t>jXX</a:t>
            </a:r>
            <a:r>
              <a:rPr lang="zh-CN" altLang="en-US" dirty="0"/>
              <a:t>分支预测失败</a:t>
            </a:r>
            <a:r>
              <a:rPr lang="en-US" altLang="zh-CN" dirty="0"/>
              <a:t>——</a:t>
            </a:r>
            <a:r>
              <a:rPr lang="zh-CN" altLang="en-US" dirty="0"/>
              <a:t>插入两个</a:t>
            </a:r>
            <a:r>
              <a:rPr lang="en-US" altLang="zh-CN" dirty="0"/>
              <a:t>bubble</a:t>
            </a:r>
            <a:r>
              <a:rPr lang="zh-CN" altLang="en-US" dirty="0"/>
              <a:t>以终止错误的两条指令</a:t>
            </a:r>
            <a:endParaRPr lang="en-US" altLang="zh-CN" dirty="0"/>
          </a:p>
          <a:p>
            <a:pPr lvl="1"/>
            <a:r>
              <a:rPr lang="zh-CN" altLang="en-US" dirty="0"/>
              <a:t>具体内容不详细展开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269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3-cache-memories-2022-upload.pptx" id="{54BF5331-A24C-4D66-96EA-D78B26543C16}" vid="{D62C7164-6597-42E5-A2AE-35E2AFC473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13-cache-memories-2022-upload</Template>
  <TotalTime>0</TotalTime>
  <Words>1163</Words>
  <Application>Microsoft Office PowerPoint</Application>
  <PresentationFormat>宽屏</PresentationFormat>
  <Paragraphs>131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ＭＳ Ｐゴシック</vt:lpstr>
      <vt:lpstr>黑体</vt:lpstr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Wingdings 3</vt:lpstr>
      <vt:lpstr>00-template</vt:lpstr>
      <vt:lpstr>期中回顾  Oct. 26, 2022</vt:lpstr>
      <vt:lpstr>目录</vt:lpstr>
      <vt:lpstr>第二章 信息的表示和处理</vt:lpstr>
      <vt:lpstr>第三章 程序的机器级表示</vt:lpstr>
      <vt:lpstr>第三章 程序的机器级表示</vt:lpstr>
      <vt:lpstr>第四章 处理器体系结构</vt:lpstr>
      <vt:lpstr>第四章 处理器体系结构</vt:lpstr>
      <vt:lpstr>第四章 处理器体系结构</vt:lpstr>
      <vt:lpstr>第四章 处理器体系结构</vt:lpstr>
      <vt:lpstr>第六章 存储器层次结构</vt:lpstr>
      <vt:lpstr>第六章 存储器层次结构</vt:lpstr>
      <vt:lpstr>第六章 存储器层次结构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2022-10-25T15:20:09Z</dcterms:created>
  <dcterms:modified xsi:type="dcterms:W3CDTF">2022-10-26T12:31:19Z</dcterms:modified>
</cp:coreProperties>
</file>