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341" r:id="rId3"/>
    <p:sldId id="342" r:id="rId4"/>
    <p:sldId id="330" r:id="rId5"/>
    <p:sldId id="413" r:id="rId6"/>
    <p:sldId id="412" r:id="rId7"/>
    <p:sldId id="418" r:id="rId8"/>
    <p:sldId id="414" r:id="rId9"/>
    <p:sldId id="415" r:id="rId11"/>
    <p:sldId id="450" r:id="rId12"/>
    <p:sldId id="416" r:id="rId13"/>
    <p:sldId id="417" r:id="rId14"/>
    <p:sldId id="444" r:id="rId15"/>
    <p:sldId id="445" r:id="rId16"/>
    <p:sldId id="449" r:id="rId17"/>
    <p:sldId id="446" r:id="rId18"/>
    <p:sldId id="451" r:id="rId19"/>
    <p:sldId id="447" r:id="rId20"/>
    <p:sldId id="452" r:id="rId21"/>
    <p:sldId id="457" r:id="rId22"/>
    <p:sldId id="453" r:id="rId23"/>
    <p:sldId id="454" r:id="rId24"/>
    <p:sldId id="455" r:id="rId25"/>
    <p:sldId id="456" r:id="rId26"/>
    <p:sldId id="460" r:id="rId27"/>
    <p:sldId id="463" r:id="rId28"/>
    <p:sldId id="461" r:id="rId29"/>
    <p:sldId id="462" r:id="rId30"/>
    <p:sldId id="464" r:id="rId31"/>
    <p:sldId id="340" r:id="rId32"/>
  </p:sldIdLst>
  <p:sldSz cx="9144000" cy="5143500" type="screen16x9"/>
  <p:notesSz cx="6858000" cy="9144000"/>
  <p:custDataLst>
    <p:tags r:id="rId3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5A5C"/>
    <a:srgbClr val="BCD9B4"/>
    <a:srgbClr val="E1EEDE"/>
    <a:srgbClr val="FCFBF9"/>
    <a:srgbClr val="DAD1C1"/>
    <a:srgbClr val="E7834C"/>
    <a:srgbClr val="A3B6DD"/>
    <a:srgbClr val="F5E0D7"/>
    <a:srgbClr val="DEC6D9"/>
    <a:srgbClr val="CCB8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5" autoAdjust="0"/>
    <p:restoredTop sz="94660"/>
  </p:normalViewPr>
  <p:slideViewPr>
    <p:cSldViewPr snapToGrid="0" showGuides="1">
      <p:cViewPr varScale="1">
        <p:scale>
          <a:sx n="141" d="100"/>
          <a:sy n="141" d="100"/>
        </p:scale>
        <p:origin x="126" y="324"/>
      </p:cViewPr>
      <p:guideLst>
        <p:guide pos="2848"/>
        <p:guide orient="horz" pos="2217"/>
        <p:guide orient="horz" pos="69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gs" Target="tags/tag4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</a:lstStyle>
          <a:p>
            <a:fld id="{28A79BCC-EBEB-42E5-83F4-10D3135CFBA1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</a:lstStyle>
          <a:p>
            <a:fld id="{F66E5D90-DA93-403E-ABDB-C1B1DCB6D7C0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思源黑体 CN Light" panose="020B0300000000000000" pitchFamily="34" charset="-122"/>
        <a:ea typeface="思源黑体 CN Light" panose="020B0300000000000000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黑体 CN Light" panose="020B0300000000000000" pitchFamily="34" charset="-122"/>
        <a:ea typeface="思源黑体 CN Light" panose="020B0300000000000000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黑体 CN Light" panose="020B0300000000000000" pitchFamily="34" charset="-122"/>
        <a:ea typeface="思源黑体 CN Light" panose="020B0300000000000000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黑体 CN Light" panose="020B0300000000000000" pitchFamily="34" charset="-122"/>
        <a:ea typeface="思源黑体 CN Light" panose="020B0300000000000000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黑体 CN Light" panose="020B0300000000000000" pitchFamily="34" charset="-122"/>
        <a:ea typeface="思源黑体 CN Light" panose="020B0300000000000000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96AAE-631E-41FD-8FC9-6EAFB56BE3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AB58-482A-49A7-97BE-25AC2FA89E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5000000">
        <p15:prstTrans prst="peelOff"/>
      </p:transition>
    </mc:Choice>
    <mc:Fallback>
      <p:transition spd="slow" advTm="5000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96AAE-631E-41FD-8FC9-6EAFB56BE3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AB58-482A-49A7-97BE-25AC2FA89E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5000000">
        <p15:prstTrans prst="peelOff"/>
      </p:transition>
    </mc:Choice>
    <mc:Fallback>
      <p:transition spd="slow" advTm="5000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96AAE-631E-41FD-8FC9-6EAFB56BE3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AB58-482A-49A7-97BE-25AC2FA89E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5000000">
        <p15:prstTrans prst="peelOff"/>
      </p:transition>
    </mc:Choice>
    <mc:Fallback>
      <p:transition spd="slow" advTm="5000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5000000">
        <p15:prstTrans prst="peelOff"/>
      </p:transition>
    </mc:Choice>
    <mc:Fallback>
      <p:transition spd="slow" advTm="5000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直角三角形 5"/>
          <p:cNvSpPr/>
          <p:nvPr/>
        </p:nvSpPr>
        <p:spPr>
          <a:xfrm rot="5400000">
            <a:off x="168217" y="-168216"/>
            <a:ext cx="1206358" cy="1542790"/>
          </a:xfrm>
          <a:prstGeom prst="rtTriangle">
            <a:avLst/>
          </a:prstGeom>
          <a:solidFill>
            <a:srgbClr val="BCD9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 rot="10800000">
            <a:off x="7626927" y="3957250"/>
            <a:ext cx="1517073" cy="1186250"/>
            <a:chOff x="-3" y="-28347"/>
            <a:chExt cx="5437254" cy="4251572"/>
          </a:xfrm>
          <a:solidFill>
            <a:srgbClr val="4D5A5C"/>
          </a:solidFill>
        </p:grpSpPr>
        <p:sp>
          <p:nvSpPr>
            <p:cNvPr id="10" name="直角三角形 9"/>
            <p:cNvSpPr/>
            <p:nvPr/>
          </p:nvSpPr>
          <p:spPr>
            <a:xfrm rot="5400000">
              <a:off x="592838" y="-621187"/>
              <a:ext cx="4251571" cy="5437254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11" name="直角三角形 10"/>
            <p:cNvSpPr/>
            <p:nvPr/>
          </p:nvSpPr>
          <p:spPr>
            <a:xfrm rot="5400000">
              <a:off x="560814" y="-589160"/>
              <a:ext cx="4021873" cy="51435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5000000">
        <p15:prstTrans prst="peelOff"/>
      </p:transition>
    </mc:Choice>
    <mc:Fallback>
      <p:transition spd="slow" advTm="5000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96AAE-631E-41FD-8FC9-6EAFB56BE3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AB58-482A-49A7-97BE-25AC2FA89E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5000000">
        <p15:prstTrans prst="peelOff"/>
      </p:transition>
    </mc:Choice>
    <mc:Fallback>
      <p:transition spd="slow" advTm="5000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96AAE-631E-41FD-8FC9-6EAFB56BE3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AB58-482A-49A7-97BE-25AC2FA89E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5000000">
        <p15:prstTrans prst="peelOff"/>
      </p:transition>
    </mc:Choice>
    <mc:Fallback>
      <p:transition spd="slow" advTm="5000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96AAE-631E-41FD-8FC9-6EAFB56BE3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AB58-482A-49A7-97BE-25AC2FA89E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5000000">
        <p15:prstTrans prst="peelOff"/>
      </p:transition>
    </mc:Choice>
    <mc:Fallback>
      <p:transition spd="slow" advTm="5000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96AAE-631E-41FD-8FC9-6EAFB56BE3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AB58-482A-49A7-97BE-25AC2FA89E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5000000">
        <p15:prstTrans prst="peelOff"/>
      </p:transition>
    </mc:Choice>
    <mc:Fallback>
      <p:transition spd="slow" advTm="5000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96AAE-631E-41FD-8FC9-6EAFB56BE3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AB58-482A-49A7-97BE-25AC2FA89E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5000000">
        <p15:prstTrans prst="peelOff"/>
      </p:transition>
    </mc:Choice>
    <mc:Fallback>
      <p:transition spd="slow" advTm="5000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96AAE-631E-41FD-8FC9-6EAFB56BE3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AB58-482A-49A7-97BE-25AC2FA89E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5000000">
        <p15:prstTrans prst="peelOff"/>
      </p:transition>
    </mc:Choice>
    <mc:Fallback>
      <p:transition spd="slow" advTm="5000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96AAE-631E-41FD-8FC9-6EAFB56BE3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AB58-482A-49A7-97BE-25AC2FA89E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5000000">
        <p15:prstTrans prst="peelOff"/>
      </p:transition>
    </mc:Choice>
    <mc:Fallback>
      <p:transition spd="slow" advTm="5000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</a:lstStyle>
          <a:p>
            <a:fld id="{82296AAE-631E-41FD-8FC9-6EAFB56BE33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</a:lstStyle>
          <a:p>
            <a:fld id="{E099AB58-482A-49A7-97BE-25AC2FA89E1E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5000000">
        <p15:prstTrans prst="peelOff"/>
      </p:transition>
    </mc:Choice>
    <mc:Fallback>
      <p:transition spd="slow" advTm="5000000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华文细黑" panose="02010600040101010101" pitchFamily="2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22.png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28.png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tags" Target="../tags/tag41.xml"/><Relationship Id="rId8" Type="http://schemas.openxmlformats.org/officeDocument/2006/relationships/tags" Target="../tags/tag40.xml"/><Relationship Id="rId7" Type="http://schemas.openxmlformats.org/officeDocument/2006/relationships/tags" Target="../tags/tag39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0" Type="http://schemas.openxmlformats.org/officeDocument/2006/relationships/slideLayout" Target="../slideLayouts/slideLayout12.xml"/><Relationship Id="rId1" Type="http://schemas.openxmlformats.org/officeDocument/2006/relationships/tags" Target="../tags/tag3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-矩形 5"/>
          <p:cNvSpPr/>
          <p:nvPr>
            <p:custDataLst>
              <p:tags r:id="rId1"/>
            </p:custDataLst>
          </p:nvPr>
        </p:nvSpPr>
        <p:spPr>
          <a:xfrm>
            <a:off x="6115050" y="0"/>
            <a:ext cx="3028950" cy="5143500"/>
          </a:xfrm>
          <a:prstGeom prst="rect">
            <a:avLst/>
          </a:prstGeom>
          <a:solidFill>
            <a:srgbClr val="4D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5" name="PA-矩形 4"/>
          <p:cNvSpPr/>
          <p:nvPr>
            <p:custDataLst>
              <p:tags r:id="rId2"/>
            </p:custDataLst>
          </p:nvPr>
        </p:nvSpPr>
        <p:spPr>
          <a:xfrm>
            <a:off x="0" y="0"/>
            <a:ext cx="6115050" cy="5143500"/>
          </a:xfrm>
          <a:prstGeom prst="rect">
            <a:avLst/>
          </a:prstGeom>
          <a:solidFill>
            <a:srgbClr val="E1E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7" name="PA-矩形 6"/>
          <p:cNvSpPr/>
          <p:nvPr>
            <p:custDataLst>
              <p:tags r:id="rId3"/>
            </p:custDataLst>
          </p:nvPr>
        </p:nvSpPr>
        <p:spPr>
          <a:xfrm>
            <a:off x="1324817" y="718937"/>
            <a:ext cx="7081561" cy="3939540"/>
          </a:xfrm>
          <a:prstGeom prst="rect">
            <a:avLst/>
          </a:prstGeom>
          <a:solidFill>
            <a:srgbClr val="FCFBF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10" name="PA-矩形 9"/>
          <p:cNvSpPr/>
          <p:nvPr>
            <p:custDataLst>
              <p:tags r:id="rId4"/>
            </p:custDataLst>
          </p:nvPr>
        </p:nvSpPr>
        <p:spPr bwMode="auto">
          <a:xfrm>
            <a:off x="1939785" y="1822671"/>
            <a:ext cx="6072505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4000" b="1" kern="100" dirty="0">
                <a:solidFill>
                  <a:srgbClr val="BCD9B4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The Memory Hier</a:t>
            </a:r>
            <a:r>
              <a:rPr lang="en-US" altLang="zh-CN" sz="4000" b="1" kern="100" dirty="0">
                <a:solidFill>
                  <a:srgbClr val="BCD9B4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archy</a:t>
            </a:r>
            <a:endParaRPr lang="en-US" altLang="zh-CN" sz="4000" b="1" kern="100" dirty="0">
              <a:solidFill>
                <a:srgbClr val="BCD9B4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PA-矩形 10"/>
          <p:cNvSpPr/>
          <p:nvPr>
            <p:custDataLst>
              <p:tags r:id="rId5"/>
            </p:custDataLst>
          </p:nvPr>
        </p:nvSpPr>
        <p:spPr>
          <a:xfrm>
            <a:off x="2558568" y="2532917"/>
            <a:ext cx="4834939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spc="600" dirty="0">
                <a:solidFill>
                  <a:srgbClr val="6D6A73"/>
                </a:solidFill>
                <a:latin typeface="+mj-lt"/>
                <a:ea typeface="华文细黑" panose="02010600040101010101" pitchFamily="2" charset="-122"/>
              </a:rPr>
              <a:t>—</a:t>
            </a:r>
            <a:r>
              <a:rPr lang="en-US" altLang="zh-CN" sz="1200" spc="600" dirty="0">
                <a:solidFill>
                  <a:srgbClr val="6D6A73"/>
                </a:solidFill>
                <a:latin typeface="+mj-lt"/>
                <a:ea typeface="华文细黑" panose="02010600040101010101" pitchFamily="2" charset="-122"/>
              </a:rPr>
              <a:t>ics  </a:t>
            </a:r>
            <a:r>
              <a:rPr lang="en-US" altLang="zh-CN" sz="1200" spc="600" dirty="0">
                <a:solidFill>
                  <a:srgbClr val="6D6A73"/>
                </a:solidFill>
                <a:latin typeface="+mj-lt"/>
                <a:ea typeface="华文细黑" panose="02010600040101010101" pitchFamily="2" charset="-122"/>
              </a:rPr>
              <a:t>PKU</a:t>
            </a:r>
            <a:endParaRPr lang="en-US" altLang="zh-CN" sz="1200" spc="600" dirty="0">
              <a:solidFill>
                <a:srgbClr val="6D6A73"/>
              </a:solidFill>
              <a:latin typeface="+mj-lt"/>
              <a:ea typeface="华文细黑" panose="02010600040101010101" pitchFamily="2" charset="-122"/>
            </a:endParaRPr>
          </a:p>
        </p:txBody>
      </p:sp>
      <p:cxnSp>
        <p:nvCxnSpPr>
          <p:cNvPr id="12" name="PA-直接连接符 11"/>
          <p:cNvCxnSpPr/>
          <p:nvPr>
            <p:custDataLst>
              <p:tags r:id="rId6"/>
            </p:custDataLst>
          </p:nvPr>
        </p:nvCxnSpPr>
        <p:spPr>
          <a:xfrm>
            <a:off x="3753727" y="2997008"/>
            <a:ext cx="2444620" cy="0"/>
          </a:xfrm>
          <a:prstGeom prst="line">
            <a:avLst/>
          </a:prstGeom>
          <a:ln w="6350" cap="flat" cmpd="sng" algn="ctr">
            <a:solidFill>
              <a:srgbClr val="BCD9B4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A-矩形 13"/>
          <p:cNvSpPr/>
          <p:nvPr>
            <p:custDataLst>
              <p:tags r:id="rId7"/>
            </p:custDataLst>
          </p:nvPr>
        </p:nvSpPr>
        <p:spPr>
          <a:xfrm rot="10800000">
            <a:off x="711960" y="1326795"/>
            <a:ext cx="1047273" cy="2723823"/>
          </a:xfrm>
          <a:prstGeom prst="rect">
            <a:avLst/>
          </a:prstGeom>
          <a:solidFill>
            <a:srgbClr val="4D5A5C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4800" spc="600" dirty="0">
                <a:latin typeface="Impact" panose="020B0806030902050204" pitchFamily="34" charset="0"/>
                <a:ea typeface="华文细黑" panose="02010600040101010101" pitchFamily="2" charset="-122"/>
              </a:rPr>
              <a:t>2022.10</a:t>
            </a:r>
            <a:endParaRPr lang="en-US" altLang="zh-CN" sz="4800" spc="600" dirty="0">
              <a:latin typeface="Impact" panose="020B0806030902050204" pitchFamily="34" charset="0"/>
              <a:ea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46450" y="3209925"/>
            <a:ext cx="3279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lvl="1" indent="457200"/>
            <a:r>
              <a:rPr lang="zh-CN" altLang="en-US">
                <a:latin typeface="+mj-ea"/>
                <a:ea typeface="+mj-ea"/>
              </a:rPr>
              <a:t>回课人：陈可</a:t>
            </a:r>
            <a:endParaRPr lang="zh-CN" altLang="en-US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5000000">
        <p15:prstTrans prst="peelOff"/>
      </p:transition>
    </mc:Choice>
    <mc:Fallback>
      <p:transition spd="slow" advTm="500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7" grpId="0" bldLvl="0" animBg="1"/>
      <p:bldP spid="10" grpId="0"/>
      <p:bldP spid="11" grpId="0"/>
      <p:bldP spid="1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B~FZFRONXXNQW4[025MMB$E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73760" y="507365"/>
            <a:ext cx="6629400" cy="9334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290445" y="85725"/>
            <a:ext cx="3796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None/>
            </a:pPr>
            <a:r>
              <a:rPr lang="en-US" altLang="zh-CN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SRAM与DRAM对比总结</a:t>
            </a:r>
            <a:endParaRPr lang="en-US" altLang="zh-CN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99355" y="4563745"/>
            <a:ext cx="3888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Sciencedirect上对8T-SRAM有关研究</a:t>
            </a:r>
            <a:endParaRPr lang="en-US" altLang="zh-CN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9270" y="3886835"/>
            <a:ext cx="39484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 sub-threshold eight transistor (8T) SRAM cell design for stability improvement</a:t>
            </a:r>
            <a:endParaRPr lang="en-US" altLang="zh-CN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15315" y="2030095"/>
            <a:ext cx="34690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PPT中提到SRAM的晶体管数目为6 </a:t>
            </a:r>
            <a:r>
              <a:rPr lang="en-US" altLang="zh-CN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or 8个</a:t>
            </a:r>
            <a:endParaRPr lang="zh-CN" altLang="en-US"/>
          </a:p>
        </p:txBody>
      </p:sp>
      <p:sp>
        <p:nvSpPr>
          <p:cNvPr id="8" name="下箭头 7"/>
          <p:cNvSpPr/>
          <p:nvPr/>
        </p:nvSpPr>
        <p:spPr>
          <a:xfrm>
            <a:off x="1748790" y="2753360"/>
            <a:ext cx="464185" cy="7988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3871595" y="2190750"/>
            <a:ext cx="1194435" cy="212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0" name="图片 9" descr="UERKQ4UC0SPZHG@K{{Q8EAB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6030" y="1630680"/>
            <a:ext cx="3444875" cy="27425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5000000">
        <p15:prstTrans prst="peelOff"/>
      </p:transition>
    </mc:Choice>
    <mc:Fallback>
      <p:transition spd="slow" advTm="5000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060575" y="383540"/>
            <a:ext cx="46634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traditional DRAM</a:t>
            </a:r>
            <a:endParaRPr lang="en-US" altLang="zh-CN" sz="2400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 descr="R270X3J_$IAIU9{X%FSXSZ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86810" y="1099185"/>
            <a:ext cx="5328920" cy="33381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19710" y="1099185"/>
            <a:ext cx="299783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一个d x w的DRAM：</a:t>
            </a:r>
            <a:endParaRPr lang="en-US" altLang="zh-CN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  <a:p>
            <a:pPr algn="l">
              <a:buClrTx/>
              <a:buSzTx/>
              <a:buFontTx/>
            </a:pPr>
            <a:r>
              <a:rPr lang="en-US" altLang="zh-CN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1.一共有w片DRAM单元</a:t>
            </a:r>
            <a:endParaRPr lang="en-US" altLang="zh-CN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  <a:p>
            <a:pPr algn="l">
              <a:buClrTx/>
              <a:buSzTx/>
              <a:buFontTx/>
            </a:pPr>
            <a:r>
              <a:rPr lang="en-US" altLang="zh-CN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2.</a:t>
            </a:r>
            <a:r>
              <a:rPr lang="zh-CN" altLang="en-US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每片单元为长方形，</a:t>
            </a:r>
            <a:r>
              <a:rPr lang="en-US" altLang="zh-CN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bits</a:t>
            </a:r>
            <a:r>
              <a:rPr lang="zh-CN" altLang="en-US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总数为</a:t>
            </a:r>
            <a:r>
              <a:rPr lang="en-US" altLang="zh-CN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d</a:t>
            </a:r>
            <a:endParaRPr lang="en-US" altLang="zh-CN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  <a:p>
            <a:pPr algn="l">
              <a:buClrTx/>
              <a:buSzTx/>
              <a:buFontTx/>
            </a:pPr>
            <a:endParaRPr lang="en-US" altLang="zh-CN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  <a:p>
            <a:pPr algn="l">
              <a:buClrTx/>
              <a:buSzTx/>
              <a:buFontTx/>
            </a:pPr>
            <a:r>
              <a:rPr lang="zh-CN" altLang="en-US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右图为</a:t>
            </a:r>
            <a:r>
              <a:rPr lang="en-US" altLang="zh-CN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16 * 8</a:t>
            </a:r>
            <a:r>
              <a:rPr lang="zh-CN" altLang="en-US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大小</a:t>
            </a:r>
            <a:r>
              <a:rPr lang="en-US" altLang="zh-CN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DRAM</a:t>
            </a:r>
            <a:endParaRPr lang="en-US" altLang="zh-CN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5000000">
        <p15:prstTrans prst="peelOff"/>
      </p:transition>
    </mc:Choice>
    <mc:Fallback>
      <p:transition spd="slow" advTm="5000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7350" y="254000"/>
            <a:ext cx="32099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DRAM的读取</a:t>
            </a:r>
            <a:endParaRPr lang="en-US" altLang="zh-CN" sz="2400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 descr="4PWPGIH_4VW1KEBGMVVU7H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03955" y="254000"/>
            <a:ext cx="5026025" cy="195770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87350" y="1087755"/>
            <a:ext cx="30962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16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内存依次发送行列地址RAS</a:t>
            </a:r>
            <a:r>
              <a:rPr lang="zh-CN" altLang="en-US" sz="16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请求与</a:t>
            </a:r>
            <a:r>
              <a:rPr lang="en-US" altLang="zh-CN" sz="16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CAS</a:t>
            </a:r>
            <a:r>
              <a:rPr lang="zh-CN" altLang="en-US" sz="16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请求，获得对应坐标，最后返回</a:t>
            </a:r>
            <a:r>
              <a:rPr lang="en-US" altLang="zh-CN" sz="16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w</a:t>
            </a:r>
            <a:r>
              <a:rPr lang="zh-CN" altLang="en-US" sz="16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片</a:t>
            </a:r>
            <a:r>
              <a:rPr lang="en-US" altLang="zh-CN" sz="16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DRAM</a:t>
            </a:r>
            <a:r>
              <a:rPr lang="zh-CN" altLang="en-US" sz="16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对应位置的</a:t>
            </a:r>
            <a:r>
              <a:rPr lang="en-US" altLang="zh-CN" sz="16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bit</a:t>
            </a:r>
            <a:endParaRPr lang="en-US" altLang="zh-CN" sz="1600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4165" y="2753360"/>
            <a:ext cx="38252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内存模块（Memory Module）</a:t>
            </a:r>
            <a:endParaRPr lang="zh-CN" altLang="en-US"/>
          </a:p>
        </p:txBody>
      </p:sp>
      <p:sp>
        <p:nvSpPr>
          <p:cNvPr id="6" name="下箭头 5"/>
          <p:cNvSpPr/>
          <p:nvPr/>
        </p:nvSpPr>
        <p:spPr>
          <a:xfrm>
            <a:off x="1703705" y="1908810"/>
            <a:ext cx="258445" cy="8750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68655" y="3337560"/>
            <a:ext cx="309626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16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将多个上述</a:t>
            </a:r>
            <a:r>
              <a:rPr lang="en-US" altLang="zh-CN" sz="16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DRAM</a:t>
            </a:r>
            <a:r>
              <a:rPr lang="zh-CN" altLang="en-US" sz="16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组合</a:t>
            </a:r>
            <a:r>
              <a:rPr lang="zh-CN" altLang="en-US" sz="16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使用</a:t>
            </a:r>
            <a:endParaRPr lang="zh-CN" altLang="en-US" sz="1600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  <a:p>
            <a:pPr algn="l">
              <a:buClrTx/>
              <a:buSzTx/>
              <a:buFontTx/>
            </a:pPr>
            <a:endParaRPr lang="zh-CN" altLang="en-US" sz="1600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  <a:p>
            <a:pPr algn="l">
              <a:buClrTx/>
              <a:buSzTx/>
              <a:buFontTx/>
            </a:pPr>
            <a:r>
              <a:rPr lang="zh-CN" altLang="en-US" sz="16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例如右图</a:t>
            </a:r>
            <a:r>
              <a:rPr lang="en-US" altLang="zh-CN" sz="16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8M x 8DRAM</a:t>
            </a:r>
            <a:r>
              <a:rPr lang="zh-CN" altLang="en-US" sz="16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，就是取</a:t>
            </a:r>
            <a:r>
              <a:rPr lang="en-US" altLang="zh-CN" sz="16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8</a:t>
            </a:r>
            <a:r>
              <a:rPr lang="zh-CN" altLang="en-US" sz="16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个</a:t>
            </a:r>
            <a:r>
              <a:rPr lang="en-US" altLang="zh-CN" sz="16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DRAM</a:t>
            </a:r>
            <a:r>
              <a:rPr lang="zh-CN" altLang="en-US" sz="16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单元，每次给定坐标（</a:t>
            </a:r>
            <a:r>
              <a:rPr lang="en-US" altLang="zh-CN" sz="16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i</a:t>
            </a:r>
            <a:r>
              <a:rPr lang="zh-CN" altLang="en-US" sz="16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，</a:t>
            </a:r>
            <a:r>
              <a:rPr lang="en-US" altLang="zh-CN" sz="16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j</a:t>
            </a:r>
            <a:r>
              <a:rPr lang="zh-CN" altLang="en-US" sz="16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），获取</a:t>
            </a:r>
            <a:r>
              <a:rPr lang="en-US" altLang="zh-CN" sz="16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8*8=64</a:t>
            </a:r>
            <a:r>
              <a:rPr lang="zh-CN" altLang="en-US" sz="16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个</a:t>
            </a:r>
            <a:r>
              <a:rPr lang="en-US" altLang="zh-CN" sz="16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bit</a:t>
            </a:r>
            <a:endParaRPr lang="en-US" altLang="zh-CN" sz="1600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 descr="EW`%Z8~9`7WLAKNV5Z2IX(U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345" y="2510155"/>
            <a:ext cx="3126740" cy="22453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5000000">
        <p15:prstTrans prst="peelOff"/>
      </p:transition>
    </mc:Choice>
    <mc:Fallback>
      <p:transition spd="slow" advTm="5000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02840" y="186055"/>
            <a:ext cx="35375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en-US" altLang="zh-CN" sz="16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Enhanced DRAM</a:t>
            </a:r>
            <a:endParaRPr lang="en-US" altLang="zh-CN" sz="1600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2110" y="1007110"/>
            <a:ext cx="29362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en-US" altLang="zh-CN" sz="16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SDRAM(同步动态随机存取存储器)</a:t>
            </a:r>
            <a:endParaRPr lang="zh-CN" altLang="en-US" sz="1600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6" name="下箭头 5"/>
          <p:cNvSpPr/>
          <p:nvPr/>
        </p:nvSpPr>
        <p:spPr>
          <a:xfrm rot="2940000">
            <a:off x="2733675" y="284480"/>
            <a:ext cx="319405" cy="8216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79095" y="1844675"/>
            <a:ext cx="1103630" cy="9931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6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使用传统的时钟信号代替异步控制</a:t>
            </a:r>
            <a:endParaRPr lang="en-US" altLang="zh-CN" sz="1600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60550" y="1956435"/>
            <a:ext cx="1292225" cy="9937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6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允许重复使用行地址</a:t>
            </a:r>
            <a:endParaRPr lang="en-US" altLang="zh-CN" sz="1600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0" name="左大括号 9"/>
          <p:cNvSpPr/>
          <p:nvPr/>
        </p:nvSpPr>
        <p:spPr>
          <a:xfrm rot="5400000">
            <a:off x="1737360" y="1038860"/>
            <a:ext cx="83820" cy="13620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1482725" y="2787650"/>
            <a:ext cx="311785" cy="8140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09270" y="3716020"/>
            <a:ext cx="25406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DDR(</a:t>
            </a:r>
            <a:r>
              <a:rPr lang="en-US" altLang="zh-CN" sz="16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Double data-rate synchronous DRAM,双倍数据速率同步内存</a:t>
            </a:r>
            <a:r>
              <a:rPr lang="en-US" altLang="zh-CN" sz="16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)</a:t>
            </a:r>
            <a:endParaRPr lang="en-US" altLang="zh-CN" sz="1600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224530" y="3132455"/>
            <a:ext cx="20453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16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双边沿时钟每引脚每个周期发送2个位</a:t>
            </a:r>
            <a:endParaRPr lang="en-US" altLang="zh-CN" sz="1600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223260" y="4171950"/>
            <a:ext cx="20466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不同类型通过</a:t>
            </a:r>
            <a:r>
              <a:rPr lang="zh-CN" altLang="en-US" sz="16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小型预取缓冲区的</a:t>
            </a:r>
            <a:r>
              <a:rPr lang="en-US" altLang="zh-CN" sz="16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大小来区分</a:t>
            </a:r>
            <a:endParaRPr lang="zh-CN" altLang="en-US"/>
          </a:p>
        </p:txBody>
      </p:sp>
      <p:sp>
        <p:nvSpPr>
          <p:cNvPr id="15" name="左大括号 14"/>
          <p:cNvSpPr/>
          <p:nvPr/>
        </p:nvSpPr>
        <p:spPr>
          <a:xfrm>
            <a:off x="3072765" y="3380740"/>
            <a:ext cx="137160" cy="137731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直角上箭头 15"/>
          <p:cNvSpPr/>
          <p:nvPr/>
        </p:nvSpPr>
        <p:spPr>
          <a:xfrm>
            <a:off x="5316855" y="3670300"/>
            <a:ext cx="1681480" cy="57785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557520" y="3601720"/>
            <a:ext cx="1200785" cy="4432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0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Update</a:t>
            </a:r>
            <a:endParaRPr lang="en-US" altLang="zh-CN" sz="2000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963285" y="3132455"/>
            <a:ext cx="18034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20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DDR2</a:t>
            </a:r>
            <a:endParaRPr lang="en-US" altLang="zh-CN" sz="2000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  <p:cxnSp>
        <p:nvCxnSpPr>
          <p:cNvPr id="20" name="直接箭头连接符 19"/>
          <p:cNvCxnSpPr>
            <a:endCxn id="18" idx="3"/>
          </p:cNvCxnSpPr>
          <p:nvPr/>
        </p:nvCxnSpPr>
        <p:spPr>
          <a:xfrm flipV="1">
            <a:off x="6800215" y="3331845"/>
            <a:ext cx="96647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7872730" y="3132455"/>
            <a:ext cx="8826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4bit</a:t>
            </a:r>
            <a:endParaRPr lang="en-US" altLang="zh-CN" sz="2000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963285" y="2600325"/>
            <a:ext cx="18034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20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DDR3</a:t>
            </a:r>
            <a:endParaRPr lang="en-US" altLang="zh-CN" sz="2000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963285" y="2068195"/>
            <a:ext cx="18034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20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DDR4</a:t>
            </a:r>
            <a:endParaRPr lang="en-US" altLang="zh-CN" sz="2000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24" name="右大括号 23"/>
          <p:cNvSpPr/>
          <p:nvPr/>
        </p:nvSpPr>
        <p:spPr>
          <a:xfrm>
            <a:off x="6762115" y="2228850"/>
            <a:ext cx="943610" cy="6159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7872730" y="2388870"/>
            <a:ext cx="8826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8bit</a:t>
            </a:r>
            <a:endParaRPr lang="en-US" altLang="zh-CN" sz="2000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530600" y="2199640"/>
            <a:ext cx="24415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12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DDR4相比DDR3传输位数没有翻倍，但是Memory Clock由200MHz左右提升至400MHz左右</a:t>
            </a:r>
            <a:endParaRPr lang="en-US" altLang="zh-CN" sz="1200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972175" y="1536065"/>
            <a:ext cx="18034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20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DDR5</a:t>
            </a:r>
            <a:endParaRPr lang="en-US" altLang="zh-CN" sz="2000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flipV="1">
            <a:off x="6800215" y="1757680"/>
            <a:ext cx="96647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7872730" y="1536065"/>
            <a:ext cx="8826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16bit</a:t>
            </a:r>
            <a:endParaRPr lang="en-US" altLang="zh-CN" sz="2000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30" name="右箭头 29"/>
          <p:cNvSpPr/>
          <p:nvPr/>
        </p:nvSpPr>
        <p:spPr>
          <a:xfrm>
            <a:off x="5027930" y="174625"/>
            <a:ext cx="996315" cy="2051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右箭头 30"/>
          <p:cNvSpPr/>
          <p:nvPr/>
        </p:nvSpPr>
        <p:spPr>
          <a:xfrm rot="2400000">
            <a:off x="4818380" y="690880"/>
            <a:ext cx="1034415" cy="18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6093460" y="93345"/>
            <a:ext cx="29883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16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FPM DRAM</a:t>
            </a:r>
            <a:r>
              <a:rPr lang="zh-CN" altLang="en-US" sz="16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，快页模式</a:t>
            </a:r>
            <a:r>
              <a:rPr lang="en-US" altLang="zh-CN" sz="16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DRAM</a:t>
            </a:r>
            <a:endParaRPr lang="en-US" altLang="zh-CN" sz="1600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744845" y="925195"/>
            <a:ext cx="32912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16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EDO DRAM</a:t>
            </a:r>
            <a:r>
              <a:rPr lang="zh-CN" altLang="en-US" sz="16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，扩展数据输出</a:t>
            </a:r>
            <a:r>
              <a:rPr lang="en-US" altLang="zh-CN" sz="16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DEAM</a:t>
            </a:r>
            <a:endParaRPr lang="en-US" altLang="zh-CN" sz="1600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857365" y="533400"/>
            <a:ext cx="14605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outdate</a:t>
            </a:r>
            <a:endParaRPr lang="en-US" altLang="zh-CN"/>
          </a:p>
        </p:txBody>
      </p:sp>
      <p:sp>
        <p:nvSpPr>
          <p:cNvPr id="38" name="圆角右箭头 37"/>
          <p:cNvSpPr/>
          <p:nvPr/>
        </p:nvSpPr>
        <p:spPr>
          <a:xfrm rot="5400000">
            <a:off x="7606030" y="654050"/>
            <a:ext cx="281305" cy="25146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圆角右箭头 39"/>
          <p:cNvSpPr/>
          <p:nvPr/>
        </p:nvSpPr>
        <p:spPr>
          <a:xfrm rot="16200000">
            <a:off x="6640195" y="445135"/>
            <a:ext cx="281305" cy="25146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5000000">
        <p15:prstTrans prst="peelOff"/>
      </p:transition>
    </mc:Choice>
    <mc:Fallback>
      <p:transition spd="slow" advTm="5000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-直角三角形 5"/>
          <p:cNvSpPr/>
          <p:nvPr>
            <p:custDataLst>
              <p:tags r:id="rId1"/>
            </p:custDataLst>
          </p:nvPr>
        </p:nvSpPr>
        <p:spPr>
          <a:xfrm rot="10800000" flipH="1" flipV="1">
            <a:off x="0" y="-833098"/>
            <a:ext cx="7339769" cy="5976598"/>
          </a:xfrm>
          <a:prstGeom prst="rtTriangle">
            <a:avLst/>
          </a:prstGeom>
          <a:solidFill>
            <a:srgbClr val="BCD9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grpSp>
        <p:nvGrpSpPr>
          <p:cNvPr id="2" name="PA-组合 4"/>
          <p:cNvGrpSpPr/>
          <p:nvPr>
            <p:custDataLst>
              <p:tags r:id="rId2"/>
            </p:custDataLst>
          </p:nvPr>
        </p:nvGrpSpPr>
        <p:grpSpPr>
          <a:xfrm>
            <a:off x="1042706" y="-110154"/>
            <a:ext cx="5515640" cy="3698444"/>
            <a:chOff x="-999868" y="161629"/>
            <a:chExt cx="5515640" cy="3698444"/>
          </a:xfrm>
        </p:grpSpPr>
        <p:sp>
          <p:nvSpPr>
            <p:cNvPr id="4" name="PA-文本框 6"/>
            <p:cNvSpPr txBox="1"/>
            <p:nvPr>
              <p:custDataLst>
                <p:tags r:id="rId3"/>
              </p:custDataLst>
            </p:nvPr>
          </p:nvSpPr>
          <p:spPr>
            <a:xfrm>
              <a:off x="-999868" y="161629"/>
              <a:ext cx="5133340" cy="11068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600" b="1" dirty="0">
                  <a:solidFill>
                    <a:srgbClr val="4D5A5C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+mn-ea"/>
                  <a:sym typeface="+mn-lt"/>
                </a:rPr>
                <a:t> 				   ROM </a:t>
              </a:r>
              <a:endParaRPr lang="en-US" altLang="zh-CN" sz="6600" b="1" dirty="0">
                <a:solidFill>
                  <a:srgbClr val="4D5A5C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  <a:sym typeface="+mn-lt"/>
              </a:endParaRPr>
            </a:p>
          </p:txBody>
        </p:sp>
        <p:sp>
          <p:nvSpPr>
            <p:cNvPr id="5" name="PA-文本框 7"/>
            <p:cNvSpPr txBox="1"/>
            <p:nvPr>
              <p:custDataLst>
                <p:tags r:id="rId4"/>
              </p:custDataLst>
            </p:nvPr>
          </p:nvSpPr>
          <p:spPr>
            <a:xfrm>
              <a:off x="85982" y="3353343"/>
              <a:ext cx="4429790" cy="506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kumimoji="1" lang="zh-CN" altLang="en-US" dirty="0">
                <a:solidFill>
                  <a:srgbClr val="4D5A5C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920750" y="1111250"/>
            <a:ext cx="76060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ROM</a:t>
            </a:r>
            <a:r>
              <a:rPr lang="zh-CN" altLang="en-US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Read-Only Memory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的缩写，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只读寄存器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en-US" altLang="zh-CN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ROM为非易失性存储器(nonvolatile memory)</a:t>
            </a:r>
            <a:r>
              <a:rPr lang="zh-CN" altLang="en-US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，即使在关电之后也可以保持储存的值不丢失，相比之下</a:t>
            </a:r>
            <a:r>
              <a:rPr lang="en-US" altLang="zh-CN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RAM</a:t>
            </a:r>
            <a:r>
              <a:rPr lang="zh-CN" altLang="en-US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在断电后都会丢失存储值</a:t>
            </a:r>
            <a:endParaRPr lang="en-US" altLang="zh-CN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  <a:p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en-US" altLang="zh-CN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ROM</a:t>
            </a:r>
            <a:r>
              <a:rPr lang="zh-CN" altLang="en-US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并非全部是</a:t>
            </a:r>
            <a:r>
              <a:rPr lang="en-US" altLang="zh-CN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Read-Only</a:t>
            </a:r>
            <a:r>
              <a:rPr lang="zh-CN" altLang="en-US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的</a:t>
            </a:r>
            <a:endParaRPr lang="en-US" altLang="zh-CN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7" name="左中括号 6"/>
          <p:cNvSpPr/>
          <p:nvPr/>
        </p:nvSpPr>
        <p:spPr>
          <a:xfrm>
            <a:off x="1018540" y="2989580"/>
            <a:ext cx="365125" cy="1818005"/>
          </a:xfrm>
          <a:prstGeom prst="leftBracket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513205" y="2898775"/>
            <a:ext cx="5522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PROM，Programmable ROM</a:t>
            </a:r>
            <a:r>
              <a:rPr lang="zh-CN" altLang="en-US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，可被编程</a:t>
            </a:r>
            <a:r>
              <a:rPr lang="zh-CN" altLang="en-US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一次</a:t>
            </a:r>
            <a:endParaRPr lang="zh-CN" altLang="en-US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13205" y="3482340"/>
            <a:ext cx="72021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EPROM，Eraseable PROM</a:t>
            </a:r>
            <a:r>
              <a:rPr lang="zh-CN" altLang="en-US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，通过紫外光照射重置，擦写编程次数数量级</a:t>
            </a:r>
            <a:r>
              <a:rPr lang="en-US" altLang="zh-CN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10^3</a:t>
            </a:r>
            <a:endParaRPr lang="en-US" altLang="zh-CN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513205" y="4232910"/>
            <a:ext cx="72021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EEPROM，Electrically Eraseable PROM</a:t>
            </a:r>
            <a:r>
              <a:rPr lang="zh-CN" altLang="en-US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，与</a:t>
            </a:r>
            <a:r>
              <a:rPr lang="en-US" altLang="zh-CN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EPROM</a:t>
            </a:r>
            <a:r>
              <a:rPr lang="zh-CN" altLang="en-US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类似，编程次数可达</a:t>
            </a:r>
            <a:r>
              <a:rPr lang="en-US" altLang="zh-CN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10^5</a:t>
            </a:r>
            <a:r>
              <a:rPr lang="zh-CN" altLang="en-US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数量级</a:t>
            </a:r>
            <a:endParaRPr lang="zh-CN" altLang="en-US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5000000">
        <p15:prstTrans prst="peelOff"/>
      </p:transition>
    </mc:Choice>
    <mc:Fallback>
      <p:transition spd="slow" advTm="500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80670" y="893445"/>
            <a:ext cx="1308735" cy="10312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Uses for Nonvolatile Memories</a:t>
            </a:r>
            <a:endParaRPr lang="en-US" dirty="0"/>
          </a:p>
          <a:p>
            <a:endParaRPr lang="zh-CN" altLang="en-US"/>
          </a:p>
        </p:txBody>
      </p:sp>
      <p:sp>
        <p:nvSpPr>
          <p:cNvPr id="4" name="左大括号 3"/>
          <p:cNvSpPr/>
          <p:nvPr/>
        </p:nvSpPr>
        <p:spPr>
          <a:xfrm>
            <a:off x="1589405" y="596900"/>
            <a:ext cx="600710" cy="13849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296795" y="314960"/>
            <a:ext cx="48533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存储在ROM中的固件程序</a:t>
            </a:r>
            <a:r>
              <a:rPr lang="zh-CN" altLang="en-US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如</a:t>
            </a:r>
            <a:r>
              <a:rPr lang="en-US" altLang="zh-CN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BIOS</a:t>
            </a:r>
            <a:endParaRPr lang="en-US" altLang="zh-CN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BIOS</a:t>
            </a:r>
            <a:r>
              <a:rPr lang="zh-CN" altLang="en-US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（基本输出与输入系统）是计算机启动的一个重要程序，这段程序就是存在</a:t>
            </a:r>
            <a:r>
              <a:rPr lang="en-US" altLang="zh-CN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ROM</a:t>
            </a:r>
            <a:endParaRPr lang="en-US" altLang="zh-CN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96795" y="1578610"/>
            <a:ext cx="38493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SSD?</a:t>
            </a:r>
            <a:endParaRPr lang="en-US" altLang="zh-CN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  <a:p>
            <a:pPr algn="l">
              <a:buClrTx/>
              <a:buSzTx/>
              <a:buNone/>
            </a:pPr>
            <a:r>
              <a:rPr lang="en-US" altLang="zh-CN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SSD与ROM都是nonvolatile</a:t>
            </a:r>
            <a:r>
              <a:rPr lang="zh-CN" altLang="en-US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的</a:t>
            </a:r>
            <a:endParaRPr lang="zh-CN" altLang="en-US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  <a:p>
            <a:pPr algn="l">
              <a:buClrTx/>
              <a:buSzTx/>
              <a:buNone/>
            </a:pPr>
            <a:endParaRPr lang="zh-CN" altLang="en-US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5000000">
        <p15:prstTrans prst="peelOff"/>
      </p:transition>
    </mc:Choice>
    <mc:Fallback>
      <p:transition spd="slow" advTm="5000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-直角三角形 5"/>
          <p:cNvSpPr/>
          <p:nvPr>
            <p:custDataLst>
              <p:tags r:id="rId1"/>
            </p:custDataLst>
          </p:nvPr>
        </p:nvSpPr>
        <p:spPr>
          <a:xfrm rot="10800000" flipH="1" flipV="1">
            <a:off x="0" y="-833098"/>
            <a:ext cx="7339769" cy="5976598"/>
          </a:xfrm>
          <a:prstGeom prst="rtTriangle">
            <a:avLst/>
          </a:prstGeom>
          <a:solidFill>
            <a:srgbClr val="BCD9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grpSp>
        <p:nvGrpSpPr>
          <p:cNvPr id="2" name="PA-组合 4"/>
          <p:cNvGrpSpPr/>
          <p:nvPr>
            <p:custDataLst>
              <p:tags r:id="rId2"/>
            </p:custDataLst>
          </p:nvPr>
        </p:nvGrpSpPr>
        <p:grpSpPr>
          <a:xfrm>
            <a:off x="1042706" y="-299"/>
            <a:ext cx="5515640" cy="3588589"/>
            <a:chOff x="-999868" y="271484"/>
            <a:chExt cx="5515640" cy="3588589"/>
          </a:xfrm>
        </p:grpSpPr>
        <p:sp>
          <p:nvSpPr>
            <p:cNvPr id="4" name="PA-文本框 6"/>
            <p:cNvSpPr txBox="1"/>
            <p:nvPr>
              <p:custDataLst>
                <p:tags r:id="rId3"/>
              </p:custDataLst>
            </p:nvPr>
          </p:nvSpPr>
          <p:spPr>
            <a:xfrm>
              <a:off x="-999868" y="271484"/>
              <a:ext cx="4835525" cy="11068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600" b="1" dirty="0">
                  <a:solidFill>
                    <a:srgbClr val="4D5A5C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+mn-ea"/>
                  <a:sym typeface="+mn-lt"/>
                </a:rPr>
                <a:t> 				   Disk </a:t>
              </a:r>
              <a:endParaRPr lang="en-US" altLang="zh-CN" sz="6600" b="1" dirty="0">
                <a:solidFill>
                  <a:srgbClr val="4D5A5C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  <a:sym typeface="+mn-lt"/>
              </a:endParaRPr>
            </a:p>
          </p:txBody>
        </p:sp>
        <p:sp>
          <p:nvSpPr>
            <p:cNvPr id="5" name="PA-文本框 7"/>
            <p:cNvSpPr txBox="1"/>
            <p:nvPr>
              <p:custDataLst>
                <p:tags r:id="rId4"/>
              </p:custDataLst>
            </p:nvPr>
          </p:nvSpPr>
          <p:spPr>
            <a:xfrm>
              <a:off x="85982" y="3353343"/>
              <a:ext cx="4429790" cy="506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kumimoji="1" lang="zh-CN" altLang="en-US" dirty="0">
                <a:solidFill>
                  <a:srgbClr val="4D5A5C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042670" y="1106805"/>
            <a:ext cx="760603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None/>
            </a:pPr>
            <a:r>
              <a:rPr lang="en-US" altLang="zh-CN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Disk，磁盘</a:t>
            </a:r>
            <a:r>
              <a:rPr lang="zh-CN" altLang="en-US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，特点是可以存储大量数据，代价则是速度慢，从磁盘读取信息的时间为毫秒</a:t>
            </a:r>
            <a:r>
              <a:rPr lang="zh-CN" altLang="en-US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级</a:t>
            </a:r>
            <a:endParaRPr lang="zh-CN" altLang="en-US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  <a:p>
            <a:pPr algn="l">
              <a:buClrTx/>
              <a:buSzTx/>
              <a:buNone/>
            </a:pPr>
            <a:endParaRPr lang="zh-CN" altLang="en-US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  <a:p>
            <a:pPr algn="l">
              <a:buClrTx/>
              <a:buSzTx/>
              <a:buNone/>
            </a:pPr>
            <a:r>
              <a:rPr lang="zh-CN" altLang="en-US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磁盘由盘片组成，盘片的上下两面被称作盘面（</a:t>
            </a:r>
            <a:r>
              <a:rPr lang="en-US" altLang="zh-CN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surface</a:t>
            </a:r>
            <a:r>
              <a:rPr lang="zh-CN" altLang="en-US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），</a:t>
            </a:r>
            <a:r>
              <a:rPr lang="en-US" altLang="zh-CN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surface</a:t>
            </a:r>
            <a:r>
              <a:rPr lang="zh-CN" altLang="en-US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上有磁性记录材料；盘片中央有主轴（</a:t>
            </a:r>
            <a:r>
              <a:rPr lang="en-US" altLang="zh-CN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spindle</a:t>
            </a:r>
            <a:r>
              <a:rPr lang="zh-CN" altLang="en-US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），使得盘片可以按一定</a:t>
            </a:r>
            <a:r>
              <a:rPr lang="zh-CN" altLang="en-US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速度旋转</a:t>
            </a:r>
            <a:endParaRPr lang="zh-CN" altLang="en-US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  <a:p>
            <a:pPr algn="l">
              <a:buClrTx/>
              <a:buSzTx/>
              <a:buNone/>
            </a:pPr>
            <a:endParaRPr lang="zh-CN" altLang="en-US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  <a:p>
            <a:pPr algn="l">
              <a:buClrTx/>
              <a:buSzTx/>
              <a:buNone/>
            </a:pPr>
            <a:r>
              <a:rPr lang="en-US" altLang="zh-CN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 </a:t>
            </a:r>
            <a:endParaRPr lang="en-US" altLang="zh-CN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  <a:p>
            <a:endParaRPr lang="zh-CN" altLang="en-US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  <a:p>
            <a:endParaRPr lang="zh-CN" altLang="en-US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  <p:pic>
        <p:nvPicPr>
          <p:cNvPr id="11" name="图片 10" descr="HNKJYXCZA)GVY)7TI2VIPUT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2670" y="2807970"/>
            <a:ext cx="3690620" cy="201612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438775" y="3588385"/>
            <a:ext cx="2525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None/>
            </a:pPr>
            <a:r>
              <a:rPr lang="zh-CN" altLang="en-US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扇区间由间隙(gap)隔开</a:t>
            </a:r>
            <a:endParaRPr lang="zh-CN" altLang="en-US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5000000">
        <p15:prstTrans prst="peelOff"/>
      </p:transition>
    </mc:Choice>
    <mc:Fallback>
      <p:transition spd="slow" advTm="500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KD4F%VW9W`SK6PUQ2C)U%_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050" y="894080"/>
            <a:ext cx="2600325" cy="19145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02590" y="322580"/>
            <a:ext cx="27000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磁盘由多个盘片叠放构成</a:t>
            </a:r>
            <a:endParaRPr lang="en-US" altLang="zh-CN" sz="1400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8770" y="3073400"/>
            <a:ext cx="27000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柱面</a:t>
            </a:r>
            <a:r>
              <a:rPr lang="en-US" altLang="zh-CN" sz="14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Cylinder</a:t>
            </a:r>
            <a:r>
              <a:rPr lang="zh-CN" altLang="en-US" sz="14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：所有盘片表面到主轴距离相等的磁道的集合</a:t>
            </a:r>
            <a:endParaRPr lang="zh-CN" altLang="en-US" sz="1400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64255" y="322580"/>
            <a:ext cx="481393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磁盘容量：一个磁盘能够记录的最大位数</a:t>
            </a:r>
            <a:endParaRPr lang="zh-CN" altLang="en-US" sz="1400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  <a:p>
            <a:endParaRPr lang="zh-CN" altLang="en-US" sz="1400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  <a:p>
            <a:r>
              <a:rPr lang="zh-CN" altLang="en-US" sz="14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受记录密度（</a:t>
            </a:r>
            <a:r>
              <a:rPr lang="en-US" altLang="zh-CN" sz="14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recording density</a:t>
            </a:r>
            <a:r>
              <a:rPr lang="zh-CN" altLang="en-US" sz="14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）、磁道密度（</a:t>
            </a:r>
            <a:r>
              <a:rPr lang="en-US" altLang="zh-CN" sz="14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track density</a:t>
            </a:r>
            <a:r>
              <a:rPr lang="zh-CN" altLang="en-US" sz="14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）和面密度（</a:t>
            </a:r>
            <a:r>
              <a:rPr lang="en-US" altLang="zh-CN" sz="14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areal density</a:t>
            </a:r>
            <a:r>
              <a:rPr lang="zh-CN" altLang="en-US" sz="14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）影响</a:t>
            </a:r>
            <a:endParaRPr lang="zh-CN" altLang="en-US" sz="1400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 descr="9`MCZJWTI2)IL9BJOL}40}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975" y="2020570"/>
            <a:ext cx="4610100" cy="4476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179820" y="1386840"/>
            <a:ext cx="21983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每一个磁道周长不同，包含的扇区数页不同</a:t>
            </a:r>
            <a:endParaRPr lang="zh-CN" altLang="en-US" sz="1400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8" name="圆角右箭头 7"/>
          <p:cNvSpPr/>
          <p:nvPr/>
        </p:nvSpPr>
        <p:spPr>
          <a:xfrm>
            <a:off x="5552440" y="1585595"/>
            <a:ext cx="692785" cy="40322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64255" y="2642235"/>
            <a:ext cx="48139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给定一个磁盘，有五个盘片，盘片每个面有</a:t>
            </a:r>
            <a:r>
              <a:rPr lang="en-US" altLang="zh-CN" sz="14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20000</a:t>
            </a:r>
            <a:r>
              <a:rPr lang="zh-CN" altLang="en-US" sz="14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条磁道，每条磁道平均</a:t>
            </a:r>
            <a:r>
              <a:rPr lang="en-US" altLang="zh-CN" sz="14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300</a:t>
            </a:r>
            <a:r>
              <a:rPr lang="zh-CN" altLang="en-US" sz="14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扇区，一片扇区</a:t>
            </a:r>
            <a:r>
              <a:rPr lang="en-US" altLang="zh-CN" sz="14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512</a:t>
            </a:r>
            <a:r>
              <a:rPr lang="zh-CN" altLang="en-US" sz="14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字节，那么磁盘容量为：</a:t>
            </a:r>
            <a:endParaRPr lang="zh-CN" altLang="en-US" sz="1400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 descr="DI[Y32G0N`{A9AY8W%N1UK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995" y="3213100"/>
            <a:ext cx="4575175" cy="8064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18770" y="3860165"/>
            <a:ext cx="30276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K=2^10,M=2^20,G=2^30</a:t>
            </a:r>
            <a:endParaRPr lang="zh-CN" altLang="en-US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  <a:p>
            <a:endParaRPr lang="zh-CN" altLang="en-US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  <a:p>
            <a:endParaRPr lang="zh-CN" altLang="en-US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K=10^3,M=10^6,G=10^9</a:t>
            </a:r>
            <a:endParaRPr lang="zh-CN" altLang="en-US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1186180" y="4225290"/>
            <a:ext cx="479425" cy="5175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5000000">
        <p15:prstTrans prst="peelOff"/>
      </p:transition>
    </mc:Choice>
    <mc:Fallback>
      <p:transition spd="slow" advTm="5000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OQS2[B4S`$WBB[B5AXQM@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965" y="171450"/>
            <a:ext cx="3928110" cy="2162810"/>
          </a:xfrm>
          <a:prstGeom prst="rect">
            <a:avLst/>
          </a:prstGeom>
        </p:spPr>
      </p:pic>
      <p:sp>
        <p:nvSpPr>
          <p:cNvPr id="3" name="右箭头 2"/>
          <p:cNvSpPr/>
          <p:nvPr/>
        </p:nvSpPr>
        <p:spPr>
          <a:xfrm>
            <a:off x="3103245" y="1289050"/>
            <a:ext cx="760730" cy="2051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863975" y="1144270"/>
            <a:ext cx="2487295" cy="9652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buClrTx/>
              <a:buSzTx/>
              <a:buFontTx/>
            </a:pPr>
            <a:r>
              <a:rPr lang="zh-CN" altLang="en-US" sz="14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磁盘通过读写头来读写存储在磁性表面的位</a:t>
            </a:r>
            <a:endParaRPr lang="zh-CN" altLang="en-US" sz="1400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16660" y="2402840"/>
            <a:ext cx="2487295" cy="5924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buClrTx/>
              <a:buSzTx/>
              <a:buFontTx/>
            </a:pPr>
            <a:r>
              <a:rPr lang="zh-CN" altLang="en-US" sz="14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读写头在各个磁道上移动即为寻道（</a:t>
            </a:r>
            <a:r>
              <a:rPr lang="en-US" altLang="zh-CN" sz="14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seek</a:t>
            </a:r>
            <a:r>
              <a:rPr lang="zh-CN" altLang="en-US" sz="14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）</a:t>
            </a:r>
            <a:endParaRPr lang="zh-CN" altLang="en-US" sz="1400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2258695" y="2118360"/>
            <a:ext cx="205740" cy="3803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43510" y="3183255"/>
            <a:ext cx="372110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14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对磁盘的访问时间（access time）由寻道时间（</a:t>
            </a:r>
            <a:r>
              <a:rPr lang="en-US" altLang="zh-CN" sz="14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seek time</a:t>
            </a:r>
            <a:r>
              <a:rPr lang="zh-CN" altLang="en-US" sz="14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）、旋转时间（</a:t>
            </a:r>
            <a:r>
              <a:rPr lang="en-US" altLang="zh-CN" sz="14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rotational latency</a:t>
            </a:r>
            <a:r>
              <a:rPr lang="zh-CN" altLang="en-US" sz="14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）和传送时间（</a:t>
            </a:r>
            <a:r>
              <a:rPr lang="en-US" altLang="zh-CN" sz="14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transfer time</a:t>
            </a:r>
            <a:r>
              <a:rPr lang="zh-CN" altLang="en-US" sz="14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）</a:t>
            </a:r>
            <a:endParaRPr lang="zh-CN" altLang="en-US" sz="1400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9" name="左大括号 8"/>
          <p:cNvSpPr/>
          <p:nvPr/>
        </p:nvSpPr>
        <p:spPr>
          <a:xfrm>
            <a:off x="3818890" y="2475865"/>
            <a:ext cx="199390" cy="18840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153535" y="2320925"/>
            <a:ext cx="27609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seek time通常为3到9ms</a:t>
            </a:r>
            <a:endParaRPr lang="en-US" altLang="zh-CN" sz="1600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145915" y="2658110"/>
            <a:ext cx="448945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rotational latency</a:t>
            </a:r>
            <a:r>
              <a:rPr lang="zh-CN" altLang="en-US" sz="16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：读写头在转到对应磁道后，等待目标扇区的第一个位转到读写头所需的时间</a:t>
            </a:r>
            <a:endParaRPr lang="zh-CN" altLang="en-US" sz="1600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  <a:p>
            <a:r>
              <a:rPr lang="zh-CN" altLang="en-US" sz="16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最坏情况下要转过一周：</a:t>
            </a:r>
            <a:endParaRPr lang="zh-CN" altLang="en-US" sz="1600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  <a:p>
            <a:r>
              <a:rPr lang="zh-CN" altLang="en-US" sz="16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平均情况为最坏情况的</a:t>
            </a:r>
            <a:r>
              <a:rPr lang="en-US" altLang="zh-CN" sz="16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1/2</a:t>
            </a:r>
            <a:endParaRPr lang="en-US" altLang="zh-CN" sz="1600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  <p:pic>
        <p:nvPicPr>
          <p:cNvPr id="13" name="图片 12" descr="[HB]C}{5HCH@J7~()V0]D}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4610" y="3177540"/>
            <a:ext cx="1848485" cy="31051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184015" y="3798570"/>
            <a:ext cx="44716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transfer time</a:t>
            </a:r>
            <a:r>
              <a:rPr lang="zh-CN" altLang="en-US" sz="16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：读写头位于目标扇区第一个位后，读写操作花费的时间</a:t>
            </a:r>
            <a:endParaRPr lang="zh-CN" altLang="en-US" sz="1600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  <p:pic>
        <p:nvPicPr>
          <p:cNvPr id="15" name="图片 14" descr="@]UR]JWSZSDQ75CP%EM]U[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405" y="4095115"/>
            <a:ext cx="2226945" cy="26416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5804535" y="1659255"/>
            <a:ext cx="30492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RPM:</a:t>
            </a:r>
            <a:r>
              <a:rPr lang="zh-CN" altLang="en-US" sz="16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转速，</a:t>
            </a:r>
            <a:r>
              <a:rPr lang="en-US" altLang="zh-CN" sz="16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revolution per minute</a:t>
            </a:r>
            <a:endParaRPr lang="en-US" altLang="zh-CN" sz="1600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5000000">
        <p15:prstTrans prst="peelOff"/>
      </p:transition>
    </mc:Choice>
    <mc:Fallback>
      <p:transition spd="slow" advTm="5000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-直角三角形 5"/>
          <p:cNvSpPr/>
          <p:nvPr>
            <p:custDataLst>
              <p:tags r:id="rId1"/>
            </p:custDataLst>
          </p:nvPr>
        </p:nvSpPr>
        <p:spPr>
          <a:xfrm rot="10800000" flipH="1" flipV="1">
            <a:off x="0" y="-833098"/>
            <a:ext cx="7339769" cy="5976598"/>
          </a:xfrm>
          <a:prstGeom prst="rtTriangle">
            <a:avLst/>
          </a:prstGeom>
          <a:solidFill>
            <a:srgbClr val="BCD9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grpSp>
        <p:nvGrpSpPr>
          <p:cNvPr id="2" name="PA-组合 4"/>
          <p:cNvGrpSpPr/>
          <p:nvPr>
            <p:custDataLst>
              <p:tags r:id="rId2"/>
            </p:custDataLst>
          </p:nvPr>
        </p:nvGrpSpPr>
        <p:grpSpPr>
          <a:xfrm>
            <a:off x="1529751" y="-299"/>
            <a:ext cx="5515640" cy="3588589"/>
            <a:chOff x="-999868" y="271484"/>
            <a:chExt cx="5515640" cy="3588589"/>
          </a:xfrm>
        </p:grpSpPr>
        <p:sp>
          <p:nvSpPr>
            <p:cNvPr id="4" name="PA-文本框 6"/>
            <p:cNvSpPr txBox="1"/>
            <p:nvPr>
              <p:custDataLst>
                <p:tags r:id="rId3"/>
              </p:custDataLst>
            </p:nvPr>
          </p:nvSpPr>
          <p:spPr>
            <a:xfrm>
              <a:off x="-999868" y="271484"/>
              <a:ext cx="4356100" cy="21228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600" b="1" dirty="0">
                  <a:solidFill>
                    <a:srgbClr val="4D5A5C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+mn-ea"/>
                  <a:sym typeface="+mn-lt"/>
                </a:rPr>
                <a:t> 				 </a:t>
              </a:r>
              <a:r>
                <a:rPr lang="en-US" altLang="zh-CN" sz="4400" b="1" dirty="0">
                  <a:solidFill>
                    <a:srgbClr val="4D5A5C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+mn-ea"/>
                  <a:sym typeface="+mn-lt"/>
                </a:rPr>
                <a:t>I/O Bus</a:t>
              </a:r>
              <a:endParaRPr lang="en-US" altLang="zh-CN" sz="6600" b="1" dirty="0">
                <a:solidFill>
                  <a:srgbClr val="4D5A5C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  <a:sym typeface="+mn-lt"/>
              </a:endParaRPr>
            </a:p>
            <a:p>
              <a:r>
                <a:rPr lang="en-US" altLang="zh-CN" sz="6600" b="1" dirty="0">
                  <a:solidFill>
                    <a:srgbClr val="4D5A5C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+mn-ea"/>
                  <a:sym typeface="+mn-lt"/>
                </a:rPr>
                <a:t> </a:t>
              </a:r>
              <a:endParaRPr lang="en-US" altLang="zh-CN" sz="6600" b="1" dirty="0">
                <a:solidFill>
                  <a:srgbClr val="4D5A5C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  <a:sym typeface="+mn-lt"/>
              </a:endParaRPr>
            </a:p>
          </p:txBody>
        </p:sp>
        <p:sp>
          <p:nvSpPr>
            <p:cNvPr id="5" name="PA-文本框 7"/>
            <p:cNvSpPr txBox="1"/>
            <p:nvPr>
              <p:custDataLst>
                <p:tags r:id="rId4"/>
              </p:custDataLst>
            </p:nvPr>
          </p:nvSpPr>
          <p:spPr>
            <a:xfrm>
              <a:off x="85982" y="3353343"/>
              <a:ext cx="4429790" cy="506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kumimoji="1" lang="zh-CN" altLang="en-US" dirty="0">
                <a:solidFill>
                  <a:srgbClr val="4D5A5C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042670" y="1106805"/>
            <a:ext cx="76060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None/>
            </a:pPr>
            <a:r>
              <a:rPr lang="zh-CN" altLang="en-US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监视器、鼠标、键盘和磁盘等</a:t>
            </a:r>
            <a:r>
              <a:rPr lang="en-US" altLang="zh-CN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I/O</a:t>
            </a:r>
            <a:r>
              <a:rPr lang="zh-CN" altLang="en-US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设备都是通过</a:t>
            </a:r>
            <a:r>
              <a:rPr lang="en-US" altLang="zh-CN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I/O Bus</a:t>
            </a:r>
            <a:r>
              <a:rPr lang="zh-CN" altLang="en-US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与</a:t>
            </a:r>
            <a:r>
              <a:rPr lang="en-US" altLang="zh-CN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CPU</a:t>
            </a:r>
            <a:r>
              <a:rPr lang="zh-CN" altLang="en-US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和主存连接的</a:t>
            </a:r>
            <a:endParaRPr lang="zh-CN" altLang="en-US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  <a:p>
            <a:pPr algn="l">
              <a:buClrTx/>
              <a:buSzTx/>
              <a:buNone/>
            </a:pPr>
            <a:r>
              <a:rPr lang="en-US" altLang="zh-CN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 </a:t>
            </a:r>
            <a:endParaRPr lang="en-US" altLang="zh-CN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  <a:p>
            <a:endParaRPr lang="zh-CN" altLang="en-US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  <a:p>
            <a:endParaRPr lang="zh-CN" altLang="en-US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 descr="7}@ZICHY$6~A0E(15MGHG4B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040" y="1677670"/>
            <a:ext cx="3239770" cy="2987040"/>
          </a:xfrm>
          <a:prstGeom prst="rect">
            <a:avLst/>
          </a:prstGeom>
        </p:spPr>
      </p:pic>
      <p:sp>
        <p:nvSpPr>
          <p:cNvPr id="8" name="左大括号 7"/>
          <p:cNvSpPr/>
          <p:nvPr/>
        </p:nvSpPr>
        <p:spPr>
          <a:xfrm>
            <a:off x="3932555" y="1727200"/>
            <a:ext cx="410845" cy="30581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450080" y="1552575"/>
            <a:ext cx="419925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USB控制器：连接USB总线的中转装置</a:t>
            </a:r>
            <a:endParaRPr lang="zh-CN" altLang="en-US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USB</a:t>
            </a:r>
            <a:r>
              <a:rPr lang="zh-CN" altLang="en-US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总线则连接各种外部</a:t>
            </a:r>
            <a:r>
              <a:rPr lang="en-US" altLang="zh-CN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I/O</a:t>
            </a:r>
            <a:r>
              <a:rPr lang="zh-CN" altLang="en-US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设备</a:t>
            </a:r>
            <a:endParaRPr lang="zh-CN" altLang="en-US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  <a:p>
            <a:endParaRPr lang="zh-CN" altLang="en-US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图形适配器：负责代表</a:t>
            </a:r>
            <a:r>
              <a:rPr lang="en-US" altLang="zh-CN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CPU</a:t>
            </a:r>
            <a:r>
              <a:rPr lang="zh-CN" altLang="en-US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在显示器上画像素</a:t>
            </a:r>
            <a:endParaRPr lang="zh-CN" altLang="en-US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  <a:p>
            <a:endParaRPr lang="zh-CN" altLang="en-US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主机总线适配器：将一个或者多个磁盘连接至</a:t>
            </a:r>
            <a:r>
              <a:rPr lang="en-US" altLang="zh-CN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I/O</a:t>
            </a:r>
            <a:r>
              <a:rPr lang="zh-CN" altLang="en-US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总线</a:t>
            </a:r>
            <a:endParaRPr lang="zh-CN" altLang="en-US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  <a:p>
            <a:endParaRPr lang="zh-CN" altLang="en-US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扩展槽：将其他设备如网络适配器与</a:t>
            </a:r>
            <a:r>
              <a:rPr lang="en-US" altLang="zh-CN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I/O</a:t>
            </a:r>
            <a:r>
              <a:rPr lang="zh-CN" altLang="en-US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总线连接</a:t>
            </a:r>
            <a:endParaRPr lang="zh-CN" altLang="en-US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5000000">
        <p15:prstTrans prst="peelOff"/>
      </p:transition>
    </mc:Choice>
    <mc:Fallback>
      <p:transition spd="slow" advTm="500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-直角三角形 5"/>
          <p:cNvSpPr/>
          <p:nvPr>
            <p:custDataLst>
              <p:tags r:id="rId1"/>
            </p:custDataLst>
          </p:nvPr>
        </p:nvSpPr>
        <p:spPr>
          <a:xfrm rot="10800000" flipH="1" flipV="1">
            <a:off x="0" y="-833098"/>
            <a:ext cx="7339769" cy="5976598"/>
          </a:xfrm>
          <a:prstGeom prst="rtTriangle">
            <a:avLst/>
          </a:prstGeom>
          <a:solidFill>
            <a:srgbClr val="BCD9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grpSp>
        <p:nvGrpSpPr>
          <p:cNvPr id="2" name="PA-组合 4"/>
          <p:cNvGrpSpPr/>
          <p:nvPr>
            <p:custDataLst>
              <p:tags r:id="rId2"/>
            </p:custDataLst>
          </p:nvPr>
        </p:nvGrpSpPr>
        <p:grpSpPr>
          <a:xfrm>
            <a:off x="1018576" y="816946"/>
            <a:ext cx="6849745" cy="2771344"/>
            <a:chOff x="-1023998" y="1088729"/>
            <a:chExt cx="6849745" cy="2771344"/>
          </a:xfrm>
        </p:grpSpPr>
        <p:sp>
          <p:nvSpPr>
            <p:cNvPr id="4" name="PA-文本框 6"/>
            <p:cNvSpPr txBox="1"/>
            <p:nvPr>
              <p:custDataLst>
                <p:tags r:id="rId3"/>
              </p:custDataLst>
            </p:nvPr>
          </p:nvSpPr>
          <p:spPr>
            <a:xfrm>
              <a:off x="-1023998" y="1088729"/>
              <a:ext cx="6849745" cy="11068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600" b="1" dirty="0">
                  <a:solidFill>
                    <a:srgbClr val="4D5A5C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+mn-ea"/>
                  <a:sym typeface="+mn-lt"/>
                </a:rPr>
                <a:t>   Bus Structure </a:t>
              </a:r>
              <a:endParaRPr lang="en-US" altLang="zh-CN" sz="6600" b="1" dirty="0">
                <a:solidFill>
                  <a:srgbClr val="4D5A5C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  <a:sym typeface="+mn-lt"/>
              </a:endParaRPr>
            </a:p>
          </p:txBody>
        </p:sp>
        <p:sp>
          <p:nvSpPr>
            <p:cNvPr id="5" name="PA-文本框 7"/>
            <p:cNvSpPr txBox="1"/>
            <p:nvPr>
              <p:custDataLst>
                <p:tags r:id="rId4"/>
              </p:custDataLst>
            </p:nvPr>
          </p:nvSpPr>
          <p:spPr>
            <a:xfrm>
              <a:off x="85982" y="3353343"/>
              <a:ext cx="4429790" cy="506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kumimoji="1" lang="zh-CN" altLang="en-US" dirty="0">
                <a:solidFill>
                  <a:srgbClr val="4D5A5C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2364740" y="2328545"/>
            <a:ext cx="43129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bus：总线，是一组并行的导线，可以携带地址、数据和控制信号</a:t>
            </a:r>
            <a:endParaRPr lang="en-US" altLang="zh-CN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5000000">
        <p15:prstTrans prst="peelOff"/>
      </p:transition>
    </mc:Choice>
    <mc:Fallback>
      <p:transition spd="slow" advTm="500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18790" y="154940"/>
            <a:ext cx="4260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None/>
            </a:pPr>
            <a:r>
              <a:rPr lang="zh-CN" altLang="en-US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通过I/O bus 访问磁盘：</a:t>
            </a:r>
            <a:endParaRPr lang="zh-CN" altLang="en-US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9595" y="1614170"/>
            <a:ext cx="4260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None/>
            </a:pPr>
            <a:r>
              <a:rPr lang="zh-CN" altLang="en-US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磁盘与某</a:t>
            </a:r>
            <a:r>
              <a:rPr lang="en-US" altLang="zh-CN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I/O</a:t>
            </a:r>
            <a:r>
              <a:rPr lang="zh-CN" altLang="en-US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端口关联</a:t>
            </a:r>
            <a:endParaRPr lang="zh-CN" altLang="en-US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5" name="上箭头 4"/>
          <p:cNvSpPr/>
          <p:nvPr/>
        </p:nvSpPr>
        <p:spPr>
          <a:xfrm>
            <a:off x="1619885" y="1136650"/>
            <a:ext cx="106680" cy="56261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66165" y="676275"/>
            <a:ext cx="13703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地址空间中为与设备通信的地址</a:t>
            </a:r>
            <a:endParaRPr lang="zh-CN" altLang="en-US" sz="1200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2943860" y="1589405"/>
            <a:ext cx="1642745" cy="4184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018790" y="1280160"/>
            <a:ext cx="1370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CPU</a:t>
            </a:r>
            <a:r>
              <a:rPr lang="zh-CN" altLang="en-US" sz="12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发送</a:t>
            </a:r>
            <a:r>
              <a:rPr lang="en-US" altLang="zh-CN" sz="12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3</a:t>
            </a:r>
            <a:r>
              <a:rPr lang="zh-CN" altLang="en-US" sz="12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条指令</a:t>
            </a:r>
            <a:endParaRPr lang="zh-CN" altLang="en-US" sz="1200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1" name="左大括号 10"/>
          <p:cNvSpPr/>
          <p:nvPr/>
        </p:nvSpPr>
        <p:spPr>
          <a:xfrm>
            <a:off x="4716145" y="885825"/>
            <a:ext cx="478790" cy="19780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260975" y="722630"/>
            <a:ext cx="37433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None/>
            </a:pPr>
            <a:r>
              <a:rPr lang="en-US" altLang="zh-CN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1.</a:t>
            </a:r>
            <a:r>
              <a:rPr lang="zh-CN" altLang="en-US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一个命令字，指示磁盘发起一个读操作</a:t>
            </a:r>
            <a:endParaRPr lang="zh-CN" altLang="en-US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260975" y="1587500"/>
            <a:ext cx="37433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None/>
            </a:pPr>
            <a:r>
              <a:rPr lang="en-US" altLang="zh-CN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2.</a:t>
            </a:r>
            <a:r>
              <a:rPr lang="zh-CN" altLang="en-US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发送逻辑块号，这个信号随后会被翻译成磁盘的扇区地址</a:t>
            </a:r>
            <a:endParaRPr lang="zh-CN" altLang="en-US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260975" y="2452370"/>
            <a:ext cx="37433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None/>
            </a:pPr>
            <a:r>
              <a:rPr lang="en-US" altLang="zh-CN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3</a:t>
            </a:r>
            <a:r>
              <a:rPr lang="zh-CN" altLang="en-US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。发送一个地址，指明主存中何处存储扇区地址内容</a:t>
            </a:r>
            <a:endParaRPr lang="zh-CN" altLang="en-US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5" name="下箭头 14"/>
          <p:cNvSpPr/>
          <p:nvPr/>
        </p:nvSpPr>
        <p:spPr>
          <a:xfrm>
            <a:off x="5772785" y="3126105"/>
            <a:ext cx="570230" cy="9969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053330" y="4182110"/>
            <a:ext cx="3743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None/>
            </a:pPr>
            <a:r>
              <a:rPr lang="zh-CN" altLang="en-US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磁盘执行</a:t>
            </a:r>
            <a:r>
              <a:rPr lang="en-US" altLang="zh-CN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CPU</a:t>
            </a:r>
            <a:r>
              <a:rPr lang="zh-CN" altLang="en-US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的命令</a:t>
            </a:r>
            <a:endParaRPr lang="zh-CN" altLang="en-US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447790" y="3194685"/>
            <a:ext cx="18732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该过程不需要</a:t>
            </a:r>
            <a:r>
              <a:rPr lang="en-US" altLang="zh-CN" sz="12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CPU</a:t>
            </a:r>
            <a:r>
              <a:rPr lang="zh-CN" altLang="en-US" sz="12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干涉</a:t>
            </a:r>
            <a:endParaRPr lang="zh-CN" altLang="en-US" sz="1200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  <a:p>
            <a:r>
              <a:rPr lang="zh-CN" altLang="en-US" sz="12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该过程被称作</a:t>
            </a:r>
            <a:r>
              <a:rPr lang="en-US" altLang="zh-CN" sz="12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DMA</a:t>
            </a:r>
            <a:r>
              <a:rPr lang="zh-CN" altLang="en-US" sz="12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传送</a:t>
            </a:r>
            <a:r>
              <a:rPr lang="en-US" altLang="zh-CN" sz="12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(DMA</a:t>
            </a:r>
            <a:r>
              <a:rPr lang="zh-CN" altLang="en-US" sz="12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：直接内存访问</a:t>
            </a:r>
            <a:r>
              <a:rPr lang="en-US" altLang="zh-CN" sz="12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)</a:t>
            </a:r>
            <a:endParaRPr lang="en-US" altLang="zh-CN" sz="1200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8" name="左箭头 17"/>
          <p:cNvSpPr/>
          <p:nvPr/>
        </p:nvSpPr>
        <p:spPr>
          <a:xfrm>
            <a:off x="3513455" y="4182110"/>
            <a:ext cx="1376680" cy="3575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69240" y="4043680"/>
            <a:ext cx="30810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None/>
            </a:pPr>
            <a:r>
              <a:rPr lang="zh-CN" altLang="en-US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磁盘控制器向</a:t>
            </a:r>
            <a:r>
              <a:rPr lang="en-US" altLang="zh-CN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CPU</a:t>
            </a:r>
            <a:r>
              <a:rPr lang="zh-CN" altLang="en-US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发送中断信号，</a:t>
            </a:r>
            <a:r>
              <a:rPr lang="en-US" altLang="zh-CN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CPU</a:t>
            </a:r>
            <a:r>
              <a:rPr lang="zh-CN" altLang="en-US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记录</a:t>
            </a:r>
            <a:r>
              <a:rPr lang="en-US" altLang="zh-CN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I/O</a:t>
            </a:r>
            <a:r>
              <a:rPr lang="zh-CN" altLang="en-US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已完成</a:t>
            </a:r>
            <a:endParaRPr lang="zh-CN" altLang="en-US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5000000">
        <p15:prstTrans prst="peelOff"/>
      </p:transition>
    </mc:Choice>
    <mc:Fallback>
      <p:transition spd="slow" advTm="5000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65760" y="779145"/>
            <a:ext cx="3591560" cy="6438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buClrTx/>
              <a:buSzTx/>
              <a:buNone/>
            </a:pPr>
            <a:r>
              <a:rPr lang="en-US" altLang="zh-CN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SSD</a:t>
            </a:r>
            <a:r>
              <a:rPr lang="zh-CN" altLang="en-US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Solid State Disk</a:t>
            </a:r>
            <a:r>
              <a:rPr lang="zh-CN" altLang="en-US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），固态硬盘，是一种基于闪存的存储技术</a:t>
            </a:r>
            <a:endParaRPr lang="zh-CN" altLang="en-US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  <a:p>
            <a:pPr algn="l">
              <a:buClrTx/>
              <a:buSzTx/>
              <a:buNone/>
            </a:pPr>
            <a:r>
              <a:rPr lang="en-US" altLang="zh-CN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endParaRPr lang="en-US" altLang="zh-CN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  <a:p>
            <a:endParaRPr lang="zh-CN" altLang="en-US"/>
          </a:p>
        </p:txBody>
      </p:sp>
      <p:pic>
        <p:nvPicPr>
          <p:cNvPr id="4" name="图片 3" descr="JLHB(5(MB1H3~GQEZJP3K2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29735" y="224790"/>
            <a:ext cx="4338955" cy="178371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17830" y="2299970"/>
            <a:ext cx="167640" cy="18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38175" y="2069465"/>
            <a:ext cx="3591560" cy="6438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buClrTx/>
              <a:buSzTx/>
              <a:buNone/>
            </a:pPr>
            <a:r>
              <a:rPr lang="en-US" altLang="zh-CN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SSD</a:t>
            </a:r>
            <a:r>
              <a:rPr lang="zh-CN" altLang="en-US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中一个闪存由</a:t>
            </a:r>
            <a:r>
              <a:rPr lang="en-US" altLang="zh-CN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个块组成，一个块由</a:t>
            </a:r>
            <a:r>
              <a:rPr lang="en-US" altLang="zh-CN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zh-CN" altLang="en-US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页组成</a:t>
            </a:r>
            <a:r>
              <a:rPr lang="en-US" altLang="zh-CN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endParaRPr lang="en-US" altLang="zh-CN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17830" y="2981960"/>
            <a:ext cx="167640" cy="18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38175" y="2880995"/>
            <a:ext cx="3591560" cy="6438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buClrTx/>
              <a:buSzTx/>
              <a:buNone/>
            </a:pPr>
            <a:r>
              <a:rPr lang="en-US" altLang="zh-CN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SSD</a:t>
            </a:r>
            <a:r>
              <a:rPr lang="zh-CN" altLang="en-US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的读快于写</a:t>
            </a:r>
            <a:endParaRPr lang="zh-CN" altLang="en-US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17830" y="3724275"/>
            <a:ext cx="167640" cy="18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38175" y="3387090"/>
            <a:ext cx="3591560" cy="6438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buClrTx/>
              <a:buSzTx/>
              <a:buNone/>
            </a:pPr>
            <a:r>
              <a:rPr lang="en-US" altLang="zh-CN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SSD</a:t>
            </a:r>
            <a:r>
              <a:rPr lang="zh-CN" altLang="en-US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是以页为单位来写的，而只有在该页所属的块被全部清除后才能写该页</a:t>
            </a:r>
            <a:endParaRPr lang="zh-CN" altLang="en-US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2" name="右弧形箭头 11"/>
          <p:cNvSpPr/>
          <p:nvPr/>
        </p:nvSpPr>
        <p:spPr>
          <a:xfrm rot="11100000">
            <a:off x="34925" y="2995930"/>
            <a:ext cx="357505" cy="81407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401820" y="2299970"/>
            <a:ext cx="167640" cy="18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741545" y="2069465"/>
            <a:ext cx="3591560" cy="6438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buClrTx/>
              <a:buSzTx/>
              <a:buFontTx/>
            </a:pPr>
            <a:r>
              <a:rPr lang="zh-CN" altLang="en-US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SSD由半导体部件构成，随机访问快于旋转磁盘</a:t>
            </a:r>
            <a:endParaRPr lang="zh-CN" altLang="en-US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401820" y="2981960"/>
            <a:ext cx="167640" cy="18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741545" y="2774315"/>
            <a:ext cx="3591560" cy="6438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buClrTx/>
              <a:buSzTx/>
              <a:buFontTx/>
            </a:pPr>
            <a:r>
              <a:rPr lang="zh-CN" altLang="en-US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由于</a:t>
            </a:r>
            <a:r>
              <a:rPr lang="en-US" altLang="zh-CN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SSD</a:t>
            </a:r>
            <a:r>
              <a:rPr lang="zh-CN" altLang="en-US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的写机制需要不断擦除块记录的内容，闪存块会发生磨损</a:t>
            </a:r>
            <a:endParaRPr lang="zh-CN" altLang="en-US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401820" y="3724275"/>
            <a:ext cx="167640" cy="18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819015" y="3524885"/>
            <a:ext cx="3591560" cy="6438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buClrTx/>
              <a:buSzTx/>
              <a:buFontTx/>
            </a:pPr>
            <a:r>
              <a:rPr lang="en-US" altLang="zh-CN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SSD</a:t>
            </a:r>
            <a:r>
              <a:rPr lang="zh-CN" altLang="en-US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存储容量小于旋转磁盘，价格页更高（虽然两者价格在逐步逼近）</a:t>
            </a:r>
            <a:endParaRPr lang="zh-CN" altLang="en-US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5000000">
        <p15:prstTrans prst="peelOff"/>
      </p:transition>
    </mc:Choice>
    <mc:Fallback>
      <p:transition spd="slow" advTm="5000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10280" y="147955"/>
            <a:ext cx="2335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存储技术趋势</a:t>
            </a:r>
            <a:endParaRPr lang="zh-CN" altLang="en-US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 descr="P3L2U6]%3RG1PF1J`C${MQ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165" y="600075"/>
            <a:ext cx="3769995" cy="3121660"/>
          </a:xfrm>
          <a:prstGeom prst="rect">
            <a:avLst/>
          </a:prstGeom>
        </p:spPr>
      </p:pic>
      <p:pic>
        <p:nvPicPr>
          <p:cNvPr id="4" name="图片 3" descr="OOM(I%_G7)(PPN~~IWX{)K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740" y="600075"/>
            <a:ext cx="4180840" cy="19577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5000000">
        <p15:prstTrans prst="peelOff"/>
      </p:transition>
    </mc:Choice>
    <mc:Fallback>
      <p:transition spd="slow" advTm="5000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5450" y="368300"/>
            <a:ext cx="34004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None/>
            </a:pPr>
            <a:r>
              <a:rPr lang="en-US" altLang="zh-CN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具有良好的局部性：一个程序倾向于引用临近于最近引用过的数据项的数据项</a:t>
            </a:r>
            <a:endParaRPr lang="en-US" altLang="zh-CN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 descr="DV(4G68FI$05$6JHR])~3M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32555" y="172085"/>
            <a:ext cx="4916170" cy="1485265"/>
          </a:xfrm>
          <a:prstGeom prst="rect">
            <a:avLst/>
          </a:prstGeom>
        </p:spPr>
      </p:pic>
      <p:pic>
        <p:nvPicPr>
          <p:cNvPr id="4" name="图片 3" descr="{TFEB{}599_TO%4AEJK0~2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555" y="1770380"/>
            <a:ext cx="4908550" cy="15113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25450" y="1605915"/>
            <a:ext cx="340042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None/>
            </a:pPr>
            <a:r>
              <a:rPr lang="zh-CN" altLang="en-US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第一张图是先行再列进行遍历，第二张图则反之；</a:t>
            </a:r>
            <a:endParaRPr lang="zh-CN" altLang="en-US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  <a:p>
            <a:pPr algn="l">
              <a:buClrTx/>
              <a:buSzTx/>
              <a:buNone/>
            </a:pPr>
            <a:r>
              <a:rPr lang="zh-CN" altLang="en-US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第一个函数调用数据时与前一次调用数据的距离更小，所以更具有局部性</a:t>
            </a:r>
            <a:endParaRPr lang="zh-CN" altLang="en-US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45160" y="4144010"/>
            <a:ext cx="1111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局部性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807845" y="3519805"/>
            <a:ext cx="43586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时间局部性：被引用过一次的地址可能在将来被多次引用（如</a:t>
            </a:r>
            <a:r>
              <a:rPr lang="en-US" altLang="zh-CN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for</a:t>
            </a:r>
            <a:r>
              <a:rPr lang="zh-CN" altLang="en-US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循环）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807845" y="4415155"/>
            <a:ext cx="42811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空间局部性：如果一个地址被引用一次，那么不久后它附近的位置也会被引用</a:t>
            </a:r>
            <a:endParaRPr lang="zh-CN" altLang="en-US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1" name="左中括号 10"/>
          <p:cNvSpPr/>
          <p:nvPr/>
        </p:nvSpPr>
        <p:spPr>
          <a:xfrm>
            <a:off x="1657985" y="3894455"/>
            <a:ext cx="98425" cy="86741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953250" y="3894455"/>
            <a:ext cx="20085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拥有良好局部性的程序往往运行更快</a:t>
            </a:r>
            <a:endParaRPr lang="zh-CN" altLang="en-US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  <a:p>
            <a:endParaRPr lang="en-US" altLang="zh-CN"/>
          </a:p>
        </p:txBody>
      </p:sp>
      <p:sp>
        <p:nvSpPr>
          <p:cNvPr id="13" name="上箭头 12"/>
          <p:cNvSpPr/>
          <p:nvPr/>
        </p:nvSpPr>
        <p:spPr>
          <a:xfrm>
            <a:off x="7652385" y="1711325"/>
            <a:ext cx="349885" cy="212217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5000000">
        <p15:prstTrans prst="peelOff"/>
      </p:transition>
    </mc:Choice>
    <mc:Fallback>
      <p:transition spd="slow" advTm="5000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89480" y="262255"/>
            <a:ext cx="40995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None/>
            </a:pPr>
            <a:r>
              <a:rPr lang="zh-CN" altLang="en-US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对于取指令来说，循环有好的时间和空间局部性。循环体越小，循环迭代次数越多，局部性越好</a:t>
            </a:r>
            <a:endParaRPr lang="zh-CN" altLang="en-US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5000000">
        <p15:prstTrans prst="peelOff"/>
      </p:transition>
    </mc:Choice>
    <mc:Fallback>
      <p:transition spd="slow" advTm="5000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-直角三角形 5"/>
          <p:cNvSpPr/>
          <p:nvPr>
            <p:custDataLst>
              <p:tags r:id="rId1"/>
            </p:custDataLst>
          </p:nvPr>
        </p:nvSpPr>
        <p:spPr>
          <a:xfrm rot="10800000" flipH="1" flipV="1">
            <a:off x="0" y="-833098"/>
            <a:ext cx="7339769" cy="5976598"/>
          </a:xfrm>
          <a:prstGeom prst="rtTriangle">
            <a:avLst/>
          </a:prstGeom>
          <a:solidFill>
            <a:srgbClr val="BCD9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grpSp>
        <p:nvGrpSpPr>
          <p:cNvPr id="2" name="PA-组合 4"/>
          <p:cNvGrpSpPr/>
          <p:nvPr>
            <p:custDataLst>
              <p:tags r:id="rId2"/>
            </p:custDataLst>
          </p:nvPr>
        </p:nvGrpSpPr>
        <p:grpSpPr>
          <a:xfrm>
            <a:off x="-389854" y="-235884"/>
            <a:ext cx="7519670" cy="3361259"/>
            <a:chOff x="85982" y="498814"/>
            <a:chExt cx="7519670" cy="3361259"/>
          </a:xfrm>
        </p:grpSpPr>
        <p:sp>
          <p:nvSpPr>
            <p:cNvPr id="4" name="PA-文本框 6"/>
            <p:cNvSpPr txBox="1"/>
            <p:nvPr>
              <p:custDataLst>
                <p:tags r:id="rId3"/>
              </p:custDataLst>
            </p:nvPr>
          </p:nvSpPr>
          <p:spPr>
            <a:xfrm>
              <a:off x="590807" y="498814"/>
              <a:ext cx="7014845" cy="96710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US" altLang="zh-CN" sz="6600" b="1" dirty="0">
                  <a:solidFill>
                    <a:srgbClr val="4D5A5C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+mn-ea"/>
                  <a:sym typeface="+mn-lt"/>
                </a:rPr>
                <a:t> 			</a:t>
              </a:r>
              <a:r>
                <a:rPr lang="en-US" altLang="zh-CN" sz="4000" b="1" dirty="0">
                  <a:solidFill>
                    <a:srgbClr val="4D5A5C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+mn-ea"/>
                  <a:sym typeface="+mn-lt"/>
                </a:rPr>
                <a:t>	 Memory Hierarchy</a:t>
              </a:r>
              <a:r>
                <a:rPr lang="en-US" altLang="zh-CN" sz="6600" b="1" dirty="0">
                  <a:solidFill>
                    <a:srgbClr val="4D5A5C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+mn-ea"/>
                  <a:sym typeface="+mn-lt"/>
                </a:rPr>
                <a:t>  </a:t>
              </a:r>
              <a:endParaRPr lang="en-US" altLang="zh-CN" sz="6600" b="1" dirty="0">
                <a:solidFill>
                  <a:srgbClr val="4D5A5C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  <a:sym typeface="+mn-lt"/>
              </a:endParaRPr>
            </a:p>
          </p:txBody>
        </p:sp>
        <p:sp>
          <p:nvSpPr>
            <p:cNvPr id="5" name="PA-文本框 7"/>
            <p:cNvSpPr txBox="1"/>
            <p:nvPr>
              <p:custDataLst>
                <p:tags r:id="rId4"/>
              </p:custDataLst>
            </p:nvPr>
          </p:nvSpPr>
          <p:spPr>
            <a:xfrm>
              <a:off x="85982" y="3353343"/>
              <a:ext cx="4429790" cy="506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kumimoji="1" lang="zh-CN" altLang="en-US" dirty="0">
                <a:solidFill>
                  <a:srgbClr val="4D5A5C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  <a:sym typeface="+mn-lt"/>
              </a:endParaRPr>
            </a:p>
          </p:txBody>
        </p:sp>
      </p:grpSp>
      <p:pic>
        <p:nvPicPr>
          <p:cNvPr id="10" name="图片 9" descr="VZI_K}S{T_%VI)AM61]3I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955" y="1223645"/>
            <a:ext cx="4587875" cy="269557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452110" y="1223645"/>
            <a:ext cx="31115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高速缓存：cache，小而快速</a:t>
            </a:r>
            <a:endParaRPr lang="zh-CN" altLang="en-US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  <a:p>
            <a:pPr algn="l">
              <a:buClrTx/>
              <a:buSzTx/>
              <a:buFontTx/>
            </a:pPr>
            <a:endParaRPr lang="zh-CN" altLang="en-US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  <a:p>
            <a:pPr algn="l">
              <a:buClrTx/>
              <a:buSzTx/>
              <a:buFontTx/>
            </a:pPr>
            <a:r>
              <a:rPr lang="zh-CN" altLang="en-US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它作为存储在更大、也更慢的设备中的数据对象的缓冲区域</a:t>
            </a:r>
            <a:endParaRPr lang="zh-CN" altLang="en-US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  <a:p>
            <a:pPr algn="l">
              <a:buClrTx/>
              <a:buSzTx/>
              <a:buFontTx/>
            </a:pPr>
            <a:endParaRPr lang="zh-CN" altLang="en-US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  <a:p>
            <a:pPr algn="l">
              <a:buClrTx/>
              <a:buSzTx/>
              <a:buFontTx/>
            </a:pPr>
            <a:r>
              <a:rPr lang="zh-CN" altLang="en-US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使用高速缓存的过程称为</a:t>
            </a:r>
            <a:r>
              <a:rPr lang="en-US" altLang="zh-CN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caching</a:t>
            </a:r>
            <a:r>
              <a:rPr lang="zh-CN" altLang="en-US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（缓存）</a:t>
            </a:r>
            <a:endParaRPr lang="zh-CN" altLang="en-US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5000000">
        <p15:prstTrans prst="peelOff"/>
      </p:transition>
    </mc:Choice>
    <mc:Fallback>
      <p:transition spd="slow" advTm="500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0670" y="923925"/>
            <a:ext cx="3438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缓存原理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8840" y="186055"/>
            <a:ext cx="4328160" cy="1844040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1384300" y="919480"/>
            <a:ext cx="715010" cy="3727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80670" y="2595245"/>
            <a:ext cx="3438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80670" y="2785745"/>
            <a:ext cx="2860675" cy="15659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4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在上页的金字塔中，Ll 、L</a:t>
            </a:r>
            <a:r>
              <a:rPr lang="en-US" altLang="zh-CN" sz="14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0</a:t>
            </a:r>
            <a:r>
              <a:rPr lang="zh-CN" altLang="en-US" sz="14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 之间的传送通常使用的是 个字大小的块。 L2、 Ll 之间（以及 L3、 L2 之间、 </a:t>
            </a:r>
            <a:r>
              <a:rPr lang="en-US" altLang="zh-CN" sz="14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L4</a:t>
            </a:r>
            <a:r>
              <a:rPr lang="zh-CN" altLang="en-US" sz="14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、 L3 之间）的传送通常使用的是几十个字节的块。而 L</a:t>
            </a:r>
            <a:r>
              <a:rPr lang="en-US" altLang="zh-CN" sz="14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5</a:t>
            </a:r>
            <a:r>
              <a:rPr lang="zh-CN" altLang="en-US" sz="14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、 L4 之间的传送用的是大小为几百或几千字节的块。</a:t>
            </a:r>
            <a:endParaRPr lang="zh-CN" altLang="en-US" sz="1400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9" name="左箭头 8"/>
          <p:cNvSpPr/>
          <p:nvPr/>
        </p:nvSpPr>
        <p:spPr>
          <a:xfrm rot="18180000">
            <a:off x="1304925" y="2224405"/>
            <a:ext cx="988695" cy="1905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5000000">
        <p15:prstTrans prst="peelOff"/>
      </p:transition>
    </mc:Choice>
    <mc:Fallback>
      <p:transition spd="slow" advTm="5000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左大括号 1"/>
          <p:cNvSpPr/>
          <p:nvPr/>
        </p:nvSpPr>
        <p:spPr>
          <a:xfrm>
            <a:off x="843915" y="605155"/>
            <a:ext cx="516890" cy="43046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94970" y="2434590"/>
            <a:ext cx="3651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缓存</a:t>
            </a:r>
            <a:endParaRPr lang="zh-CN" altLang="en-US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44625" y="357505"/>
            <a:ext cx="575056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缓存命中：程序需要第</a:t>
            </a:r>
            <a:r>
              <a:rPr lang="en-US" altLang="zh-CN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k+1</a:t>
            </a:r>
            <a:r>
              <a:rPr lang="zh-CN" altLang="en-US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层的某个数据对象</a:t>
            </a:r>
            <a:r>
              <a:rPr lang="en-US" altLang="zh-CN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d</a:t>
            </a:r>
            <a:r>
              <a:rPr lang="zh-CN" altLang="en-US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，且数据</a:t>
            </a:r>
            <a:r>
              <a:rPr lang="en-US" altLang="zh-CN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d</a:t>
            </a:r>
            <a:r>
              <a:rPr lang="zh-CN" altLang="en-US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恰好缓存在第</a:t>
            </a:r>
            <a:r>
              <a:rPr lang="en-US" altLang="zh-CN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k</a:t>
            </a:r>
            <a:r>
              <a:rPr lang="zh-CN" altLang="en-US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层中</a:t>
            </a:r>
            <a:endParaRPr lang="zh-CN" altLang="en-US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  <a:p>
            <a:endParaRPr lang="zh-CN" altLang="en-US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缓存不命中：数据</a:t>
            </a:r>
            <a:r>
              <a:rPr lang="en-US" altLang="zh-CN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d</a:t>
            </a:r>
            <a:r>
              <a:rPr lang="zh-CN" altLang="en-US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不在第</a:t>
            </a:r>
            <a:r>
              <a:rPr lang="en-US" altLang="zh-CN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k</a:t>
            </a:r>
            <a:r>
              <a:rPr lang="zh-CN" altLang="en-US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层，那么需要从第</a:t>
            </a:r>
            <a:r>
              <a:rPr lang="en-US" altLang="zh-CN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k+1</a:t>
            </a:r>
            <a:r>
              <a:rPr lang="zh-CN" altLang="en-US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层缓存中取出含</a:t>
            </a:r>
            <a:r>
              <a:rPr lang="en-US" altLang="zh-CN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d</a:t>
            </a:r>
            <a:r>
              <a:rPr lang="zh-CN" altLang="en-US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的数据块，在</a:t>
            </a:r>
            <a:r>
              <a:rPr lang="en-US" altLang="zh-CN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k</a:t>
            </a:r>
            <a:r>
              <a:rPr lang="zh-CN" altLang="en-US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满的时候，会覆盖掉某一个块</a:t>
            </a:r>
            <a:r>
              <a:rPr lang="en-US" altLang="zh-CN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(</a:t>
            </a:r>
            <a:r>
              <a:rPr lang="zh-CN" altLang="en-US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由替换策略</a:t>
            </a:r>
            <a:r>
              <a:rPr lang="en-US" altLang="zh-CN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-replacement police-</a:t>
            </a:r>
            <a:r>
              <a:rPr lang="zh-CN" altLang="en-US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来决定换掉哪一个块</a:t>
            </a:r>
            <a:r>
              <a:rPr lang="en-US" altLang="zh-CN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)</a:t>
            </a:r>
            <a:endParaRPr lang="en-US" altLang="zh-CN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  <a:p>
            <a:endParaRPr lang="en-US" altLang="zh-CN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  <a:p>
            <a:endParaRPr lang="zh-CN" altLang="en-US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  <a:p>
            <a:endParaRPr lang="zh-CN" altLang="en-US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  <a:p>
            <a:endParaRPr lang="zh-CN" altLang="en-US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缓存不命中</a:t>
            </a:r>
            <a:endParaRPr lang="zh-CN" altLang="en-US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  <a:p>
            <a:endParaRPr lang="zh-CN" altLang="en-US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  <a:p>
            <a:endParaRPr lang="zh-CN" altLang="en-US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  <a:p>
            <a:endParaRPr lang="zh-CN" altLang="en-US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  <a:p>
            <a:endParaRPr lang="zh-CN" altLang="en-US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  <a:p>
            <a:endParaRPr lang="zh-CN" altLang="en-US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缓存管理</a:t>
            </a:r>
            <a:endParaRPr lang="zh-CN" altLang="en-US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7" name="左大括号 6"/>
          <p:cNvSpPr/>
          <p:nvPr/>
        </p:nvSpPr>
        <p:spPr>
          <a:xfrm>
            <a:off x="2783840" y="2453005"/>
            <a:ext cx="334645" cy="187071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118485" y="2258060"/>
            <a:ext cx="5088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cold </a:t>
            </a:r>
            <a:r>
              <a:rPr lang="en-US" altLang="zh-CN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miss</a:t>
            </a:r>
            <a:r>
              <a:rPr lang="zh-CN" altLang="en-US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：如果第</a:t>
            </a:r>
            <a:r>
              <a:rPr lang="en-US" altLang="zh-CN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k</a:t>
            </a:r>
            <a:r>
              <a:rPr lang="zh-CN" altLang="en-US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层是空的，那么一定不命中</a:t>
            </a:r>
            <a:endParaRPr lang="zh-CN" altLang="en-US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118485" y="2903220"/>
            <a:ext cx="50882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onflict</a:t>
            </a:r>
            <a:r>
              <a:rPr lang="zh-CN" altLang="en-US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miss</a:t>
            </a:r>
            <a:r>
              <a:rPr lang="zh-CN" altLang="en-US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：缓存采用的放置策略会限制</a:t>
            </a:r>
            <a:r>
              <a:rPr lang="en-US" altLang="zh-CN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k+1</a:t>
            </a:r>
            <a:r>
              <a:rPr lang="zh-CN" altLang="en-US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层数据在</a:t>
            </a:r>
            <a:r>
              <a:rPr lang="en-US" altLang="zh-CN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k</a:t>
            </a:r>
            <a:r>
              <a:rPr lang="zh-CN" altLang="en-US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层的位置，有时就会出现</a:t>
            </a:r>
            <a:r>
              <a:rPr lang="en-US" altLang="zh-CN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k+1</a:t>
            </a:r>
            <a:r>
              <a:rPr lang="zh-CN" altLang="en-US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层的多个数据被映射到</a:t>
            </a:r>
            <a:r>
              <a:rPr lang="en-US" altLang="zh-CN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k</a:t>
            </a:r>
            <a:r>
              <a:rPr lang="zh-CN" altLang="en-US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中同一个内存块，导致一直不命中</a:t>
            </a:r>
            <a:endParaRPr lang="zh-CN" altLang="en-US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118485" y="4033520"/>
            <a:ext cx="5088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apacity</a:t>
            </a:r>
            <a:r>
              <a:rPr lang="zh-CN" altLang="en-US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miss</a:t>
            </a:r>
            <a:r>
              <a:rPr lang="zh-CN" altLang="en-US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：容量小的缓存不能处理大的工作集</a:t>
            </a:r>
            <a:endParaRPr lang="zh-CN" altLang="en-US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5000000">
        <p15:prstTrans prst="peelOff"/>
      </p:transition>
    </mc:Choice>
    <mc:Fallback>
      <p:transition spd="slow" advTm="5000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48560" y="414020"/>
            <a:ext cx="30880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CPU 芯片、 操作系统、分布式文件系统等处使用的缓存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2735" y="1680210"/>
            <a:ext cx="5303520" cy="2362200"/>
          </a:xfrm>
          <a:prstGeom prst="rect">
            <a:avLst/>
          </a:prstGeom>
        </p:spPr>
      </p:pic>
      <p:sp>
        <p:nvSpPr>
          <p:cNvPr id="4" name="右弧形箭头 3"/>
          <p:cNvSpPr/>
          <p:nvPr/>
        </p:nvSpPr>
        <p:spPr>
          <a:xfrm>
            <a:off x="5454015" y="596900"/>
            <a:ext cx="478790" cy="95821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5000000">
        <p15:prstTrans prst="peelOff"/>
      </p:transition>
    </mc:Choice>
    <mc:Fallback>
      <p:transition spd="slow" advTm="5000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-组合 1"/>
          <p:cNvGrpSpPr/>
          <p:nvPr>
            <p:custDataLst>
              <p:tags r:id="rId1"/>
            </p:custDataLst>
          </p:nvPr>
        </p:nvGrpSpPr>
        <p:grpSpPr>
          <a:xfrm>
            <a:off x="5750969" y="2517498"/>
            <a:ext cx="3393034" cy="2653124"/>
            <a:chOff x="6603443" y="3184076"/>
            <a:chExt cx="2540559" cy="1986546"/>
          </a:xfrm>
        </p:grpSpPr>
        <p:sp>
          <p:nvSpPr>
            <p:cNvPr id="33" name="PA-直角三角形 32"/>
            <p:cNvSpPr/>
            <p:nvPr>
              <p:custDataLst>
                <p:tags r:id="rId2"/>
              </p:custDataLst>
            </p:nvPr>
          </p:nvSpPr>
          <p:spPr>
            <a:xfrm rot="16200000">
              <a:off x="6880449" y="2907070"/>
              <a:ext cx="1986546" cy="2540557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32" name="PA-直角三角形 31"/>
            <p:cNvSpPr/>
            <p:nvPr>
              <p:custDataLst>
                <p:tags r:id="rId3"/>
              </p:custDataLst>
            </p:nvPr>
          </p:nvSpPr>
          <p:spPr>
            <a:xfrm rot="16200000">
              <a:off x="7102886" y="3102383"/>
              <a:ext cx="1791331" cy="2290900"/>
            </a:xfrm>
            <a:prstGeom prst="rtTriangle">
              <a:avLst/>
            </a:prstGeom>
            <a:solidFill>
              <a:srgbClr val="4D5A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</p:grpSp>
      <p:sp>
        <p:nvSpPr>
          <p:cNvPr id="39" name="PA-矩形 38"/>
          <p:cNvSpPr/>
          <p:nvPr>
            <p:custDataLst>
              <p:tags r:id="rId4"/>
            </p:custDataLst>
          </p:nvPr>
        </p:nvSpPr>
        <p:spPr bwMode="auto">
          <a:xfrm>
            <a:off x="2956559" y="1698420"/>
            <a:ext cx="3230880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000" b="1" kern="100" dirty="0">
                <a:solidFill>
                  <a:srgbClr val="4D5A5C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感谢各位聆听</a:t>
            </a:r>
            <a:endParaRPr lang="zh-CN" altLang="en-US" sz="4000" b="1" kern="100" dirty="0">
              <a:solidFill>
                <a:srgbClr val="4D5A5C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0" name="PA-矩形 39"/>
          <p:cNvSpPr/>
          <p:nvPr>
            <p:custDataLst>
              <p:tags r:id="rId5"/>
            </p:custDataLst>
          </p:nvPr>
        </p:nvSpPr>
        <p:spPr>
          <a:xfrm>
            <a:off x="2154530" y="2367473"/>
            <a:ext cx="4834939" cy="252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50" spc="300" dirty="0">
                <a:solidFill>
                  <a:srgbClr val="6D6A73"/>
                </a:solidFill>
                <a:latin typeface="+mj-lt"/>
                <a:ea typeface="华文细黑" panose="02010600040101010101" pitchFamily="2" charset="-122"/>
              </a:rPr>
              <a:t>Thank You For Your Listening</a:t>
            </a:r>
            <a:endParaRPr lang="en-US" altLang="zh-CN" sz="1050" spc="300" dirty="0">
              <a:solidFill>
                <a:srgbClr val="6D6A73"/>
              </a:solidFill>
              <a:latin typeface="+mj-lt"/>
              <a:ea typeface="华文细黑" panose="02010600040101010101" pitchFamily="2" charset="-122"/>
            </a:endParaRPr>
          </a:p>
        </p:txBody>
      </p:sp>
      <p:cxnSp>
        <p:nvCxnSpPr>
          <p:cNvPr id="45" name="PA-直接连接符 44"/>
          <p:cNvCxnSpPr/>
          <p:nvPr>
            <p:custDataLst>
              <p:tags r:id="rId6"/>
            </p:custDataLst>
          </p:nvPr>
        </p:nvCxnSpPr>
        <p:spPr>
          <a:xfrm>
            <a:off x="3349690" y="2828847"/>
            <a:ext cx="2444620" cy="0"/>
          </a:xfrm>
          <a:prstGeom prst="line">
            <a:avLst/>
          </a:prstGeom>
          <a:ln w="6350" cap="flat" cmpd="sng" algn="ctr">
            <a:solidFill>
              <a:srgbClr val="BCD9B4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PA-组合 46"/>
          <p:cNvGrpSpPr/>
          <p:nvPr>
            <p:custDataLst>
              <p:tags r:id="rId7"/>
            </p:custDataLst>
          </p:nvPr>
        </p:nvGrpSpPr>
        <p:grpSpPr>
          <a:xfrm flipH="1" flipV="1">
            <a:off x="-422" y="-47525"/>
            <a:ext cx="3393034" cy="2653124"/>
            <a:chOff x="6603443" y="3184076"/>
            <a:chExt cx="2540559" cy="1986546"/>
          </a:xfrm>
        </p:grpSpPr>
        <p:sp>
          <p:nvSpPr>
            <p:cNvPr id="48" name="PA-直角三角形 47"/>
            <p:cNvSpPr/>
            <p:nvPr>
              <p:custDataLst>
                <p:tags r:id="rId8"/>
              </p:custDataLst>
            </p:nvPr>
          </p:nvSpPr>
          <p:spPr>
            <a:xfrm rot="16200000">
              <a:off x="6880449" y="2907070"/>
              <a:ext cx="1986546" cy="2540557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49" name="PA-直角三角形 48"/>
            <p:cNvSpPr/>
            <p:nvPr>
              <p:custDataLst>
                <p:tags r:id="rId9"/>
              </p:custDataLst>
            </p:nvPr>
          </p:nvSpPr>
          <p:spPr>
            <a:xfrm rot="16200000">
              <a:off x="7102886" y="3102383"/>
              <a:ext cx="1791331" cy="2290900"/>
            </a:xfrm>
            <a:prstGeom prst="rtTriangle">
              <a:avLst/>
            </a:prstGeom>
            <a:solidFill>
              <a:srgbClr val="BCD9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5000000">
        <p15:prstTrans prst="peelOff"/>
      </p:transition>
    </mc:Choice>
    <mc:Fallback>
      <p:transition spd="slow" advTm="500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_]0MF265A0FWM)9ZEGV31X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6620" y="232410"/>
            <a:ext cx="6943725" cy="3370580"/>
          </a:xfrm>
          <a:prstGeom prst="rect">
            <a:avLst/>
          </a:prstGeom>
        </p:spPr>
      </p:pic>
      <p:sp>
        <p:nvSpPr>
          <p:cNvPr id="66568" name="AutoShape 8"/>
          <p:cNvSpPr>
            <a:spLocks noChangeAspect="1" noChangeArrowheads="1"/>
          </p:cNvSpPr>
          <p:nvPr/>
        </p:nvSpPr>
        <p:spPr bwMode="auto">
          <a:xfrm>
            <a:off x="2882900" y="2522220"/>
            <a:ext cx="1676400" cy="615950"/>
          </a:xfrm>
          <a:prstGeom prst="leftRightArrow">
            <a:avLst>
              <a:gd name="adj1" fmla="val 50000"/>
              <a:gd name="adj2" fmla="val 54433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anchor="ctr"/>
          <a:p>
            <a:endParaRPr lang="en-US"/>
          </a:p>
        </p:txBody>
      </p:sp>
      <p:sp>
        <p:nvSpPr>
          <p:cNvPr id="5" name="AutoShape 8"/>
          <p:cNvSpPr>
            <a:spLocks noChangeAspect="1" noChangeArrowheads="1"/>
          </p:cNvSpPr>
          <p:nvPr/>
        </p:nvSpPr>
        <p:spPr bwMode="auto">
          <a:xfrm>
            <a:off x="5111115" y="2522220"/>
            <a:ext cx="1676400" cy="615950"/>
          </a:xfrm>
          <a:prstGeom prst="leftRightArrow">
            <a:avLst>
              <a:gd name="adj1" fmla="val 50000"/>
              <a:gd name="adj2" fmla="val 54433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anchor="ctr"/>
          <a:p>
            <a:endParaRPr lang="en-US"/>
          </a:p>
        </p:txBody>
      </p:sp>
      <p:sp>
        <p:nvSpPr>
          <p:cNvPr id="7" name="右箭头 6"/>
          <p:cNvSpPr/>
          <p:nvPr/>
        </p:nvSpPr>
        <p:spPr>
          <a:xfrm>
            <a:off x="2882900" y="1102360"/>
            <a:ext cx="577850" cy="273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左箭头 7"/>
          <p:cNvSpPr/>
          <p:nvPr/>
        </p:nvSpPr>
        <p:spPr>
          <a:xfrm>
            <a:off x="2882900" y="1375410"/>
            <a:ext cx="577850" cy="30353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上下箭头 9"/>
          <p:cNvSpPr/>
          <p:nvPr/>
        </p:nvSpPr>
        <p:spPr>
          <a:xfrm>
            <a:off x="2441575" y="1799590"/>
            <a:ext cx="380365" cy="76835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96520" y="3822065"/>
            <a:ext cx="8321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上图介绍了一种计算机系统的配置，主要成员为CPU、I/O桥、主存(Main Memory)</a:t>
            </a:r>
            <a:endParaRPr lang="en-US" altLang="zh-CN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6520" y="4190365"/>
            <a:ext cx="8321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系统总线(System Bus)连接CPU与I/O桥，内存总线(Memory Bus)连接主存与I/O桥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5000000">
        <p15:prstTrans prst="peelOff"/>
      </p:transition>
    </mc:Choice>
    <mc:Fallback>
      <p:transition spd="slow" advTm="5000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35585" y="300355"/>
            <a:ext cx="7666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考虑CPU处理以下两个操作：movq A,%rax和movq %rax,A(A代表一个地址)</a:t>
            </a:r>
            <a:endParaRPr lang="en-US" altLang="zh-CN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8925" y="604520"/>
            <a:ext cx="1871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movq A,%rax</a:t>
            </a:r>
            <a:endParaRPr lang="en-US" altLang="zh-CN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5585" y="927100"/>
            <a:ext cx="7795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首先，CPU会将地址A放在system bus上，I/O桥将信号传递给memory bus</a:t>
            </a:r>
            <a:endParaRPr lang="en-US" altLang="zh-CN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 descr="]H9ZZBCWXZ(779}]TK~0AC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1170" y="1282065"/>
            <a:ext cx="4124325" cy="155257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715770" y="2735580"/>
            <a:ext cx="1635125" cy="990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35585" y="2834640"/>
            <a:ext cx="85947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然后，主存感知地址信号，从memory bus读取地址A，从DRAM(动态随机访问存储器)中读取数据x，并将该数据放到memory bus上，I/O桥再将memory bus信号翻译为system bus信号沿system bus传递</a:t>
            </a:r>
            <a:endParaRPr lang="en-US" altLang="zh-CN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  <p:pic>
        <p:nvPicPr>
          <p:cNvPr id="11" name="图片 10" descr="{YU5ORJWAXCWD1Y8UHM%3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7535" y="3522345"/>
            <a:ext cx="4248150" cy="1514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5000000">
        <p15:prstTrans prst="peelOff"/>
      </p:transition>
    </mc:Choice>
    <mc:Fallback>
      <p:transition spd="slow" advTm="5000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4010" y="269875"/>
            <a:ext cx="689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None/>
            </a:pPr>
            <a:r>
              <a:rPr lang="en-US" altLang="zh-CN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最后，CPU从总线上读取数据x，并将其复制到%rax寄存器上</a:t>
            </a:r>
            <a:endParaRPr lang="en-US" altLang="zh-CN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 descr="0Y660~[VXJADAMZKFR2~7R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6255" y="638175"/>
            <a:ext cx="4238625" cy="15811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17830" y="2341880"/>
            <a:ext cx="76447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movq %rax,A操作和movq A，%rax操作同样也具有类似的3步，首先将地址A读到system bus上，经过I/O桥的传输后，内存从memory bus读出地址，并且等待数据传入；然后CPU将rax寄存器中的数据y复制到system bus，主存从memory bus读出y，并存在DRAM上(如下图表示)</a:t>
            </a:r>
            <a:endParaRPr lang="en-US" altLang="zh-CN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 descr="$AA%7(13Y0S7@L9~R2J`QK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65" y="3738245"/>
            <a:ext cx="2267585" cy="883285"/>
          </a:xfrm>
          <a:prstGeom prst="rect">
            <a:avLst/>
          </a:prstGeom>
        </p:spPr>
      </p:pic>
      <p:pic>
        <p:nvPicPr>
          <p:cNvPr id="6" name="图片 5" descr="BH@3)4GI9X%VJ73]BJE]5_Q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310" y="3731895"/>
            <a:ext cx="2400935" cy="895350"/>
          </a:xfrm>
          <a:prstGeom prst="rect">
            <a:avLst/>
          </a:prstGeom>
        </p:spPr>
      </p:pic>
      <p:pic>
        <p:nvPicPr>
          <p:cNvPr id="7" name="图片 6" descr="1XMN23K{LOID6Y(HB5KAFBW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4205" y="3743960"/>
            <a:ext cx="2472690" cy="883285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2411095" y="4104005"/>
            <a:ext cx="532130" cy="1670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5262245" y="4095750"/>
            <a:ext cx="532130" cy="1670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5000000">
        <p15:prstTrans prst="peelOff"/>
      </p:transition>
    </mc:Choice>
    <mc:Fallback>
      <p:transition spd="slow" advTm="5000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-直角三角形 5"/>
          <p:cNvSpPr/>
          <p:nvPr>
            <p:custDataLst>
              <p:tags r:id="rId1"/>
            </p:custDataLst>
          </p:nvPr>
        </p:nvSpPr>
        <p:spPr>
          <a:xfrm rot="10800000" flipH="1" flipV="1">
            <a:off x="0" y="-833098"/>
            <a:ext cx="7339769" cy="5976598"/>
          </a:xfrm>
          <a:prstGeom prst="rtTriangle">
            <a:avLst/>
          </a:prstGeom>
          <a:solidFill>
            <a:srgbClr val="BCD9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grpSp>
        <p:nvGrpSpPr>
          <p:cNvPr id="2" name="PA-组合 4"/>
          <p:cNvGrpSpPr/>
          <p:nvPr>
            <p:custDataLst>
              <p:tags r:id="rId2"/>
            </p:custDataLst>
          </p:nvPr>
        </p:nvGrpSpPr>
        <p:grpSpPr>
          <a:xfrm>
            <a:off x="1042706" y="-110154"/>
            <a:ext cx="5515640" cy="3698444"/>
            <a:chOff x="-999868" y="161629"/>
            <a:chExt cx="5515640" cy="3698444"/>
          </a:xfrm>
        </p:grpSpPr>
        <p:sp>
          <p:nvSpPr>
            <p:cNvPr id="4" name="PA-文本框 6"/>
            <p:cNvSpPr txBox="1"/>
            <p:nvPr>
              <p:custDataLst>
                <p:tags r:id="rId3"/>
              </p:custDataLst>
            </p:nvPr>
          </p:nvSpPr>
          <p:spPr>
            <a:xfrm>
              <a:off x="-999868" y="161629"/>
              <a:ext cx="5087620" cy="11068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600" b="1" dirty="0">
                  <a:solidFill>
                    <a:srgbClr val="4D5A5C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+mn-ea"/>
                  <a:sym typeface="+mn-lt"/>
                </a:rPr>
                <a:t> 				   RAM </a:t>
              </a:r>
              <a:endParaRPr lang="en-US" altLang="zh-CN" sz="6600" b="1" dirty="0">
                <a:solidFill>
                  <a:srgbClr val="4D5A5C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  <a:sym typeface="+mn-lt"/>
              </a:endParaRPr>
            </a:p>
          </p:txBody>
        </p:sp>
        <p:sp>
          <p:nvSpPr>
            <p:cNvPr id="5" name="PA-文本框 7"/>
            <p:cNvSpPr txBox="1"/>
            <p:nvPr>
              <p:custDataLst>
                <p:tags r:id="rId4"/>
              </p:custDataLst>
            </p:nvPr>
          </p:nvSpPr>
          <p:spPr>
            <a:xfrm>
              <a:off x="85982" y="3353343"/>
              <a:ext cx="4429790" cy="506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kumimoji="1" lang="zh-CN" altLang="en-US" dirty="0">
                <a:solidFill>
                  <a:srgbClr val="4D5A5C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920750" y="1111250"/>
            <a:ext cx="760603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RAM</a:t>
            </a:r>
            <a:r>
              <a:rPr lang="zh-CN" altLang="en-US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Random-Access Memory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的缩写，意为随机访问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寄存器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en-US" altLang="zh-CN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要注意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这里的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“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随机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”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和我们普遍认为的随机不太一样，它不是说我们的访问完全是随机、不可预测的，而是说我们可以访问其中任意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的位置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en-US" altLang="zh-CN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RAM主要分为SRAM(静态RAM)与DRAM(动态RAM)</a:t>
            </a:r>
            <a:endParaRPr lang="en-US" altLang="zh-CN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  <a:p>
            <a:endParaRPr lang="en-US" altLang="zh-CN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RAM一般被包装成芯片</a:t>
            </a:r>
            <a:endParaRPr lang="en-US" altLang="zh-CN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5000000">
        <p15:prstTrans prst="peelOff"/>
      </p:transition>
    </mc:Choice>
    <mc:Fallback>
      <p:transition spd="slow" advTm="500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65605" y="48895"/>
            <a:ext cx="4899025" cy="5734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          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SRAM VS DRAM</a:t>
            </a:r>
            <a:endParaRPr lang="en-US" alt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5450" y="741045"/>
            <a:ext cx="75298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1.从名字上就很容易猜测到：SRAM储存的值可以稳定保存，而DRAM储存的值非常容易被干扰</a:t>
            </a:r>
            <a:endParaRPr lang="en-US" altLang="zh-CN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 descr="IMG_20221024_2012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1745" y="1504950"/>
            <a:ext cx="2662555" cy="1920240"/>
          </a:xfrm>
          <a:prstGeom prst="rect">
            <a:avLst/>
          </a:prstGeom>
        </p:spPr>
      </p:pic>
      <p:pic>
        <p:nvPicPr>
          <p:cNvPr id="5" name="图片 4" descr="IMG_20221024_2013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210" y="1339850"/>
            <a:ext cx="1836420" cy="20853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14145" y="3543935"/>
            <a:ext cx="23583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   SRAM</a:t>
            </a:r>
            <a:r>
              <a:rPr lang="zh-CN" altLang="en-US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单元结构</a:t>
            </a:r>
            <a:endParaRPr lang="zh-CN" altLang="en-US" sz="14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345" y="3543935"/>
            <a:ext cx="23583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   </a:t>
            </a:r>
            <a:r>
              <a:rPr lang="en-US" altLang="zh-CN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DRAM</a:t>
            </a:r>
            <a:r>
              <a:rPr lang="zh-CN" altLang="en-US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单元结构</a:t>
            </a:r>
            <a:endParaRPr lang="zh-CN" altLang="en-US" sz="14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5450" y="3850640"/>
            <a:ext cx="82518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上图为SRAM和DRAM的单元结构，SRAM单元结构一般是由6个晶体管(transistor)组成的，具有双稳态性质，这就使得只要在通电的情况下，SRAM就可以保持记录的值不变(断电后值还是会消失)</a:t>
            </a:r>
            <a:endParaRPr lang="en-US" altLang="zh-CN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5000000">
        <p15:prstTrans prst="peelOff"/>
      </p:transition>
    </mc:Choice>
    <mc:Fallback>
      <p:transition spd="slow" advTm="5000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67715" y="360680"/>
            <a:ext cx="777430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而DRAM单元是由一个晶体管和一个电容组成</a:t>
            </a:r>
            <a:endParaRPr lang="en-US" altLang="zh-CN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  <a:p>
            <a:pPr algn="l">
              <a:buClrTx/>
              <a:buSzTx/>
              <a:buFontTx/>
            </a:pPr>
            <a:r>
              <a:rPr lang="en-US" altLang="zh-CN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DRAM的储存原理为将每一个位储存为对一个电容的充电与否</a:t>
            </a:r>
            <a:endParaRPr lang="en-US" altLang="zh-CN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  <a:p>
            <a:pPr algn="l">
              <a:buClrTx/>
              <a:buSzTx/>
              <a:buFontTx/>
            </a:pPr>
            <a:r>
              <a:rPr lang="en-US" altLang="zh-CN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而这一点就决定了DRAM存储的值是很容易被改变：电容漏电现象是很容易发生的</a:t>
            </a:r>
            <a:endParaRPr lang="en-US" altLang="zh-CN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  <a:p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algn="l">
              <a:buClrTx/>
              <a:buSzTx/>
              <a:buFontTx/>
            </a:pPr>
            <a:r>
              <a:rPr lang="en-US" altLang="zh-CN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看上去相对于SRAM，DRAM就显得非常的low，那么全都用SRAM不就好了？</a:t>
            </a:r>
            <a:endParaRPr lang="en-US" altLang="zh-CN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  <a:p>
            <a:pPr algn="l">
              <a:buClrTx/>
              <a:buSzTx/>
              <a:buFontTx/>
            </a:pPr>
            <a:r>
              <a:rPr lang="en-US" altLang="zh-CN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原因之一是SRAM相对于DRAM太贵了，这是由于</a:t>
            </a:r>
            <a:r>
              <a:rPr lang="en-US" altLang="zh-CN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SRAM的集成性较低，功耗较大，功能相同情况下DRAM的体积相对更小</a:t>
            </a:r>
            <a:r>
              <a:rPr lang="en-US" altLang="zh-CN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；其次在于部分结构如主存对RAM的性能要求不是那么高，使用SRAM甚至显得浪费；</a:t>
            </a:r>
            <a:endParaRPr lang="en-US" altLang="zh-CN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  <a:p>
            <a:pPr algn="l">
              <a:buClrTx/>
              <a:buSzTx/>
              <a:buFontTx/>
            </a:pPr>
            <a:endParaRPr lang="en-US" altLang="zh-CN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  <a:p>
            <a:pPr algn="l">
              <a:buClrTx/>
              <a:buSzTx/>
              <a:buFontTx/>
            </a:pPr>
            <a:r>
              <a:rPr lang="en-US" altLang="zh-CN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2.SRAM与DRAM的适用情况</a:t>
            </a:r>
            <a:endParaRPr lang="en-US" altLang="zh-CN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  <a:p>
            <a:pPr algn="l">
              <a:buClrTx/>
              <a:buSzTx/>
              <a:buFontTx/>
            </a:pPr>
            <a:r>
              <a:rPr lang="en-US" altLang="zh-CN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SRAM应用在高速缓存存储器中，DRAM则运用在主存等处</a:t>
            </a:r>
            <a:endParaRPr lang="en-US" altLang="zh-CN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  <a:p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algn="l">
              <a:buClrTx/>
              <a:buSzTx/>
              <a:buFontTx/>
            </a:pPr>
            <a:r>
              <a:rPr lang="en-US" altLang="zh-CN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DRAM可以运用在主存等地的原因在于计算机的时钟周期以纳秒来衡量，而DRAM会在10到100毫秒之间失效，所以DRAM能够用在主存等中</a:t>
            </a:r>
            <a:endParaRPr lang="en-US" altLang="zh-CN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5000000">
        <p15:prstTrans prst="peelOff"/>
      </p:transition>
    </mc:Choice>
    <mc:Fallback>
      <p:transition spd="slow" advTm="5000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83130" y="307975"/>
            <a:ext cx="40322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单片机用SRAM</a:t>
            </a:r>
            <a:r>
              <a:rPr lang="zh-CN" altLang="en-US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而不用</a:t>
            </a:r>
            <a:r>
              <a:rPr lang="en-US" altLang="zh-CN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DRAM</a:t>
            </a:r>
            <a:endParaRPr lang="en-US" altLang="zh-CN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  <a:p>
            <a:pPr algn="l">
              <a:buClrTx/>
              <a:buSzTx/>
              <a:buFontTx/>
            </a:pPr>
            <a:endParaRPr lang="en-US" altLang="zh-CN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  <a:p>
            <a:pPr algn="l">
              <a:buClrTx/>
              <a:buSzTx/>
              <a:buFontTx/>
            </a:pPr>
            <a:r>
              <a:rPr lang="en-US" altLang="zh-CN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因为SRAM不用刷新所以更适合功耗低的单片机 </a:t>
            </a:r>
            <a:r>
              <a:rPr lang="zh-CN" altLang="en-US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？</a:t>
            </a:r>
            <a:endParaRPr lang="zh-CN" altLang="en-US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5000000">
        <p15:prstTrans prst="peelOff"/>
      </p:transition>
    </mc:Choice>
    <mc:Fallback>
      <p:transition spd="slow" advTm="5000000">
        <p:fade/>
      </p:transition>
    </mc:Fallback>
  </mc:AlternateContent>
</p:sld>
</file>

<file path=ppt/tags/tag1.xml><?xml version="1.0" encoding="utf-8"?>
<p:tagLst xmlns:p="http://schemas.openxmlformats.org/presentationml/2006/main">
  <p:tag name="PA" val="v5.2.4"/>
</p:tagLst>
</file>

<file path=ppt/tags/tag10.xml><?xml version="1.0" encoding="utf-8"?>
<p:tagLst xmlns:p="http://schemas.openxmlformats.org/presentationml/2006/main">
  <p:tag name="PA" val="v5.2.4"/>
</p:tagLst>
</file>

<file path=ppt/tags/tag11.xml><?xml version="1.0" encoding="utf-8"?>
<p:tagLst xmlns:p="http://schemas.openxmlformats.org/presentationml/2006/main">
  <p:tag name="PA" val="v5.2.4"/>
</p:tagLst>
</file>

<file path=ppt/tags/tag12.xml><?xml version="1.0" encoding="utf-8"?>
<p:tagLst xmlns:p="http://schemas.openxmlformats.org/presentationml/2006/main">
  <p:tag name="PA" val="v5.2.4"/>
</p:tagLst>
</file>

<file path=ppt/tags/tag13.xml><?xml version="1.0" encoding="utf-8"?>
<p:tagLst xmlns:p="http://schemas.openxmlformats.org/presentationml/2006/main">
  <p:tag name="PA" val="v5.2.4"/>
</p:tagLst>
</file>

<file path=ppt/tags/tag14.xml><?xml version="1.0" encoding="utf-8"?>
<p:tagLst xmlns:p="http://schemas.openxmlformats.org/presentationml/2006/main">
  <p:tag name="PA" val="v5.2.4"/>
</p:tagLst>
</file>

<file path=ppt/tags/tag15.xml><?xml version="1.0" encoding="utf-8"?>
<p:tagLst xmlns:p="http://schemas.openxmlformats.org/presentationml/2006/main">
  <p:tag name="PA" val="v5.2.4"/>
</p:tagLst>
</file>

<file path=ppt/tags/tag16.xml><?xml version="1.0" encoding="utf-8"?>
<p:tagLst xmlns:p="http://schemas.openxmlformats.org/presentationml/2006/main">
  <p:tag name="KSO_WM_UNIT_PLACING_PICTURE_USER_VIEWPORT" val="{&quot;height&quot;:1470,&quot;width&quot;:10440}"/>
</p:tagLst>
</file>

<file path=ppt/tags/tag17.xml><?xml version="1.0" encoding="utf-8"?>
<p:tagLst xmlns:p="http://schemas.openxmlformats.org/presentationml/2006/main">
  <p:tag name="PA" val="v5.2.4"/>
</p:tagLst>
</file>

<file path=ppt/tags/tag18.xml><?xml version="1.0" encoding="utf-8"?>
<p:tagLst xmlns:p="http://schemas.openxmlformats.org/presentationml/2006/main">
  <p:tag name="PA" val="v5.2.4"/>
</p:tagLst>
</file>

<file path=ppt/tags/tag19.xml><?xml version="1.0" encoding="utf-8"?>
<p:tagLst xmlns:p="http://schemas.openxmlformats.org/presentationml/2006/main">
  <p:tag name="PA" val="v5.2.4"/>
</p:tagLst>
</file>

<file path=ppt/tags/tag2.xml><?xml version="1.0" encoding="utf-8"?>
<p:tagLst xmlns:p="http://schemas.openxmlformats.org/presentationml/2006/main">
  <p:tag name="PA" val="v5.2.4"/>
</p:tagLst>
</file>

<file path=ppt/tags/tag20.xml><?xml version="1.0" encoding="utf-8"?>
<p:tagLst xmlns:p="http://schemas.openxmlformats.org/presentationml/2006/main">
  <p:tag name="PA" val="v5.2.4"/>
</p:tagLst>
</file>

<file path=ppt/tags/tag21.xml><?xml version="1.0" encoding="utf-8"?>
<p:tagLst xmlns:p="http://schemas.openxmlformats.org/presentationml/2006/main">
  <p:tag name="PA" val="v5.2.4"/>
</p:tagLst>
</file>

<file path=ppt/tags/tag22.xml><?xml version="1.0" encoding="utf-8"?>
<p:tagLst xmlns:p="http://schemas.openxmlformats.org/presentationml/2006/main">
  <p:tag name="PA" val="v5.2.4"/>
</p:tagLst>
</file>

<file path=ppt/tags/tag23.xml><?xml version="1.0" encoding="utf-8"?>
<p:tagLst xmlns:p="http://schemas.openxmlformats.org/presentationml/2006/main">
  <p:tag name="PA" val="v5.2.4"/>
</p:tagLst>
</file>

<file path=ppt/tags/tag24.xml><?xml version="1.0" encoding="utf-8"?>
<p:tagLst xmlns:p="http://schemas.openxmlformats.org/presentationml/2006/main">
  <p:tag name="PA" val="v5.2.4"/>
</p:tagLst>
</file>

<file path=ppt/tags/tag25.xml><?xml version="1.0" encoding="utf-8"?>
<p:tagLst xmlns:p="http://schemas.openxmlformats.org/presentationml/2006/main">
  <p:tag name="PA" val="v5.2.4"/>
</p:tagLst>
</file>

<file path=ppt/tags/tag26.xml><?xml version="1.0" encoding="utf-8"?>
<p:tagLst xmlns:p="http://schemas.openxmlformats.org/presentationml/2006/main">
  <p:tag name="PA" val="v5.2.4"/>
</p:tagLst>
</file>

<file path=ppt/tags/tag27.xml><?xml version="1.0" encoding="utf-8"?>
<p:tagLst xmlns:p="http://schemas.openxmlformats.org/presentationml/2006/main">
  <p:tag name="PA" val="v5.2.4"/>
</p:tagLst>
</file>

<file path=ppt/tags/tag28.xml><?xml version="1.0" encoding="utf-8"?>
<p:tagLst xmlns:p="http://schemas.openxmlformats.org/presentationml/2006/main">
  <p:tag name="PA" val="v5.2.4"/>
</p:tagLst>
</file>

<file path=ppt/tags/tag29.xml><?xml version="1.0" encoding="utf-8"?>
<p:tagLst xmlns:p="http://schemas.openxmlformats.org/presentationml/2006/main">
  <p:tag name="PA" val="v5.2.4"/>
</p:tagLst>
</file>

<file path=ppt/tags/tag3.xml><?xml version="1.0" encoding="utf-8"?>
<p:tagLst xmlns:p="http://schemas.openxmlformats.org/presentationml/2006/main">
  <p:tag name="PA" val="v5.2.4"/>
</p:tagLst>
</file>

<file path=ppt/tags/tag30.xml><?xml version="1.0" encoding="utf-8"?>
<p:tagLst xmlns:p="http://schemas.openxmlformats.org/presentationml/2006/main">
  <p:tag name="PA" val="v5.2.4"/>
</p:tagLst>
</file>

<file path=ppt/tags/tag31.xml><?xml version="1.0" encoding="utf-8"?>
<p:tagLst xmlns:p="http://schemas.openxmlformats.org/presentationml/2006/main">
  <p:tag name="PA" val="v5.2.4"/>
</p:tagLst>
</file>

<file path=ppt/tags/tag32.xml><?xml version="1.0" encoding="utf-8"?>
<p:tagLst xmlns:p="http://schemas.openxmlformats.org/presentationml/2006/main">
  <p:tag name="PA" val="v5.2.4"/>
</p:tagLst>
</file>

<file path=ppt/tags/tag33.xml><?xml version="1.0" encoding="utf-8"?>
<p:tagLst xmlns:p="http://schemas.openxmlformats.org/presentationml/2006/main">
  <p:tag name="PA" val="v5.2.4"/>
</p:tagLst>
</file>

<file path=ppt/tags/tag34.xml><?xml version="1.0" encoding="utf-8"?>
<p:tagLst xmlns:p="http://schemas.openxmlformats.org/presentationml/2006/main">
  <p:tag name="PA" val="v5.2.4"/>
</p:tagLst>
</file>

<file path=ppt/tags/tag35.xml><?xml version="1.0" encoding="utf-8"?>
<p:tagLst xmlns:p="http://schemas.openxmlformats.org/presentationml/2006/main">
  <p:tag name="PA" val="v5.2.4"/>
</p:tagLst>
</file>

<file path=ppt/tags/tag36.xml><?xml version="1.0" encoding="utf-8"?>
<p:tagLst xmlns:p="http://schemas.openxmlformats.org/presentationml/2006/main">
  <p:tag name="PA" val="v5.2.4"/>
</p:tagLst>
</file>

<file path=ppt/tags/tag37.xml><?xml version="1.0" encoding="utf-8"?>
<p:tagLst xmlns:p="http://schemas.openxmlformats.org/presentationml/2006/main">
  <p:tag name="PA" val="v5.2.4"/>
</p:tagLst>
</file>

<file path=ppt/tags/tag38.xml><?xml version="1.0" encoding="utf-8"?>
<p:tagLst xmlns:p="http://schemas.openxmlformats.org/presentationml/2006/main">
  <p:tag name="PA" val="v5.2.4"/>
</p:tagLst>
</file>

<file path=ppt/tags/tag39.xml><?xml version="1.0" encoding="utf-8"?>
<p:tagLst xmlns:p="http://schemas.openxmlformats.org/presentationml/2006/main">
  <p:tag name="PA" val="v5.2.4"/>
</p:tagLst>
</file>

<file path=ppt/tags/tag4.xml><?xml version="1.0" encoding="utf-8"?>
<p:tagLst xmlns:p="http://schemas.openxmlformats.org/presentationml/2006/main">
  <p:tag name="PA" val="v5.2.4"/>
</p:tagLst>
</file>

<file path=ppt/tags/tag40.xml><?xml version="1.0" encoding="utf-8"?>
<p:tagLst xmlns:p="http://schemas.openxmlformats.org/presentationml/2006/main">
  <p:tag name="PA" val="v5.2.4"/>
</p:tagLst>
</file>

<file path=ppt/tags/tag41.xml><?xml version="1.0" encoding="utf-8"?>
<p:tagLst xmlns:p="http://schemas.openxmlformats.org/presentationml/2006/main">
  <p:tag name="PA" val="v5.2.4"/>
</p:tagLst>
</file>

<file path=ppt/tags/tag42.xml><?xml version="1.0" encoding="utf-8"?>
<p:tagLst xmlns:p="http://schemas.openxmlformats.org/presentationml/2006/main">
  <p:tag name="KSO_WPP_MARK_KEY" val="fd5369ca-cccb-4a73-9545-749141d0b48f"/>
  <p:tag name="COMMONDATA" val="eyJoZGlkIjoiZDcxMGQ3NDk4MGY5YzlmNWMyZmEyZjc0OGVhYzM5ODYifQ=="/>
</p:tagLst>
</file>

<file path=ppt/tags/tag5.xml><?xml version="1.0" encoding="utf-8"?>
<p:tagLst xmlns:p="http://schemas.openxmlformats.org/presentationml/2006/main">
  <p:tag name="PA" val="v5.2.4"/>
</p:tagLst>
</file>

<file path=ppt/tags/tag6.xml><?xml version="1.0" encoding="utf-8"?>
<p:tagLst xmlns:p="http://schemas.openxmlformats.org/presentationml/2006/main">
  <p:tag name="PA" val="v5.2.4"/>
</p:tagLst>
</file>

<file path=ppt/tags/tag7.xml><?xml version="1.0" encoding="utf-8"?>
<p:tagLst xmlns:p="http://schemas.openxmlformats.org/presentationml/2006/main">
  <p:tag name="PA" val="v5.2.4"/>
</p:tagLst>
</file>

<file path=ppt/tags/tag8.xml><?xml version="1.0" encoding="utf-8"?>
<p:tagLst xmlns:p="http://schemas.openxmlformats.org/presentationml/2006/main">
  <p:tag name="PA" val="v5.2.4"/>
</p:tagLst>
</file>

<file path=ppt/tags/tag9.xml><?xml version="1.0" encoding="utf-8"?>
<p:tagLst xmlns:p="http://schemas.openxmlformats.org/presentationml/2006/main">
  <p:tag name="PA" val="v5.2.4"/>
</p:tagLst>
</file>

<file path=ppt/theme/theme1.xml><?xml version="1.0" encoding="utf-8"?>
<a:theme xmlns:a="http://schemas.openxmlformats.org/drawingml/2006/main" name="Office 主题​​">
  <a:themeElements>
    <a:clrScheme name="3柔和配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F737F"/>
      </a:accent1>
      <a:accent2>
        <a:srgbClr val="EEECED"/>
      </a:accent2>
      <a:accent3>
        <a:srgbClr val="AAA6B5"/>
      </a:accent3>
      <a:accent4>
        <a:srgbClr val="866E7C"/>
      </a:accent4>
      <a:accent5>
        <a:srgbClr val="5B9BD5"/>
      </a:accent5>
      <a:accent6>
        <a:srgbClr val="70AD47"/>
      </a:accent6>
      <a:hlink>
        <a:srgbClr val="000000"/>
      </a:hlink>
      <a:folHlink>
        <a:srgbClr val="954F72"/>
      </a:folHlink>
    </a:clrScheme>
    <a:fontScheme name="标准1">
      <a:majorFont>
        <a:latin typeface="Arial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4277</Words>
  <Application>WPS 演示</Application>
  <PresentationFormat>全屏显示(16:9)</PresentationFormat>
  <Paragraphs>311</Paragraphs>
  <Slides>29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4" baseType="lpstr">
      <vt:lpstr>Arial</vt:lpstr>
      <vt:lpstr>宋体</vt:lpstr>
      <vt:lpstr>Wingdings</vt:lpstr>
      <vt:lpstr>华文细黑</vt:lpstr>
      <vt:lpstr>微软雅黑</vt:lpstr>
      <vt:lpstr>思源黑体 CN Light</vt:lpstr>
      <vt:lpstr>黑体</vt:lpstr>
      <vt:lpstr>Times New Roman</vt:lpstr>
      <vt:lpstr>Impact</vt:lpstr>
      <vt:lpstr>仿宋</vt:lpstr>
      <vt:lpstr>Arial Unicode MS</vt:lpstr>
      <vt:lpstr>Calibri Light</vt:lpstr>
      <vt:lpstr>Calibri</vt:lpstr>
      <vt:lpstr>微软雅黑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哒哒 熊猫</dc:creator>
  <cp:lastModifiedBy>漾红</cp:lastModifiedBy>
  <cp:revision>143</cp:revision>
  <dcterms:created xsi:type="dcterms:W3CDTF">2019-01-15T03:31:00Z</dcterms:created>
  <dcterms:modified xsi:type="dcterms:W3CDTF">2022-10-26T14:01:43Z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C76516E5A85B4D408B533C3FF5598EE6</vt:lpwstr>
  </property>
  <property fmtid="{D5CDD505-2E9C-101B-9397-08002B2CF9AE}" pid="3" name="KSOProductBuildVer">
    <vt:lpwstr>2052-11.1.0.12598</vt:lpwstr>
  </property>
</Properties>
</file>