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283" r:id="rId3"/>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84"/>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A0AB4E-63C4-9548-A330-CCCE1C9D7716}"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6.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8.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5.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26.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31.jpe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p:nvPr>
        </p:nvSpPr>
        <p:spPr>
          <a:xfrm>
            <a:off x="1524000" y="2335787"/>
            <a:ext cx="9144000" cy="2187001"/>
          </a:xfrm>
        </p:spPr>
        <p:txBody>
          <a:bodyPr>
            <a:normAutofit fontScale="90000"/>
          </a:bodyPr>
          <a:p>
            <a:r>
              <a:rPr lang="zh-CN" altLang="en-US" b="1" dirty="0">
                <a:effectLst/>
              </a:rPr>
              <a:t>ECF: Signals &amp; Nonlocal Jumps</a:t>
            </a:r>
            <a:endParaRPr lang="zh-CN" altLang="en-US" b="1" dirty="0">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838200" y="586740"/>
            <a:ext cx="10515600" cy="2639060"/>
          </a:xfrm>
        </p:spPr>
        <p:txBody>
          <a:bodyPr/>
          <a:p>
            <a:pPr marL="0" indent="0" algn="l">
              <a:buNone/>
            </a:pPr>
            <a:r>
              <a:rPr lang="zh-CN" altLang="en-US" sz="2800"/>
              <a:t>每个信号类型都有默认行为，有下面</a:t>
            </a:r>
            <a:r>
              <a:rPr lang="zh-CN" altLang="en-US" sz="2800"/>
              <a:t>四种类型：</a:t>
            </a:r>
            <a:endParaRPr lang="zh-CN" altLang="en-US" sz="2800"/>
          </a:p>
          <a:p>
            <a:pPr algn="l"/>
            <a:r>
              <a:rPr lang="en-US" altLang="zh-CN" sz="2800"/>
              <a:t>  </a:t>
            </a:r>
            <a:r>
              <a:rPr lang="zh-CN" altLang="en-US" sz="2800"/>
              <a:t>进程终止</a:t>
            </a:r>
            <a:endParaRPr lang="zh-CN" altLang="en-US" sz="2800"/>
          </a:p>
          <a:p>
            <a:pPr algn="l"/>
            <a:r>
              <a:rPr lang="en-US" altLang="zh-CN" sz="2800"/>
              <a:t>  </a:t>
            </a:r>
            <a:r>
              <a:rPr lang="zh-CN" altLang="en-US" sz="2800"/>
              <a:t>进程终止并转储</a:t>
            </a:r>
            <a:r>
              <a:rPr lang="zh-CN" altLang="en-US" sz="2800"/>
              <a:t>内存</a:t>
            </a:r>
            <a:endParaRPr lang="zh-CN" altLang="en-US" sz="2800"/>
          </a:p>
          <a:p>
            <a:pPr algn="l"/>
            <a:r>
              <a:rPr lang="en-US" altLang="zh-CN" sz="2800"/>
              <a:t>  </a:t>
            </a:r>
            <a:r>
              <a:rPr lang="zh-CN" altLang="en-US" sz="2800"/>
              <a:t>进程停止（挂起）直到被</a:t>
            </a:r>
            <a:r>
              <a:rPr lang="en-US" altLang="zh-CN" sz="2800"/>
              <a:t>SIGCONT</a:t>
            </a:r>
            <a:r>
              <a:rPr lang="zh-CN" altLang="en-US" sz="2800"/>
              <a:t>信号</a:t>
            </a:r>
            <a:r>
              <a:rPr lang="zh-CN" altLang="en-US" sz="2800"/>
              <a:t>重启</a:t>
            </a:r>
            <a:endParaRPr lang="zh-CN" altLang="en-US" sz="2800"/>
          </a:p>
          <a:p>
            <a:pPr algn="l"/>
            <a:r>
              <a:rPr lang="en-US" altLang="zh-CN" sz="2800"/>
              <a:t>  </a:t>
            </a:r>
            <a:r>
              <a:rPr lang="zh-CN" altLang="en-US" sz="2800"/>
              <a:t>进程忽略该</a:t>
            </a:r>
            <a:r>
              <a:rPr lang="zh-CN" altLang="en-US" sz="2800"/>
              <a:t>信号</a:t>
            </a:r>
            <a:endParaRPr lang="zh-CN" altLang="en-US" sz="2800"/>
          </a:p>
        </p:txBody>
      </p:sp>
      <p:sp>
        <p:nvSpPr>
          <p:cNvPr id="4" name="文本框 3"/>
          <p:cNvSpPr txBox="1"/>
          <p:nvPr/>
        </p:nvSpPr>
        <p:spPr>
          <a:xfrm>
            <a:off x="838200" y="3329940"/>
            <a:ext cx="10714990" cy="953135"/>
          </a:xfrm>
          <a:prstGeom prst="rect">
            <a:avLst/>
          </a:prstGeom>
          <a:noFill/>
        </p:spPr>
        <p:txBody>
          <a:bodyPr wrap="none" rtlCol="0">
            <a:spAutoFit/>
          </a:bodyPr>
          <a:p>
            <a:r>
              <a:rPr lang="en-US" altLang="zh-CN" sz="2800">
                <a:latin typeface="+mn-ea"/>
                <a:cs typeface="+mn-ea"/>
              </a:rPr>
              <a:t>but </a:t>
            </a:r>
            <a:r>
              <a:rPr lang="zh-CN" altLang="en-US" sz="2800">
                <a:latin typeface="+mn-ea"/>
                <a:cs typeface="+mn-ea"/>
              </a:rPr>
              <a:t>可以通过</a:t>
            </a:r>
            <a:r>
              <a:rPr lang="en-US" altLang="zh-CN" sz="2800">
                <a:latin typeface="+mn-ea"/>
                <a:cs typeface="+mn-ea"/>
              </a:rPr>
              <a:t>signal</a:t>
            </a:r>
            <a:r>
              <a:rPr lang="zh-CN" altLang="en-US" sz="2800">
                <a:latin typeface="+mn-ea"/>
                <a:cs typeface="+mn-ea"/>
              </a:rPr>
              <a:t>函数来修改和信号相关联的默认行为（</a:t>
            </a:r>
            <a:r>
              <a:rPr lang="en-US" altLang="zh-CN" sz="2800">
                <a:latin typeface="+mn-ea"/>
                <a:cs typeface="+mn-ea"/>
              </a:rPr>
              <a:t>SIGSTOP</a:t>
            </a:r>
            <a:r>
              <a:rPr lang="zh-CN" altLang="en-US" sz="2800">
                <a:latin typeface="+mn-ea"/>
                <a:cs typeface="+mn-ea"/>
              </a:rPr>
              <a:t>和</a:t>
            </a:r>
            <a:endParaRPr lang="zh-CN" altLang="en-US" sz="2800">
              <a:latin typeface="+mn-ea"/>
              <a:cs typeface="+mn-ea"/>
            </a:endParaRPr>
          </a:p>
          <a:p>
            <a:r>
              <a:rPr lang="en-US" altLang="zh-CN" sz="2800">
                <a:latin typeface="+mn-ea"/>
                <a:cs typeface="+mn-ea"/>
              </a:rPr>
              <a:t>SIGKILL</a:t>
            </a:r>
            <a:r>
              <a:rPr lang="zh-CN" altLang="en-US" sz="2800">
                <a:latin typeface="+mn-ea"/>
                <a:cs typeface="+mn-ea"/>
              </a:rPr>
              <a:t>除外）</a:t>
            </a:r>
            <a:endParaRPr lang="zh-CN" altLang="en-US" sz="2800">
              <a:latin typeface="+mn-ea"/>
              <a:cs typeface="+mn-ea"/>
            </a:endParaRPr>
          </a:p>
        </p:txBody>
      </p:sp>
      <p:pic>
        <p:nvPicPr>
          <p:cNvPr id="5" name="图片 4"/>
          <p:cNvPicPr>
            <a:picLocks noChangeAspect="1"/>
          </p:cNvPicPr>
          <p:nvPr/>
        </p:nvPicPr>
        <p:blipFill>
          <a:blip r:embed="rId2"/>
          <a:stretch>
            <a:fillRect/>
          </a:stretch>
        </p:blipFill>
        <p:spPr>
          <a:xfrm>
            <a:off x="1023620" y="4535170"/>
            <a:ext cx="10144760" cy="544195"/>
          </a:xfrm>
          <a:prstGeom prst="rect">
            <a:avLst/>
          </a:prstGeom>
        </p:spPr>
      </p:pic>
      <p:sp>
        <p:nvSpPr>
          <p:cNvPr id="6" name="文本框 5"/>
          <p:cNvSpPr txBox="1"/>
          <p:nvPr/>
        </p:nvSpPr>
        <p:spPr>
          <a:xfrm>
            <a:off x="1023620" y="5331460"/>
            <a:ext cx="10489565" cy="521970"/>
          </a:xfrm>
          <a:prstGeom prst="rect">
            <a:avLst/>
          </a:prstGeom>
          <a:noFill/>
        </p:spPr>
        <p:txBody>
          <a:bodyPr wrap="none" rtlCol="0">
            <a:spAutoFit/>
          </a:bodyPr>
          <a:p>
            <a:r>
              <a:rPr lang="en-US" altLang="zh-CN" sz="2800">
                <a:latin typeface="+mn-ea"/>
                <a:cs typeface="+mn-ea"/>
              </a:rPr>
              <a:t>handler</a:t>
            </a:r>
            <a:r>
              <a:rPr lang="zh-CN" altLang="en-US" sz="2800">
                <a:latin typeface="+mn-ea"/>
                <a:cs typeface="+mn-ea"/>
              </a:rPr>
              <a:t>：</a:t>
            </a:r>
            <a:r>
              <a:rPr lang="en-US" altLang="zh-CN" sz="2800">
                <a:latin typeface="+mn-ea"/>
                <a:cs typeface="+mn-ea"/>
              </a:rPr>
              <a:t>(1) SIG_IGN       (2) SIG_DFl         (3) </a:t>
            </a:r>
            <a:r>
              <a:rPr lang="zh-CN" altLang="en-US" sz="2800">
                <a:latin typeface="+mn-ea"/>
                <a:cs typeface="+mn-ea"/>
              </a:rPr>
              <a:t>用户定义的函数的</a:t>
            </a:r>
            <a:r>
              <a:rPr lang="zh-CN" altLang="en-US" sz="2800">
                <a:latin typeface="+mn-ea"/>
                <a:cs typeface="+mn-ea"/>
              </a:rPr>
              <a:t>地址</a:t>
            </a:r>
            <a:endParaRPr lang="zh-CN" altLang="en-US" sz="2800">
              <a:latin typeface="+mn-ea"/>
              <a:cs typeface="+mn-ea"/>
            </a:endParaRPr>
          </a:p>
        </p:txBody>
      </p:sp>
      <p:cxnSp>
        <p:nvCxnSpPr>
          <p:cNvPr id="7" name="直接连接符 6"/>
          <p:cNvCxnSpPr/>
          <p:nvPr/>
        </p:nvCxnSpPr>
        <p:spPr>
          <a:xfrm>
            <a:off x="9558655" y="5853430"/>
            <a:ext cx="624205"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rot="10800000" flipV="1">
            <a:off x="8269605" y="5890895"/>
            <a:ext cx="1642110" cy="393065"/>
          </a:xfrm>
          <a:prstGeom prst="bentConnector3">
            <a:avLst>
              <a:gd name="adj1" fmla="val -2165"/>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826125" y="5983605"/>
            <a:ext cx="2316480" cy="521970"/>
          </a:xfrm>
          <a:prstGeom prst="rect">
            <a:avLst/>
          </a:prstGeom>
          <a:noFill/>
        </p:spPr>
        <p:txBody>
          <a:bodyPr wrap="none" rtlCol="0">
            <a:spAutoFit/>
          </a:bodyPr>
          <a:p>
            <a:r>
              <a:rPr lang="zh-CN" altLang="en-US" sz="2800"/>
              <a:t>信号处理程序</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4" grpId="0"/>
      <p:bldP spid="4" grpId="1"/>
      <p:bldP spid="6" grpId="0"/>
      <p:bldP spid="6" grpId="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1231900" y="1057910"/>
            <a:ext cx="10515600" cy="1084580"/>
          </a:xfrm>
        </p:spPr>
        <p:txBody>
          <a:bodyPr/>
          <a:p>
            <a:pPr algn="l"/>
            <a:r>
              <a:rPr lang="zh-CN" altLang="en-US" sz="2800"/>
              <a:t>信号处理程序可以被其它信号处理程序</a:t>
            </a:r>
            <a:r>
              <a:rPr lang="zh-CN" altLang="en-US" sz="2800"/>
              <a:t>中断</a:t>
            </a:r>
            <a:endParaRPr lang="zh-CN" altLang="en-US" sz="2800"/>
          </a:p>
        </p:txBody>
      </p:sp>
      <p:pic>
        <p:nvPicPr>
          <p:cNvPr id="4" name="图片 3"/>
          <p:cNvPicPr>
            <a:picLocks noChangeAspect="1"/>
          </p:cNvPicPr>
          <p:nvPr/>
        </p:nvPicPr>
        <p:blipFill>
          <a:blip r:embed="rId2"/>
          <a:stretch>
            <a:fillRect/>
          </a:stretch>
        </p:blipFill>
        <p:spPr>
          <a:xfrm>
            <a:off x="1231900" y="2142490"/>
            <a:ext cx="10323195" cy="3025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794385" y="155575"/>
            <a:ext cx="6108065" cy="1015365"/>
          </a:xfrm>
        </p:spPr>
        <p:txBody>
          <a:bodyPr/>
          <a:p>
            <a:r>
              <a:rPr lang="zh-CN" altLang="en-US" sz="4400" b="1"/>
              <a:t>阻塞和解除阻塞信号</a:t>
            </a:r>
            <a:endParaRPr lang="zh-CN" altLang="en-US" sz="4400" b="1"/>
          </a:p>
        </p:txBody>
      </p:sp>
      <p:sp>
        <p:nvSpPr>
          <p:cNvPr id="3" name="内容占位符 2"/>
          <p:cNvSpPr>
            <a:spLocks noGrp="1"/>
          </p:cNvSpPr>
          <p:nvPr>
            <p:ph idx="1"/>
          </p:nvPr>
        </p:nvSpPr>
        <p:spPr>
          <a:xfrm>
            <a:off x="647700" y="1510030"/>
            <a:ext cx="10515600" cy="2038350"/>
          </a:xfrm>
        </p:spPr>
        <p:txBody>
          <a:bodyPr/>
          <a:p>
            <a:pPr algn="l"/>
            <a:r>
              <a:rPr lang="zh-CN" altLang="en-US" sz="2800"/>
              <a:t>隐式阻塞机制：内核默认阻塞任何当前处理程序正在处理信号类型的待处理的</a:t>
            </a:r>
            <a:r>
              <a:rPr lang="zh-CN" altLang="en-US" sz="2800"/>
              <a:t>信号。</a:t>
            </a:r>
            <a:endParaRPr lang="zh-CN" altLang="en-US" sz="2800"/>
          </a:p>
          <a:p>
            <a:pPr algn="l"/>
            <a:r>
              <a:rPr lang="zh-CN" altLang="en-US" sz="2800"/>
              <a:t>显示阻塞机制：使用</a:t>
            </a:r>
            <a:r>
              <a:rPr lang="en-US" altLang="zh-CN" sz="2800"/>
              <a:t>sigprocmask</a:t>
            </a:r>
            <a:r>
              <a:rPr lang="zh-CN" altLang="en-US" sz="2800"/>
              <a:t>函数和它的辅助函数，明确阻塞和解除阻塞选定的</a:t>
            </a:r>
            <a:r>
              <a:rPr lang="zh-CN" altLang="en-US" sz="2800"/>
              <a:t>信号。</a:t>
            </a:r>
            <a:endParaRPr lang="zh-CN" altLang="en-US" sz="2800"/>
          </a:p>
          <a:p>
            <a:endParaRPr lang="zh-CN" altLang="en-US"/>
          </a:p>
          <a:p>
            <a:endParaRPr lang="zh-CN" altLang="en-US"/>
          </a:p>
        </p:txBody>
      </p:sp>
      <p:pic>
        <p:nvPicPr>
          <p:cNvPr id="4" name="图片 3"/>
          <p:cNvPicPr>
            <a:picLocks noChangeAspect="1"/>
          </p:cNvPicPr>
          <p:nvPr/>
        </p:nvPicPr>
        <p:blipFill>
          <a:blip r:embed="rId2"/>
          <a:stretch>
            <a:fillRect/>
          </a:stretch>
        </p:blipFill>
        <p:spPr>
          <a:xfrm>
            <a:off x="647700" y="3729990"/>
            <a:ext cx="10391775" cy="484505"/>
          </a:xfrm>
          <a:prstGeom prst="rect">
            <a:avLst/>
          </a:prstGeom>
        </p:spPr>
      </p:pic>
      <p:sp>
        <p:nvSpPr>
          <p:cNvPr id="5" name="文本框 4"/>
          <p:cNvSpPr txBox="1"/>
          <p:nvPr/>
        </p:nvSpPr>
        <p:spPr>
          <a:xfrm>
            <a:off x="794385" y="4573270"/>
            <a:ext cx="7035165" cy="1383665"/>
          </a:xfrm>
          <a:prstGeom prst="rect">
            <a:avLst/>
          </a:prstGeom>
          <a:noFill/>
        </p:spPr>
        <p:txBody>
          <a:bodyPr wrap="none" rtlCol="0">
            <a:spAutoFit/>
          </a:bodyPr>
          <a:p>
            <a:r>
              <a:rPr lang="zh-CN" altLang="en-US" sz="2800">
                <a:latin typeface="+mn-ea"/>
                <a:cs typeface="+mn-ea"/>
              </a:rPr>
              <a:t>具体的行为取决于</a:t>
            </a:r>
            <a:r>
              <a:rPr lang="en-US" altLang="zh-CN" sz="2800">
                <a:latin typeface="+mn-ea"/>
                <a:cs typeface="+mn-ea"/>
              </a:rPr>
              <a:t>how</a:t>
            </a:r>
            <a:r>
              <a:rPr lang="zh-CN" altLang="en-US" sz="2800">
                <a:latin typeface="+mn-ea"/>
                <a:cs typeface="+mn-ea"/>
              </a:rPr>
              <a:t>的值：</a:t>
            </a:r>
            <a:endParaRPr lang="zh-CN" altLang="en-US" sz="2800">
              <a:latin typeface="+mn-ea"/>
              <a:cs typeface="+mn-ea"/>
            </a:endParaRPr>
          </a:p>
          <a:p>
            <a:endParaRPr lang="zh-CN" altLang="en-US" sz="2800">
              <a:latin typeface="+mn-ea"/>
              <a:cs typeface="+mn-ea"/>
            </a:endParaRPr>
          </a:p>
          <a:p>
            <a:r>
              <a:rPr lang="en-US" altLang="zh-CN" sz="2800">
                <a:latin typeface="+mn-ea"/>
                <a:cs typeface="+mn-ea"/>
              </a:rPr>
              <a:t>SIG_BLOCK   SIG_UNBLOCK   SIG_SETMASK</a:t>
            </a:r>
            <a:endParaRPr lang="zh-CN" altLang="en-US" sz="28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341630" y="545465"/>
            <a:ext cx="3385820" cy="1318895"/>
          </a:xfrm>
        </p:spPr>
        <p:txBody>
          <a:bodyPr/>
          <a:p>
            <a:r>
              <a:rPr lang="zh-CN" altLang="en-US" sz="2800"/>
              <a:t>一个实</a:t>
            </a:r>
            <a:r>
              <a:rPr lang="zh-CN" altLang="en-US" sz="2800"/>
              <a:t>例</a:t>
            </a:r>
            <a:endParaRPr lang="zh-CN" altLang="en-US" sz="2800"/>
          </a:p>
        </p:txBody>
      </p:sp>
      <p:pic>
        <p:nvPicPr>
          <p:cNvPr id="4" name="图片 3"/>
          <p:cNvPicPr>
            <a:picLocks noChangeAspect="1"/>
          </p:cNvPicPr>
          <p:nvPr/>
        </p:nvPicPr>
        <p:blipFill>
          <a:blip r:embed="rId2"/>
          <a:stretch>
            <a:fillRect/>
          </a:stretch>
        </p:blipFill>
        <p:spPr>
          <a:xfrm>
            <a:off x="794385" y="1324610"/>
            <a:ext cx="8710930" cy="4208780"/>
          </a:xfrm>
          <a:prstGeom prst="rect">
            <a:avLst/>
          </a:prstGeom>
        </p:spPr>
      </p:pic>
      <p:sp>
        <p:nvSpPr>
          <p:cNvPr id="5" name="文本框 4"/>
          <p:cNvSpPr txBox="1"/>
          <p:nvPr/>
        </p:nvSpPr>
        <p:spPr>
          <a:xfrm>
            <a:off x="1130300" y="5892165"/>
            <a:ext cx="8781415" cy="521970"/>
          </a:xfrm>
          <a:prstGeom prst="rect">
            <a:avLst/>
          </a:prstGeom>
          <a:noFill/>
        </p:spPr>
        <p:txBody>
          <a:bodyPr wrap="square" rtlCol="0">
            <a:spAutoFit/>
          </a:bodyPr>
          <a:p>
            <a:r>
              <a:rPr lang="zh-CN" altLang="en-US" sz="2800"/>
              <a:t>这样处理的目标：隔绝信号的干扰，提高代码的安全性</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1040130" y="545465"/>
            <a:ext cx="4189095" cy="837565"/>
          </a:xfrm>
        </p:spPr>
        <p:txBody>
          <a:bodyPr/>
          <a:p>
            <a:pPr marL="0" indent="0" algn="l">
              <a:buNone/>
            </a:pPr>
            <a:r>
              <a:rPr lang="zh-CN" altLang="en-US" sz="3600" b="1"/>
              <a:t>安全的信号处理</a:t>
            </a:r>
            <a:endParaRPr lang="zh-CN" altLang="en-US" sz="3600" b="1"/>
          </a:p>
        </p:txBody>
      </p:sp>
      <p:sp>
        <p:nvSpPr>
          <p:cNvPr id="4" name="文本框 3"/>
          <p:cNvSpPr txBox="1"/>
          <p:nvPr/>
        </p:nvSpPr>
        <p:spPr>
          <a:xfrm>
            <a:off x="524510" y="1446530"/>
            <a:ext cx="11222990" cy="5262245"/>
          </a:xfrm>
          <a:prstGeom prst="rect">
            <a:avLst/>
          </a:prstGeom>
          <a:noFill/>
        </p:spPr>
        <p:txBody>
          <a:bodyPr wrap="none" rtlCol="0">
            <a:spAutoFit/>
          </a:bodyPr>
          <a:p>
            <a:r>
              <a:rPr lang="en-US" altLang="zh-CN" sz="2800">
                <a:solidFill>
                  <a:srgbClr val="FF0000"/>
                </a:solidFill>
                <a:latin typeface="+mn-ea"/>
                <a:cs typeface="+mn-ea"/>
              </a:rPr>
              <a:t>G0.</a:t>
            </a:r>
            <a:r>
              <a:rPr lang="zh-CN" altLang="en-US" sz="2800">
                <a:solidFill>
                  <a:srgbClr val="FF0000"/>
                </a:solidFill>
                <a:latin typeface="+mn-ea"/>
                <a:cs typeface="+mn-ea"/>
              </a:rPr>
              <a:t>处理程序要尽可能简单</a:t>
            </a:r>
            <a:endParaRPr lang="zh-CN" altLang="en-US" sz="2800">
              <a:solidFill>
                <a:srgbClr val="FF0000"/>
              </a:solidFill>
              <a:latin typeface="+mn-ea"/>
              <a:cs typeface="+mn-ea"/>
            </a:endParaRPr>
          </a:p>
          <a:p>
            <a:endParaRPr lang="zh-CN" altLang="en-US" sz="2800">
              <a:latin typeface="+mn-ea"/>
              <a:cs typeface="+mn-ea"/>
            </a:endParaRPr>
          </a:p>
          <a:p>
            <a:r>
              <a:rPr lang="en-US" altLang="zh-CN" sz="2800">
                <a:solidFill>
                  <a:srgbClr val="FF0000"/>
                </a:solidFill>
                <a:latin typeface="+mn-ea"/>
                <a:cs typeface="+mn-ea"/>
              </a:rPr>
              <a:t>G1.</a:t>
            </a:r>
            <a:r>
              <a:rPr lang="zh-CN" altLang="en-US" sz="2800">
                <a:solidFill>
                  <a:srgbClr val="FF0000"/>
                </a:solidFill>
                <a:latin typeface="+mn-ea"/>
                <a:cs typeface="+mn-ea"/>
              </a:rPr>
              <a:t>在处理程序中只调用异步信号安全的函数</a:t>
            </a:r>
            <a:endParaRPr lang="zh-CN" altLang="en-US" sz="2800">
              <a:solidFill>
                <a:srgbClr val="FF0000"/>
              </a:solidFill>
              <a:latin typeface="+mn-ea"/>
              <a:cs typeface="+mn-ea"/>
            </a:endParaRPr>
          </a:p>
          <a:p>
            <a:r>
              <a:rPr lang="en-US" altLang="zh-CN" sz="2800">
                <a:latin typeface="+mn-ea"/>
                <a:cs typeface="+mn-ea"/>
              </a:rPr>
              <a:t>      ·</a:t>
            </a:r>
            <a:r>
              <a:rPr lang="zh-CN" altLang="en-US" sz="2800">
                <a:latin typeface="+mn-ea"/>
                <a:cs typeface="+mn-ea"/>
              </a:rPr>
              <a:t>可重入函数或者不能被信号处理程序</a:t>
            </a:r>
            <a:r>
              <a:rPr lang="zh-CN" altLang="en-US" sz="2800">
                <a:latin typeface="+mn-ea"/>
                <a:cs typeface="+mn-ea"/>
              </a:rPr>
              <a:t>中断</a:t>
            </a:r>
            <a:endParaRPr lang="zh-CN" altLang="en-US" sz="2800">
              <a:latin typeface="+mn-ea"/>
              <a:cs typeface="+mn-ea"/>
            </a:endParaRPr>
          </a:p>
          <a:p>
            <a:r>
              <a:rPr lang="en-US" altLang="zh-CN" sz="2800">
                <a:latin typeface="+mn-ea"/>
                <a:cs typeface="+mn-ea"/>
              </a:rPr>
              <a:t>      ·printf</a:t>
            </a:r>
            <a:r>
              <a:rPr lang="zh-CN" altLang="en-US" sz="2800">
                <a:latin typeface="+mn-ea"/>
                <a:cs typeface="+mn-ea"/>
              </a:rPr>
              <a:t>、</a:t>
            </a:r>
            <a:r>
              <a:rPr lang="en-US" altLang="zh-CN" sz="2800">
                <a:latin typeface="+mn-ea"/>
                <a:cs typeface="+mn-ea"/>
              </a:rPr>
              <a:t>springtf</a:t>
            </a:r>
            <a:r>
              <a:rPr lang="zh-CN" altLang="en-US" sz="2800">
                <a:latin typeface="+mn-ea"/>
                <a:cs typeface="+mn-ea"/>
              </a:rPr>
              <a:t>、</a:t>
            </a:r>
            <a:r>
              <a:rPr lang="en-US" altLang="zh-CN" sz="2800">
                <a:latin typeface="+mn-ea"/>
                <a:cs typeface="+mn-ea"/>
              </a:rPr>
              <a:t>malloc</a:t>
            </a:r>
            <a:r>
              <a:rPr lang="zh-CN" altLang="en-US" sz="2800">
                <a:latin typeface="+mn-ea"/>
                <a:cs typeface="+mn-ea"/>
              </a:rPr>
              <a:t>、</a:t>
            </a:r>
            <a:r>
              <a:rPr lang="en-US" altLang="zh-CN" sz="2800">
                <a:latin typeface="+mn-ea"/>
                <a:cs typeface="+mn-ea"/>
              </a:rPr>
              <a:t>exit</a:t>
            </a:r>
            <a:r>
              <a:rPr lang="zh-CN" altLang="en-US" sz="2800">
                <a:latin typeface="+mn-ea"/>
                <a:cs typeface="+mn-ea"/>
              </a:rPr>
              <a:t>不在</a:t>
            </a:r>
            <a:r>
              <a:rPr lang="zh-CN" altLang="en-US" sz="2800">
                <a:latin typeface="+mn-ea"/>
                <a:cs typeface="+mn-ea"/>
              </a:rPr>
              <a:t>此列</a:t>
            </a:r>
            <a:endParaRPr lang="zh-CN" altLang="en-US" sz="2800">
              <a:latin typeface="+mn-ea"/>
              <a:cs typeface="+mn-ea"/>
            </a:endParaRPr>
          </a:p>
          <a:p>
            <a:r>
              <a:rPr lang="en-US" altLang="zh-CN" sz="2800">
                <a:latin typeface="+mn-ea"/>
                <a:cs typeface="+mn-ea"/>
              </a:rPr>
              <a:t>      ·</a:t>
            </a:r>
            <a:r>
              <a:rPr lang="zh-CN" altLang="en-US" sz="2800">
                <a:latin typeface="+mn-ea"/>
                <a:cs typeface="+mn-ea"/>
              </a:rPr>
              <a:t>安全的函数，称为</a:t>
            </a:r>
            <a:r>
              <a:rPr lang="en-US" altLang="zh-CN" sz="2800">
                <a:latin typeface="+mn-ea"/>
                <a:cs typeface="+mn-ea"/>
              </a:rPr>
              <a:t>SIO</a:t>
            </a:r>
            <a:r>
              <a:rPr lang="zh-CN" altLang="en-US" sz="2800">
                <a:latin typeface="+mn-ea"/>
                <a:cs typeface="+mn-ea"/>
              </a:rPr>
              <a:t>（安全的</a:t>
            </a:r>
            <a:r>
              <a:rPr lang="en-US" altLang="zh-CN" sz="2800">
                <a:latin typeface="+mn-ea"/>
                <a:cs typeface="+mn-ea"/>
              </a:rPr>
              <a:t>I/O</a:t>
            </a:r>
            <a:r>
              <a:rPr lang="zh-CN" altLang="en-US" sz="2800">
                <a:latin typeface="+mn-ea"/>
                <a:cs typeface="+mn-ea"/>
              </a:rPr>
              <a:t>）包，信号处理程序中打印</a:t>
            </a:r>
            <a:r>
              <a:rPr lang="zh-CN" altLang="en-US" sz="2800">
                <a:latin typeface="+mn-ea"/>
                <a:cs typeface="+mn-ea"/>
              </a:rPr>
              <a:t>简</a:t>
            </a:r>
            <a:endParaRPr lang="zh-CN" altLang="en-US" sz="2800">
              <a:latin typeface="+mn-ea"/>
              <a:cs typeface="+mn-ea"/>
            </a:endParaRPr>
          </a:p>
          <a:p>
            <a:r>
              <a:rPr lang="zh-CN" altLang="en-US" sz="2800">
                <a:latin typeface="+mn-ea"/>
                <a:cs typeface="+mn-ea"/>
              </a:rPr>
              <a:t>单消息</a:t>
            </a:r>
            <a:endParaRPr lang="zh-CN" altLang="en-US" sz="2800">
              <a:latin typeface="+mn-ea"/>
              <a:cs typeface="+mn-ea"/>
            </a:endParaRPr>
          </a:p>
          <a:p>
            <a:endParaRPr lang="zh-CN" altLang="en-US" sz="2800">
              <a:latin typeface="+mn-ea"/>
              <a:cs typeface="+mn-ea"/>
            </a:endParaRPr>
          </a:p>
          <a:p>
            <a:r>
              <a:rPr lang="en-US" altLang="zh-CN" sz="2800">
                <a:solidFill>
                  <a:srgbClr val="FF0000"/>
                </a:solidFill>
                <a:latin typeface="+mn-ea"/>
                <a:cs typeface="+mn-ea"/>
              </a:rPr>
              <a:t>G2.</a:t>
            </a:r>
            <a:r>
              <a:rPr lang="zh-CN" altLang="en-US" sz="2800">
                <a:solidFill>
                  <a:srgbClr val="FF0000"/>
                </a:solidFill>
                <a:latin typeface="+mn-ea"/>
                <a:cs typeface="+mn-ea"/>
              </a:rPr>
              <a:t>保存和恢复</a:t>
            </a:r>
            <a:r>
              <a:rPr lang="en-US" altLang="zh-CN" sz="2800">
                <a:solidFill>
                  <a:srgbClr val="FF0000"/>
                </a:solidFill>
                <a:latin typeface="+mn-ea"/>
                <a:cs typeface="+mn-ea"/>
              </a:rPr>
              <a:t>errno</a:t>
            </a:r>
            <a:endParaRPr lang="en-US" altLang="zh-CN" sz="2800">
              <a:solidFill>
                <a:srgbClr val="FF0000"/>
              </a:solidFill>
              <a:latin typeface="+mn-ea"/>
              <a:cs typeface="+mn-ea"/>
            </a:endParaRPr>
          </a:p>
          <a:p>
            <a:r>
              <a:rPr lang="en-US" altLang="zh-CN" sz="2800">
                <a:latin typeface="+mn-ea"/>
                <a:cs typeface="+mn-ea"/>
              </a:rPr>
              <a:t>      ·</a:t>
            </a:r>
            <a:r>
              <a:rPr lang="zh-CN" altLang="en-US" sz="2800">
                <a:latin typeface="+mn-ea"/>
                <a:cs typeface="+mn-ea"/>
              </a:rPr>
              <a:t>处理程序中调用这样的函数可能会干扰主程序中其它依赖于</a:t>
            </a:r>
            <a:r>
              <a:rPr lang="en-US" altLang="zh-CN" sz="2800">
                <a:latin typeface="+mn-ea"/>
                <a:cs typeface="+mn-ea"/>
              </a:rPr>
              <a:t>errno</a:t>
            </a:r>
            <a:endParaRPr lang="en-US" altLang="zh-CN" sz="2800">
              <a:latin typeface="+mn-ea"/>
              <a:cs typeface="+mn-ea"/>
            </a:endParaRPr>
          </a:p>
          <a:p>
            <a:r>
              <a:rPr lang="zh-CN" altLang="en-US" sz="2800">
                <a:latin typeface="+mn-ea"/>
                <a:cs typeface="+mn-ea"/>
              </a:rPr>
              <a:t>的部分，所以需要在进入处理程序前将</a:t>
            </a:r>
            <a:r>
              <a:rPr lang="en-US" altLang="zh-CN" sz="2800">
                <a:latin typeface="+mn-ea"/>
                <a:cs typeface="+mn-ea"/>
              </a:rPr>
              <a:t>errno</a:t>
            </a:r>
            <a:r>
              <a:rPr lang="zh-CN" altLang="en-US" sz="2800">
                <a:latin typeface="+mn-ea"/>
                <a:cs typeface="+mn-ea"/>
              </a:rPr>
              <a:t>保存在一个局部变量中，</a:t>
            </a:r>
            <a:r>
              <a:rPr lang="zh-CN" altLang="en-US" sz="2800">
                <a:latin typeface="+mn-ea"/>
                <a:cs typeface="+mn-ea"/>
              </a:rPr>
              <a:t>在</a:t>
            </a:r>
            <a:endParaRPr lang="zh-CN" altLang="en-US" sz="2800">
              <a:latin typeface="+mn-ea"/>
              <a:cs typeface="+mn-ea"/>
            </a:endParaRPr>
          </a:p>
          <a:p>
            <a:r>
              <a:rPr lang="zh-CN" altLang="en-US" sz="2800">
                <a:latin typeface="+mn-ea"/>
                <a:cs typeface="+mn-ea"/>
              </a:rPr>
              <a:t>处理程序返回前</a:t>
            </a:r>
            <a:r>
              <a:rPr lang="zh-CN" altLang="en-US" sz="2800">
                <a:latin typeface="+mn-ea"/>
                <a:cs typeface="+mn-ea"/>
              </a:rPr>
              <a:t>恢复。</a:t>
            </a:r>
            <a:endParaRPr lang="zh-CN" altLang="en-US" sz="28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1058545" y="545465"/>
            <a:ext cx="10074275" cy="5257800"/>
          </a:xfrm>
        </p:spPr>
        <p:txBody>
          <a:bodyPr>
            <a:noAutofit/>
          </a:bodyPr>
          <a:p>
            <a:pPr marL="0" indent="0" algn="l">
              <a:buNone/>
            </a:pPr>
            <a:r>
              <a:rPr lang="en-US" altLang="zh-CN" sz="2800">
                <a:solidFill>
                  <a:srgbClr val="FF0000"/>
                </a:solidFill>
              </a:rPr>
              <a:t>G3.</a:t>
            </a:r>
            <a:r>
              <a:rPr lang="zh-CN" altLang="en-US" sz="2800">
                <a:solidFill>
                  <a:srgbClr val="FF0000"/>
                </a:solidFill>
              </a:rPr>
              <a:t>阻塞所有的信号，保护对共享全局数据结构的访问</a:t>
            </a:r>
            <a:endParaRPr lang="zh-CN" altLang="en-US" sz="2800">
              <a:solidFill>
                <a:srgbClr val="FF0000"/>
              </a:solidFill>
            </a:endParaRPr>
          </a:p>
          <a:p>
            <a:pPr marL="0" indent="0" algn="l">
              <a:buNone/>
            </a:pPr>
            <a:r>
              <a:rPr lang="en-US" altLang="zh-CN" sz="2800"/>
              <a:t>     · </a:t>
            </a:r>
            <a:r>
              <a:rPr lang="zh-CN" altLang="en-US" sz="2800"/>
              <a:t>主程序访问数据结构</a:t>
            </a:r>
            <a:r>
              <a:rPr lang="en-US" altLang="zh-CN" sz="2800"/>
              <a:t>d</a:t>
            </a:r>
            <a:r>
              <a:rPr lang="zh-CN" altLang="en-US" sz="2800"/>
              <a:t>需要一系列指令，如果指令序列被访问</a:t>
            </a:r>
            <a:r>
              <a:rPr lang="en-US" altLang="zh-CN" sz="2800"/>
              <a:t>d</a:t>
            </a:r>
            <a:r>
              <a:rPr lang="zh-CN" altLang="en-US" sz="2800"/>
              <a:t>的处理程序中断，那么处理程序可能发现</a:t>
            </a:r>
            <a:r>
              <a:rPr lang="en-US" altLang="zh-CN" sz="2800"/>
              <a:t>d</a:t>
            </a:r>
            <a:r>
              <a:rPr lang="zh-CN" altLang="en-US" sz="2800"/>
              <a:t>的状态不一致，得到不可预知的结果。</a:t>
            </a:r>
            <a:endParaRPr lang="zh-CN" altLang="en-US" sz="2800"/>
          </a:p>
          <a:p>
            <a:pPr marL="0" indent="0" algn="l">
              <a:buNone/>
            </a:pPr>
            <a:endParaRPr lang="zh-CN" altLang="en-US" sz="2800"/>
          </a:p>
          <a:p>
            <a:pPr marL="0" indent="0" algn="l">
              <a:buNone/>
            </a:pPr>
            <a:r>
              <a:rPr lang="en-US" altLang="zh-CN" sz="2800">
                <a:solidFill>
                  <a:srgbClr val="FF0000"/>
                </a:solidFill>
              </a:rPr>
              <a:t>G4.</a:t>
            </a:r>
            <a:r>
              <a:rPr lang="zh-CN" altLang="en-US" sz="2800">
                <a:solidFill>
                  <a:srgbClr val="FF0000"/>
                </a:solidFill>
              </a:rPr>
              <a:t>用</a:t>
            </a:r>
            <a:r>
              <a:rPr lang="en-US" altLang="zh-CN" sz="2800">
                <a:solidFill>
                  <a:srgbClr val="FF0000"/>
                </a:solidFill>
              </a:rPr>
              <a:t>volatile</a:t>
            </a:r>
            <a:r>
              <a:rPr lang="zh-CN" altLang="en-US" sz="2800">
                <a:solidFill>
                  <a:srgbClr val="FF0000"/>
                </a:solidFill>
              </a:rPr>
              <a:t>表明全局变量</a:t>
            </a:r>
            <a:endParaRPr lang="zh-CN" altLang="en-US" sz="2800">
              <a:solidFill>
                <a:srgbClr val="FF0000"/>
              </a:solidFill>
            </a:endParaRPr>
          </a:p>
          <a:p>
            <a:pPr marL="0" indent="0" algn="l">
              <a:buNone/>
            </a:pPr>
            <a:r>
              <a:rPr lang="en-US" altLang="zh-CN" sz="2800"/>
              <a:t>    · volatile</a:t>
            </a:r>
            <a:r>
              <a:rPr lang="zh-CN" altLang="en-US" sz="2800"/>
              <a:t>定义一个变量，告诉编译器不要缓存这个变量。每次在代码中引用</a:t>
            </a:r>
            <a:r>
              <a:rPr lang="en-US" altLang="zh-CN" sz="2800"/>
              <a:t>g</a:t>
            </a:r>
            <a:r>
              <a:rPr lang="zh-CN" altLang="en-US" sz="2800"/>
              <a:t>，都要从内存中读取。</a:t>
            </a:r>
            <a:endParaRPr lang="zh-CN" altLang="en-US" sz="2800"/>
          </a:p>
          <a:p>
            <a:pPr marL="0" indent="0" algn="l">
              <a:buNone/>
            </a:pPr>
            <a:endParaRPr lang="zh-CN" altLang="en-US" sz="2800"/>
          </a:p>
          <a:p>
            <a:pPr marL="0" indent="0" algn="l">
              <a:buNone/>
            </a:pPr>
            <a:r>
              <a:rPr lang="en-US" altLang="zh-CN" sz="2800">
                <a:solidFill>
                  <a:srgbClr val="FF0000"/>
                </a:solidFill>
              </a:rPr>
              <a:t>G5. </a:t>
            </a:r>
            <a:r>
              <a:rPr lang="zh-CN" altLang="en-US" sz="2800">
                <a:solidFill>
                  <a:srgbClr val="FF0000"/>
                </a:solidFill>
              </a:rPr>
              <a:t>用</a:t>
            </a:r>
            <a:r>
              <a:rPr lang="en-US" altLang="zh-CN" sz="2800">
                <a:solidFill>
                  <a:srgbClr val="FF0000"/>
                </a:solidFill>
              </a:rPr>
              <a:t>sig_atomic_t</a:t>
            </a:r>
            <a:r>
              <a:rPr lang="zh-CN" altLang="en-US" sz="2800">
                <a:solidFill>
                  <a:srgbClr val="FF0000"/>
                </a:solidFill>
              </a:rPr>
              <a:t>声明标志</a:t>
            </a:r>
            <a:endParaRPr lang="zh-CN" altLang="en-US" sz="2800">
              <a:solidFill>
                <a:srgbClr val="FF0000"/>
              </a:solidFill>
            </a:endParaRPr>
          </a:p>
          <a:p>
            <a:pPr marL="0" indent="0" algn="l">
              <a:buNone/>
            </a:pPr>
            <a:r>
              <a:rPr lang="zh-CN" altLang="en-US" sz="2800"/>
              <a:t> </a:t>
            </a:r>
            <a:r>
              <a:rPr lang="en-US" altLang="zh-CN" sz="2800"/>
              <a:t>   · </a:t>
            </a:r>
            <a:r>
              <a:rPr lang="zh-CN" altLang="en-US" sz="2800"/>
              <a:t>对</a:t>
            </a:r>
            <a:r>
              <a:rPr lang="en-US" altLang="zh-CN" sz="2800"/>
              <a:t>sig_atomic_t</a:t>
            </a:r>
            <a:r>
              <a:rPr lang="zh-CN" altLang="en-US" sz="2800"/>
              <a:t>的读和写保证会是原子的（不可中断的）</a:t>
            </a:r>
            <a:endParaRPr lang="zh-CN" altLang="en-US" sz="2800"/>
          </a:p>
          <a:p>
            <a:pPr marL="0" indent="0" algn="l">
              <a:buNone/>
            </a:pPr>
            <a:r>
              <a:rPr lang="zh-CN" altLang="en-US" sz="2800"/>
              <a:t> </a:t>
            </a:r>
            <a:r>
              <a:rPr lang="en-US" altLang="zh-CN" sz="2800"/>
              <a:t>   </a:t>
            </a:r>
            <a:endParaRPr lang="zh-CN" altLang="en-US" sz="2800"/>
          </a:p>
          <a:p>
            <a:pPr marL="0" indent="0" algn="l">
              <a:buNone/>
            </a:pPr>
            <a:endParaRPr lang="zh-CN" altLang="en-US" sz="2800"/>
          </a:p>
        </p:txBody>
      </p:sp>
      <p:pic>
        <p:nvPicPr>
          <p:cNvPr id="4" name="图片 3"/>
          <p:cNvPicPr>
            <a:picLocks noChangeAspect="1"/>
          </p:cNvPicPr>
          <p:nvPr/>
        </p:nvPicPr>
        <p:blipFill>
          <a:blip r:embed="rId2"/>
          <a:stretch>
            <a:fillRect/>
          </a:stretch>
        </p:blipFill>
        <p:spPr>
          <a:xfrm>
            <a:off x="1577340" y="5803265"/>
            <a:ext cx="5368290" cy="673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963930" y="438150"/>
            <a:ext cx="3696970" cy="1184275"/>
          </a:xfrm>
        </p:spPr>
        <p:txBody>
          <a:bodyPr/>
          <a:p>
            <a:pPr marL="0" indent="0" algn="l">
              <a:buNone/>
            </a:pPr>
            <a:r>
              <a:rPr lang="zh-CN" altLang="en-US" sz="3600" b="1"/>
              <a:t>正确的信号处理</a:t>
            </a:r>
            <a:endParaRPr lang="zh-CN" altLang="en-US" sz="3600" b="1"/>
          </a:p>
        </p:txBody>
      </p:sp>
      <p:pic>
        <p:nvPicPr>
          <p:cNvPr id="5" name="图片 4"/>
          <p:cNvPicPr>
            <a:picLocks noChangeAspect="1"/>
          </p:cNvPicPr>
          <p:nvPr/>
        </p:nvPicPr>
        <p:blipFill>
          <a:blip r:embed="rId2"/>
          <a:stretch>
            <a:fillRect/>
          </a:stretch>
        </p:blipFill>
        <p:spPr>
          <a:xfrm>
            <a:off x="236220" y="2470785"/>
            <a:ext cx="5659755" cy="3693160"/>
          </a:xfrm>
          <a:prstGeom prst="rect">
            <a:avLst/>
          </a:prstGeom>
        </p:spPr>
      </p:pic>
      <p:pic>
        <p:nvPicPr>
          <p:cNvPr id="6" name="图片 5"/>
          <p:cNvPicPr>
            <a:picLocks noChangeAspect="1"/>
          </p:cNvPicPr>
          <p:nvPr/>
        </p:nvPicPr>
        <p:blipFill>
          <a:blip r:embed="rId3"/>
          <a:stretch>
            <a:fillRect/>
          </a:stretch>
        </p:blipFill>
        <p:spPr>
          <a:xfrm>
            <a:off x="6160135" y="1836420"/>
            <a:ext cx="6031865" cy="4327525"/>
          </a:xfrm>
          <a:prstGeom prst="rect">
            <a:avLst/>
          </a:prstGeom>
        </p:spPr>
      </p:pic>
      <p:sp>
        <p:nvSpPr>
          <p:cNvPr id="7" name="文本框 6"/>
          <p:cNvSpPr txBox="1"/>
          <p:nvPr/>
        </p:nvSpPr>
        <p:spPr>
          <a:xfrm>
            <a:off x="1266190" y="1622425"/>
            <a:ext cx="3091815" cy="583565"/>
          </a:xfrm>
          <a:prstGeom prst="rect">
            <a:avLst/>
          </a:prstGeom>
          <a:noFill/>
        </p:spPr>
        <p:txBody>
          <a:bodyPr wrap="square" rtlCol="0">
            <a:spAutoFit/>
          </a:bodyPr>
          <a:p>
            <a:pPr algn="l"/>
            <a:r>
              <a:rPr lang="en-US" altLang="zh-CN" sz="3200"/>
              <a:t>example</a:t>
            </a:r>
            <a:endParaRPr lang="en-US" altLang="zh-CN" sz="3200"/>
          </a:p>
        </p:txBody>
      </p:sp>
      <p:sp>
        <p:nvSpPr>
          <p:cNvPr id="8" name="矩形 7"/>
          <p:cNvSpPr/>
          <p:nvPr/>
        </p:nvSpPr>
        <p:spPr>
          <a:xfrm>
            <a:off x="6667500" y="2934335"/>
            <a:ext cx="4674235" cy="361315"/>
          </a:xfrm>
          <a:prstGeom prst="rect">
            <a:avLst/>
          </a:prstGeom>
          <a:noFill/>
          <a:ln w="254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sp>
        <p:nvSpPr>
          <p:cNvPr id="9" name="矩形 8"/>
          <p:cNvSpPr/>
          <p:nvPr/>
        </p:nvSpPr>
        <p:spPr>
          <a:xfrm>
            <a:off x="6643370" y="3512820"/>
            <a:ext cx="5156200" cy="626110"/>
          </a:xfrm>
          <a:prstGeom prst="rect">
            <a:avLst/>
          </a:prstGeom>
          <a:noFill/>
          <a:ln w="254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sp>
        <p:nvSpPr>
          <p:cNvPr id="10" name="矩形 9"/>
          <p:cNvSpPr/>
          <p:nvPr/>
        </p:nvSpPr>
        <p:spPr>
          <a:xfrm>
            <a:off x="838200" y="3602355"/>
            <a:ext cx="4408805" cy="915035"/>
          </a:xfrm>
          <a:prstGeom prst="rect">
            <a:avLst/>
          </a:prstGeom>
          <a:noFill/>
          <a:ln w="254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pic>
        <p:nvPicPr>
          <p:cNvPr id="11" name="图片 10"/>
          <p:cNvPicPr>
            <a:picLocks noChangeAspect="1"/>
          </p:cNvPicPr>
          <p:nvPr/>
        </p:nvPicPr>
        <p:blipFill>
          <a:blip r:embed="rId4"/>
          <a:stretch>
            <a:fillRect/>
          </a:stretch>
        </p:blipFill>
        <p:spPr>
          <a:xfrm>
            <a:off x="2766060" y="2339340"/>
            <a:ext cx="6223635" cy="1882775"/>
          </a:xfrm>
          <a:prstGeom prst="rect">
            <a:avLst/>
          </a:prstGeom>
        </p:spPr>
      </p:pic>
      <p:sp>
        <p:nvSpPr>
          <p:cNvPr id="12" name="文本框 11"/>
          <p:cNvSpPr txBox="1"/>
          <p:nvPr/>
        </p:nvSpPr>
        <p:spPr>
          <a:xfrm>
            <a:off x="6017260" y="766445"/>
            <a:ext cx="4094480" cy="521970"/>
          </a:xfrm>
          <a:prstGeom prst="rect">
            <a:avLst/>
          </a:prstGeom>
          <a:noFill/>
        </p:spPr>
        <p:txBody>
          <a:bodyPr wrap="none" rtlCol="0">
            <a:spAutoFit/>
          </a:bodyPr>
          <a:p>
            <a:pPr algn="l"/>
            <a:r>
              <a:rPr lang="zh-CN" altLang="en-US" sz="2800">
                <a:solidFill>
                  <a:srgbClr val="FF0000"/>
                </a:solidFill>
              </a:rPr>
              <a:t>未处理的信号是不排队的</a:t>
            </a:r>
            <a:endParaRPr lang="zh-CN"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9" grpId="0" bldLvl="0" animBg="1"/>
      <p:bldP spid="9" grpId="1" animBg="1"/>
      <p:bldP spid="10" grpId="0" bldLvl="0" animBg="1"/>
      <p:bldP spid="10" grpId="1" animBg="1"/>
      <p:bldP spid="12" grpId="0"/>
      <p:bldP spid="1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a:blip r:embed="rId2"/>
          <a:stretch>
            <a:fillRect/>
          </a:stretch>
        </p:blipFill>
        <p:spPr>
          <a:xfrm>
            <a:off x="5056505" y="547370"/>
            <a:ext cx="6325870" cy="2193925"/>
          </a:xfrm>
          <a:prstGeom prst="rect">
            <a:avLst/>
          </a:prstGeom>
        </p:spPr>
      </p:pic>
      <p:pic>
        <p:nvPicPr>
          <p:cNvPr id="5" name="图片 4"/>
          <p:cNvPicPr>
            <a:picLocks noChangeAspect="1"/>
          </p:cNvPicPr>
          <p:nvPr/>
        </p:nvPicPr>
        <p:blipFill>
          <a:blip r:embed="rId3"/>
          <a:stretch>
            <a:fillRect/>
          </a:stretch>
        </p:blipFill>
        <p:spPr>
          <a:xfrm>
            <a:off x="4835525" y="4254500"/>
            <a:ext cx="6767830" cy="1673860"/>
          </a:xfrm>
          <a:prstGeom prst="rect">
            <a:avLst/>
          </a:prstGeom>
        </p:spPr>
      </p:pic>
      <p:sp>
        <p:nvSpPr>
          <p:cNvPr id="6" name="下箭头 5"/>
          <p:cNvSpPr/>
          <p:nvPr/>
        </p:nvSpPr>
        <p:spPr>
          <a:xfrm>
            <a:off x="8180070" y="3054985"/>
            <a:ext cx="530225" cy="939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sp>
        <p:nvSpPr>
          <p:cNvPr id="7" name="文本框 6"/>
          <p:cNvSpPr txBox="1"/>
          <p:nvPr/>
        </p:nvSpPr>
        <p:spPr>
          <a:xfrm>
            <a:off x="600075" y="2741295"/>
            <a:ext cx="3454400" cy="2676525"/>
          </a:xfrm>
          <a:prstGeom prst="rect">
            <a:avLst/>
          </a:prstGeom>
          <a:noFill/>
        </p:spPr>
        <p:txBody>
          <a:bodyPr wrap="square" rtlCol="0">
            <a:spAutoFit/>
          </a:bodyPr>
          <a:p>
            <a:pPr algn="l"/>
            <a:r>
              <a:rPr lang="zh-CN" altLang="en-US" sz="2800"/>
              <a:t>考虑到被丢弃的信号，所以不能用信号来计数，调整为一次信号处理程序就回收掉尽可能多的僵死子进程</a:t>
            </a:r>
            <a:endParaRPr lang="zh-CN" altLang="en-US" sz="2800"/>
          </a:p>
          <a:p>
            <a:pPr algn="l"/>
            <a:endParaRPr lang="zh-CN" altLang="en-US" sz="2800"/>
          </a:p>
        </p:txBody>
      </p:sp>
      <p:pic>
        <p:nvPicPr>
          <p:cNvPr id="8" name="图片 7"/>
          <p:cNvPicPr>
            <a:picLocks noChangeAspect="1"/>
          </p:cNvPicPr>
          <p:nvPr/>
        </p:nvPicPr>
        <p:blipFill>
          <a:blip r:embed="rId4"/>
          <a:stretch>
            <a:fillRect/>
          </a:stretch>
        </p:blipFill>
        <p:spPr>
          <a:xfrm>
            <a:off x="2026920" y="2138680"/>
            <a:ext cx="7661275" cy="3079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7" grpId="0"/>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993775" y="432435"/>
            <a:ext cx="10515600" cy="809625"/>
          </a:xfrm>
        </p:spPr>
        <p:txBody>
          <a:bodyPr/>
          <a:p>
            <a:pPr marL="0" indent="0" algn="l">
              <a:buNone/>
            </a:pPr>
            <a:r>
              <a:rPr lang="zh-CN" altLang="en-US" sz="3600" b="1"/>
              <a:t>可移植的信号处理</a:t>
            </a:r>
            <a:endParaRPr lang="zh-CN" altLang="en-US" sz="3600" b="1"/>
          </a:p>
        </p:txBody>
      </p:sp>
      <p:sp>
        <p:nvSpPr>
          <p:cNvPr id="4" name="文本框 3"/>
          <p:cNvSpPr txBox="1"/>
          <p:nvPr/>
        </p:nvSpPr>
        <p:spPr>
          <a:xfrm>
            <a:off x="993775" y="1313180"/>
            <a:ext cx="5161280" cy="1383665"/>
          </a:xfrm>
          <a:prstGeom prst="rect">
            <a:avLst/>
          </a:prstGeom>
          <a:noFill/>
        </p:spPr>
        <p:txBody>
          <a:bodyPr wrap="none" rtlCol="0">
            <a:spAutoFit/>
          </a:bodyPr>
          <a:p>
            <a:pPr algn="l"/>
            <a:r>
              <a:rPr lang="zh-CN" altLang="en-US" sz="2800"/>
              <a:t>不同系统有不同的信号处理语义</a:t>
            </a:r>
            <a:endParaRPr lang="zh-CN" altLang="en-US" sz="2800"/>
          </a:p>
          <a:p>
            <a:pPr algn="l"/>
            <a:r>
              <a:rPr lang="en-US" altLang="zh-CN" sz="2800"/>
              <a:t>· signal</a:t>
            </a:r>
            <a:r>
              <a:rPr lang="zh-CN" altLang="en-US" sz="2800"/>
              <a:t>函数的语义各有</a:t>
            </a:r>
            <a:r>
              <a:rPr lang="zh-CN" altLang="en-US" sz="2800"/>
              <a:t>不同</a:t>
            </a:r>
            <a:endParaRPr lang="zh-CN" altLang="en-US" sz="2800"/>
          </a:p>
          <a:p>
            <a:pPr algn="l"/>
            <a:r>
              <a:rPr lang="en-US" altLang="zh-CN" sz="2800"/>
              <a:t>· </a:t>
            </a:r>
            <a:r>
              <a:rPr lang="zh-CN" altLang="en-US" sz="2800"/>
              <a:t>系统调用可以被</a:t>
            </a:r>
            <a:r>
              <a:rPr lang="zh-CN" altLang="en-US" sz="2800"/>
              <a:t>中断</a:t>
            </a:r>
            <a:endParaRPr lang="zh-CN" altLang="en-US" sz="2800"/>
          </a:p>
        </p:txBody>
      </p:sp>
      <p:sp>
        <p:nvSpPr>
          <p:cNvPr id="5" name="文本框 4"/>
          <p:cNvSpPr txBox="1"/>
          <p:nvPr/>
        </p:nvSpPr>
        <p:spPr>
          <a:xfrm flipH="1">
            <a:off x="993775" y="2846070"/>
            <a:ext cx="9756775" cy="953135"/>
          </a:xfrm>
          <a:prstGeom prst="rect">
            <a:avLst/>
          </a:prstGeom>
          <a:noFill/>
        </p:spPr>
        <p:txBody>
          <a:bodyPr wrap="square" rtlCol="0">
            <a:spAutoFit/>
          </a:bodyPr>
          <a:p>
            <a:pPr algn="l"/>
            <a:r>
              <a:rPr lang="en-US" altLang="zh-CN" sz="2800">
                <a:latin typeface="+mn-ea"/>
                <a:cs typeface="+mn-ea"/>
              </a:rPr>
              <a:t>Posix</a:t>
            </a:r>
            <a:r>
              <a:rPr lang="zh-CN" altLang="en-US" sz="2800">
                <a:latin typeface="+mn-ea"/>
                <a:cs typeface="+mn-ea"/>
              </a:rPr>
              <a:t>标准定义了</a:t>
            </a:r>
            <a:r>
              <a:rPr lang="en-US" altLang="zh-CN" sz="2800">
                <a:latin typeface="+mn-ea"/>
                <a:cs typeface="+mn-ea"/>
              </a:rPr>
              <a:t>sigaction</a:t>
            </a:r>
            <a:r>
              <a:rPr lang="zh-CN" altLang="en-US" sz="2800">
                <a:latin typeface="+mn-ea"/>
                <a:cs typeface="+mn-ea"/>
              </a:rPr>
              <a:t>函数，允许用户在设置信号处理时，明确指定他们想要的信号处理语义</a:t>
            </a:r>
            <a:endParaRPr lang="zh-CN" altLang="en-US" sz="2800">
              <a:latin typeface="+mn-ea"/>
              <a:cs typeface="+mn-ea"/>
            </a:endParaRPr>
          </a:p>
        </p:txBody>
      </p:sp>
      <p:sp>
        <p:nvSpPr>
          <p:cNvPr id="6" name="文本框 5"/>
          <p:cNvSpPr txBox="1"/>
          <p:nvPr/>
        </p:nvSpPr>
        <p:spPr>
          <a:xfrm>
            <a:off x="993775" y="3907155"/>
            <a:ext cx="6554470" cy="521970"/>
          </a:xfrm>
          <a:prstGeom prst="rect">
            <a:avLst/>
          </a:prstGeom>
          <a:noFill/>
        </p:spPr>
        <p:txBody>
          <a:bodyPr wrap="none" rtlCol="0">
            <a:spAutoFit/>
          </a:bodyPr>
          <a:p>
            <a:pPr algn="l"/>
            <a:r>
              <a:rPr lang="zh-CN" altLang="en-US" sz="2800">
                <a:latin typeface="+mn-ea"/>
                <a:cs typeface="+mn-ea"/>
              </a:rPr>
              <a:t>定义一个包装函数</a:t>
            </a:r>
            <a:r>
              <a:rPr lang="en-US" altLang="zh-CN" sz="2800">
                <a:latin typeface="+mn-ea"/>
                <a:cs typeface="+mn-ea"/>
              </a:rPr>
              <a:t>Signal</a:t>
            </a:r>
            <a:r>
              <a:rPr lang="zh-CN" altLang="en-US" sz="2800">
                <a:latin typeface="+mn-ea"/>
                <a:cs typeface="+mn-ea"/>
              </a:rPr>
              <a:t>，它调用</a:t>
            </a:r>
            <a:r>
              <a:rPr lang="en-US" altLang="zh-CN" sz="2800">
                <a:latin typeface="+mn-ea"/>
                <a:cs typeface="+mn-ea"/>
              </a:rPr>
              <a:t>sigaction</a:t>
            </a:r>
            <a:endParaRPr lang="en-US" altLang="zh-CN" sz="2800">
              <a:latin typeface="+mn-ea"/>
              <a:cs typeface="+mn-ea"/>
            </a:endParaRPr>
          </a:p>
        </p:txBody>
      </p:sp>
      <p:sp>
        <p:nvSpPr>
          <p:cNvPr id="7" name="文本框 6"/>
          <p:cNvSpPr txBox="1"/>
          <p:nvPr/>
        </p:nvSpPr>
        <p:spPr>
          <a:xfrm>
            <a:off x="838200" y="4536440"/>
            <a:ext cx="10514965" cy="2245360"/>
          </a:xfrm>
          <a:prstGeom prst="rect">
            <a:avLst/>
          </a:prstGeom>
          <a:noFill/>
        </p:spPr>
        <p:txBody>
          <a:bodyPr wrap="square" rtlCol="0">
            <a:spAutoFit/>
          </a:bodyPr>
          <a:p>
            <a:pPr algn="l"/>
            <a:r>
              <a:rPr lang="en-US" altLang="zh-CN" sz="2800">
                <a:latin typeface="+mn-ea"/>
                <a:cs typeface="+mn-ea"/>
              </a:rPr>
              <a:t>·</a:t>
            </a:r>
            <a:r>
              <a:rPr lang="zh-CN" altLang="en-US" sz="2800">
                <a:latin typeface="+mn-ea"/>
                <a:cs typeface="+mn-ea"/>
              </a:rPr>
              <a:t>只有这个处理程序当前正在处理的信号类型被阻塞</a:t>
            </a:r>
            <a:endParaRPr lang="zh-CN" altLang="en-US" sz="2800">
              <a:latin typeface="+mn-ea"/>
              <a:cs typeface="+mn-ea"/>
            </a:endParaRPr>
          </a:p>
          <a:p>
            <a:pPr algn="l"/>
            <a:r>
              <a:rPr lang="en-US" altLang="zh-CN" sz="2800">
                <a:latin typeface="+mn-ea"/>
                <a:cs typeface="+mn-ea"/>
              </a:rPr>
              <a:t>· </a:t>
            </a:r>
            <a:r>
              <a:rPr lang="zh-CN" altLang="en-US" sz="2800">
                <a:latin typeface="+mn-ea"/>
                <a:cs typeface="+mn-ea"/>
              </a:rPr>
              <a:t>信号不会排队等待</a:t>
            </a:r>
            <a:endParaRPr lang="zh-CN" altLang="en-US" sz="2800">
              <a:latin typeface="+mn-ea"/>
              <a:cs typeface="+mn-ea"/>
            </a:endParaRPr>
          </a:p>
          <a:p>
            <a:pPr algn="l"/>
            <a:r>
              <a:rPr lang="en-US" altLang="zh-CN" sz="2800">
                <a:latin typeface="+mn-ea"/>
                <a:cs typeface="+mn-ea"/>
              </a:rPr>
              <a:t>· </a:t>
            </a:r>
            <a:r>
              <a:rPr lang="zh-CN" altLang="en-US" sz="2800">
                <a:latin typeface="+mn-ea"/>
                <a:cs typeface="+mn-ea"/>
              </a:rPr>
              <a:t>只要可能，被中断的系统调用会自动重启</a:t>
            </a:r>
            <a:endParaRPr lang="zh-CN" altLang="en-US" sz="2800">
              <a:latin typeface="+mn-ea"/>
              <a:cs typeface="+mn-ea"/>
            </a:endParaRPr>
          </a:p>
          <a:p>
            <a:pPr algn="l"/>
            <a:r>
              <a:rPr lang="en-US" altLang="zh-CN" sz="2800">
                <a:latin typeface="+mn-ea"/>
                <a:cs typeface="+mn-ea"/>
              </a:rPr>
              <a:t>· </a:t>
            </a:r>
            <a:r>
              <a:rPr lang="zh-CN" altLang="en-US" sz="2800">
                <a:latin typeface="+mn-ea"/>
                <a:cs typeface="+mn-ea"/>
              </a:rPr>
              <a:t>一旦设置了信号处理程序，它就会一直保持，直到</a:t>
            </a:r>
            <a:r>
              <a:rPr lang="en-US" altLang="zh-CN" sz="2800">
                <a:latin typeface="+mn-ea"/>
                <a:cs typeface="+mn-ea"/>
              </a:rPr>
              <a:t>Signal</a:t>
            </a:r>
            <a:r>
              <a:rPr lang="zh-CN" altLang="en-US" sz="2800">
                <a:latin typeface="+mn-ea"/>
                <a:cs typeface="+mn-ea"/>
              </a:rPr>
              <a:t>带着</a:t>
            </a:r>
            <a:r>
              <a:rPr lang="en-US" altLang="zh-CN" sz="2800">
                <a:latin typeface="+mn-ea"/>
                <a:cs typeface="+mn-ea"/>
              </a:rPr>
              <a:t>handler</a:t>
            </a:r>
            <a:r>
              <a:rPr lang="zh-CN" altLang="en-US" sz="2800">
                <a:latin typeface="+mn-ea"/>
                <a:cs typeface="+mn-ea"/>
              </a:rPr>
              <a:t>参数为</a:t>
            </a:r>
            <a:r>
              <a:rPr lang="en-US" altLang="zh-CN" sz="2800">
                <a:latin typeface="+mn-ea"/>
                <a:cs typeface="+mn-ea"/>
              </a:rPr>
              <a:t>SIG_IGN</a:t>
            </a:r>
            <a:r>
              <a:rPr lang="zh-CN" altLang="en-US" sz="2800">
                <a:latin typeface="+mn-ea"/>
                <a:cs typeface="+mn-ea"/>
              </a:rPr>
              <a:t>或者</a:t>
            </a:r>
            <a:r>
              <a:rPr lang="en-US" altLang="zh-CN" sz="2800">
                <a:latin typeface="+mn-ea"/>
                <a:cs typeface="+mn-ea"/>
              </a:rPr>
              <a:t>SIG_DFL</a:t>
            </a:r>
            <a:r>
              <a:rPr lang="zh-CN" altLang="en-US" sz="2800">
                <a:latin typeface="+mn-ea"/>
                <a:cs typeface="+mn-ea"/>
              </a:rPr>
              <a:t>被调用</a:t>
            </a:r>
            <a:endParaRPr lang="zh-CN" altLang="en-US" sz="28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388620" y="76835"/>
            <a:ext cx="7323455" cy="1094105"/>
          </a:xfrm>
        </p:spPr>
        <p:txBody>
          <a:bodyPr/>
          <a:p>
            <a:r>
              <a:rPr lang="zh-CN" altLang="en-US" sz="4400" b="1"/>
              <a:t>同步流以避免并发错误</a:t>
            </a:r>
            <a:endParaRPr lang="zh-CN" altLang="en-US" sz="4400" b="1"/>
          </a:p>
        </p:txBody>
      </p:sp>
      <p:pic>
        <p:nvPicPr>
          <p:cNvPr id="4" name="图片 3"/>
          <p:cNvPicPr>
            <a:picLocks noChangeAspect="1"/>
          </p:cNvPicPr>
          <p:nvPr/>
        </p:nvPicPr>
        <p:blipFill>
          <a:blip r:embed="rId2"/>
          <a:stretch>
            <a:fillRect/>
          </a:stretch>
        </p:blipFill>
        <p:spPr>
          <a:xfrm>
            <a:off x="1282065" y="1297940"/>
            <a:ext cx="9157335" cy="5234305"/>
          </a:xfrm>
          <a:prstGeom prst="rect">
            <a:avLst/>
          </a:prstGeom>
        </p:spPr>
      </p:pic>
      <p:sp>
        <p:nvSpPr>
          <p:cNvPr id="5" name="矩形 4"/>
          <p:cNvSpPr/>
          <p:nvPr/>
        </p:nvSpPr>
        <p:spPr>
          <a:xfrm>
            <a:off x="2331085" y="4803140"/>
            <a:ext cx="8108315" cy="932815"/>
          </a:xfrm>
          <a:prstGeom prst="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370840" y="349885"/>
            <a:ext cx="7459345" cy="821055"/>
          </a:xfrm>
        </p:spPr>
        <p:txBody>
          <a:bodyPr>
            <a:normAutofit fontScale="90000"/>
          </a:bodyPr>
          <a:p>
            <a:r>
              <a:rPr lang="en-US" altLang="zh-CN" sz="4890" b="1"/>
              <a:t>Signals</a:t>
            </a:r>
            <a:r>
              <a:rPr lang="zh-CN" altLang="en-US" sz="4890" b="1"/>
              <a:t>（信号）</a:t>
            </a:r>
            <a:endParaRPr lang="zh-CN" altLang="en-US" sz="4890" b="1"/>
          </a:p>
        </p:txBody>
      </p:sp>
      <p:sp>
        <p:nvSpPr>
          <p:cNvPr id="3" name="内容占位符 2"/>
          <p:cNvSpPr>
            <a:spLocks noGrp="1"/>
          </p:cNvSpPr>
          <p:nvPr>
            <p:ph idx="1"/>
          </p:nvPr>
        </p:nvSpPr>
        <p:spPr>
          <a:xfrm>
            <a:off x="838200" y="1668780"/>
            <a:ext cx="10515600" cy="5414645"/>
          </a:xfrm>
        </p:spPr>
        <p:txBody>
          <a:bodyPr>
            <a:normAutofit lnSpcReduction="10000"/>
          </a:bodyPr>
          <a:p>
            <a:pPr algn="l"/>
            <a:r>
              <a:rPr lang="en-US" altLang="zh-CN" sz="2800"/>
              <a:t>Linux</a:t>
            </a:r>
            <a:r>
              <a:rPr lang="zh-CN" altLang="en-US" sz="2800"/>
              <a:t>信号：更高层的软件形式的异常，允许内核和进程中断</a:t>
            </a:r>
            <a:r>
              <a:rPr lang="zh-CN" altLang="en-US" sz="2800"/>
              <a:t>其他进程</a:t>
            </a:r>
            <a:endParaRPr lang="zh-CN" altLang="en-US" sz="2800"/>
          </a:p>
          <a:p>
            <a:pPr algn="l"/>
            <a:r>
              <a:rPr lang="zh-CN" altLang="en-US" sz="2800"/>
              <a:t>一条信号就是小消息，通知进程系统中发生了一个某种类型的</a:t>
            </a:r>
            <a:r>
              <a:rPr lang="zh-CN" altLang="en-US" sz="2800"/>
              <a:t>事件。</a:t>
            </a:r>
            <a:endParaRPr lang="zh-CN" altLang="en-US" sz="2800"/>
          </a:p>
          <a:p>
            <a:pPr marL="0" indent="0" algn="l">
              <a:buNone/>
            </a:pPr>
            <a:r>
              <a:rPr lang="en-US" altLang="zh-CN" sz="2800"/>
              <a:t>   e.g. </a:t>
            </a:r>
            <a:r>
              <a:rPr lang="zh-CN" altLang="en-US" sz="2800"/>
              <a:t>一个进程试图除以</a:t>
            </a:r>
            <a:r>
              <a:rPr lang="en-US" altLang="zh-CN" sz="2800"/>
              <a:t>0</a:t>
            </a:r>
            <a:r>
              <a:rPr lang="zh-CN" altLang="en-US" sz="2800"/>
              <a:t>，内核发送一个</a:t>
            </a:r>
            <a:r>
              <a:rPr lang="en-US" altLang="zh-CN" sz="2800"/>
              <a:t>SIGFPE</a:t>
            </a:r>
            <a:r>
              <a:rPr lang="zh-CN" altLang="en-US" sz="2800"/>
              <a:t>信号</a:t>
            </a:r>
            <a:endParaRPr lang="zh-CN" altLang="en-US" sz="2800"/>
          </a:p>
          <a:p>
            <a:pPr marL="0" indent="0" algn="l">
              <a:buNone/>
            </a:pPr>
            <a:r>
              <a:rPr lang="zh-CN" altLang="en-US" sz="2800"/>
              <a:t> </a:t>
            </a:r>
            <a:r>
              <a:rPr lang="en-US" altLang="zh-CN" sz="2800"/>
              <a:t>         </a:t>
            </a:r>
            <a:r>
              <a:rPr lang="zh-CN" altLang="en-US" sz="2800"/>
              <a:t>一个进程执行一条非法指令，内核就发送一个</a:t>
            </a:r>
            <a:r>
              <a:rPr lang="en-US" altLang="zh-CN" sz="2800"/>
              <a:t>SIGILL</a:t>
            </a:r>
            <a:r>
              <a:rPr lang="zh-CN" altLang="en-US" sz="2800"/>
              <a:t>信号</a:t>
            </a:r>
            <a:endParaRPr lang="zh-CN" altLang="en-US" sz="2800"/>
          </a:p>
          <a:p>
            <a:pPr marL="0" indent="0" algn="l">
              <a:buNone/>
            </a:pPr>
            <a:r>
              <a:rPr lang="zh-CN" altLang="en-US" sz="2800"/>
              <a:t> </a:t>
            </a:r>
            <a:r>
              <a:rPr lang="en-US" altLang="zh-CN" sz="2800"/>
              <a:t>         </a:t>
            </a:r>
            <a:r>
              <a:rPr lang="zh-CN" altLang="en-US" sz="2800"/>
              <a:t>如果进程进行非法内存引用，发送一个</a:t>
            </a:r>
            <a:r>
              <a:rPr lang="en-US" altLang="zh-CN" sz="2800"/>
              <a:t>SIGSEGV</a:t>
            </a:r>
            <a:r>
              <a:rPr lang="zh-CN" altLang="en-US" sz="2800"/>
              <a:t>信号</a:t>
            </a:r>
            <a:endParaRPr lang="zh-CN" altLang="en-US" sz="2800"/>
          </a:p>
          <a:p>
            <a:pPr marL="0" indent="0" algn="l">
              <a:buNone/>
            </a:pPr>
            <a:r>
              <a:rPr lang="zh-CN" altLang="en-US" sz="2800"/>
              <a:t> </a:t>
            </a:r>
            <a:r>
              <a:rPr lang="en-US" altLang="zh-CN" sz="2800"/>
              <a:t>         </a:t>
            </a:r>
            <a:r>
              <a:rPr lang="zh-CN" altLang="en-US" sz="2800"/>
              <a:t>键入</a:t>
            </a:r>
            <a:r>
              <a:rPr lang="en-US" altLang="zh-CN" sz="2800"/>
              <a:t>Ctrl + C</a:t>
            </a:r>
            <a:r>
              <a:rPr lang="zh-CN" altLang="en-US" sz="2800"/>
              <a:t>，内核就会发送一</a:t>
            </a:r>
            <a:r>
              <a:rPr lang="en-US" altLang="zh-CN" sz="2800"/>
              <a:t> </a:t>
            </a:r>
            <a:r>
              <a:rPr lang="zh-CN" altLang="en-US" sz="2800"/>
              <a:t>个</a:t>
            </a:r>
            <a:r>
              <a:rPr lang="en-US" altLang="zh-CN" sz="2800"/>
              <a:t>SIGINT</a:t>
            </a:r>
            <a:r>
              <a:rPr lang="zh-CN" altLang="en-US" sz="2800"/>
              <a:t>给前台进程组的每个</a:t>
            </a:r>
            <a:r>
              <a:rPr lang="zh-CN" altLang="en-US" sz="2800"/>
              <a:t>进程</a:t>
            </a:r>
            <a:endParaRPr lang="zh-CN" altLang="en-US" sz="2800"/>
          </a:p>
          <a:p>
            <a:pPr marL="0" indent="0" algn="l">
              <a:buNone/>
            </a:pPr>
            <a:r>
              <a:rPr lang="zh-CN" altLang="en-US" sz="2800"/>
              <a:t> </a:t>
            </a:r>
            <a:r>
              <a:rPr lang="en-US" altLang="zh-CN" sz="2800"/>
              <a:t>         </a:t>
            </a:r>
            <a:r>
              <a:rPr lang="zh-CN" altLang="en-US" sz="2800"/>
              <a:t>一个进程通过给另一个进程发</a:t>
            </a:r>
            <a:r>
              <a:rPr lang="en-US" altLang="zh-CN" sz="2800"/>
              <a:t>SIGKILL</a:t>
            </a:r>
            <a:r>
              <a:rPr lang="zh-CN" altLang="en-US" sz="2800"/>
              <a:t>强制终止它</a:t>
            </a:r>
            <a:endParaRPr lang="zh-CN" altLang="en-US" sz="2800"/>
          </a:p>
          <a:p>
            <a:pPr marL="0" indent="0" algn="l">
              <a:buNone/>
            </a:pPr>
            <a:r>
              <a:rPr lang="zh-CN" altLang="en-US" sz="2800"/>
              <a:t> </a:t>
            </a:r>
            <a:r>
              <a:rPr lang="en-US" altLang="zh-CN" sz="2800"/>
              <a:t>         </a:t>
            </a:r>
            <a:r>
              <a:rPr lang="zh-CN" altLang="en-US" sz="2800"/>
              <a:t>一个子进程终止或停止时，内核发送一个</a:t>
            </a:r>
            <a:r>
              <a:rPr lang="en-US" altLang="zh-CN" sz="2800"/>
              <a:t>SIGCHILD</a:t>
            </a:r>
            <a:r>
              <a:rPr lang="zh-CN" altLang="en-US" sz="2800"/>
              <a:t>信号给父进程。</a:t>
            </a:r>
            <a:r>
              <a:rPr lang="en-US" altLang="zh-CN"/>
              <a:t>     </a:t>
            </a:r>
            <a:endParaRPr lang="en-US" altLang="zh-CN"/>
          </a:p>
        </p:txBody>
      </p:sp>
      <p:pic>
        <p:nvPicPr>
          <p:cNvPr id="4" name="图片 3"/>
          <p:cNvPicPr>
            <a:picLocks noChangeAspect="1"/>
          </p:cNvPicPr>
          <p:nvPr/>
        </p:nvPicPr>
        <p:blipFill>
          <a:blip r:embed="rId2"/>
          <a:stretch>
            <a:fillRect/>
          </a:stretch>
        </p:blipFill>
        <p:spPr>
          <a:xfrm>
            <a:off x="631190" y="3272790"/>
            <a:ext cx="10930255" cy="3279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1524000" y="1470282"/>
            <a:ext cx="9144000" cy="2187001"/>
          </a:xfrm>
        </p:spPr>
        <p:txBody>
          <a:bodyPr/>
          <a:p>
            <a:endParaRPr lang="zh-CN" altLang="en-US"/>
          </a:p>
        </p:txBody>
      </p:sp>
      <p:pic>
        <p:nvPicPr>
          <p:cNvPr id="4" name="内容占位符 3"/>
          <p:cNvPicPr>
            <a:picLocks noChangeAspect="1"/>
          </p:cNvPicPr>
          <p:nvPr>
            <p:ph idx="1"/>
          </p:nvPr>
        </p:nvPicPr>
        <p:blipFill>
          <a:blip r:embed="rId2"/>
          <a:stretch>
            <a:fillRect/>
          </a:stretch>
        </p:blipFill>
        <p:spPr>
          <a:xfrm>
            <a:off x="1386840" y="545465"/>
            <a:ext cx="9037320" cy="4351655"/>
          </a:xfrm>
          <a:prstGeom prst="rect">
            <a:avLst/>
          </a:prstGeom>
        </p:spPr>
      </p:pic>
      <p:sp>
        <p:nvSpPr>
          <p:cNvPr id="5" name="矩形 4"/>
          <p:cNvSpPr/>
          <p:nvPr/>
        </p:nvSpPr>
        <p:spPr>
          <a:xfrm>
            <a:off x="2350135" y="2709545"/>
            <a:ext cx="7974965" cy="1066165"/>
          </a:xfrm>
          <a:prstGeom prst="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386840" y="5298440"/>
            <a:ext cx="9037955" cy="1383665"/>
          </a:xfrm>
          <a:prstGeom prst="rect">
            <a:avLst/>
          </a:prstGeom>
          <a:noFill/>
        </p:spPr>
        <p:txBody>
          <a:bodyPr wrap="square" rtlCol="0">
            <a:spAutoFit/>
          </a:bodyPr>
          <a:p>
            <a:r>
              <a:rPr lang="en-US" altLang="zh-CN" sz="2800">
                <a:latin typeface="+mn-ea"/>
                <a:cs typeface="+mn-ea"/>
              </a:rPr>
              <a:t>main</a:t>
            </a:r>
            <a:r>
              <a:rPr lang="zh-CN" altLang="en-US" sz="2800">
                <a:latin typeface="+mn-ea"/>
                <a:cs typeface="+mn-ea"/>
              </a:rPr>
              <a:t>函数中调用的</a:t>
            </a:r>
            <a:r>
              <a:rPr lang="en-US" altLang="zh-CN" sz="2800">
                <a:latin typeface="+mn-ea"/>
                <a:cs typeface="+mn-ea"/>
              </a:rPr>
              <a:t>addjob</a:t>
            </a:r>
            <a:r>
              <a:rPr lang="zh-CN" altLang="en-US" sz="2800">
                <a:latin typeface="+mn-ea"/>
                <a:cs typeface="+mn-ea"/>
              </a:rPr>
              <a:t>和处理程序中调用的</a:t>
            </a:r>
            <a:r>
              <a:rPr lang="en-US" altLang="zh-CN" sz="2800">
                <a:latin typeface="+mn-ea"/>
                <a:cs typeface="+mn-ea"/>
              </a:rPr>
              <a:t>deletejob</a:t>
            </a:r>
            <a:r>
              <a:rPr lang="zh-CN" altLang="en-US" sz="2800">
                <a:latin typeface="+mn-ea"/>
                <a:cs typeface="+mn-ea"/>
              </a:rPr>
              <a:t>之间存在竞争，如果</a:t>
            </a:r>
            <a:r>
              <a:rPr lang="en-US" altLang="zh-CN" sz="2800">
                <a:latin typeface="+mn-ea"/>
                <a:cs typeface="+mn-ea"/>
              </a:rPr>
              <a:t>addjob</a:t>
            </a:r>
            <a:r>
              <a:rPr lang="zh-CN" altLang="en-US" sz="2800">
                <a:latin typeface="+mn-ea"/>
                <a:cs typeface="+mn-ea"/>
              </a:rPr>
              <a:t>赢得竞争，那么结果就是正确的，否则是错误的</a:t>
            </a:r>
            <a:endParaRPr lang="zh-CN" altLang="en-US" sz="28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p>
            <a:r>
              <a:rPr lang="zh-CN" altLang="en-US"/>
              <a:t>显式地等待</a:t>
            </a:r>
            <a:r>
              <a:rPr lang="zh-CN" altLang="en-US"/>
              <a:t>信号</a:t>
            </a:r>
            <a:endParaRPr lang="zh-CN" altLang="en-US"/>
          </a:p>
        </p:txBody>
      </p:sp>
      <p:pic>
        <p:nvPicPr>
          <p:cNvPr id="4" name="内容占位符 3"/>
          <p:cNvPicPr>
            <a:picLocks noChangeAspect="1"/>
          </p:cNvPicPr>
          <p:nvPr>
            <p:ph idx="1"/>
          </p:nvPr>
        </p:nvPicPr>
        <p:blipFill>
          <a:blip r:embed="rId2"/>
          <a:stretch>
            <a:fillRect/>
          </a:stretch>
        </p:blipFill>
        <p:spPr>
          <a:xfrm>
            <a:off x="5243195" y="258445"/>
            <a:ext cx="6948805" cy="6532880"/>
          </a:xfrm>
          <a:prstGeom prst="rect">
            <a:avLst/>
          </a:prstGeom>
        </p:spPr>
      </p:pic>
      <p:pic>
        <p:nvPicPr>
          <p:cNvPr id="5" name="图片 4"/>
          <p:cNvPicPr>
            <a:picLocks noChangeAspect="1"/>
          </p:cNvPicPr>
          <p:nvPr/>
        </p:nvPicPr>
        <p:blipFill>
          <a:blip r:embed="rId3"/>
          <a:stretch>
            <a:fillRect/>
          </a:stretch>
        </p:blipFill>
        <p:spPr>
          <a:xfrm>
            <a:off x="647700" y="2379980"/>
            <a:ext cx="4756150" cy="3521075"/>
          </a:xfrm>
          <a:prstGeom prst="rect">
            <a:avLst/>
          </a:prstGeom>
        </p:spPr>
      </p:pic>
      <p:sp>
        <p:nvSpPr>
          <p:cNvPr id="6" name="矩形 5"/>
          <p:cNvSpPr/>
          <p:nvPr/>
        </p:nvSpPr>
        <p:spPr>
          <a:xfrm>
            <a:off x="5994400" y="4821555"/>
            <a:ext cx="2168525" cy="762635"/>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flipH="1">
            <a:off x="5231765" y="5464810"/>
            <a:ext cx="643255" cy="194310"/>
          </a:xfrm>
          <a:prstGeom prst="straightConnector1">
            <a:avLst/>
          </a:prstGeom>
          <a:ln>
            <a:solidFill>
              <a:srgbClr val="99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448685" y="5766435"/>
            <a:ext cx="1783080" cy="368300"/>
          </a:xfrm>
          <a:prstGeom prst="rect">
            <a:avLst/>
          </a:prstGeom>
          <a:noFill/>
        </p:spPr>
        <p:txBody>
          <a:bodyPr wrap="none" rtlCol="0">
            <a:spAutoFit/>
          </a:bodyPr>
          <a:p>
            <a:r>
              <a:rPr lang="zh-CN" altLang="en-US">
                <a:solidFill>
                  <a:srgbClr val="FF0000"/>
                </a:solidFill>
              </a:rPr>
              <a:t>浪费处理器资源</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3158490" y="1009015"/>
            <a:ext cx="5458460" cy="1119505"/>
          </a:xfrm>
          <a:prstGeom prst="rect">
            <a:avLst/>
          </a:prstGeom>
        </p:spPr>
      </p:pic>
      <p:sp>
        <p:nvSpPr>
          <p:cNvPr id="3" name="文本框 2"/>
          <p:cNvSpPr txBox="1"/>
          <p:nvPr/>
        </p:nvSpPr>
        <p:spPr>
          <a:xfrm>
            <a:off x="1713865" y="1009015"/>
            <a:ext cx="2247900" cy="521970"/>
          </a:xfrm>
          <a:prstGeom prst="rect">
            <a:avLst/>
          </a:prstGeom>
          <a:noFill/>
        </p:spPr>
        <p:txBody>
          <a:bodyPr wrap="square" rtlCol="0">
            <a:spAutoFit/>
          </a:bodyPr>
          <a:p>
            <a:r>
              <a:rPr lang="zh-CN" altLang="en-US" sz="2800"/>
              <a:t>考虑</a:t>
            </a:r>
            <a:endParaRPr lang="zh-CN" altLang="en-US" sz="2800"/>
          </a:p>
        </p:txBody>
      </p:sp>
      <p:sp>
        <p:nvSpPr>
          <p:cNvPr id="11" name="文本框 10"/>
          <p:cNvSpPr txBox="1"/>
          <p:nvPr/>
        </p:nvSpPr>
        <p:spPr>
          <a:xfrm>
            <a:off x="1021080" y="2429510"/>
            <a:ext cx="10694035" cy="521970"/>
          </a:xfrm>
          <a:prstGeom prst="rect">
            <a:avLst/>
          </a:prstGeom>
          <a:noFill/>
        </p:spPr>
        <p:txBody>
          <a:bodyPr wrap="square" rtlCol="0">
            <a:spAutoFit/>
          </a:bodyPr>
          <a:p>
            <a:r>
              <a:rPr lang="zh-CN" altLang="en-US" sz="2800">
                <a:latin typeface="+mn-ea"/>
                <a:cs typeface="+mn-ea"/>
              </a:rPr>
              <a:t>如果在</a:t>
            </a:r>
            <a:r>
              <a:rPr lang="en-US" altLang="zh-CN" sz="2800">
                <a:latin typeface="+mn-ea"/>
                <a:cs typeface="+mn-ea"/>
              </a:rPr>
              <a:t>while</a:t>
            </a:r>
            <a:r>
              <a:rPr lang="zh-CN" altLang="en-US" sz="2800">
                <a:latin typeface="+mn-ea"/>
                <a:cs typeface="+mn-ea"/>
              </a:rPr>
              <a:t>测试和</a:t>
            </a:r>
            <a:r>
              <a:rPr lang="en-US" altLang="zh-CN" sz="2800">
                <a:latin typeface="+mn-ea"/>
                <a:cs typeface="+mn-ea"/>
              </a:rPr>
              <a:t>pause</a:t>
            </a:r>
            <a:r>
              <a:rPr lang="zh-CN" altLang="en-US" sz="2800">
                <a:latin typeface="+mn-ea"/>
                <a:cs typeface="+mn-ea"/>
              </a:rPr>
              <a:t>之间收到</a:t>
            </a:r>
            <a:r>
              <a:rPr lang="en-US" altLang="zh-CN" sz="2800">
                <a:latin typeface="+mn-ea"/>
                <a:cs typeface="+mn-ea"/>
              </a:rPr>
              <a:t>SIGCHILD</a:t>
            </a:r>
            <a:r>
              <a:rPr lang="zh-CN" altLang="en-US" sz="2800">
                <a:latin typeface="+mn-ea"/>
                <a:cs typeface="+mn-ea"/>
              </a:rPr>
              <a:t>信号，程序会永远睡眠</a:t>
            </a:r>
            <a:endParaRPr lang="zh-CN" altLang="en-US" sz="2800">
              <a:latin typeface="+mn-ea"/>
              <a:cs typeface="+mn-ea"/>
            </a:endParaRPr>
          </a:p>
        </p:txBody>
      </p:sp>
      <p:sp>
        <p:nvSpPr>
          <p:cNvPr id="12" name="文本框 11"/>
          <p:cNvSpPr txBox="1"/>
          <p:nvPr/>
        </p:nvSpPr>
        <p:spPr>
          <a:xfrm>
            <a:off x="1713865" y="3545205"/>
            <a:ext cx="2734945" cy="521970"/>
          </a:xfrm>
          <a:prstGeom prst="rect">
            <a:avLst/>
          </a:prstGeom>
          <a:noFill/>
        </p:spPr>
        <p:txBody>
          <a:bodyPr wrap="square" rtlCol="0">
            <a:spAutoFit/>
          </a:bodyPr>
          <a:p>
            <a:r>
              <a:rPr lang="zh-CN" altLang="en-US" sz="2800"/>
              <a:t>再考虑</a:t>
            </a:r>
            <a:endParaRPr lang="zh-CN" altLang="en-US" sz="2800"/>
          </a:p>
        </p:txBody>
      </p:sp>
      <p:pic>
        <p:nvPicPr>
          <p:cNvPr id="13" name="图片 12"/>
          <p:cNvPicPr>
            <a:picLocks noChangeAspect="1"/>
          </p:cNvPicPr>
          <p:nvPr/>
        </p:nvPicPr>
        <p:blipFill>
          <a:blip r:embed="rId3"/>
          <a:stretch>
            <a:fillRect/>
          </a:stretch>
        </p:blipFill>
        <p:spPr>
          <a:xfrm>
            <a:off x="3521710" y="3545205"/>
            <a:ext cx="5692140" cy="1094740"/>
          </a:xfrm>
          <a:prstGeom prst="rect">
            <a:avLst/>
          </a:prstGeom>
        </p:spPr>
      </p:pic>
      <p:sp>
        <p:nvSpPr>
          <p:cNvPr id="14" name="文本框 13"/>
          <p:cNvSpPr txBox="1"/>
          <p:nvPr/>
        </p:nvSpPr>
        <p:spPr>
          <a:xfrm>
            <a:off x="1021080" y="4818380"/>
            <a:ext cx="10952480" cy="521970"/>
          </a:xfrm>
          <a:prstGeom prst="rect">
            <a:avLst/>
          </a:prstGeom>
          <a:noFill/>
        </p:spPr>
        <p:txBody>
          <a:bodyPr wrap="square" rtlCol="0">
            <a:spAutoFit/>
          </a:bodyPr>
          <a:p>
            <a:r>
              <a:rPr lang="zh-CN" altLang="en-US" sz="2800"/>
              <a:t>太慢了，程序必须等相当长的一段时间才会再次检查循环的终止条件</a:t>
            </a:r>
            <a:endParaRPr lang="zh-CN" altLang="en-US" sz="2800"/>
          </a:p>
        </p:txBody>
      </p:sp>
      <p:sp>
        <p:nvSpPr>
          <p:cNvPr id="15" name="文本框 14"/>
          <p:cNvSpPr txBox="1"/>
          <p:nvPr/>
        </p:nvSpPr>
        <p:spPr>
          <a:xfrm>
            <a:off x="1183005" y="5878195"/>
            <a:ext cx="5102225" cy="521970"/>
          </a:xfrm>
          <a:prstGeom prst="rect">
            <a:avLst/>
          </a:prstGeom>
          <a:noFill/>
        </p:spPr>
        <p:txBody>
          <a:bodyPr wrap="square" rtlCol="0">
            <a:spAutoFit/>
          </a:bodyPr>
          <a:p>
            <a:r>
              <a:rPr lang="zh-CN" altLang="en-US" sz="2800">
                <a:latin typeface="+mn-ea"/>
                <a:cs typeface="+mn-ea"/>
              </a:rPr>
              <a:t>合适的解决方法是</a:t>
            </a:r>
            <a:r>
              <a:rPr lang="en-US" altLang="zh-CN" sz="2800">
                <a:latin typeface="+mn-ea"/>
                <a:cs typeface="+mn-ea"/>
              </a:rPr>
              <a:t>sigsuspend</a:t>
            </a:r>
            <a:endParaRPr lang="en-US" altLang="zh-CN" sz="28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48970" y="1444625"/>
            <a:ext cx="10894060" cy="2190115"/>
          </a:xfrm>
        </p:spPr>
        <p:txBody>
          <a:bodyPr/>
          <a:p>
            <a:pPr algn="l"/>
            <a:r>
              <a:rPr lang="en-US" altLang="zh-CN" sz="2800">
                <a:latin typeface="+mn-ea"/>
                <a:cs typeface="+mn-ea"/>
              </a:rPr>
              <a:t>sigsuspend</a:t>
            </a:r>
            <a:r>
              <a:rPr lang="zh-CN" altLang="en-US" sz="2800">
                <a:latin typeface="+mn-ea"/>
                <a:cs typeface="+mn-ea"/>
              </a:rPr>
              <a:t>函数暂时用</a:t>
            </a:r>
            <a:r>
              <a:rPr lang="en-US" altLang="zh-CN" sz="2800">
                <a:latin typeface="+mn-ea"/>
                <a:cs typeface="+mn-ea"/>
              </a:rPr>
              <a:t>mask</a:t>
            </a:r>
            <a:r>
              <a:rPr lang="zh-CN" altLang="en-US" sz="2800">
                <a:latin typeface="+mn-ea"/>
                <a:cs typeface="+mn-ea"/>
              </a:rPr>
              <a:t>替换当前的阻塞集合，然后挂起该进程，直到收到一个信号，其行为要么是运行一个处理程序，要么是终止该进程。如果它的行为是终止，那么该进程不从</a:t>
            </a:r>
            <a:r>
              <a:rPr lang="en-US" altLang="zh-CN" sz="2800">
                <a:latin typeface="+mn-ea"/>
                <a:cs typeface="+mn-ea"/>
              </a:rPr>
              <a:t>sigsuspend</a:t>
            </a:r>
            <a:r>
              <a:rPr lang="zh-CN" altLang="en-US" sz="2800">
                <a:latin typeface="+mn-ea"/>
                <a:cs typeface="+mn-ea"/>
              </a:rPr>
              <a:t>返回就直接终止。如果它的行为是运行一个处理程序，那么</a:t>
            </a:r>
            <a:r>
              <a:rPr lang="en-US" altLang="zh-CN" sz="2800">
                <a:latin typeface="+mn-ea"/>
                <a:cs typeface="+mn-ea"/>
              </a:rPr>
              <a:t>sigsuspend</a:t>
            </a:r>
            <a:r>
              <a:rPr lang="zh-CN" altLang="en-US" sz="2800">
                <a:latin typeface="+mn-ea"/>
                <a:cs typeface="+mn-ea"/>
              </a:rPr>
              <a:t>从处理程序返回，，恢复调用</a:t>
            </a:r>
            <a:r>
              <a:rPr lang="en-US" altLang="zh-CN" sz="2800">
                <a:latin typeface="+mn-ea"/>
                <a:cs typeface="+mn-ea"/>
              </a:rPr>
              <a:t>sigsuspend</a:t>
            </a:r>
            <a:r>
              <a:rPr lang="zh-CN" altLang="en-US" sz="2800">
                <a:latin typeface="+mn-ea"/>
                <a:cs typeface="+mn-ea"/>
              </a:rPr>
              <a:t>时原有的阻塞集合</a:t>
            </a:r>
            <a:endParaRPr lang="zh-CN" altLang="en-US" sz="2800">
              <a:latin typeface="+mn-ea"/>
              <a:cs typeface="+mn-ea"/>
            </a:endParaRPr>
          </a:p>
        </p:txBody>
      </p:sp>
      <p:pic>
        <p:nvPicPr>
          <p:cNvPr id="4" name="图片 3"/>
          <p:cNvPicPr>
            <a:picLocks noChangeAspect="1"/>
          </p:cNvPicPr>
          <p:nvPr/>
        </p:nvPicPr>
        <p:blipFill>
          <a:blip r:embed="rId2"/>
          <a:stretch>
            <a:fillRect/>
          </a:stretch>
        </p:blipFill>
        <p:spPr>
          <a:xfrm>
            <a:off x="794385" y="4021455"/>
            <a:ext cx="9266555" cy="1779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1017905" y="353060"/>
            <a:ext cx="9144000" cy="897255"/>
          </a:xfrm>
        </p:spPr>
        <p:txBody>
          <a:bodyPr>
            <a:normAutofit fontScale="90000"/>
          </a:bodyPr>
          <a:p>
            <a:pPr algn="l"/>
            <a:r>
              <a:rPr lang="zh-CN" altLang="en-US" sz="4890" b="1"/>
              <a:t>非本地跳转（</a:t>
            </a:r>
            <a:r>
              <a:rPr lang="en-US" altLang="zh-CN" sz="4890" b="1"/>
              <a:t>Nonlocal jump</a:t>
            </a:r>
            <a:r>
              <a:rPr lang="zh-CN" altLang="en-US" sz="4890" b="1"/>
              <a:t>）</a:t>
            </a:r>
            <a:endParaRPr lang="zh-CN" altLang="en-US" sz="4890" b="1"/>
          </a:p>
        </p:txBody>
      </p:sp>
      <p:sp>
        <p:nvSpPr>
          <p:cNvPr id="4" name="文本框 3"/>
          <p:cNvSpPr txBox="1"/>
          <p:nvPr/>
        </p:nvSpPr>
        <p:spPr>
          <a:xfrm>
            <a:off x="857885" y="1570990"/>
            <a:ext cx="9925050" cy="1383665"/>
          </a:xfrm>
          <a:prstGeom prst="rect">
            <a:avLst/>
          </a:prstGeom>
          <a:noFill/>
        </p:spPr>
        <p:txBody>
          <a:bodyPr wrap="square" rtlCol="0">
            <a:spAutoFit/>
          </a:bodyPr>
          <a:p>
            <a:pPr algn="l"/>
            <a:r>
              <a:rPr lang="zh-CN" altLang="en-US" sz="2800"/>
              <a:t>将控制从一个函数转移到另一个当前正在执行的函数，而不需要经过正常的调用</a:t>
            </a:r>
            <a:r>
              <a:rPr lang="en-US" altLang="zh-CN" sz="2800"/>
              <a:t>-</a:t>
            </a:r>
            <a:r>
              <a:rPr lang="zh-CN" altLang="en-US" sz="2800"/>
              <a:t>返回序列。非本地跳转是通过</a:t>
            </a:r>
            <a:r>
              <a:rPr lang="en-US" altLang="zh-CN" sz="2800"/>
              <a:t>setjump</a:t>
            </a:r>
            <a:r>
              <a:rPr lang="zh-CN" altLang="en-US" sz="2800"/>
              <a:t>和</a:t>
            </a:r>
            <a:r>
              <a:rPr lang="en-US" altLang="zh-CN" sz="2800"/>
              <a:t>longjmo</a:t>
            </a:r>
            <a:r>
              <a:rPr lang="zh-CN" altLang="en-US" sz="2800"/>
              <a:t>函数来</a:t>
            </a:r>
            <a:r>
              <a:rPr lang="zh-CN" altLang="en-US" sz="2800"/>
              <a:t>提供的。</a:t>
            </a:r>
            <a:endParaRPr lang="zh-CN" altLang="en-US" sz="2800"/>
          </a:p>
        </p:txBody>
      </p:sp>
      <p:pic>
        <p:nvPicPr>
          <p:cNvPr id="5" name="图片 4"/>
          <p:cNvPicPr>
            <a:picLocks noChangeAspect="1"/>
          </p:cNvPicPr>
          <p:nvPr/>
        </p:nvPicPr>
        <p:blipFill>
          <a:blip r:embed="rId2"/>
          <a:stretch>
            <a:fillRect/>
          </a:stretch>
        </p:blipFill>
        <p:spPr>
          <a:xfrm>
            <a:off x="937895" y="3039110"/>
            <a:ext cx="10467975" cy="1383030"/>
          </a:xfrm>
          <a:prstGeom prst="rect">
            <a:avLst/>
          </a:prstGeom>
        </p:spPr>
      </p:pic>
      <p:sp>
        <p:nvSpPr>
          <p:cNvPr id="6" name="文本框 5"/>
          <p:cNvSpPr txBox="1"/>
          <p:nvPr/>
        </p:nvSpPr>
        <p:spPr>
          <a:xfrm>
            <a:off x="857885" y="4850765"/>
            <a:ext cx="10627360" cy="521970"/>
          </a:xfrm>
          <a:prstGeom prst="rect">
            <a:avLst/>
          </a:prstGeom>
          <a:noFill/>
        </p:spPr>
        <p:txBody>
          <a:bodyPr wrap="square" rtlCol="0">
            <a:spAutoFit/>
          </a:bodyPr>
          <a:p>
            <a:pPr algn="l"/>
            <a:r>
              <a:rPr lang="en-US" altLang="zh-CN" sz="2800">
                <a:latin typeface="+mn-ea"/>
                <a:cs typeface="+mn-ea"/>
              </a:rPr>
              <a:t>setjmp</a:t>
            </a:r>
            <a:r>
              <a:rPr lang="zh-CN" altLang="en-US" sz="2800">
                <a:latin typeface="+mn-ea"/>
                <a:cs typeface="+mn-ea"/>
              </a:rPr>
              <a:t>函数在</a:t>
            </a:r>
            <a:r>
              <a:rPr lang="en-US" altLang="zh-CN" sz="2800">
                <a:latin typeface="+mn-ea"/>
                <a:cs typeface="+mn-ea"/>
              </a:rPr>
              <a:t>env</a:t>
            </a:r>
            <a:r>
              <a:rPr lang="zh-CN" altLang="en-US" sz="2800">
                <a:latin typeface="+mn-ea"/>
                <a:cs typeface="+mn-ea"/>
              </a:rPr>
              <a:t>缓冲区中保存当前调用环境，供后面的</a:t>
            </a:r>
            <a:r>
              <a:rPr lang="en-US" altLang="zh-CN" sz="2800">
                <a:latin typeface="+mn-ea"/>
                <a:cs typeface="+mn-ea"/>
              </a:rPr>
              <a:t>longjmp</a:t>
            </a:r>
            <a:r>
              <a:rPr lang="zh-CN" altLang="en-US" sz="2800">
                <a:latin typeface="+mn-ea"/>
                <a:cs typeface="+mn-ea"/>
              </a:rPr>
              <a:t>使用</a:t>
            </a:r>
            <a:endParaRPr lang="zh-CN" altLang="en-US" sz="2800">
              <a:latin typeface="+mn-ea"/>
              <a:cs typeface="+mn-ea"/>
            </a:endParaRPr>
          </a:p>
        </p:txBody>
      </p:sp>
      <p:sp>
        <p:nvSpPr>
          <p:cNvPr id="7" name="文本框 6"/>
          <p:cNvSpPr txBox="1"/>
          <p:nvPr/>
        </p:nvSpPr>
        <p:spPr>
          <a:xfrm>
            <a:off x="857885" y="5801360"/>
            <a:ext cx="11333480" cy="521970"/>
          </a:xfrm>
          <a:prstGeom prst="rect">
            <a:avLst/>
          </a:prstGeom>
          <a:noFill/>
        </p:spPr>
        <p:txBody>
          <a:bodyPr wrap="square" rtlCol="0">
            <a:spAutoFit/>
          </a:bodyPr>
          <a:p>
            <a:pPr algn="l"/>
            <a:r>
              <a:rPr lang="en-US" altLang="zh-CN" sz="2800">
                <a:latin typeface="+mn-ea"/>
                <a:cs typeface="+mn-ea"/>
              </a:rPr>
              <a:t>setjmp</a:t>
            </a:r>
            <a:r>
              <a:rPr lang="zh-CN" altLang="en-US" sz="2800">
                <a:latin typeface="+mn-ea"/>
                <a:cs typeface="+mn-ea"/>
              </a:rPr>
              <a:t>返回值不能赋值给变量，但可以安全用在</a:t>
            </a:r>
            <a:r>
              <a:rPr lang="en-US" altLang="zh-CN" sz="2800">
                <a:latin typeface="+mn-ea"/>
                <a:cs typeface="+mn-ea"/>
              </a:rPr>
              <a:t>switch</a:t>
            </a:r>
            <a:r>
              <a:rPr lang="zh-CN" altLang="en-US" sz="2800">
                <a:latin typeface="+mn-ea"/>
                <a:cs typeface="+mn-ea"/>
              </a:rPr>
              <a:t>或条件语句测试中</a:t>
            </a:r>
            <a:endParaRPr lang="zh-CN" altLang="en-US" sz="2800">
              <a:latin typeface="+mn-ea"/>
              <a:cs typeface="+mn-ea"/>
            </a:endParaRPr>
          </a:p>
        </p:txBody>
      </p:sp>
      <p:pic>
        <p:nvPicPr>
          <p:cNvPr id="3" name="图片 2"/>
          <p:cNvPicPr>
            <a:picLocks noChangeAspect="1"/>
          </p:cNvPicPr>
          <p:nvPr/>
        </p:nvPicPr>
        <p:blipFill>
          <a:blip r:embed="rId3"/>
          <a:stretch>
            <a:fillRect/>
          </a:stretch>
        </p:blipFill>
        <p:spPr>
          <a:xfrm>
            <a:off x="937895" y="4270375"/>
            <a:ext cx="8943340" cy="580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1143000" y="822960"/>
            <a:ext cx="7399655" cy="521970"/>
          </a:xfrm>
          <a:prstGeom prst="rect">
            <a:avLst/>
          </a:prstGeom>
          <a:noFill/>
        </p:spPr>
        <p:txBody>
          <a:bodyPr wrap="square" rtlCol="0">
            <a:spAutoFit/>
          </a:bodyPr>
          <a:p>
            <a:r>
              <a:rPr lang="en-US" altLang="zh-CN" sz="2800">
                <a:latin typeface="+mn-ea"/>
                <a:cs typeface="+mn-ea"/>
              </a:rPr>
              <a:t>longjmp</a:t>
            </a:r>
            <a:r>
              <a:rPr lang="zh-CN" altLang="en-US" sz="2800">
                <a:latin typeface="+mn-ea"/>
                <a:cs typeface="+mn-ea"/>
              </a:rPr>
              <a:t>函数从</a:t>
            </a:r>
            <a:r>
              <a:rPr lang="en-US" altLang="zh-CN" sz="2800">
                <a:latin typeface="+mn-ea"/>
                <a:cs typeface="+mn-ea"/>
              </a:rPr>
              <a:t>env</a:t>
            </a:r>
            <a:r>
              <a:rPr lang="zh-CN" altLang="en-US" sz="2800">
                <a:latin typeface="+mn-ea"/>
                <a:cs typeface="+mn-ea"/>
              </a:rPr>
              <a:t>缓冲区中恢复调用环境</a:t>
            </a:r>
            <a:endParaRPr lang="zh-CN" altLang="en-US" sz="2800">
              <a:latin typeface="+mn-ea"/>
              <a:cs typeface="+mn-ea"/>
            </a:endParaRPr>
          </a:p>
        </p:txBody>
      </p:sp>
      <p:sp>
        <p:nvSpPr>
          <p:cNvPr id="5" name="文本框 4"/>
          <p:cNvSpPr txBox="1"/>
          <p:nvPr/>
        </p:nvSpPr>
        <p:spPr>
          <a:xfrm>
            <a:off x="1143000" y="1911350"/>
            <a:ext cx="7399655" cy="1383665"/>
          </a:xfrm>
          <a:prstGeom prst="rect">
            <a:avLst/>
          </a:prstGeom>
          <a:noFill/>
        </p:spPr>
        <p:txBody>
          <a:bodyPr wrap="square" rtlCol="0">
            <a:spAutoFit/>
          </a:bodyPr>
          <a:p>
            <a:r>
              <a:rPr lang="en-US" altLang="zh-CN" sz="2800">
                <a:latin typeface="+mn-ea"/>
                <a:cs typeface="+mn-ea"/>
              </a:rPr>
              <a:t>setjmp</a:t>
            </a:r>
            <a:r>
              <a:rPr lang="zh-CN" altLang="en-US" sz="2800">
                <a:latin typeface="+mn-ea"/>
                <a:cs typeface="+mn-ea"/>
              </a:rPr>
              <a:t>和</a:t>
            </a:r>
            <a:r>
              <a:rPr lang="en-US" altLang="zh-CN" sz="2800">
                <a:latin typeface="+mn-ea"/>
                <a:cs typeface="+mn-ea"/>
              </a:rPr>
              <a:t>longjmp</a:t>
            </a:r>
            <a:r>
              <a:rPr lang="zh-CN" altLang="en-US" sz="2800">
                <a:latin typeface="+mn-ea"/>
                <a:cs typeface="+mn-ea"/>
              </a:rPr>
              <a:t>之间的相互关系：</a:t>
            </a:r>
            <a:endParaRPr lang="zh-CN" altLang="en-US" sz="2800">
              <a:latin typeface="+mn-ea"/>
              <a:cs typeface="+mn-ea"/>
            </a:endParaRPr>
          </a:p>
          <a:p>
            <a:r>
              <a:rPr lang="en-US" altLang="zh-CN" sz="2800">
                <a:latin typeface="+mn-ea"/>
                <a:cs typeface="+mn-ea"/>
              </a:rPr>
              <a:t>setjmp</a:t>
            </a:r>
            <a:r>
              <a:rPr lang="zh-CN" altLang="en-US" sz="2800">
                <a:latin typeface="+mn-ea"/>
                <a:cs typeface="+mn-ea"/>
              </a:rPr>
              <a:t>函数被调用一次，返回多次</a:t>
            </a:r>
            <a:endParaRPr lang="zh-CN" altLang="en-US" sz="2800">
              <a:latin typeface="+mn-ea"/>
              <a:cs typeface="+mn-ea"/>
            </a:endParaRPr>
          </a:p>
          <a:p>
            <a:r>
              <a:rPr lang="en-US" altLang="zh-CN" sz="2800">
                <a:latin typeface="+mn-ea"/>
                <a:cs typeface="+mn-ea"/>
              </a:rPr>
              <a:t>longjmp</a:t>
            </a:r>
            <a:r>
              <a:rPr lang="zh-CN" altLang="en-US" sz="2800">
                <a:latin typeface="+mn-ea"/>
                <a:cs typeface="+mn-ea"/>
              </a:rPr>
              <a:t>函数被调用一次，从不返回</a:t>
            </a:r>
            <a:endParaRPr lang="zh-CN" altLang="en-US" sz="2800">
              <a:latin typeface="+mn-ea"/>
              <a:cs typeface="+mn-ea"/>
            </a:endParaRPr>
          </a:p>
        </p:txBody>
      </p:sp>
      <p:sp>
        <p:nvSpPr>
          <p:cNvPr id="6" name="文本框 5"/>
          <p:cNvSpPr txBox="1"/>
          <p:nvPr/>
        </p:nvSpPr>
        <p:spPr>
          <a:xfrm>
            <a:off x="1143000" y="3861435"/>
            <a:ext cx="10379710" cy="2245360"/>
          </a:xfrm>
          <a:prstGeom prst="rect">
            <a:avLst/>
          </a:prstGeom>
          <a:noFill/>
        </p:spPr>
        <p:txBody>
          <a:bodyPr wrap="square" rtlCol="0">
            <a:spAutoFit/>
          </a:bodyPr>
          <a:p>
            <a:r>
              <a:rPr lang="zh-CN" altLang="en-US" sz="2800"/>
              <a:t>作用：从一个深层嵌套的函数调用中立即返回</a:t>
            </a:r>
            <a:endParaRPr lang="zh-CN" altLang="en-US" sz="2800"/>
          </a:p>
          <a:p>
            <a:endParaRPr lang="zh-CN" altLang="en-US" sz="2800"/>
          </a:p>
          <a:p>
            <a:r>
              <a:rPr lang="zh-CN" altLang="en-US" sz="2800"/>
              <a:t>如果在一个深层嵌套的的函数调用中发现了一个错误情况，使用非本地跳转直接返回到一个普通的本地化的错误处理程序，而不是费力解开</a:t>
            </a:r>
            <a:r>
              <a:rPr lang="zh-CN" altLang="en-US" sz="2800"/>
              <a:t>调用栈</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2"/>
          <a:stretch>
            <a:fillRect/>
          </a:stretch>
        </p:blipFill>
        <p:spPr>
          <a:xfrm>
            <a:off x="916940" y="258445"/>
            <a:ext cx="4892675" cy="5919470"/>
          </a:xfrm>
          <a:prstGeom prst="rect">
            <a:avLst/>
          </a:prstGeom>
        </p:spPr>
      </p:pic>
      <p:pic>
        <p:nvPicPr>
          <p:cNvPr id="5" name="图片 4"/>
          <p:cNvPicPr>
            <a:picLocks noChangeAspect="1"/>
          </p:cNvPicPr>
          <p:nvPr/>
        </p:nvPicPr>
        <p:blipFill>
          <a:blip r:embed="rId3"/>
          <a:stretch>
            <a:fillRect/>
          </a:stretch>
        </p:blipFill>
        <p:spPr>
          <a:xfrm>
            <a:off x="6884670" y="491490"/>
            <a:ext cx="3027045" cy="3758565"/>
          </a:xfrm>
          <a:prstGeom prst="rect">
            <a:avLst/>
          </a:prstGeom>
        </p:spPr>
      </p:pic>
      <p:sp>
        <p:nvSpPr>
          <p:cNvPr id="6" name="文本框 5"/>
          <p:cNvSpPr txBox="1"/>
          <p:nvPr/>
        </p:nvSpPr>
        <p:spPr>
          <a:xfrm>
            <a:off x="6604635" y="4561205"/>
            <a:ext cx="5202555" cy="1814830"/>
          </a:xfrm>
          <a:prstGeom prst="rect">
            <a:avLst/>
          </a:prstGeom>
          <a:noFill/>
        </p:spPr>
        <p:txBody>
          <a:bodyPr wrap="square" rtlCol="0">
            <a:spAutoFit/>
          </a:bodyPr>
          <a:p>
            <a:r>
              <a:rPr lang="zh-CN" altLang="en-US" sz="2800"/>
              <a:t>非本地跳转可以使一个信号处理程序分支到一个特殊的代码位置，而不是返回到被信号到达中断了的指令的位置</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3784600" y="2533015"/>
            <a:ext cx="5744845" cy="1325880"/>
          </a:xfrm>
        </p:spPr>
        <p:txBody>
          <a:bodyPr/>
          <a:p>
            <a:r>
              <a:rPr lang="en-US" altLang="zh-CN" sz="6000"/>
              <a:t>END</a:t>
            </a:r>
            <a:endParaRPr lang="en-US" altLang="zh-CN" sz="6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794385" y="1329055"/>
            <a:ext cx="11186160" cy="1762125"/>
          </a:xfrm>
        </p:spPr>
        <p:txBody>
          <a:bodyPr>
            <a:normAutofit/>
          </a:bodyPr>
          <a:p>
            <a:pPr algn="l"/>
            <a:r>
              <a:rPr lang="zh-CN" altLang="en-US" sz="2800" b="1">
                <a:latin typeface="宋体" charset="0"/>
                <a:ea typeface="宋体" charset="0"/>
                <a:cs typeface="宋体" charset="0"/>
              </a:rPr>
              <a:t>发送信号</a:t>
            </a:r>
            <a:r>
              <a:rPr lang="en-US" altLang="zh-CN" sz="2800">
                <a:latin typeface="宋体" charset="0"/>
                <a:ea typeface="宋体" charset="0"/>
                <a:cs typeface="宋体" charset="0"/>
              </a:rPr>
              <a:t>    </a:t>
            </a:r>
            <a:r>
              <a:rPr lang="zh-CN" altLang="en-US" sz="2800">
                <a:latin typeface="宋体" charset="0"/>
                <a:ea typeface="宋体" charset="0"/>
                <a:cs typeface="宋体" charset="0"/>
                <a:sym typeface="+mn-ea"/>
              </a:rPr>
              <a:t>两个来源：</a:t>
            </a:r>
            <a:r>
              <a:rPr lang="en-US" altLang="zh-CN" sz="2800">
                <a:latin typeface="宋体" charset="0"/>
                <a:ea typeface="宋体" charset="0"/>
                <a:cs typeface="宋体" charset="0"/>
                <a:sym typeface="+mn-ea"/>
              </a:rPr>
              <a:t>1</a:t>
            </a:r>
            <a:r>
              <a:rPr lang="zh-CN" altLang="en-US" sz="2800">
                <a:latin typeface="宋体" charset="0"/>
                <a:ea typeface="宋体" charset="0"/>
                <a:cs typeface="宋体" charset="0"/>
                <a:sym typeface="+mn-ea"/>
              </a:rPr>
              <a:t>）内核</a:t>
            </a:r>
            <a:r>
              <a:rPr lang="en-US" altLang="zh-CN" sz="2800">
                <a:latin typeface="宋体" charset="0"/>
                <a:ea typeface="宋体" charset="0"/>
                <a:cs typeface="宋体" charset="0"/>
                <a:sym typeface="+mn-ea"/>
              </a:rPr>
              <a:t>  2</a:t>
            </a:r>
            <a:r>
              <a:rPr lang="zh-CN" altLang="en-US" sz="2800">
                <a:latin typeface="宋体" charset="0"/>
                <a:ea typeface="宋体" charset="0"/>
                <a:cs typeface="宋体" charset="0"/>
                <a:sym typeface="+mn-ea"/>
              </a:rPr>
              <a:t>）进程</a:t>
            </a:r>
            <a:endParaRPr lang="zh-CN" altLang="en-US" sz="2800">
              <a:latin typeface="宋体" charset="0"/>
              <a:ea typeface="宋体" charset="0"/>
              <a:cs typeface="宋体" charset="0"/>
            </a:endParaRPr>
          </a:p>
          <a:p>
            <a:pPr algn="l"/>
            <a:r>
              <a:rPr lang="zh-CN" altLang="en-US" sz="2800" b="1">
                <a:latin typeface="宋体" charset="0"/>
                <a:ea typeface="宋体" charset="0"/>
                <a:cs typeface="宋体" charset="0"/>
              </a:rPr>
              <a:t>接收信号</a:t>
            </a:r>
            <a:r>
              <a:rPr lang="en-US" altLang="zh-CN" sz="2800">
                <a:latin typeface="宋体" charset="0"/>
                <a:ea typeface="宋体" charset="0"/>
                <a:cs typeface="宋体" charset="0"/>
              </a:rPr>
              <a:t>    </a:t>
            </a:r>
            <a:r>
              <a:rPr lang="zh-CN" altLang="en-US" sz="2800">
                <a:latin typeface="宋体" charset="0"/>
                <a:ea typeface="宋体" charset="0"/>
                <a:cs typeface="宋体" charset="0"/>
              </a:rPr>
              <a:t>目的进程被内核强迫以某种方式对信号的发送做出反应。进程可以忽略这个信号，终止或者通过执行一个称为信号处理程序的用户层函数捕获这个信号</a:t>
            </a:r>
            <a:endParaRPr lang="en-US" altLang="zh-CN" sz="2800">
              <a:latin typeface="宋体" charset="0"/>
              <a:ea typeface="宋体" charset="0"/>
              <a:cs typeface="宋体" charset="0"/>
            </a:endParaRPr>
          </a:p>
          <a:p>
            <a:pPr algn="l"/>
            <a:endParaRPr lang="en-US" altLang="zh-CN"/>
          </a:p>
          <a:p>
            <a:pPr algn="l"/>
            <a:endParaRPr lang="en-US" altLang="zh-CN"/>
          </a:p>
        </p:txBody>
      </p:sp>
      <p:pic>
        <p:nvPicPr>
          <p:cNvPr id="4" name="图片 3"/>
          <p:cNvPicPr>
            <a:picLocks noChangeAspect="1"/>
          </p:cNvPicPr>
          <p:nvPr/>
        </p:nvPicPr>
        <p:blipFill>
          <a:blip r:embed="rId2"/>
          <a:stretch>
            <a:fillRect/>
          </a:stretch>
        </p:blipFill>
        <p:spPr>
          <a:xfrm>
            <a:off x="695960" y="3248660"/>
            <a:ext cx="10799445" cy="2601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1131570" y="1057910"/>
            <a:ext cx="8966200" cy="1325245"/>
          </a:xfrm>
        </p:spPr>
        <p:txBody>
          <a:bodyPr/>
          <a:p>
            <a:pPr algn="l"/>
            <a:r>
              <a:rPr lang="zh-CN" altLang="en-US" sz="2800"/>
              <a:t>内核为每个进程在</a:t>
            </a:r>
            <a:r>
              <a:rPr lang="en-US" altLang="zh-CN" sz="2800"/>
              <a:t>pending</a:t>
            </a:r>
            <a:r>
              <a:rPr lang="zh-CN" altLang="en-US" sz="2800"/>
              <a:t>位向量中维护着待处理信号的集合，而在</a:t>
            </a:r>
            <a:r>
              <a:rPr lang="en-US" altLang="zh-CN" sz="2800"/>
              <a:t>blocked</a:t>
            </a:r>
            <a:r>
              <a:rPr lang="zh-CN" altLang="en-US" sz="2800"/>
              <a:t>位向量中维护着被阻塞的</a:t>
            </a:r>
            <a:r>
              <a:rPr lang="zh-CN" altLang="en-US" sz="2800"/>
              <a:t>信号集合。</a:t>
            </a:r>
            <a:endParaRPr lang="zh-CN" altLang="en-US" sz="2800"/>
          </a:p>
        </p:txBody>
      </p:sp>
      <p:pic>
        <p:nvPicPr>
          <p:cNvPr id="4" name="图片 3"/>
          <p:cNvPicPr>
            <a:picLocks noChangeAspect="1"/>
          </p:cNvPicPr>
          <p:nvPr/>
        </p:nvPicPr>
        <p:blipFill>
          <a:blip r:embed="rId2"/>
          <a:stretch>
            <a:fillRect/>
          </a:stretch>
        </p:blipFill>
        <p:spPr>
          <a:xfrm>
            <a:off x="1131570" y="2176780"/>
            <a:ext cx="8966200" cy="1869440"/>
          </a:xfrm>
          <a:prstGeom prst="rect">
            <a:avLst/>
          </a:prstGeom>
        </p:spPr>
      </p:pic>
      <p:sp>
        <p:nvSpPr>
          <p:cNvPr id="5" name="文本框 4"/>
          <p:cNvSpPr txBox="1"/>
          <p:nvPr/>
        </p:nvSpPr>
        <p:spPr>
          <a:xfrm>
            <a:off x="939800" y="4342130"/>
            <a:ext cx="10694670" cy="953135"/>
          </a:xfrm>
          <a:prstGeom prst="rect">
            <a:avLst/>
          </a:prstGeom>
          <a:noFill/>
        </p:spPr>
        <p:txBody>
          <a:bodyPr wrap="square" rtlCol="0">
            <a:spAutoFit/>
          </a:bodyPr>
          <a:p>
            <a:r>
              <a:rPr lang="zh-CN" altLang="en-US" sz="2800">
                <a:latin typeface="+mn-ea"/>
                <a:cs typeface="+mn-ea"/>
              </a:rPr>
              <a:t>只要传送了一个类型为</a:t>
            </a:r>
            <a:r>
              <a:rPr lang="en-US" altLang="zh-CN" sz="2800">
                <a:latin typeface="+mn-ea"/>
                <a:cs typeface="+mn-ea"/>
              </a:rPr>
              <a:t>k</a:t>
            </a:r>
            <a:r>
              <a:rPr lang="zh-CN" altLang="en-US" sz="2800">
                <a:latin typeface="+mn-ea"/>
                <a:cs typeface="+mn-ea"/>
              </a:rPr>
              <a:t>的信号，内核就会设置</a:t>
            </a:r>
            <a:r>
              <a:rPr lang="en-US" altLang="zh-CN" sz="2800">
                <a:latin typeface="+mn-ea"/>
                <a:cs typeface="+mn-ea"/>
              </a:rPr>
              <a:t>pending</a:t>
            </a:r>
            <a:r>
              <a:rPr lang="zh-CN" altLang="en-US" sz="2800">
                <a:latin typeface="+mn-ea"/>
                <a:cs typeface="+mn-ea"/>
              </a:rPr>
              <a:t>中的第</a:t>
            </a:r>
            <a:r>
              <a:rPr lang="en-US" altLang="zh-CN" sz="2800">
                <a:latin typeface="+mn-ea"/>
                <a:cs typeface="+mn-ea"/>
              </a:rPr>
              <a:t>k</a:t>
            </a:r>
            <a:r>
              <a:rPr lang="zh-CN" altLang="en-US" sz="2800">
                <a:latin typeface="+mn-ea"/>
                <a:cs typeface="+mn-ea"/>
              </a:rPr>
              <a:t>位，而只要接收了一个类型为</a:t>
            </a:r>
            <a:r>
              <a:rPr lang="en-US" altLang="zh-CN" sz="2800">
                <a:latin typeface="+mn-ea"/>
                <a:cs typeface="+mn-ea"/>
              </a:rPr>
              <a:t>k</a:t>
            </a:r>
            <a:r>
              <a:rPr lang="zh-CN" altLang="en-US" sz="2800">
                <a:latin typeface="+mn-ea"/>
                <a:cs typeface="+mn-ea"/>
              </a:rPr>
              <a:t>的信号，内核就会清除</a:t>
            </a:r>
            <a:r>
              <a:rPr lang="en-US" altLang="zh-CN" sz="2800">
                <a:latin typeface="+mn-ea"/>
                <a:cs typeface="+mn-ea"/>
              </a:rPr>
              <a:t>pending</a:t>
            </a:r>
            <a:r>
              <a:rPr lang="zh-CN" altLang="en-US" sz="2800">
                <a:latin typeface="+mn-ea"/>
                <a:cs typeface="+mn-ea"/>
              </a:rPr>
              <a:t>中的第</a:t>
            </a:r>
            <a:r>
              <a:rPr lang="en-US" altLang="zh-CN" sz="2800">
                <a:latin typeface="+mn-ea"/>
                <a:cs typeface="+mn-ea"/>
              </a:rPr>
              <a:t>K</a:t>
            </a:r>
            <a:r>
              <a:rPr lang="zh-CN" altLang="en-US" sz="2800">
                <a:latin typeface="+mn-ea"/>
                <a:cs typeface="+mn-ea"/>
              </a:rPr>
              <a:t>位</a:t>
            </a:r>
            <a:endParaRPr lang="zh-CN" altLang="en-US" sz="2800">
              <a:latin typeface="+mn-ea"/>
              <a:cs typeface="+mn-ea"/>
            </a:endParaRPr>
          </a:p>
        </p:txBody>
      </p:sp>
      <p:sp>
        <p:nvSpPr>
          <p:cNvPr id="6" name="文本框 5"/>
          <p:cNvSpPr txBox="1"/>
          <p:nvPr/>
        </p:nvSpPr>
        <p:spPr>
          <a:xfrm>
            <a:off x="939800" y="5591175"/>
            <a:ext cx="4029075" cy="521970"/>
          </a:xfrm>
          <a:prstGeom prst="rect">
            <a:avLst/>
          </a:prstGeom>
          <a:noFill/>
        </p:spPr>
        <p:txBody>
          <a:bodyPr wrap="none" rtlCol="0">
            <a:spAutoFit/>
          </a:bodyPr>
          <a:p>
            <a:r>
              <a:rPr lang="zh-CN" altLang="en-US" sz="2800">
                <a:latin typeface="+mn-ea"/>
                <a:cs typeface="+mn-ea"/>
              </a:rPr>
              <a:t>带来的问题？</a:t>
            </a:r>
            <a:r>
              <a:rPr lang="en-US" altLang="zh-CN" sz="2800">
                <a:latin typeface="+mn-ea"/>
                <a:cs typeface="+mn-ea"/>
              </a:rPr>
              <a:t> </a:t>
            </a:r>
            <a:r>
              <a:rPr lang="en-US" altLang="zh-CN" sz="2800">
                <a:solidFill>
                  <a:srgbClr val="FF0000"/>
                </a:solidFill>
                <a:latin typeface="+mn-ea"/>
                <a:cs typeface="+mn-ea"/>
              </a:rPr>
              <a:t>no queue</a:t>
            </a:r>
            <a:r>
              <a:rPr lang="zh-CN" altLang="en-US" sz="2800">
                <a:solidFill>
                  <a:srgbClr val="FF0000"/>
                </a:solidFill>
                <a:latin typeface="+mn-ea"/>
                <a:cs typeface="+mn-ea"/>
              </a:rPr>
              <a:t>！</a:t>
            </a:r>
            <a:endParaRPr lang="zh-CN" altLang="en-US" sz="2800">
              <a:solidFill>
                <a:srgbClr val="FF0000"/>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build="p"/>
      <p:bldP spid="3" grpId="1" build="p"/>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1450340" y="71120"/>
            <a:ext cx="7743825" cy="1461770"/>
          </a:xfrm>
        </p:spPr>
        <p:txBody>
          <a:bodyPr/>
          <a:p>
            <a:pPr algn="l"/>
            <a:r>
              <a:rPr lang="zh-CN" altLang="en-US" sz="2800" b="1">
                <a:latin typeface="+mn-ea"/>
                <a:ea typeface="+mn-ea"/>
              </a:rPr>
              <a:t>进程组</a:t>
            </a:r>
            <a:r>
              <a:rPr lang="zh-CN" altLang="en-US" sz="2800">
                <a:latin typeface="+mn-ea"/>
                <a:ea typeface="+mn-ea"/>
              </a:rPr>
              <a:t>：每个进程都只属于一个进程组，进程组是由一个正整数进程组</a:t>
            </a:r>
            <a:r>
              <a:rPr lang="en-US" altLang="zh-CN" sz="2800">
                <a:latin typeface="+mn-ea"/>
                <a:ea typeface="+mn-ea"/>
              </a:rPr>
              <a:t>ID</a:t>
            </a:r>
            <a:r>
              <a:rPr lang="zh-CN" altLang="en-US" sz="2800">
                <a:latin typeface="+mn-ea"/>
                <a:ea typeface="+mn-ea"/>
              </a:rPr>
              <a:t>来</a:t>
            </a:r>
            <a:r>
              <a:rPr lang="zh-CN" altLang="en-US" sz="2800">
                <a:latin typeface="+mn-ea"/>
                <a:ea typeface="+mn-ea"/>
              </a:rPr>
              <a:t>标识的</a:t>
            </a:r>
            <a:endParaRPr lang="zh-CN" altLang="en-US" sz="2800">
              <a:latin typeface="+mn-ea"/>
              <a:ea typeface="+mn-ea"/>
            </a:endParaRPr>
          </a:p>
        </p:txBody>
      </p:sp>
      <p:pic>
        <p:nvPicPr>
          <p:cNvPr id="4" name="内容占位符 3"/>
          <p:cNvPicPr>
            <a:picLocks noChangeAspect="1"/>
          </p:cNvPicPr>
          <p:nvPr>
            <p:ph idx="1"/>
          </p:nvPr>
        </p:nvPicPr>
        <p:blipFill>
          <a:blip r:embed="rId2"/>
          <a:stretch>
            <a:fillRect/>
          </a:stretch>
        </p:blipFill>
        <p:spPr>
          <a:xfrm>
            <a:off x="705485" y="1691640"/>
            <a:ext cx="8488680" cy="4922520"/>
          </a:xfrm>
          <a:prstGeom prst="rect">
            <a:avLst/>
          </a:prstGeom>
        </p:spPr>
      </p:pic>
      <p:pic>
        <p:nvPicPr>
          <p:cNvPr id="7" name="图片 6"/>
          <p:cNvPicPr>
            <a:picLocks noChangeAspect="1"/>
          </p:cNvPicPr>
          <p:nvPr/>
        </p:nvPicPr>
        <p:blipFill>
          <a:blip r:embed="rId3"/>
          <a:stretch>
            <a:fillRect/>
          </a:stretch>
        </p:blipFill>
        <p:spPr>
          <a:xfrm>
            <a:off x="5207000" y="5839460"/>
            <a:ext cx="4175125" cy="636905"/>
          </a:xfrm>
          <a:prstGeom prst="rect">
            <a:avLst/>
          </a:prstGeom>
        </p:spPr>
      </p:pic>
      <p:pic>
        <p:nvPicPr>
          <p:cNvPr id="8" name="图片 7"/>
          <p:cNvPicPr>
            <a:picLocks noChangeAspect="1"/>
          </p:cNvPicPr>
          <p:nvPr/>
        </p:nvPicPr>
        <p:blipFill>
          <a:blip r:embed="rId4"/>
          <a:stretch>
            <a:fillRect/>
          </a:stretch>
        </p:blipFill>
        <p:spPr>
          <a:xfrm>
            <a:off x="5207000" y="4983480"/>
            <a:ext cx="6540500" cy="559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0" y="349885"/>
            <a:ext cx="5203190" cy="852170"/>
          </a:xfrm>
        </p:spPr>
        <p:txBody>
          <a:bodyPr>
            <a:normAutofit fontScale="90000"/>
          </a:bodyPr>
          <a:p>
            <a:r>
              <a:rPr lang="zh-CN" altLang="en-US" sz="4890" b="1"/>
              <a:t>发送信号</a:t>
            </a:r>
            <a:endParaRPr lang="zh-CN" altLang="en-US" sz="4890" b="1"/>
          </a:p>
        </p:txBody>
      </p:sp>
      <p:sp>
        <p:nvSpPr>
          <p:cNvPr id="3" name="内容占位符 2"/>
          <p:cNvSpPr>
            <a:spLocks noGrp="1"/>
          </p:cNvSpPr>
          <p:nvPr>
            <p:ph idx="1"/>
          </p:nvPr>
        </p:nvSpPr>
        <p:spPr>
          <a:xfrm>
            <a:off x="1258570" y="1498600"/>
            <a:ext cx="9249410" cy="1399540"/>
          </a:xfrm>
        </p:spPr>
        <p:txBody>
          <a:bodyPr>
            <a:normAutofit/>
          </a:bodyPr>
          <a:p>
            <a:pPr marL="0" indent="0" algn="l">
              <a:buNone/>
            </a:pPr>
            <a:r>
              <a:rPr lang="zh-CN" altLang="en-US" sz="2800" b="1">
                <a:solidFill>
                  <a:srgbClr val="FF0000"/>
                </a:solidFill>
                <a:latin typeface="Arial Italic" panose="020B0604020202020204" charset="0"/>
                <a:cs typeface="Arial Italic" panose="020B0604020202020204" charset="0"/>
              </a:rPr>
              <a:t>（</a:t>
            </a:r>
            <a:r>
              <a:rPr lang="en-US" altLang="zh-CN" sz="2800" b="1">
                <a:solidFill>
                  <a:srgbClr val="FF0000"/>
                </a:solidFill>
                <a:latin typeface="Arial Italic" panose="020B0604020202020204" charset="0"/>
                <a:cs typeface="Arial Italic" panose="020B0604020202020204" charset="0"/>
              </a:rPr>
              <a:t>1</a:t>
            </a:r>
            <a:r>
              <a:rPr lang="zh-CN" altLang="en-US" sz="2800" b="1">
                <a:solidFill>
                  <a:srgbClr val="FF0000"/>
                </a:solidFill>
                <a:latin typeface="Arial Italic" panose="020B0604020202020204" charset="0"/>
                <a:cs typeface="Arial Italic" panose="020B0604020202020204" charset="0"/>
              </a:rPr>
              <a:t>）用</a:t>
            </a:r>
            <a:r>
              <a:rPr lang="en-US" altLang="zh-CN" sz="2800" b="1">
                <a:solidFill>
                  <a:srgbClr val="FF0000"/>
                </a:solidFill>
                <a:latin typeface="Arial Italic" panose="020B0604020202020204" charset="0"/>
                <a:cs typeface="Arial Italic" panose="020B0604020202020204" charset="0"/>
              </a:rPr>
              <a:t>/bin/kill</a:t>
            </a:r>
            <a:r>
              <a:rPr lang="zh-CN" altLang="en-US" sz="2800" b="1">
                <a:solidFill>
                  <a:srgbClr val="FF0000"/>
                </a:solidFill>
                <a:latin typeface="Arial Italic" panose="020B0604020202020204" charset="0"/>
                <a:cs typeface="Arial Italic" panose="020B0604020202020204" charset="0"/>
              </a:rPr>
              <a:t>程序发送信号</a:t>
            </a:r>
            <a:endParaRPr lang="zh-CN" altLang="en-US" sz="2800" b="1">
              <a:solidFill>
                <a:srgbClr val="FF0000"/>
              </a:solidFill>
              <a:latin typeface="Arial Italic" panose="020B0604020202020204" charset="0"/>
              <a:cs typeface="Arial Italic" panose="020B0604020202020204" charset="0"/>
            </a:endParaRPr>
          </a:p>
          <a:p>
            <a:pPr marL="0" indent="0" algn="l">
              <a:buNone/>
            </a:pPr>
            <a:r>
              <a:rPr lang="en-US" altLang="zh-CN" sz="2800"/>
              <a:t>         /bin/kill </a:t>
            </a:r>
            <a:r>
              <a:rPr lang="zh-CN" altLang="en-US" sz="2800"/>
              <a:t>程序可以向另外的进程发送任意的</a:t>
            </a:r>
            <a:r>
              <a:rPr lang="zh-CN" altLang="en-US" sz="2800"/>
              <a:t>信号</a:t>
            </a:r>
            <a:endParaRPr lang="zh-CN" altLang="en-US" sz="2800"/>
          </a:p>
          <a:p>
            <a:pPr marL="0" indent="0" algn="l">
              <a:buNone/>
            </a:pPr>
            <a:endParaRPr lang="zh-CN" altLang="en-US" sz="2800"/>
          </a:p>
        </p:txBody>
      </p:sp>
      <p:pic>
        <p:nvPicPr>
          <p:cNvPr id="4" name="图片 3"/>
          <p:cNvPicPr>
            <a:picLocks noChangeAspect="1"/>
          </p:cNvPicPr>
          <p:nvPr/>
        </p:nvPicPr>
        <p:blipFill>
          <a:blip r:embed="rId2"/>
          <a:stretch>
            <a:fillRect/>
          </a:stretch>
        </p:blipFill>
        <p:spPr>
          <a:xfrm>
            <a:off x="1777365" y="2534920"/>
            <a:ext cx="5751830" cy="852170"/>
          </a:xfrm>
          <a:prstGeom prst="rect">
            <a:avLst/>
          </a:prstGeom>
        </p:spPr>
      </p:pic>
      <p:sp>
        <p:nvSpPr>
          <p:cNvPr id="5" name="文本框 4"/>
          <p:cNvSpPr txBox="1"/>
          <p:nvPr/>
        </p:nvSpPr>
        <p:spPr>
          <a:xfrm>
            <a:off x="2068830" y="3790315"/>
            <a:ext cx="5020310" cy="521970"/>
          </a:xfrm>
          <a:prstGeom prst="rect">
            <a:avLst/>
          </a:prstGeom>
          <a:noFill/>
        </p:spPr>
        <p:txBody>
          <a:bodyPr wrap="none" rtlCol="0">
            <a:spAutoFit/>
          </a:bodyPr>
          <a:p>
            <a:r>
              <a:rPr lang="zh-CN" altLang="en-US" sz="2800">
                <a:latin typeface="+mn-ea"/>
                <a:cs typeface="+mn-ea"/>
              </a:rPr>
              <a:t>发送信号</a:t>
            </a:r>
            <a:r>
              <a:rPr lang="en-US" altLang="zh-CN" sz="2800">
                <a:latin typeface="+mn-ea"/>
                <a:cs typeface="+mn-ea"/>
              </a:rPr>
              <a:t>9SIGKILL</a:t>
            </a:r>
            <a:r>
              <a:rPr lang="zh-CN" altLang="en-US" sz="2800">
                <a:latin typeface="+mn-ea"/>
                <a:cs typeface="+mn-ea"/>
              </a:rPr>
              <a:t>给进程</a:t>
            </a:r>
            <a:r>
              <a:rPr lang="en-US" altLang="zh-CN" sz="2800">
                <a:latin typeface="+mn-ea"/>
                <a:cs typeface="+mn-ea"/>
              </a:rPr>
              <a:t>15213</a:t>
            </a:r>
            <a:endParaRPr lang="en-US" altLang="zh-CN" sz="2800">
              <a:latin typeface="+mn-ea"/>
              <a:cs typeface="+mn-ea"/>
            </a:endParaRPr>
          </a:p>
        </p:txBody>
      </p:sp>
      <p:sp>
        <p:nvSpPr>
          <p:cNvPr id="6" name="文本框 5"/>
          <p:cNvSpPr txBox="1"/>
          <p:nvPr/>
        </p:nvSpPr>
        <p:spPr>
          <a:xfrm>
            <a:off x="2068830" y="4693920"/>
            <a:ext cx="9109710" cy="521970"/>
          </a:xfrm>
          <a:prstGeom prst="rect">
            <a:avLst/>
          </a:prstGeom>
          <a:noFill/>
        </p:spPr>
        <p:txBody>
          <a:bodyPr wrap="none" rtlCol="0">
            <a:spAutoFit/>
          </a:bodyPr>
          <a:p>
            <a:r>
              <a:rPr lang="zh-CN" altLang="en-US" sz="2800">
                <a:latin typeface="+mn-ea"/>
                <a:cs typeface="+mn-ea"/>
              </a:rPr>
              <a:t>一个负的</a:t>
            </a:r>
            <a:r>
              <a:rPr lang="en-US" altLang="zh-CN" sz="2800">
                <a:latin typeface="+mn-ea"/>
                <a:cs typeface="+mn-ea"/>
              </a:rPr>
              <a:t>PID</a:t>
            </a:r>
            <a:r>
              <a:rPr lang="zh-CN" altLang="en-US" sz="2800">
                <a:latin typeface="+mn-ea"/>
                <a:cs typeface="+mn-ea"/>
              </a:rPr>
              <a:t>会导致信号被发送到进程组</a:t>
            </a:r>
            <a:r>
              <a:rPr lang="en-US" altLang="zh-CN" sz="2800">
                <a:latin typeface="+mn-ea"/>
                <a:cs typeface="+mn-ea"/>
              </a:rPr>
              <a:t>PID</a:t>
            </a:r>
            <a:r>
              <a:rPr lang="zh-CN" altLang="en-US" sz="2800">
                <a:latin typeface="+mn-ea"/>
                <a:cs typeface="+mn-ea"/>
              </a:rPr>
              <a:t>中的</a:t>
            </a:r>
            <a:r>
              <a:rPr lang="zh-CN" altLang="en-US" sz="2800">
                <a:latin typeface="+mn-ea"/>
                <a:cs typeface="+mn-ea"/>
              </a:rPr>
              <a:t>每个进程</a:t>
            </a:r>
            <a:endParaRPr lang="zh-CN" altLang="en-US" sz="2800">
              <a:latin typeface="+mn-ea"/>
              <a:cs typeface="+mn-ea"/>
            </a:endParaRPr>
          </a:p>
        </p:txBody>
      </p:sp>
      <p:pic>
        <p:nvPicPr>
          <p:cNvPr id="7" name="图片 6"/>
          <p:cNvPicPr>
            <a:picLocks noChangeAspect="1"/>
          </p:cNvPicPr>
          <p:nvPr/>
        </p:nvPicPr>
        <p:blipFill>
          <a:blip r:embed="rId3"/>
          <a:stretch>
            <a:fillRect/>
          </a:stretch>
        </p:blipFill>
        <p:spPr>
          <a:xfrm>
            <a:off x="2068830" y="5597525"/>
            <a:ext cx="5751830" cy="831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5" grpId="0"/>
      <p:bldP spid="5" grpId="1"/>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347345" y="31750"/>
            <a:ext cx="4683125" cy="1209675"/>
          </a:xfrm>
        </p:spPr>
        <p:txBody>
          <a:bodyPr>
            <a:normAutofit/>
          </a:bodyPr>
          <a:p>
            <a:r>
              <a:rPr lang="zh-CN" altLang="en-US" sz="4400" b="1"/>
              <a:t>发送信号</a:t>
            </a:r>
            <a:endParaRPr lang="zh-CN" altLang="en-US" sz="4400" b="1"/>
          </a:p>
        </p:txBody>
      </p:sp>
      <p:sp>
        <p:nvSpPr>
          <p:cNvPr id="3" name="内容占位符 2"/>
          <p:cNvSpPr>
            <a:spLocks noGrp="1"/>
          </p:cNvSpPr>
          <p:nvPr>
            <p:ph idx="1"/>
          </p:nvPr>
        </p:nvSpPr>
        <p:spPr>
          <a:xfrm>
            <a:off x="1084580" y="1985645"/>
            <a:ext cx="10515600" cy="1878330"/>
          </a:xfrm>
        </p:spPr>
        <p:txBody>
          <a:bodyPr/>
          <a:p>
            <a:pPr algn="l"/>
            <a:r>
              <a:rPr lang="zh-CN" altLang="en-US" sz="2800"/>
              <a:t>在键盘上输入</a:t>
            </a:r>
            <a:r>
              <a:rPr lang="en-US" altLang="zh-CN" sz="2800"/>
              <a:t>Ctrl+C</a:t>
            </a:r>
            <a:r>
              <a:rPr lang="zh-CN" altLang="en-US" sz="2800"/>
              <a:t>会导致内核发送一个</a:t>
            </a:r>
            <a:r>
              <a:rPr lang="en-US" altLang="zh-CN" sz="2800"/>
              <a:t>SIGINT</a:t>
            </a:r>
            <a:r>
              <a:rPr lang="zh-CN" altLang="en-US" sz="2800"/>
              <a:t>信号到前台进程组中的每个进程组，默认情况下，结果是终止前台作业。</a:t>
            </a:r>
            <a:endParaRPr lang="zh-CN" altLang="en-US" sz="2800"/>
          </a:p>
          <a:p>
            <a:pPr algn="l"/>
            <a:r>
              <a:rPr lang="zh-CN" altLang="en-US" sz="2800"/>
              <a:t>输入</a:t>
            </a:r>
            <a:r>
              <a:rPr lang="en-US" altLang="zh-CN" sz="2800"/>
              <a:t>Ctrl+Z</a:t>
            </a:r>
            <a:r>
              <a:rPr lang="zh-CN" altLang="en-US" sz="2800"/>
              <a:t>会发送一个</a:t>
            </a:r>
            <a:r>
              <a:rPr lang="en-US" altLang="zh-CN" sz="2800"/>
              <a:t>SIGTSTP</a:t>
            </a:r>
            <a:r>
              <a:rPr lang="zh-CN" altLang="en-US" sz="2800"/>
              <a:t>信号到前台进程组的每个进程，默认情况下，结果是停止（挂起）</a:t>
            </a:r>
            <a:r>
              <a:rPr lang="zh-CN" altLang="en-US" sz="2800"/>
              <a:t>前台作业</a:t>
            </a:r>
            <a:endParaRPr lang="zh-CN" altLang="en-US" sz="2800"/>
          </a:p>
        </p:txBody>
      </p:sp>
      <p:sp>
        <p:nvSpPr>
          <p:cNvPr id="4" name="文本框 3"/>
          <p:cNvSpPr txBox="1"/>
          <p:nvPr/>
        </p:nvSpPr>
        <p:spPr>
          <a:xfrm>
            <a:off x="996315" y="1352550"/>
            <a:ext cx="3561080" cy="521970"/>
          </a:xfrm>
          <a:prstGeom prst="rect">
            <a:avLst/>
          </a:prstGeom>
          <a:noFill/>
        </p:spPr>
        <p:txBody>
          <a:bodyPr wrap="none" rtlCol="0">
            <a:spAutoFit/>
          </a:bodyPr>
          <a:p>
            <a:r>
              <a:rPr lang="zh-CN" altLang="en-US" sz="2800">
                <a:solidFill>
                  <a:srgbClr val="FF0000"/>
                </a:solidFill>
                <a:latin typeface="+mn-ea"/>
                <a:cs typeface="+mn-ea"/>
              </a:rPr>
              <a:t>（</a:t>
            </a:r>
            <a:r>
              <a:rPr lang="en-US" altLang="zh-CN" sz="2800">
                <a:solidFill>
                  <a:srgbClr val="FF0000"/>
                </a:solidFill>
                <a:latin typeface="+mn-ea"/>
                <a:cs typeface="+mn-ea"/>
              </a:rPr>
              <a:t>2</a:t>
            </a:r>
            <a:r>
              <a:rPr lang="zh-CN" altLang="en-US" sz="2800">
                <a:solidFill>
                  <a:srgbClr val="FF0000"/>
                </a:solidFill>
                <a:latin typeface="+mn-ea"/>
                <a:cs typeface="+mn-ea"/>
              </a:rPr>
              <a:t>）从键盘发送信号</a:t>
            </a:r>
            <a:endParaRPr lang="zh-CN" altLang="en-US" sz="2800">
              <a:solidFill>
                <a:srgbClr val="FF0000"/>
              </a:solidFill>
              <a:latin typeface="+mn-ea"/>
              <a:cs typeface="+mn-ea"/>
            </a:endParaRPr>
          </a:p>
        </p:txBody>
      </p:sp>
      <p:sp>
        <p:nvSpPr>
          <p:cNvPr id="5" name="文本框 4"/>
          <p:cNvSpPr txBox="1"/>
          <p:nvPr/>
        </p:nvSpPr>
        <p:spPr>
          <a:xfrm>
            <a:off x="996315" y="3980180"/>
            <a:ext cx="4034155" cy="521970"/>
          </a:xfrm>
          <a:prstGeom prst="rect">
            <a:avLst/>
          </a:prstGeom>
          <a:noFill/>
        </p:spPr>
        <p:txBody>
          <a:bodyPr wrap="none" rtlCol="0">
            <a:spAutoFit/>
          </a:bodyPr>
          <a:p>
            <a:r>
              <a:rPr lang="zh-CN" altLang="en-US" sz="2800">
                <a:solidFill>
                  <a:srgbClr val="FF0000"/>
                </a:solidFill>
                <a:latin typeface="+mn-ea"/>
                <a:cs typeface="+mn-ea"/>
              </a:rPr>
              <a:t>（</a:t>
            </a:r>
            <a:r>
              <a:rPr lang="en-US" altLang="zh-CN" sz="2800">
                <a:solidFill>
                  <a:srgbClr val="FF0000"/>
                </a:solidFill>
                <a:latin typeface="+mn-ea"/>
                <a:cs typeface="+mn-ea"/>
              </a:rPr>
              <a:t>3</a:t>
            </a:r>
            <a:r>
              <a:rPr lang="zh-CN" altLang="en-US" sz="2800">
                <a:solidFill>
                  <a:srgbClr val="FF0000"/>
                </a:solidFill>
                <a:latin typeface="+mn-ea"/>
                <a:cs typeface="+mn-ea"/>
              </a:rPr>
              <a:t>）用</a:t>
            </a:r>
            <a:r>
              <a:rPr lang="en-US" altLang="zh-CN" sz="2800">
                <a:solidFill>
                  <a:srgbClr val="FF0000"/>
                </a:solidFill>
                <a:latin typeface="+mn-ea"/>
                <a:cs typeface="+mn-ea"/>
              </a:rPr>
              <a:t>kill</a:t>
            </a:r>
            <a:r>
              <a:rPr lang="zh-CN" altLang="en-US" sz="2800">
                <a:solidFill>
                  <a:srgbClr val="FF0000"/>
                </a:solidFill>
                <a:latin typeface="+mn-ea"/>
                <a:cs typeface="+mn-ea"/>
              </a:rPr>
              <a:t>函数发送信号</a:t>
            </a:r>
            <a:endParaRPr lang="zh-CN" altLang="en-US" sz="2800">
              <a:solidFill>
                <a:srgbClr val="FF0000"/>
              </a:solidFill>
              <a:latin typeface="+mn-ea"/>
              <a:cs typeface="+mn-ea"/>
            </a:endParaRPr>
          </a:p>
        </p:txBody>
      </p:sp>
      <p:pic>
        <p:nvPicPr>
          <p:cNvPr id="6" name="图片 5"/>
          <p:cNvPicPr>
            <a:picLocks noChangeAspect="1"/>
          </p:cNvPicPr>
          <p:nvPr/>
        </p:nvPicPr>
        <p:blipFill>
          <a:blip r:embed="rId2"/>
          <a:stretch>
            <a:fillRect/>
          </a:stretch>
        </p:blipFill>
        <p:spPr>
          <a:xfrm>
            <a:off x="1084580" y="4618355"/>
            <a:ext cx="6035040" cy="521970"/>
          </a:xfrm>
          <a:prstGeom prst="rect">
            <a:avLst/>
          </a:prstGeom>
        </p:spPr>
      </p:pic>
      <p:sp>
        <p:nvSpPr>
          <p:cNvPr id="8" name="文本框 7"/>
          <p:cNvSpPr txBox="1"/>
          <p:nvPr/>
        </p:nvSpPr>
        <p:spPr>
          <a:xfrm>
            <a:off x="1084580" y="5262245"/>
            <a:ext cx="9132570" cy="1383665"/>
          </a:xfrm>
          <a:prstGeom prst="rect">
            <a:avLst/>
          </a:prstGeom>
          <a:noFill/>
        </p:spPr>
        <p:txBody>
          <a:bodyPr wrap="none" rtlCol="0">
            <a:spAutoFit/>
          </a:bodyPr>
          <a:p>
            <a:r>
              <a:rPr lang="en-US" altLang="zh-CN" sz="2800">
                <a:latin typeface="+mn-ea"/>
              </a:rPr>
              <a:t>pid&gt;0</a:t>
            </a:r>
            <a:r>
              <a:rPr lang="zh-CN" altLang="en-US" sz="2800">
                <a:latin typeface="+mn-ea"/>
              </a:rPr>
              <a:t>：发送信号</a:t>
            </a:r>
            <a:r>
              <a:rPr lang="en-US" altLang="zh-CN" sz="2800">
                <a:latin typeface="+mn-ea"/>
              </a:rPr>
              <a:t>sig</a:t>
            </a:r>
            <a:r>
              <a:rPr lang="zh-CN" altLang="en-US" sz="2800">
                <a:latin typeface="+mn-ea"/>
              </a:rPr>
              <a:t>给进程</a:t>
            </a:r>
            <a:r>
              <a:rPr lang="en-US" altLang="zh-CN" sz="2800">
                <a:latin typeface="+mn-ea"/>
              </a:rPr>
              <a:t>pid  </a:t>
            </a:r>
            <a:endParaRPr lang="en-US" altLang="zh-CN" sz="2800">
              <a:latin typeface="+mn-ea"/>
            </a:endParaRPr>
          </a:p>
          <a:p>
            <a:r>
              <a:rPr lang="en-US" altLang="zh-CN" sz="2800">
                <a:latin typeface="+mn-ea"/>
              </a:rPr>
              <a:t>pid=0</a:t>
            </a:r>
            <a:r>
              <a:rPr lang="zh-CN" altLang="en-US" sz="2800">
                <a:latin typeface="+mn-ea"/>
              </a:rPr>
              <a:t>：发送信号</a:t>
            </a:r>
            <a:r>
              <a:rPr lang="en-US" altLang="zh-CN" sz="2800">
                <a:latin typeface="+mn-ea"/>
              </a:rPr>
              <a:t>sig</a:t>
            </a:r>
            <a:r>
              <a:rPr lang="zh-CN" altLang="en-US" sz="2800">
                <a:latin typeface="+mn-ea"/>
              </a:rPr>
              <a:t>给调用进程所在进程组中的每个进程</a:t>
            </a:r>
            <a:r>
              <a:rPr lang="en-US" altLang="zh-CN" sz="2800">
                <a:latin typeface="+mn-ea"/>
              </a:rPr>
              <a:t>   </a:t>
            </a:r>
            <a:endParaRPr lang="en-US" altLang="zh-CN" sz="2800">
              <a:latin typeface="+mn-ea"/>
            </a:endParaRPr>
          </a:p>
          <a:p>
            <a:r>
              <a:rPr lang="en-US" altLang="zh-CN" sz="2800">
                <a:latin typeface="+mn-ea"/>
              </a:rPr>
              <a:t>pid&lt;0</a:t>
            </a:r>
            <a:r>
              <a:rPr lang="zh-CN" altLang="en-US" sz="2800">
                <a:latin typeface="+mn-ea"/>
              </a:rPr>
              <a:t>：发送信号</a:t>
            </a:r>
            <a:r>
              <a:rPr lang="en-US" altLang="zh-CN" sz="2800">
                <a:latin typeface="+mn-ea"/>
              </a:rPr>
              <a:t>sig</a:t>
            </a:r>
            <a:r>
              <a:rPr lang="zh-CN" altLang="en-US" sz="2800">
                <a:latin typeface="+mn-ea"/>
              </a:rPr>
              <a:t>给进程组｜</a:t>
            </a:r>
            <a:r>
              <a:rPr lang="en-US" altLang="zh-CN" sz="2800">
                <a:latin typeface="+mn-ea"/>
              </a:rPr>
              <a:t>pid</a:t>
            </a:r>
            <a:r>
              <a:rPr lang="zh-CN" altLang="en-US" sz="2800">
                <a:latin typeface="+mn-ea"/>
              </a:rPr>
              <a:t>｜中的每个</a:t>
            </a:r>
            <a:r>
              <a:rPr lang="zh-CN" altLang="en-US" sz="2800">
                <a:latin typeface="+mn-ea"/>
              </a:rPr>
              <a:t>进程</a:t>
            </a:r>
            <a:endParaRPr lang="zh-CN" altLang="en-US" sz="2800">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uiExpand="1" build="p"/>
      <p:bldP spid="3" grpId="1" build="p"/>
      <p:bldP spid="5" grpId="0"/>
      <p:bldP spid="5" grpId="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366395" y="210185"/>
            <a:ext cx="4683125" cy="1045210"/>
          </a:xfrm>
        </p:spPr>
        <p:txBody>
          <a:bodyPr>
            <a:normAutofit fontScale="90000"/>
          </a:bodyPr>
          <a:p>
            <a:r>
              <a:rPr lang="zh-CN" altLang="en-US" sz="4890" b="1"/>
              <a:t>发送信号</a:t>
            </a:r>
            <a:endParaRPr lang="zh-CN" altLang="en-US" sz="4890" b="1"/>
          </a:p>
        </p:txBody>
      </p:sp>
      <p:sp>
        <p:nvSpPr>
          <p:cNvPr id="3" name="内容占位符 2"/>
          <p:cNvSpPr>
            <a:spLocks noGrp="1"/>
          </p:cNvSpPr>
          <p:nvPr>
            <p:ph idx="1"/>
          </p:nvPr>
        </p:nvSpPr>
        <p:spPr>
          <a:xfrm>
            <a:off x="421005" y="1591945"/>
            <a:ext cx="10515600" cy="1045210"/>
          </a:xfrm>
        </p:spPr>
        <p:txBody>
          <a:bodyPr/>
          <a:p>
            <a:pPr marL="0" indent="0" algn="l">
              <a:buNone/>
            </a:pPr>
            <a:r>
              <a:rPr lang="zh-CN" altLang="en-US" sz="2800">
                <a:solidFill>
                  <a:srgbClr val="FF0000"/>
                </a:solidFill>
              </a:rPr>
              <a:t>（</a:t>
            </a:r>
            <a:r>
              <a:rPr lang="en-US" altLang="zh-CN" sz="2800">
                <a:solidFill>
                  <a:srgbClr val="FF0000"/>
                </a:solidFill>
              </a:rPr>
              <a:t>4</a:t>
            </a:r>
            <a:r>
              <a:rPr lang="zh-CN" altLang="en-US" sz="2800">
                <a:solidFill>
                  <a:srgbClr val="FF0000"/>
                </a:solidFill>
              </a:rPr>
              <a:t>）用</a:t>
            </a:r>
            <a:r>
              <a:rPr lang="en-US" altLang="zh-CN" sz="2800">
                <a:solidFill>
                  <a:srgbClr val="FF0000"/>
                </a:solidFill>
              </a:rPr>
              <a:t>alarm</a:t>
            </a:r>
            <a:r>
              <a:rPr lang="zh-CN" altLang="en-US" sz="2800">
                <a:solidFill>
                  <a:srgbClr val="FF0000"/>
                </a:solidFill>
              </a:rPr>
              <a:t>函数发送信号</a:t>
            </a:r>
            <a:endParaRPr lang="zh-CN" altLang="en-US" sz="2800">
              <a:solidFill>
                <a:srgbClr val="FF0000"/>
              </a:solidFill>
            </a:endParaRPr>
          </a:p>
          <a:p>
            <a:pPr marL="0" indent="0" algn="l">
              <a:buNone/>
            </a:pPr>
            <a:r>
              <a:rPr lang="en-US" altLang="zh-CN" sz="2800"/>
              <a:t>         </a:t>
            </a:r>
            <a:r>
              <a:rPr lang="zh-CN" altLang="en-US" sz="2800"/>
              <a:t>进程可以通过调用</a:t>
            </a:r>
            <a:r>
              <a:rPr lang="en-US" altLang="zh-CN" sz="2800"/>
              <a:t>alarm</a:t>
            </a:r>
            <a:r>
              <a:rPr lang="zh-CN" altLang="en-US" sz="2800"/>
              <a:t>函数向它自己发送</a:t>
            </a:r>
            <a:r>
              <a:rPr lang="en-US" altLang="zh-CN" sz="2800"/>
              <a:t>SIGALRM</a:t>
            </a:r>
            <a:r>
              <a:rPr lang="zh-CN" altLang="en-US" sz="2800"/>
              <a:t>信号</a:t>
            </a:r>
            <a:endParaRPr lang="zh-CN" altLang="en-US" sz="2800"/>
          </a:p>
        </p:txBody>
      </p:sp>
      <p:pic>
        <p:nvPicPr>
          <p:cNvPr id="4" name="图片 3"/>
          <p:cNvPicPr>
            <a:picLocks noChangeAspect="1"/>
          </p:cNvPicPr>
          <p:nvPr/>
        </p:nvPicPr>
        <p:blipFill>
          <a:blip r:embed="rId2"/>
          <a:stretch>
            <a:fillRect/>
          </a:stretch>
        </p:blipFill>
        <p:spPr>
          <a:xfrm>
            <a:off x="1245870" y="2868930"/>
            <a:ext cx="7787640" cy="662940"/>
          </a:xfrm>
          <a:prstGeom prst="rect">
            <a:avLst/>
          </a:prstGeom>
        </p:spPr>
      </p:pic>
      <p:sp>
        <p:nvSpPr>
          <p:cNvPr id="5" name="文本框 4"/>
          <p:cNvSpPr txBox="1"/>
          <p:nvPr/>
        </p:nvSpPr>
        <p:spPr>
          <a:xfrm>
            <a:off x="1245870" y="3764280"/>
            <a:ext cx="10504170" cy="1383665"/>
          </a:xfrm>
          <a:prstGeom prst="rect">
            <a:avLst/>
          </a:prstGeom>
          <a:noFill/>
        </p:spPr>
        <p:txBody>
          <a:bodyPr wrap="square" rtlCol="0">
            <a:spAutoFit/>
          </a:bodyPr>
          <a:p>
            <a:r>
              <a:rPr lang="en-US" altLang="zh-CN" sz="2800">
                <a:latin typeface="+mn-ea"/>
                <a:cs typeface="+mn-ea"/>
              </a:rPr>
              <a:t>alarm</a:t>
            </a:r>
            <a:r>
              <a:rPr lang="zh-CN" altLang="en-US" sz="2800">
                <a:latin typeface="+mn-ea"/>
                <a:cs typeface="+mn-ea"/>
              </a:rPr>
              <a:t>函数安排内核在</a:t>
            </a:r>
            <a:r>
              <a:rPr lang="en-US" altLang="zh-CN" sz="2800">
                <a:latin typeface="+mn-ea"/>
                <a:cs typeface="+mn-ea"/>
              </a:rPr>
              <a:t>secs</a:t>
            </a:r>
            <a:r>
              <a:rPr lang="zh-CN" altLang="en-US" sz="2800">
                <a:latin typeface="+mn-ea"/>
                <a:cs typeface="+mn-ea"/>
              </a:rPr>
              <a:t>秒后发送一个</a:t>
            </a:r>
            <a:r>
              <a:rPr lang="en-US" altLang="zh-CN" sz="2800">
                <a:latin typeface="+mn-ea"/>
                <a:cs typeface="+mn-ea"/>
              </a:rPr>
              <a:t>SIGALRM</a:t>
            </a:r>
            <a:r>
              <a:rPr lang="zh-CN" altLang="en-US" sz="2800">
                <a:latin typeface="+mn-ea"/>
                <a:cs typeface="+mn-ea"/>
              </a:rPr>
              <a:t>信号给调用进程。</a:t>
            </a:r>
            <a:endParaRPr lang="zh-CN" altLang="en-US" sz="2800">
              <a:latin typeface="+mn-ea"/>
              <a:cs typeface="+mn-ea"/>
            </a:endParaRPr>
          </a:p>
          <a:p>
            <a:endParaRPr lang="zh-CN" altLang="en-US" sz="2800">
              <a:latin typeface="+mn-ea"/>
              <a:cs typeface="+mn-ea"/>
            </a:endParaRPr>
          </a:p>
          <a:p>
            <a:endParaRPr lang="zh-CN" altLang="en-US" sz="2800">
              <a:latin typeface="+mn-ea"/>
              <a:cs typeface="+mn-ea"/>
            </a:endParaRPr>
          </a:p>
        </p:txBody>
      </p:sp>
      <p:sp>
        <p:nvSpPr>
          <p:cNvPr id="6" name="文本框 5"/>
          <p:cNvSpPr txBox="1"/>
          <p:nvPr/>
        </p:nvSpPr>
        <p:spPr>
          <a:xfrm>
            <a:off x="1245870" y="4591685"/>
            <a:ext cx="6283960" cy="521970"/>
          </a:xfrm>
          <a:prstGeom prst="rect">
            <a:avLst/>
          </a:prstGeom>
          <a:noFill/>
        </p:spPr>
        <p:txBody>
          <a:bodyPr wrap="none" rtlCol="0">
            <a:spAutoFit/>
          </a:bodyPr>
          <a:p>
            <a:r>
              <a:rPr lang="zh-CN" altLang="en-US" sz="2800">
                <a:latin typeface="+mn-ea"/>
                <a:cs typeface="+mn-ea"/>
              </a:rPr>
              <a:t>如果</a:t>
            </a:r>
            <a:r>
              <a:rPr lang="en-US" altLang="zh-CN" sz="2800">
                <a:latin typeface="+mn-ea"/>
                <a:cs typeface="+mn-ea"/>
              </a:rPr>
              <a:t>secs</a:t>
            </a:r>
            <a:r>
              <a:rPr lang="zh-CN" altLang="en-US" sz="2800">
                <a:latin typeface="+mn-ea"/>
                <a:cs typeface="+mn-ea"/>
              </a:rPr>
              <a:t>等于</a:t>
            </a:r>
            <a:r>
              <a:rPr lang="en-US" altLang="zh-CN" sz="2800">
                <a:latin typeface="+mn-ea"/>
                <a:cs typeface="+mn-ea"/>
              </a:rPr>
              <a:t>0</a:t>
            </a:r>
            <a:r>
              <a:rPr lang="zh-CN" altLang="en-US" sz="2800">
                <a:latin typeface="+mn-ea"/>
                <a:cs typeface="+mn-ea"/>
              </a:rPr>
              <a:t>，那么不会调度新的闹钟</a:t>
            </a:r>
            <a:endParaRPr lang="zh-CN" altLang="en-US" sz="2800">
              <a:latin typeface="+mn-ea"/>
              <a:cs typeface="+mn-ea"/>
            </a:endParaRPr>
          </a:p>
        </p:txBody>
      </p:sp>
      <p:sp>
        <p:nvSpPr>
          <p:cNvPr id="7" name="文本框 6"/>
          <p:cNvSpPr txBox="1"/>
          <p:nvPr/>
        </p:nvSpPr>
        <p:spPr>
          <a:xfrm>
            <a:off x="1245870" y="5249545"/>
            <a:ext cx="10570210" cy="1383665"/>
          </a:xfrm>
          <a:prstGeom prst="rect">
            <a:avLst/>
          </a:prstGeom>
          <a:noFill/>
        </p:spPr>
        <p:txBody>
          <a:bodyPr wrap="none" rtlCol="0">
            <a:spAutoFit/>
          </a:bodyPr>
          <a:p>
            <a:r>
              <a:rPr lang="zh-CN" altLang="en-US" sz="2800">
                <a:latin typeface="+mn-ea"/>
                <a:cs typeface="+mn-ea"/>
              </a:rPr>
              <a:t>在任何情况下，对</a:t>
            </a:r>
            <a:r>
              <a:rPr lang="en-US" altLang="zh-CN" sz="2800">
                <a:latin typeface="+mn-ea"/>
                <a:cs typeface="+mn-ea"/>
              </a:rPr>
              <a:t>alarm</a:t>
            </a:r>
            <a:r>
              <a:rPr lang="zh-CN" altLang="en-US" sz="2800">
                <a:latin typeface="+mn-ea"/>
                <a:cs typeface="+mn-ea"/>
              </a:rPr>
              <a:t>的调用都将取消任何待处理的闹钟，</a:t>
            </a:r>
            <a:r>
              <a:rPr lang="zh-CN" altLang="en-US" sz="2800">
                <a:latin typeface="+mn-ea"/>
                <a:cs typeface="+mn-ea"/>
              </a:rPr>
              <a:t>并且返</a:t>
            </a:r>
            <a:endParaRPr lang="zh-CN" altLang="en-US" sz="2800">
              <a:latin typeface="+mn-ea"/>
              <a:cs typeface="+mn-ea"/>
            </a:endParaRPr>
          </a:p>
          <a:p>
            <a:r>
              <a:rPr lang="zh-CN" altLang="en-US" sz="2800">
                <a:latin typeface="+mn-ea"/>
                <a:cs typeface="+mn-ea"/>
              </a:rPr>
              <a:t>回任何待处理的闹钟在被发送前还剩下的秒数，如果没有任何</a:t>
            </a:r>
            <a:r>
              <a:rPr lang="zh-CN" altLang="en-US" sz="2800">
                <a:latin typeface="+mn-ea"/>
                <a:cs typeface="+mn-ea"/>
              </a:rPr>
              <a:t>待处</a:t>
            </a:r>
            <a:endParaRPr lang="zh-CN" altLang="en-US" sz="2800">
              <a:latin typeface="+mn-ea"/>
              <a:cs typeface="+mn-ea"/>
            </a:endParaRPr>
          </a:p>
          <a:p>
            <a:r>
              <a:rPr lang="zh-CN" altLang="en-US" sz="2800">
                <a:latin typeface="+mn-ea"/>
                <a:cs typeface="+mn-ea"/>
              </a:rPr>
              <a:t>理的闹钟，就返回</a:t>
            </a:r>
            <a:r>
              <a:rPr lang="zh-CN" altLang="en-US" sz="2800">
                <a:latin typeface="+mn-ea"/>
                <a:cs typeface="+mn-ea"/>
              </a:rPr>
              <a:t>零</a:t>
            </a:r>
            <a:endParaRPr lang="zh-CN" altLang="en-US" sz="28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1444" y="545564"/>
            <a:ext cx="1836080" cy="512545"/>
          </a:xfrm>
          <a:prstGeom prst="rect">
            <a:avLst/>
          </a:prstGeom>
        </p:spPr>
      </p:pic>
      <p:sp>
        <p:nvSpPr>
          <p:cNvPr id="39" name="矩形 38"/>
          <p:cNvSpPr/>
          <p:nvPr/>
        </p:nvSpPr>
        <p:spPr>
          <a:xfrm>
            <a:off x="0" y="432223"/>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537210" y="432435"/>
            <a:ext cx="6332220" cy="916305"/>
          </a:xfrm>
        </p:spPr>
        <p:txBody>
          <a:bodyPr>
            <a:normAutofit fontScale="90000"/>
          </a:bodyPr>
          <a:p>
            <a:r>
              <a:rPr lang="zh-CN" altLang="en-US" sz="4890" b="1"/>
              <a:t>接收信号</a:t>
            </a:r>
            <a:endParaRPr lang="zh-CN" altLang="en-US" sz="4890" b="1"/>
          </a:p>
        </p:txBody>
      </p:sp>
      <p:sp>
        <p:nvSpPr>
          <p:cNvPr id="3" name="内容占位符 2"/>
          <p:cNvSpPr>
            <a:spLocks noGrp="1"/>
          </p:cNvSpPr>
          <p:nvPr>
            <p:ph idx="1"/>
          </p:nvPr>
        </p:nvSpPr>
        <p:spPr>
          <a:xfrm>
            <a:off x="794385" y="1496695"/>
            <a:ext cx="10515600" cy="1690370"/>
          </a:xfrm>
        </p:spPr>
        <p:txBody>
          <a:bodyPr>
            <a:normAutofit/>
          </a:bodyPr>
          <a:p>
            <a:pPr algn="l"/>
            <a:r>
              <a:rPr lang="zh-CN" altLang="en-US" sz="2800"/>
              <a:t>当内核把进程</a:t>
            </a:r>
            <a:r>
              <a:rPr lang="en-US" altLang="zh-CN" sz="2800"/>
              <a:t>P</a:t>
            </a:r>
            <a:r>
              <a:rPr lang="zh-CN" altLang="en-US" sz="2800"/>
              <a:t>从内核模式切换到用户模式时，它会检查进程</a:t>
            </a:r>
            <a:r>
              <a:rPr lang="en-US" altLang="zh-CN" sz="2800"/>
              <a:t>P</a:t>
            </a:r>
            <a:r>
              <a:rPr lang="zh-CN" altLang="en-US" sz="2800"/>
              <a:t>的未被阻塞的待处理信号的集合，如果集合非空，会选择集合中的某个信号</a:t>
            </a:r>
            <a:r>
              <a:rPr lang="en-US" altLang="zh-CN" sz="2800"/>
              <a:t>k</a:t>
            </a:r>
            <a:r>
              <a:rPr lang="zh-CN" altLang="en-US" sz="2800"/>
              <a:t>（通常是最小的），强制</a:t>
            </a:r>
            <a:r>
              <a:rPr lang="en-US" altLang="zh-CN" sz="2800"/>
              <a:t>p</a:t>
            </a:r>
            <a:r>
              <a:rPr lang="zh-CN" altLang="en-US" sz="2800"/>
              <a:t>接收信号</a:t>
            </a:r>
            <a:r>
              <a:rPr lang="en-US" altLang="zh-CN" sz="2800"/>
              <a:t>k</a:t>
            </a:r>
            <a:r>
              <a:rPr lang="zh-CN" altLang="en-US" sz="2800"/>
              <a:t>。</a:t>
            </a:r>
            <a:endParaRPr lang="zh-CN" altLang="en-US" sz="2800"/>
          </a:p>
        </p:txBody>
      </p:sp>
      <p:pic>
        <p:nvPicPr>
          <p:cNvPr id="4" name="图片 3"/>
          <p:cNvPicPr>
            <a:picLocks noChangeAspect="1"/>
          </p:cNvPicPr>
          <p:nvPr/>
        </p:nvPicPr>
        <p:blipFill>
          <a:blip r:embed="rId2"/>
          <a:stretch>
            <a:fillRect/>
          </a:stretch>
        </p:blipFill>
        <p:spPr>
          <a:xfrm>
            <a:off x="1231265" y="2711450"/>
            <a:ext cx="8883650" cy="3662680"/>
          </a:xfrm>
          <a:prstGeom prst="rect">
            <a:avLst/>
          </a:prstGeom>
        </p:spPr>
      </p:pic>
      <p:sp>
        <p:nvSpPr>
          <p:cNvPr id="5" name="椭圆 4"/>
          <p:cNvSpPr/>
          <p:nvPr/>
        </p:nvSpPr>
        <p:spPr>
          <a:xfrm>
            <a:off x="5240020" y="4311650"/>
            <a:ext cx="554990" cy="462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a:off x="1031240" y="2237740"/>
            <a:ext cx="4463415"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5240020" y="781050"/>
            <a:ext cx="4193540" cy="521970"/>
          </a:xfrm>
          <a:prstGeom prst="rect">
            <a:avLst/>
          </a:prstGeom>
          <a:noFill/>
        </p:spPr>
        <p:txBody>
          <a:bodyPr wrap="square" rtlCol="0">
            <a:spAutoFit/>
          </a:bodyPr>
          <a:p>
            <a:r>
              <a:rPr lang="en-US" altLang="zh-CN" sz="2800">
                <a:solidFill>
                  <a:srgbClr val="FF0000"/>
                </a:solidFill>
              </a:rPr>
              <a:t>pnb=pending&amp;~blocked </a:t>
            </a:r>
            <a:endParaRPr lang="en-US" altLang="zh-CN" sz="2800">
              <a:solidFill>
                <a:srgbClr val="FF0000"/>
              </a:solidFill>
            </a:endParaRPr>
          </a:p>
        </p:txBody>
      </p:sp>
      <p:cxnSp>
        <p:nvCxnSpPr>
          <p:cNvPr id="8" name="直接箭头连接符 7"/>
          <p:cNvCxnSpPr/>
          <p:nvPr/>
        </p:nvCxnSpPr>
        <p:spPr>
          <a:xfrm flipV="1">
            <a:off x="5540375" y="1358900"/>
            <a:ext cx="578485" cy="577850"/>
          </a:xfrm>
          <a:prstGeom prst="straightConnector1">
            <a:avLst/>
          </a:prstGeom>
          <a:ln w="25400">
            <a:solidFill>
              <a:srgbClr val="FF8D41"/>
            </a:solidFill>
            <a:tailEnd type="arrow"/>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725170" y="3115310"/>
            <a:ext cx="11022330" cy="2780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7" grpId="0"/>
      <p:bldP spid="7"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3122</Words>
  <Application>WPS 文字</Application>
  <PresentationFormat>宽屏</PresentationFormat>
  <Paragraphs>192</Paragraphs>
  <Slides>27</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Calibri</vt:lpstr>
      <vt:lpstr>Helvetica Neue</vt:lpstr>
      <vt:lpstr>汉仪书宋二KW</vt:lpstr>
      <vt:lpstr>微软雅黑</vt:lpstr>
      <vt:lpstr>汉仪旗黑</vt:lpstr>
      <vt:lpstr>宋体</vt:lpstr>
      <vt:lpstr>Arial Unicode MS</vt:lpstr>
      <vt:lpstr>Times New Roman Regular</vt:lpstr>
      <vt:lpstr>华文仿宋</vt:lpstr>
      <vt:lpstr>Arial Italic</vt:lpstr>
      <vt:lpstr>Office 主题​​</vt:lpstr>
      <vt:lpstr>ECF: Signals &amp; Nonlocal Jumps</vt:lpstr>
      <vt:lpstr>Signals（信号）</vt:lpstr>
      <vt:lpstr>PowerPoint 演示文稿</vt:lpstr>
      <vt:lpstr>PowerPoint 演示文稿</vt:lpstr>
      <vt:lpstr>进程组：每个进程都只属于一个进程组，进程组是由一个正整数进程组ID来标识的</vt:lpstr>
      <vt:lpstr>发送信号</vt:lpstr>
      <vt:lpstr>发送信号</vt:lpstr>
      <vt:lpstr>发送信号</vt:lpstr>
      <vt:lpstr>接收信号</vt:lpstr>
      <vt:lpstr>PowerPoint 演示文稿</vt:lpstr>
      <vt:lpstr>PowerPoint 演示文稿</vt:lpstr>
      <vt:lpstr>阻塞和解除阻塞信号</vt:lpstr>
      <vt:lpstr>PowerPoint 演示文稿</vt:lpstr>
      <vt:lpstr>PowerPoint 演示文稿</vt:lpstr>
      <vt:lpstr>PowerPoint 演示文稿</vt:lpstr>
      <vt:lpstr>PowerPoint 演示文稿</vt:lpstr>
      <vt:lpstr>PowerPoint 演示文稿</vt:lpstr>
      <vt:lpstr>PowerPoint 演示文稿</vt:lpstr>
      <vt:lpstr>同步流以避免并发错误</vt:lpstr>
      <vt:lpstr>PowerPoint 演示文稿</vt:lpstr>
      <vt:lpstr>显式地等待信号</vt:lpstr>
      <vt:lpstr>PowerPoint 演示文稿</vt:lpstr>
      <vt:lpstr>PowerPoint 演示文稿</vt:lpstr>
      <vt:lpstr>非本地跳转（Nonlocal jump）</vt:lpstr>
      <vt:lpstr>PowerPoint 演示文稿</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reno</dc:creator>
  <cp:lastModifiedBy>■D〞旧约 testam</cp:lastModifiedBy>
  <cp:revision>11</cp:revision>
  <dcterms:created xsi:type="dcterms:W3CDTF">2022-11-16T09:19:26Z</dcterms:created>
  <dcterms:modified xsi:type="dcterms:W3CDTF">2022-11-16T09:19:26Z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32022ADEE24B6BA0DCED72638BA6F16C</vt:lpwstr>
  </property>
</Properties>
</file>