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3" r:id="rId6"/>
    <p:sldId id="272" r:id="rId7"/>
    <p:sldId id="289" r:id="rId8"/>
    <p:sldId id="264" r:id="rId9"/>
    <p:sldId id="270" r:id="rId10"/>
    <p:sldId id="301" r:id="rId11"/>
    <p:sldId id="302" r:id="rId12"/>
    <p:sldId id="303" r:id="rId13"/>
    <p:sldId id="265" r:id="rId14"/>
    <p:sldId id="306" r:id="rId15"/>
    <p:sldId id="26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97"/>
    <a:srgbClr val="416676"/>
    <a:srgbClr val="496E7E"/>
    <a:srgbClr val="4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4181"/>
        <p:guide pos="3919"/>
        <p:guide pos="7496"/>
        <p:guide pos="341"/>
        <p:guide orient="horz" pos="2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1020" y="2419985"/>
            <a:ext cx="11113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计算机系统导论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小班课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774825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Introduction to Computer System</a:t>
            </a:r>
            <a:endParaRPr lang="en-US" sz="36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020" y="47637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张荟萱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5570" y="4763770"/>
            <a:ext cx="991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2022.9.7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1369060"/>
            <a:ext cx="4344670" cy="1026795"/>
            <a:chOff x="11310" y="2501"/>
            <a:chExt cx="6842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理解区别于正常程序流的异常控制流，熟悉进程相关概念和使用，完成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tshlab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Exceptional Control Flows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07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4344670" cy="1026795"/>
            <a:chOff x="11310" y="2501"/>
            <a:chExt cx="6842" cy="1617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理解计算机通过虚拟内存进行内存管理的手段，熟悉虚拟内存的访问，完成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malloclab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Virtual Memory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08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835660"/>
            <a:chOff x="11310" y="2501"/>
            <a:chExt cx="6842" cy="1316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1108"/>
              <a:chOff x="1776" y="4444"/>
              <a:chExt cx="4118" cy="1108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6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理解系统级的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I/O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，理解如何进行文件操作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System-Level I/O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09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1369060"/>
            <a:ext cx="4344670" cy="1026795"/>
            <a:chOff x="11310" y="2501"/>
            <a:chExt cx="6842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了解计算机网络相关的概念，理解网络通信的方式，完成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proxylab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Network Programming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4344670" cy="1350010"/>
            <a:chOff x="11310" y="2501"/>
            <a:chExt cx="6842" cy="2126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2126"/>
              <a:chOff x="1776" y="4444"/>
              <a:chExt cx="4118" cy="2126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6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理解使用线程进行并发编程的手段，熟悉信号量操作，理解生产者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消费者模型、读者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写者模型。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Concurrent Programming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835660"/>
            <a:chOff x="11310" y="2501"/>
            <a:chExt cx="6842" cy="1316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1108"/>
              <a:chOff x="1776" y="4444"/>
              <a:chExt cx="4118" cy="1108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6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复习课程内容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Review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003675" cy="742950"/>
            <a:chOff x="5742" y="6470"/>
            <a:chExt cx="6305" cy="117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关注教材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需要投入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27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不要极限操作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10049" y="706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学术诚信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9400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注意事项与补充说明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941705"/>
            <a:ext cx="4344670" cy="1673225"/>
            <a:chOff x="11310" y="2501"/>
            <a:chExt cx="6842" cy="2635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5649" cy="2635"/>
              <a:chOff x="1776" y="4444"/>
              <a:chExt cx="4118" cy="2635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2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不要低估了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的难度，不要假设自己能肝一晚来完成一个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，就我完成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的感受是无论你连续花多长时间，只有前一两个小时是最有效的。学术诚信问题大家很清楚。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Labs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220460" y="2614930"/>
            <a:ext cx="4344670" cy="1996440"/>
            <a:chOff x="11310" y="2501"/>
            <a:chExt cx="6842" cy="3144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3144"/>
              <a:chOff x="1776" y="4444"/>
              <a:chExt cx="4118" cy="3144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26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小班课的回课是小班评分的重要依据，我并不希望人为加入诸如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“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互动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”“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回答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”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之类的指标要求，因为所有指标都会加剧内卷，但由于平均分限制，我必须根据你回课的质量来进行评分。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Course Review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622165"/>
            <a:ext cx="4344670" cy="1996440"/>
            <a:chOff x="11310" y="2501"/>
            <a:chExt cx="6842" cy="3144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3144"/>
              <a:chOff x="1776" y="4444"/>
              <a:chExt cx="4118" cy="3144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26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助教只是比你早一年选了这门课并取得了相对良好的成绩，并不意味着我们相当精通这门课的内容，更不意味着我们可以决定这门课上的所有事。我们会尽力解决大家的问题，但我们可能不能解决大家所有的问题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About Myself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联系我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027805" cy="742950"/>
            <a:chOff x="5742" y="6470"/>
            <a:chExt cx="6343" cy="117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45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微信：群，有需要可私聊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63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邮箱：</a:t>
              </a: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2000012955@stu.pku.edu.cn</a:t>
              </a:r>
              <a:endPara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1060" y="923925"/>
            <a:ext cx="1758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rPr>
              <a:t>目 录</a:t>
            </a:r>
            <a:endParaRPr lang="zh-CN" altLang="en-US" sz="5400" b="1" dirty="0" smtClean="0">
              <a:solidFill>
                <a:schemeClr val="bg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463550"/>
            <a:ext cx="26619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400" i="1" smtClean="0">
                <a:solidFill>
                  <a:schemeClr val="bg1"/>
                </a:solidFill>
              </a:rPr>
              <a:t>CONTENTS</a:t>
            </a:r>
            <a:endParaRPr lang="en-US" altLang="zh-CN" sz="2400" i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52570" y="2557780"/>
            <a:ext cx="1947545" cy="882650"/>
            <a:chOff x="4517" y="6278"/>
            <a:chExt cx="3067" cy="1390"/>
          </a:xfrm>
        </p:grpSpPr>
        <p:sp>
          <p:nvSpPr>
            <p:cNvPr id="10250" name="Rectangle 17"/>
            <p:cNvSpPr/>
            <p:nvPr/>
          </p:nvSpPr>
          <p:spPr>
            <a:xfrm>
              <a:off x="5380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2" name="TextBox 58"/>
            <p:cNvSpPr txBox="1"/>
            <p:nvPr/>
          </p:nvSpPr>
          <p:spPr>
            <a:xfrm>
              <a:off x="4517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课程简介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5165" y="2557780"/>
            <a:ext cx="1947545" cy="882650"/>
            <a:chOff x="1079" y="6278"/>
            <a:chExt cx="3067" cy="1390"/>
          </a:xfrm>
        </p:grpSpPr>
        <p:sp>
          <p:nvSpPr>
            <p:cNvPr id="10249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3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自我介绍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9975" y="2557780"/>
            <a:ext cx="2092325" cy="882650"/>
            <a:chOff x="7955" y="6278"/>
            <a:chExt cx="3295" cy="1390"/>
          </a:xfrm>
        </p:grpSpPr>
        <p:sp>
          <p:nvSpPr>
            <p:cNvPr id="10251" name="Rectangle 20"/>
            <p:cNvSpPr/>
            <p:nvPr/>
          </p:nvSpPr>
          <p:spPr>
            <a:xfrm>
              <a:off x="893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4" name="TextBox 68"/>
            <p:cNvSpPr txBox="1"/>
            <p:nvPr/>
          </p:nvSpPr>
          <p:spPr>
            <a:xfrm>
              <a:off x="7955" y="6797"/>
              <a:ext cx="3295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5165" y="4268470"/>
            <a:ext cx="1949450" cy="882650"/>
            <a:chOff x="4514" y="8185"/>
            <a:chExt cx="3070" cy="1390"/>
          </a:xfrm>
        </p:grpSpPr>
        <p:sp>
          <p:nvSpPr>
            <p:cNvPr id="10252" name="Rectangle 23"/>
            <p:cNvSpPr/>
            <p:nvPr/>
          </p:nvSpPr>
          <p:spPr>
            <a:xfrm>
              <a:off x="5379" y="8185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5" name="TextBox 69"/>
            <p:cNvSpPr txBox="1"/>
            <p:nvPr/>
          </p:nvSpPr>
          <p:spPr>
            <a:xfrm>
              <a:off x="4514" y="8704"/>
              <a:ext cx="307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注意事项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43350" y="4269105"/>
            <a:ext cx="2154555" cy="882650"/>
            <a:chOff x="7956" y="8185"/>
            <a:chExt cx="3393" cy="1390"/>
          </a:xfrm>
        </p:grpSpPr>
        <p:sp>
          <p:nvSpPr>
            <p:cNvPr id="10253" name="Rectangle 26"/>
            <p:cNvSpPr/>
            <p:nvPr/>
          </p:nvSpPr>
          <p:spPr>
            <a:xfrm>
              <a:off x="8982" y="8185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6" name="TextBox 70"/>
            <p:cNvSpPr txBox="1"/>
            <p:nvPr/>
          </p:nvSpPr>
          <p:spPr>
            <a:xfrm>
              <a:off x="7956" y="8704"/>
              <a:ext cx="3393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联系我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6069330" cy="1111250"/>
            <a:chOff x="5742" y="6470"/>
            <a:chExt cx="9558" cy="175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66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小班课总会有的，尴尬的自我介绍环节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77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 algn="l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虽然大家已经至少大二了但这种事还是少不了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5742" y="7640"/>
              <a:ext cx="9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就讲讲自己的姓名年级院系啥的就好，爱好也可以提一提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918075" cy="742950"/>
            <a:chOff x="5742" y="6470"/>
            <a:chExt cx="7745" cy="117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17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</a:t>
              </a:r>
              <a:r>
                <a:rPr lang="en-US" altLang="zh-CN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ics</a:t>
              </a:r>
              <a:endPara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34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关于小班课与助教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关于考试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10049" y="7060"/>
              <a:ext cx="17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</a:t>
              </a:r>
              <a:r>
                <a:rPr lang="en-US" altLang="zh-CN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lab</a:t>
              </a:r>
              <a:endPara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b="1">
                <a:solidFill>
                  <a:srgbClr val="4A707F"/>
                </a:solidFill>
                <a:sym typeface="+mn-ea"/>
              </a:rPr>
              <a:t>课程简介</a:t>
            </a:r>
            <a:endParaRPr lang="zh-CN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6445" y="3646170"/>
            <a:ext cx="4288155" cy="2152650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0100" y="1259205"/>
            <a:ext cx="78105" cy="2152650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30605" y="1145540"/>
            <a:ext cx="3411220" cy="2367280"/>
            <a:chOff x="12550" y="1999"/>
            <a:chExt cx="5731" cy="3728"/>
          </a:xfrm>
        </p:grpSpPr>
        <p:sp>
          <p:nvSpPr>
            <p:cNvPr id="16392" name="文本框 9"/>
            <p:cNvSpPr txBox="1"/>
            <p:nvPr/>
          </p:nvSpPr>
          <p:spPr>
            <a:xfrm>
              <a:off x="12550" y="2530"/>
              <a:ext cx="5731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是大家在培养方案中接触到计算机系统的第一门课，这门课选择的教材是《深入理解计算机系统（第三版）》，英文原版教材为</a:t>
              </a:r>
              <a:r>
                <a:rPr lang="en-US" altLang="zh-CN" sz="1400" i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Computer Systems, A Programmer’s Perspective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，简称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CSAPP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550" y="1999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rgbClr val="416676"/>
                  </a:solidFill>
                  <a:latin typeface="+mn-lt"/>
                  <a:ea typeface="+mn-ea"/>
                  <a:cs typeface="+mn-ea"/>
                  <a:sym typeface="+mn-lt"/>
                </a:rPr>
                <a:t>关于</a:t>
              </a:r>
              <a:r>
                <a:rPr kumimoji="0" lang="en-US" altLang="zh-CN" sz="1600" b="1" kern="1200" cap="none" spc="0" normalizeH="0" baseline="0" noProof="1">
                  <a:solidFill>
                    <a:srgbClr val="416676"/>
                  </a:solidFill>
                  <a:latin typeface="+mn-lt"/>
                  <a:ea typeface="+mn-ea"/>
                  <a:cs typeface="+mn-ea"/>
                  <a:sym typeface="+mn-lt"/>
                </a:rPr>
                <a:t>ics</a:t>
              </a:r>
              <a:endParaRPr kumimoji="0" lang="en-US" altLang="zh-CN" sz="1600" b="1" kern="1200" cap="none" spc="0" normalizeH="0" baseline="0" noProof="1">
                <a:solidFill>
                  <a:srgbClr val="41667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27925" y="3792855"/>
            <a:ext cx="3411220" cy="2044065"/>
            <a:chOff x="12550" y="1999"/>
            <a:chExt cx="5731" cy="3219"/>
          </a:xfrm>
        </p:grpSpPr>
        <p:sp>
          <p:nvSpPr>
            <p:cNvPr id="8" name="文本框 9"/>
            <p:cNvSpPr txBox="1"/>
            <p:nvPr/>
          </p:nvSpPr>
          <p:spPr>
            <a:xfrm>
              <a:off x="12550" y="2530"/>
              <a:ext cx="5731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小班课是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的特色之一，旨在帮助同学们更好地进行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课程的学习，而作为助教也会尽全力帮助大家，在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课程上的任何问题都可以联系我，我会尽力解决。（课程外的也可以）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50" y="1999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关于小班课与助教</a:t>
              </a:r>
              <a:endParaRPr kumimoji="0" lang="zh-CN" altLang="en-US" sz="1600" b="1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87950" y="1145540"/>
            <a:ext cx="2640330" cy="240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446770" y="862965"/>
            <a:ext cx="2357755" cy="2649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395" y="3500012"/>
            <a:ext cx="5894961" cy="29669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b="1">
                <a:solidFill>
                  <a:srgbClr val="4A707F"/>
                </a:solidFill>
                <a:sym typeface="+mn-ea"/>
              </a:rPr>
              <a:t>课程简介</a:t>
            </a:r>
            <a:endParaRPr lang="zh-CN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6445" y="3646170"/>
            <a:ext cx="4288155" cy="2259965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0100" y="1259205"/>
            <a:ext cx="78105" cy="2152650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30605" y="1145540"/>
            <a:ext cx="3411220" cy="2367280"/>
            <a:chOff x="12550" y="1999"/>
            <a:chExt cx="5731" cy="3728"/>
          </a:xfrm>
        </p:grpSpPr>
        <p:sp>
          <p:nvSpPr>
            <p:cNvPr id="16392" name="文本框 9"/>
            <p:cNvSpPr txBox="1"/>
            <p:nvPr/>
          </p:nvSpPr>
          <p:spPr>
            <a:xfrm>
              <a:off x="12550" y="2530"/>
              <a:ext cx="5731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这门课的考试大约为期中</a:t>
              </a:r>
              <a:r>
                <a:rPr lang="en-US" altLang="zh-CN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15%+</a:t>
              </a: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期末</a:t>
              </a:r>
              <a:r>
                <a:rPr lang="en-US" altLang="zh-CN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40%</a:t>
              </a: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，考试的题型以选择和填空为主，闭卷考试。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经过多年实践，近年来的命题水平有所进步，大家不必过于担忧题目质量。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我们在后续的小班课上也会带大家做一些题目。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550" y="1999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rgbClr val="416676"/>
                  </a:solidFill>
                  <a:latin typeface="+mn-lt"/>
                  <a:ea typeface="+mn-ea"/>
                  <a:cs typeface="+mn-ea"/>
                  <a:sym typeface="+mn-lt"/>
                </a:rPr>
                <a:t>关于考试</a:t>
              </a:r>
              <a:endParaRPr kumimoji="0" lang="en-US" altLang="zh-CN" sz="1600" b="1" kern="1200" cap="none" spc="0" normalizeH="0" baseline="0" noProof="1">
                <a:solidFill>
                  <a:srgbClr val="41667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27925" y="3684270"/>
            <a:ext cx="3411220" cy="1899285"/>
            <a:chOff x="12550" y="1828"/>
            <a:chExt cx="5731" cy="2991"/>
          </a:xfrm>
        </p:grpSpPr>
        <p:sp>
          <p:nvSpPr>
            <p:cNvPr id="8" name="文本框 9"/>
            <p:cNvSpPr txBox="1"/>
            <p:nvPr/>
          </p:nvSpPr>
          <p:spPr>
            <a:xfrm>
              <a:off x="12550" y="2131"/>
              <a:ext cx="5731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本课程共需大家完成八个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lab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，每个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lab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的任务都会有详细的说明和指导。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lab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的系统环境大家可以选择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Ubuntu18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，可以使用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vmware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虚拟机。当然我们也有课程服务器账号，之后会给大家。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50" y="1828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关于</a:t>
              </a:r>
              <a:r>
                <a:rPr kumimoji="0" lang="en-US" altLang="zh-CN" sz="1600" b="1" kern="1200" cap="none" spc="0" normalizeH="0" baseline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lab</a:t>
              </a:r>
              <a:endParaRPr kumimoji="0" lang="en-US" altLang="zh-CN" sz="1600" b="1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620" y="3684270"/>
            <a:ext cx="5133975" cy="255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4677410" y="862965"/>
            <a:ext cx="6548120" cy="2788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09257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solidFill>
                  <a:schemeClr val="bg1"/>
                </a:solidFill>
              </a:rPr>
              <a:t>“</a:t>
            </a:r>
            <a:r>
              <a:rPr lang="zh-CN" altLang="en-US" i="1">
                <a:solidFill>
                  <a:schemeClr val="bg1"/>
                </a:solidFill>
              </a:rPr>
              <a:t>吹水是助教的优良传统</a:t>
            </a:r>
            <a:r>
              <a:rPr lang="en-US" altLang="zh-CN" i="1">
                <a:solidFill>
                  <a:schemeClr val="bg1"/>
                </a:solidFill>
              </a:rPr>
              <a:t>”</a:t>
            </a:r>
            <a:endParaRPr lang="en-US" altLang="zh-CN" i="1">
              <a:solidFill>
                <a:schemeClr val="bg1"/>
              </a:solidFill>
            </a:endParaRPr>
          </a:p>
        </p:txBody>
      </p:sp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095" y="1369060"/>
            <a:ext cx="5597286" cy="1026795"/>
            <a:chOff x="11310" y="2501"/>
            <a:chExt cx="8815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7622" cy="1617"/>
              <a:chOff x="1776" y="4444"/>
              <a:chExt cx="5556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5254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理解整型与浮点型在计算机里的存储方式，关注各种存储方式的转化，完成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5556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Representing and manipulating Information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5395195" cy="1026795"/>
            <a:chOff x="11310" y="2501"/>
            <a:chExt cx="8496" cy="1617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7303" cy="1617"/>
              <a:chOff x="1776" y="4444"/>
              <a:chExt cx="5324" cy="1617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熟悉汇编语言，初步理解程序的执行，理解运行时栈相关，完成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bomblab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和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attacklab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5324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Machine-Level Representaion of  Programs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1350010"/>
            <a:chOff x="11310" y="2501"/>
            <a:chExt cx="6842" cy="2126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2126"/>
              <a:chOff x="1776" y="4444"/>
              <a:chExt cx="4118" cy="2126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16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理解计算机中每条指令是如何执行的，理解五级流水线的设计和工作原理，完成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archlab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Processor Architecture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1369060"/>
            <a:ext cx="4615576" cy="1026795"/>
            <a:chOff x="11310" y="2501"/>
            <a:chExt cx="7269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6076" cy="1617"/>
              <a:chOff x="1776" y="4444"/>
              <a:chExt cx="4429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理解常用的优化方法，熟悉循环展开、运算结合等优化方法，理解优化的保守性</a:t>
                </a:r>
                <a:endParaRPr 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429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Optimizing Program Performance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4344670" cy="1026795"/>
            <a:chOff x="11310" y="2501"/>
            <a:chExt cx="6842" cy="1617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理解计算机存储的结构，熟悉多级内存的访问，完成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cachelab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The Memory Hierarchy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1026795"/>
            <a:chOff x="11310" y="2501"/>
            <a:chExt cx="6842" cy="1617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从源代码到目标程序的重要步骤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——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链接，理解多文件是如何组织成一个可执行文件的。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Linking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06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2" descr="C:\Users\ADMINI~1\AppData\Local\Temp\360zip$Temp\360$6\标志与中英文校名组合规范_左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20" y="405802"/>
            <a:ext cx="1598480" cy="4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2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3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4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5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6.xml><?xml version="1.0" encoding="utf-8"?>
<p:tagLst xmlns:p="http://schemas.openxmlformats.org/presentationml/2006/main">
  <p:tag name="COMMONDATA" val="eyJjb3VudCI6NTYsImhkaWQiOiJlMDYxYzFkNTkxMTNmNTYzMGYxODc5NGJiOWQxM2NjZSIsInVzZXJDb3VudCI6MTR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演示</Application>
  <PresentationFormat>宽屏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昵称</cp:lastModifiedBy>
  <cp:revision>148</cp:revision>
  <dcterms:created xsi:type="dcterms:W3CDTF">2021-05-07T05:29:00Z</dcterms:created>
  <dcterms:modified xsi:type="dcterms:W3CDTF">2022-09-06T09:49:20Z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3DD617C3C8B74426BACD1826C4B10E6C</vt:lpwstr>
  </property>
  <property fmtid="{D5CDD505-2E9C-101B-9397-08002B2CF9AE}" pid="3" name="KSOProductBuildVer">
    <vt:lpwstr>2052-11.1.0.12132</vt:lpwstr>
  </property>
  <property fmtid="{D5CDD505-2E9C-101B-9397-08002B2CF9AE}" pid="4" name="KSOTemplateUUID">
    <vt:lpwstr>v1.0_mb_KRBdJUFbmUh6xGdB5gW5/Q==</vt:lpwstr>
  </property>
</Properties>
</file>