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20"/>
  </p:normalViewPr>
  <p:slideViewPr>
    <p:cSldViewPr snapToGrid="0">
      <p:cViewPr>
        <p:scale>
          <a:sx n="99" d="100"/>
          <a:sy n="99" d="100"/>
        </p:scale>
        <p:origin x="20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34302-E610-4E44-B89B-B66E3F607D81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E1F2-2477-C94D-8FC0-A2F3C1076931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67C-0288-894B-8F60-8E5C9EC3F931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5888-2BCD-7741-9264-F5C958793C3B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8D99-4BC3-3E47-982D-CCFAEA5055E6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5770755" y="4137216"/>
            <a:ext cx="4026150" cy="45027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35547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ICS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第 </a:t>
            </a:r>
            <a:r>
              <a:rPr kumimoji="1" lang="en-US" altLang="zh-CN" sz="4400" b="1">
                <a:latin typeface="+mn-lt"/>
                <a:ea typeface="黑体" panose="02010609060101010101" pitchFamily="49" charset="-122"/>
              </a:rPr>
              <a:t>0x40400000</a:t>
            </a:r>
            <a:r>
              <a:rPr kumimoji="1" lang="en-US" altLang="zh-CN" sz="4400" b="1" baseline="-25000">
                <a:latin typeface="+mn-lt"/>
                <a:ea typeface="黑体" panose="02010609060101010101" pitchFamily="49" charset="-122"/>
              </a:rPr>
              <a:t>float</a:t>
            </a:r>
            <a:r>
              <a:rPr kumimoji="1" lang="en-US" altLang="zh-CN" sz="4400">
                <a:latin typeface="等线" panose="02010600030101010101" pitchFamily="2" charset="-122"/>
                <a:ea typeface="黑体" panose="02010609060101010101" pitchFamily="49" charset="-122"/>
              </a:rPr>
              <a:t> </a:t>
            </a:r>
            <a:r>
              <a:rPr kumimoji="1" lang="zh-CN" altLang="en-US" sz="4400">
                <a:latin typeface="等线" panose="02010600030101010101" pitchFamily="2" charset="-122"/>
                <a:ea typeface="黑体" panose="02010609060101010101" pitchFamily="49" charset="-122"/>
              </a:rPr>
              <a:t>次小班课</a:t>
            </a:r>
            <a:endParaRPr kumimoji="1" lang="zh-CN" altLang="en-US" sz="4400">
              <a:latin typeface="等线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7866"/>
            <a:ext cx="6858000" cy="1655762"/>
          </a:xfrm>
        </p:spPr>
        <p:txBody>
          <a:bodyPr/>
          <a:lstStyle/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 Fall, Class 12, TA: Yuxing Xiang </a:t>
            </a:r>
            <a:endParaRPr lang="en-US" altLang="zh-CN" sz="1800" b="1">
              <a:effectLst/>
              <a:latin typeface="Calibri" panose="020F0502020204030204" pitchFamily="34" charset="0"/>
            </a:endParaRPr>
          </a:p>
          <a:p>
            <a:r>
              <a:rPr lang="en-US" altLang="zh-CN" sz="1800" b="1">
                <a:effectLst/>
                <a:latin typeface="Calibri" panose="020F0502020204030204" pitchFamily="34" charset="0"/>
              </a:rPr>
              <a:t>2022-09-21 </a:t>
            </a:r>
            <a:endParaRPr lang="en-US" altLang="zh-CN">
              <a:effectLst/>
            </a:endParaRPr>
          </a:p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Overview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常用工具链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603029"/>
            <a:ext cx="80642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</a:t>
            </a:r>
            <a:endParaRPr kumimoji="1" lang="en-US" altLang="zh-CN" sz="2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-o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指定输出文件名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-Ox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指定优化级别（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g/0/1/2/3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）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-c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只生成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.o 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文件（不进行链接）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lvl="3">
              <a:spcAft>
                <a:spcPts val="500"/>
              </a:spcAft>
              <a:buClr>
                <a:srgbClr val="0070C0"/>
              </a:buClr>
              <a:buSzPct val="75000"/>
            </a:pPr>
            <a:r>
              <a:rPr kumimoji="1" lang="zh-CN" altLang="en-US" sz="2000">
                <a:solidFill>
                  <a:srgbClr val="0070C0"/>
                </a:solidFill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可以用来手写汇编语言片段！</a:t>
            </a: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=&gt;</a:t>
            </a:r>
            <a:endParaRPr kumimoji="1" lang="en-US" altLang="zh-CN" sz="2000">
              <a:solidFill>
                <a:srgbClr val="0070C0"/>
              </a:solidFill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-S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只生成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.s 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文件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lvl="3">
              <a:spcAft>
                <a:spcPts val="500"/>
              </a:spcAft>
              <a:buClr>
                <a:srgbClr val="0070C0"/>
              </a:buClr>
              <a:buSzPct val="75000"/>
            </a:pPr>
            <a:endParaRPr kumimoji="1" lang="zh-CN" altLang="en-US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4225328"/>
            <a:ext cx="806424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objdump</a:t>
            </a:r>
            <a:endParaRPr kumimoji="1" lang="en-US" altLang="zh-CN" sz="2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			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Menlo" panose="020B0609030804020204" pitchFamily="49" charset="0"/>
              </a:rPr>
              <a:t>反汇编代码段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</a:t>
            </a:r>
            <a:r>
              <a:rPr kumimoji="1" lang="zh-CN" altLang="en-US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-j</a:t>
            </a:r>
            <a:r>
              <a:rPr kumimoji="1" lang="zh-CN" altLang="en-US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	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Menlo" panose="020B0609030804020204" pitchFamily="49" charset="0"/>
              </a:rPr>
              <a:t>反汇编特定段，如 </a:t>
            </a:r>
            <a:r>
              <a:rPr kumimoji="1" lang="en-US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.rodata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Menlo" panose="020B0609030804020204" pitchFamily="49" charset="0"/>
              </a:rPr>
              <a:t>（</a:t>
            </a:r>
            <a:r>
              <a:rPr kumimoji="1" lang="en-US" altLang="zh-CN">
                <a:ea typeface="黑体" panose="02010609060101010101" pitchFamily="49" charset="-122"/>
                <a:cs typeface="Menlo" panose="020B0609030804020204" pitchFamily="49" charset="0"/>
              </a:rPr>
              <a:t>Bomblab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Menlo" panose="020B0609030804020204" pitchFamily="49" charset="0"/>
              </a:rPr>
              <a:t>可能有用！）</a:t>
            </a:r>
            <a:endParaRPr kumimoji="1" lang="en-US" altLang="zh-CN">
              <a:latin typeface="黑体" panose="02010609060101010101" pitchFamily="49" charset="-122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endParaRPr kumimoji="1" lang="zh-CN" altLang="en-US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5618591"/>
            <a:ext cx="4597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实机演示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=&gt;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Overview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常用工具链*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416596"/>
            <a:ext cx="806424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gdb</a:t>
            </a:r>
            <a:endParaRPr kumimoji="1" lang="en-US" altLang="zh-CN" sz="20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gdb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–q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[prog]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用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gdb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解析指定程序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b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[func]/[addr]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在指定函数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/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地址打断点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info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breakpoints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查看当前断点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d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[n]		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删除断点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n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run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[args..]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用给定参数运行程序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(ctrl+C)	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中断程序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si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[n]		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前进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n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步（不输入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n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默认一步）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finish		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到当前过程末尾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c			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继续执行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p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[expr]	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打印值，可以是表达式，甚至函数！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x/nx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[addr]	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打印指定位置内存值，</a:t>
            </a: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n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个字节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disass [func]		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反汇编当前函数或指定函数</a:t>
            </a:r>
            <a:endParaRPr kumimoji="1" lang="en-US" altLang="zh-CN" sz="2000">
              <a:latin typeface="Menlo" panose="020B0609030804020204" pitchFamily="49" charset="0"/>
              <a:ea typeface="黑体" panose="02010609060101010101" pitchFamily="49" charset="-122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from/to C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1393087"/>
            <a:ext cx="806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你可能已经记住了以下指令的运算方式：</a:t>
            </a:r>
            <a:endParaRPr kumimoji="1" lang="zh-CN" altLang="en-US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326" y="1764757"/>
            <a:ext cx="8064246" cy="44522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0363" y="3583071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0x000000000000CDEF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0363" y="4293295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80363" y="4834242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80363" y="5344957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80363" y="5854711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98708" y="4839709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0x00000000FFFFCDEF </a:t>
            </a:r>
            <a:endParaRPr lang="en-US" altLang="zh-CN" sz="140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8708" y="5854711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ourier" pitchFamily="2" charset="0"/>
              </a:rPr>
              <a:t>0xFFFFFFFF89ABCDEF </a:t>
            </a:r>
            <a:endParaRPr lang="en-US" altLang="zh-CN" sz="1600">
              <a:solidFill>
                <a:srgbClr val="C00000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from/to C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1521876"/>
            <a:ext cx="8064246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…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但这些指令到底表达什么含义呢？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spcAft>
                <a:spcPts val="500"/>
              </a:spcAft>
              <a:buClr>
                <a:srgbClr val="0070C0"/>
              </a:buClr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以下是你学到的汇编指令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逻辑上可能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对应到的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语言语句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spcAft>
                <a:spcPts val="500"/>
              </a:spcAft>
              <a:buClr>
                <a:srgbClr val="0070C0"/>
              </a:buClr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（不代表真实编译器的映射行为）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表格 8"/>
          <p:cNvGraphicFramePr>
            <a:graphicFrameLocks noGrp="1"/>
          </p:cNvGraphicFramePr>
          <p:nvPr/>
        </p:nvGraphicFramePr>
        <p:xfrm>
          <a:off x="441488" y="2819629"/>
          <a:ext cx="825140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46410"/>
                <a:gridCol w="40049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movq</a:t>
                      </a:r>
                      <a:r>
                        <a:rPr lang="zh-CN" altLang="en-US">
                          <a:latin typeface="Courier" pitchFamily="2" charset="0"/>
                        </a:rPr>
                        <a:t> </a:t>
                      </a:r>
                      <a:r>
                        <a:rPr lang="en-US" altLang="zh-CN">
                          <a:latin typeface="Courier" pitchFamily="2" charset="0"/>
                        </a:rPr>
                        <a:t>%rbx, %rcx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long b; long c = b;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movw %cx, %ax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short a = (short) c;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movswl %ax, %edx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int d = a;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movzwq %ax, %rcx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 = (unsigned short) a;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xorl %ecx, %ecx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 = 0; // Even if c is long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movb $0x30, (%rdi)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char *p; *p = ‘0’;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movb 1(%rdi), %r8b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char ch = p[1];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addb (%rdi, %rcx), %r8b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 += p[c];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leaq 1(%rdi, %rcx, 2), %rsi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" pitchFamily="2" charset="0"/>
                        </a:rPr>
                        <a:t>char *q = &amp;p[2*c+1];</a:t>
                      </a:r>
                      <a:endParaRPr lang="zh-CN" altLang="en-US">
                        <a:latin typeface="Courier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from/to C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1521876"/>
            <a:ext cx="806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来看一个更真实的例子（</a:t>
            </a: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–c</a:t>
            </a:r>
            <a:r>
              <a:rPr kumimoji="1" lang="zh-CN" altLang="en-US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 </a:t>
            </a: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–Og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04" y="1721931"/>
            <a:ext cx="4991100" cy="455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from/to C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7463" y="1759898"/>
            <a:ext cx="464531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p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被放在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%rdi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里（之后课程内容）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返回值放在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%eax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里（明明是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long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？）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两个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mov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指令，体现出编译器对后缀的自动推断能力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lea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指令用于运算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6208" y="3337828"/>
            <a:ext cx="7772400" cy="3113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52460"/>
          <a:stretch>
            <a:fillRect/>
          </a:stretch>
        </p:blipFill>
        <p:spPr>
          <a:xfrm>
            <a:off x="-246208" y="1233422"/>
            <a:ext cx="4991100" cy="2167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5706749" y="5451721"/>
            <a:ext cx="262834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solidFill>
                  <a:schemeClr val="bg1"/>
                </a:solidFill>
                <a:latin typeface="Courier" pitchFamily="2" charset="0"/>
                <a:ea typeface="黑体" panose="02010609060101010101" pitchFamily="49" charset="-122"/>
              </a:rPr>
              <a:t>p</a:t>
            </a:r>
            <a:r>
              <a:rPr kumimoji="1" lang="en-US" altLang="zh-CN" sz="200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改为 </a:t>
            </a:r>
            <a:r>
              <a:rPr kumimoji="1" lang="en-US" altLang="zh-CN" sz="2000">
                <a:solidFill>
                  <a:schemeClr val="bg1"/>
                </a:solidFill>
                <a:latin typeface="Courier" pitchFamily="2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solidFill>
                  <a:schemeClr val="bg1"/>
                </a:solidFill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  <a:latin typeface="Courier" pitchFamily="2" charset="0"/>
                <a:ea typeface="黑体" panose="02010609060101010101" pitchFamily="49" charset="-122"/>
              </a:rPr>
              <a:t>*</a:t>
            </a:r>
            <a:r>
              <a:rPr kumimoji="1" lang="zh-CN" altLang="en-US" sz="200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会如何？</a:t>
            </a:r>
            <a:endParaRPr kumimoji="1" lang="en-US" altLang="zh-CN" sz="200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from/to C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汇编和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的对应关系 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8684" y="1874273"/>
            <a:ext cx="4645316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*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%rsp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，栈和局部变量</a:t>
            </a:r>
            <a:endParaRPr kumimoji="1" lang="en-US" altLang="zh-CN" sz="2000">
              <a:latin typeface="Courier" pitchFamily="2" charset="0"/>
              <a:ea typeface="黑体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lea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用于加载地址</a:t>
            </a:r>
            <a:endParaRPr kumimoji="1" lang="en-US" altLang="zh-CN" sz="2000">
              <a:latin typeface="Courier" pitchFamily="2" charset="0"/>
              <a:ea typeface="黑体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* 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movsbl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？</a:t>
            </a:r>
            <a:r>
              <a:rPr kumimoji="1" lang="zh-CN" altLang="en-US" sz="2000" b="1">
                <a:latin typeface="Courier" pitchFamily="2" charset="0"/>
                <a:ea typeface="黑体" panose="02010609060101010101" pitchFamily="49" charset="-122"/>
              </a:rPr>
              <a:t>整形提升</a:t>
            </a:r>
            <a:r>
              <a:rPr kumimoji="1" lang="zh-CN" altLang="en-US" sz="2000">
                <a:latin typeface="Courier" pitchFamily="2" charset="0"/>
                <a:ea typeface="黑体" panose="02010609060101010101" pitchFamily="49" charset="-122"/>
              </a:rPr>
              <a:t>！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50197" b="9806"/>
          <a:stretch>
            <a:fillRect/>
          </a:stretch>
        </p:blipFill>
        <p:spPr>
          <a:xfrm>
            <a:off x="-246208" y="1577335"/>
            <a:ext cx="4991100" cy="1823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208" y="2867759"/>
            <a:ext cx="7772400" cy="3954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汇编小练习 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#1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53676" b="35759"/>
          <a:stretch>
            <a:fillRect/>
          </a:stretch>
        </p:blipFill>
        <p:spPr>
          <a:xfrm>
            <a:off x="628650" y="1683095"/>
            <a:ext cx="5836545" cy="27217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3787" y="465168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C00000"/>
                </a:solidFill>
              </a:rPr>
              <a:t>C 	</a:t>
            </a:r>
            <a:r>
              <a:rPr kumimoji="1" lang="en-US" altLang="zh-CN" sz="2000">
                <a:solidFill>
                  <a:srgbClr val="C00000"/>
                </a:solidFill>
                <a:latin typeface="Courier" pitchFamily="2" charset="0"/>
                <a:ea typeface="黑体" panose="02010609060101010101" pitchFamily="49" charset="-122"/>
              </a:rPr>
              <a:t>movl</a:t>
            </a:r>
            <a:r>
              <a:rPr kumimoji="1"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触发零扩展到四字；也是为什么没有</a:t>
            </a:r>
            <a:r>
              <a:rPr kumimoji="1" lang="en-US" altLang="zh-CN" sz="2000">
                <a:solidFill>
                  <a:srgbClr val="C00000"/>
                </a:solidFill>
                <a:latin typeface="Courier" pitchFamily="2" charset="0"/>
                <a:ea typeface="黑体" panose="02010609060101010101" pitchFamily="49" charset="-122"/>
              </a:rPr>
              <a:t>movzlq</a:t>
            </a:r>
            <a:endParaRPr kumimoji="1" lang="zh-CN" altLang="en-US" sz="2000">
              <a:solidFill>
                <a:srgbClr val="C00000"/>
              </a:solidFill>
              <a:latin typeface="Courier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汇编小练习 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#2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34266"/>
          <a:stretch>
            <a:fillRect/>
          </a:stretch>
        </p:blipFill>
        <p:spPr>
          <a:xfrm>
            <a:off x="283335" y="1604287"/>
            <a:ext cx="8577330" cy="29419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00" t="66906" r="-300" b="2063"/>
          <a:stretch>
            <a:fillRect/>
          </a:stretch>
        </p:blipFill>
        <p:spPr>
          <a:xfrm>
            <a:off x="283335" y="4598376"/>
            <a:ext cx="8577330" cy="1388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Exercises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汇编小练习 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#3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32227"/>
          <a:stretch>
            <a:fillRect/>
          </a:stretch>
        </p:blipFill>
        <p:spPr>
          <a:xfrm>
            <a:off x="146128" y="1539891"/>
            <a:ext cx="8851743" cy="3006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70473" b="2826"/>
          <a:stretch>
            <a:fillRect/>
          </a:stretch>
        </p:blipFill>
        <p:spPr>
          <a:xfrm>
            <a:off x="146127" y="4778679"/>
            <a:ext cx="8851743" cy="1184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97470"/>
            <a:ext cx="7886700" cy="1096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Schedule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for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Today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977287"/>
            <a:ext cx="8064246" cy="364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Consolidating Execrises on Floats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endParaRPr kumimoji="1" lang="en-US" altLang="zh-CN" sz="2400" b="1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巩固练习浮点数的表示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Assembly: An Overview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&amp;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Toolchain</a:t>
            </a:r>
            <a:r>
              <a:rPr kumimoji="1" lang="en-US" altLang="zh-CN" sz="2400" b="1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endParaRPr kumimoji="1" lang="en-US" altLang="zh-CN" sz="24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汇编语言概览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工具链介绍（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gcc/objdump/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*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gdb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Asm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from/to</a:t>
            </a:r>
            <a:r>
              <a:rPr kumimoji="1" lang="zh-CN" altLang="en-US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C: Motivating Examples</a:t>
            </a:r>
            <a:endParaRPr kumimoji="1" lang="en-US" altLang="zh-CN" sz="2400" b="1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kumimoji="1" lang="en-US" altLang="zh-CN" sz="2400" b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（以数据传送和算术指令为例的）汇编和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之间的对应例子</a:t>
            </a:r>
            <a:endParaRPr kumimoji="1" lang="en-US" altLang="zh-CN" sz="24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00000"/>
            </a:pP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52134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Next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Class…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530697"/>
            <a:ext cx="8000195" cy="2269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Aft>
                <a:spcPts val="1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程序机器级表示：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Control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&amp; Procedures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Chap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3.6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～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3.7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非常建议在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class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machine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上手写一些短小函数，然后反汇编看看汇编和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语言之间的映射关系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相关操作前面已经介绍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Bomblab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Out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！关于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gdb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用法介绍，我会放在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Lab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Preview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里，稍后放出～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59406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Quick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Recap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(Float)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知识概要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2002099"/>
            <a:ext cx="8064246" cy="400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1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IEEE 754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标准浮点数表示：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符号位、阶码和尾数</a:t>
            </a:r>
            <a:endParaRPr kumimoji="1" lang="zh-CN" altLang="en-US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float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double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各自的格式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规格数，非规格数，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inf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nan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浮点表示范围的几个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常量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kumimoji="1" lang="en-US" altLang="zh-CN" sz="2000">
                <a:ea typeface="黑体" panose="02010609060101010101" pitchFamily="49" charset="-122"/>
              </a:rPr>
              <a:t>0</a:t>
            </a:r>
            <a:r>
              <a:rPr kumimoji="1" lang="zh-CN" altLang="en-US" sz="2000">
                <a:ea typeface="黑体" panose="02010609060101010101" pitchFamily="49" charset="-122"/>
              </a:rPr>
              <a:t>？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最小非规格数？最大非规格数？最小规格数？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？最大规格数？最小的不能被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float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精确表示的</a:t>
            </a:r>
            <a:r>
              <a:rPr kumimoji="1" lang="en-US" altLang="zh-CN" sz="2000">
                <a:latin typeface="Courier" pitchFamily="2" charset="0"/>
                <a:ea typeface="黑体" panose="02010609060101010101" pitchFamily="49" charset="-122"/>
              </a:rPr>
              <a:t>int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值？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舍入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：到浮点，向偶数舍入；到整数，向零舍入。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spcAft>
                <a:spcPts val="1000"/>
              </a:spcAft>
              <a:buClr>
                <a:srgbClr val="0070C0"/>
              </a:buClr>
              <a:buSzPct val="75000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（尝试解释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0.1f+0.2f == 0.3f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，及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0.1+0.2!=0.3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10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其他细节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：含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inf/nan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的运算规则？浮点数是否满足结合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交换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分配律？</a:t>
            </a:r>
            <a:endParaRPr kumimoji="1" lang="zh-CN" altLang="en-US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on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Floats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浮点数练习 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#1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368265"/>
            <a:ext cx="8183880" cy="454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假设浮点数格式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符号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+3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阶码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+4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小数，浮点数格式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符号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+4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阶码</a:t>
            </a:r>
            <a:r>
              <a:rPr lang="en-US" altLang="zh-CN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+3</a:t>
            </a:r>
            <a:r>
              <a:rPr lang="zh-CN" altLang="en-US" sz="2000" b="1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小数。回答下列问题。 </a:t>
            </a:r>
            <a:endParaRPr lang="en-US" altLang="zh-CN" sz="2000" b="1">
              <a:effectLst/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endParaRPr lang="zh-CN" altLang="en-US" sz="2000">
              <a:effectLst/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285750" indent="-285750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格式</a:t>
            </a:r>
            <a:r>
              <a:rPr lang="en-US" altLang="zh-CN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中有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多少个二进制表示对应于正无穷大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? </a:t>
            </a:r>
            <a:endParaRPr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endParaRPr lang="zh-CN" altLang="en-US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考虑能精确表示的实数的最大绝对值。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大还是比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小，还是两者一样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? </a:t>
            </a:r>
            <a:endParaRPr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考虑能精确表示的实数的最小非零绝对值。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大还是比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小，还是两者一样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? </a:t>
            </a:r>
            <a:endParaRPr lang="zh-CN" altLang="en-US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spcAft>
                <a:spcPts val="500"/>
              </a:spcAft>
            </a:pPr>
            <a:r>
              <a:rPr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endParaRPr lang="zh-CN" altLang="en-US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考虑能精确表示的实数的个数。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多还是比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少，还是两者一样</a:t>
            </a:r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? </a:t>
            </a:r>
            <a:endParaRPr lang="zh-CN" altLang="en-US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spcAft>
                <a:spcPts val="500"/>
              </a:spcAft>
            </a:pPr>
            <a:r>
              <a:rPr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	</a:t>
            </a:r>
            <a:endParaRPr lang="zh-CN" altLang="en-US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5840" y="262982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latin typeface="Calibri" panose="020F0502020204030204" pitchFamily="34" charset="0"/>
                <a:ea typeface="黑体" panose="02010609060101010101" pitchFamily="49" charset="-122"/>
              </a:rPr>
              <a:t>-&gt; </a:t>
            </a:r>
            <a:r>
              <a:rPr lang="zh-CN" altLang="en-US" sz="1800">
                <a:latin typeface="Calibri" panose="020F0502020204030204" pitchFamily="34" charset="0"/>
                <a:ea typeface="黑体" panose="02010609060101010101" pitchFamily="49" charset="-122"/>
              </a:rPr>
              <a:t>只有一个</a:t>
            </a:r>
            <a:r>
              <a:rPr lang="en-US" altLang="zh-CN" sz="1800">
                <a:latin typeface="Calibri" panose="020F0502020204030204" pitchFamily="34" charset="0"/>
                <a:ea typeface="黑体" panose="02010609060101010101" pitchFamily="49" charset="-122"/>
              </a:rPr>
              <a:t>01110000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5840" y="3652783"/>
            <a:ext cx="649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-&gt; A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01101111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表示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15.5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；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01110111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表示了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240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；因此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大。 </a:t>
            </a:r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840" y="4696909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-&gt; A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00000001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表示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1/64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； 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00000001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表示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1/512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，因此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大。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5841" y="5489735"/>
            <a:ext cx="731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-&gt; A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能精确表达的非负数个数为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7*16=112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能精确表达的非负数个数为 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15*8=120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，因此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能精确表达的实数更多。</a:t>
            </a:r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-&gt; 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实际上，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格式表示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NaN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的数比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格式多。 </a:t>
            </a:r>
            <a:endParaRPr lang="zh-CN" altLang="en-US">
              <a:solidFill>
                <a:srgbClr val="C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on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Floats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浮点数练习 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#2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表格 9"/>
          <p:cNvGraphicFramePr>
            <a:graphicFrameLocks noGrp="1"/>
          </p:cNvGraphicFramePr>
          <p:nvPr/>
        </p:nvGraphicFramePr>
        <p:xfrm>
          <a:off x="628651" y="1397000"/>
          <a:ext cx="8111313" cy="39420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39931"/>
                <a:gridCol w="4567611"/>
                <a:gridCol w="2703771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True?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(1)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对于任意的单精度浮点数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b 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&gt; b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 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那么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+ 1 &gt; b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(2)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对于任意的单精度浮点数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&gt; b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 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那么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 + b &gt; b + b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(3)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对于任意的双精度浮点数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 &lt; 0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那么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d*d&gt;0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(4)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对于任意的双精度浮点数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如果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 &lt; 0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那么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d*2&lt;0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(5)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对于任意的双精度浮点数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 == d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  <a:latin typeface="Calibri" panose="020F0502020204030204" pitchFamily="34" charset="0"/>
                        </a:rPr>
                        <a:t>(6)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将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float 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转换成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int </a:t>
                      </a:r>
                      <a:r>
                        <a:rPr lang="zh-CN" altLang="en-US" sz="18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时，既有可能造成舍入，又 有可能造成溢出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Y  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743682" y="5375732"/>
            <a:ext cx="8736741" cy="923330"/>
            <a:chOff x="1743682" y="5375732"/>
            <a:chExt cx="8736741" cy="923330"/>
          </a:xfrm>
        </p:grpSpPr>
        <p:sp>
          <p:nvSpPr>
            <p:cNvPr id="12" name="文本框 11"/>
            <p:cNvSpPr txBox="1"/>
            <p:nvPr/>
          </p:nvSpPr>
          <p:spPr>
            <a:xfrm>
              <a:off x="1743682" y="5375732"/>
              <a:ext cx="3260938" cy="923330"/>
            </a:xfrm>
            <a:prstGeom prst="rect">
              <a:avLst/>
            </a:prstGeom>
            <a:noFill/>
          </p:spPr>
          <p:txBody>
            <a:bodyPr wrap="square" numCol="1">
              <a:spAutoFit/>
            </a:bodyPr>
            <a:lstStyle/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(1)</a:t>
              </a:r>
              <a:r>
                <a:rPr lang="zh-CN" altLang="en-US" sz="180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正确</a:t>
              </a:r>
              <a:endParaRPr lang="en-US" altLang="zh-CN" sz="180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(2)</a:t>
              </a:r>
              <a:r>
                <a:rPr lang="zh-CN" altLang="en-US" sz="180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取</a:t>
              </a:r>
              <a:r>
                <a:rPr lang="en-US" altLang="zh-CN" sz="1800">
                  <a:effectLst/>
                  <a:latin typeface="Calibri" panose="020F0502020204030204" pitchFamily="34" charset="0"/>
                </a:rPr>
                <a:t>a=INF b=FLT_MAX</a:t>
              </a:r>
              <a:br>
                <a:rPr lang="zh-CN" altLang="en-US" sz="180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</a:br>
              <a:r>
                <a:rPr lang="en-US" altLang="zh-CN" sz="1800">
                  <a:effectLst/>
                  <a:latin typeface="Calibri" panose="020F0502020204030204" pitchFamily="34" charset="0"/>
                </a:rPr>
                <a:t>(3) d</a:t>
              </a:r>
              <a:r>
                <a:rPr lang="zh-CN" altLang="en-US" sz="180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取最大的非规格化负数</a:t>
              </a:r>
              <a:endParaRPr lang="en-US" altLang="zh-CN">
                <a:effectLst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10449" y="5375732"/>
              <a:ext cx="556997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(4)</a:t>
              </a:r>
              <a:r>
                <a:rPr lang="zh-CN" altLang="en-US" sz="180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正确</a:t>
              </a:r>
              <a:endParaRPr lang="en-US" altLang="zh-CN" sz="180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sz="1800">
                  <a:effectLst/>
                  <a:latin typeface="Calibri" panose="020F0502020204030204" pitchFamily="34" charset="0"/>
                </a:rPr>
                <a:t>(5) NaN != NaN</a:t>
              </a:r>
              <a:br>
                <a:rPr lang="zh-CN" altLang="en-US" sz="180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</a:br>
              <a:r>
                <a:rPr lang="en-US" altLang="zh-CN" sz="1800">
                  <a:effectLst/>
                  <a:latin typeface="Calibri" panose="020F0502020204030204" pitchFamily="34" charset="0"/>
                </a:rPr>
                <a:t>(6) </a:t>
              </a:r>
              <a:r>
                <a:rPr lang="zh-CN" altLang="en-US" sz="180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正确 </a:t>
              </a:r>
              <a:endParaRPr lang="zh-CN" altLang="en-US"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Exercises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on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Floats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浮点数练习 </a:t>
            </a:r>
            <a:r>
              <a:rPr kumimoji="1" lang="en-US" altLang="zh-CN" sz="2400" b="1">
                <a:latin typeface="+mn-lt"/>
                <a:ea typeface="黑体" panose="02010609060101010101" pitchFamily="49" charset="-122"/>
              </a:rPr>
              <a:t>#3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519535"/>
            <a:ext cx="776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在遵守 </a:t>
            </a:r>
            <a:r>
              <a:rPr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IEEE</a:t>
            </a:r>
            <a:r>
              <a:rPr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754</a:t>
            </a:r>
            <a:r>
              <a:rPr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标准的机器上声明</a:t>
            </a:r>
            <a:r>
              <a:rPr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>
                <a:latin typeface="Courier" pitchFamily="2" charset="0"/>
                <a:ea typeface="黑体" panose="02010609060101010101" pitchFamily="49" charset="-122"/>
              </a:rPr>
              <a:t>double</a:t>
            </a:r>
            <a:r>
              <a:rPr lang="zh-CN" altLang="en-US" sz="2000">
                <a:latin typeface="Courier" pitchFamily="2" charset="0"/>
                <a:ea typeface="黑体" panose="02010609060101010101" pitchFamily="49" charset="-122"/>
              </a:rPr>
              <a:t> </a:t>
            </a:r>
            <a:r>
              <a:rPr lang="en-US" altLang="zh-CN" sz="2000">
                <a:latin typeface="Courier" pitchFamily="2" charset="0"/>
                <a:ea typeface="黑体" panose="02010609060101010101" pitchFamily="49" charset="-122"/>
              </a:rPr>
              <a:t>f, g, h </a:t>
            </a:r>
            <a:r>
              <a:rPr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以及函数原型 </a:t>
            </a:r>
            <a:r>
              <a:rPr lang="en-US" altLang="zh-CN" sz="2000">
                <a:latin typeface="Courier" pitchFamily="2" charset="0"/>
                <a:ea typeface="黑体" panose="02010609060101010101" pitchFamily="49" charset="-122"/>
              </a:rPr>
              <a:t>int foo()</a:t>
            </a:r>
            <a:r>
              <a:rPr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；在给定条件下，判断下列表达式是否恒真：</a:t>
            </a:r>
            <a:endParaRPr lang="en-US" altLang="zh-CN" sz="2000">
              <a:effectLst/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表格 9"/>
          <p:cNvGraphicFramePr>
            <a:graphicFrameLocks noGrp="1"/>
          </p:cNvGraphicFramePr>
          <p:nvPr/>
        </p:nvGraphicFramePr>
        <p:xfrm>
          <a:off x="628650" y="2325262"/>
          <a:ext cx="8111313" cy="28854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386963"/>
                <a:gridCol w="4020579"/>
                <a:gridCol w="270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Condition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Always True?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&gt; g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+ 1 &gt; g + 1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&gt; g &amp;&amp; g &gt; 1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– 1 &gt; g - 1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= foo(), g = foo(),</a:t>
                      </a:r>
                      <a:endParaRPr lang="en-US" altLang="zh-CN" sz="1600">
                        <a:effectLst/>
                        <a:latin typeface="Courier" pitchFamily="2" charset="0"/>
                      </a:endParaRPr>
                    </a:p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h = foo(),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(f + g) + h == f + (g + h)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!= 0.0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* f / f == f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Courier" pitchFamily="2" charset="0"/>
                        </a:rPr>
                        <a:t>f != 0.0</a:t>
                      </a:r>
                      <a:endParaRPr lang="zh-CN" alt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f / f * f == f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ourier" pitchFamily="2" charset="0"/>
                        </a:rPr>
                        <a:t>Y  N </a:t>
                      </a:r>
                      <a:endParaRPr lang="en-US" sz="1600">
                        <a:effectLst/>
                        <a:latin typeface="Courier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97039" y="268441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N: f = 0.0, g</a:t>
            </a:r>
            <a:r>
              <a:rPr lang="zh-CN" altLang="en-US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为最大负数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97039" y="3175045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N: f =</a:t>
            </a:r>
            <a:r>
              <a:rPr lang="zh-CN" altLang="en-US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2^53+6, g = 2^53+4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7039" y="3898869"/>
            <a:ext cx="245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Y: double</a:t>
            </a:r>
            <a:r>
              <a:rPr lang="zh-CN" altLang="en-US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可以完全表示</a:t>
            </a:r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97039" y="4494859"/>
            <a:ext cx="6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N: inf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97039" y="4862829"/>
            <a:ext cx="6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N: inf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5307853"/>
            <a:ext cx="77680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Hints &amp; Takeaways:</a:t>
            </a:r>
            <a:endParaRPr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单调性：</a:t>
            </a:r>
            <a:r>
              <a:rPr lang="en-US" altLang="zh-CN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a &gt;= b =&gt; a+1 &gt;= b+1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；</a:t>
            </a:r>
            <a:r>
              <a:rPr lang="zh-CN" altLang="en-US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  <a:r>
              <a:rPr lang="en-US" altLang="zh-CN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&gt;= 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，不是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 &gt; !</a:t>
            </a:r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考虑</a:t>
            </a:r>
            <a:r>
              <a:rPr lang="en-US" altLang="zh-CN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inf/NaN</a:t>
            </a:r>
            <a:r>
              <a:rPr lang="zh-CN" altLang="en-US">
                <a:effectLst/>
                <a:latin typeface="Calibri" panose="020F0502020204030204" pitchFamily="34" charset="0"/>
                <a:ea typeface="黑体" panose="02010609060101010101" pitchFamily="49" charset="-122"/>
              </a:rPr>
              <a:t>这样的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特殊值</a:t>
            </a:r>
            <a:endParaRPr lang="en-US" altLang="zh-CN">
              <a:effectLst/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459406"/>
            <a:ext cx="7886700" cy="115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Quick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Recap</a:t>
            </a:r>
            <a:r>
              <a:rPr kumimoji="1" lang="zh-CN" altLang="en-US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(Asm)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知识概要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1863099"/>
            <a:ext cx="8064246" cy="473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程序编译过程和机器语言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 &amp; ISA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概览（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coming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next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x86-64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数据格式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和指令后缀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b/w/l/q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分别是什么含义？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x86-64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寄存器命名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熟悉常用的不同长度寄存器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初步了解特殊寄存器：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%rsp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%rax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，*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%rdi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和*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%rsi</a:t>
            </a:r>
            <a:endParaRPr kumimoji="1" lang="en-US" altLang="zh-CN" sz="20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操作数格式和寻址模式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数据传送指令</a:t>
            </a:r>
            <a:r>
              <a:rPr kumimoji="1" lang="en-US" altLang="zh-CN" sz="2000" b="1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算术指令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命名规则、操作数顺序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</a:pPr>
            <a:r>
              <a:rPr kumimoji="1" lang="zh-CN" altLang="en-US" sz="2000" b="1">
                <a:latin typeface="Calibri" panose="020F0502020204030204" pitchFamily="34" charset="0"/>
                <a:ea typeface="黑体" panose="02010609060101010101" pitchFamily="49" charset="-122"/>
              </a:rPr>
              <a:t>一些细节：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mov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可以包含两次内存引用吗？到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32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位寄存器的操作对高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32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位的影响？寻址时只能使用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64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位寄存器？几个特殊的移位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算术指令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…</a:t>
            </a:r>
            <a:endParaRPr kumimoji="1" lang="en-US" altLang="zh-CN" sz="2000" b="1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kumimoji="1" lang="zh-CN" altLang="en-US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Overview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程序编译过程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538635"/>
            <a:ext cx="8064246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GCC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GNU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Compiler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Collection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algn="l">
              <a:spcAft>
                <a:spcPts val="500"/>
              </a:spcAft>
              <a:buClr>
                <a:srgbClr val="0070C0"/>
              </a:buClr>
            </a:pPr>
            <a:endParaRPr kumimoji="1" lang="zh-CN" altLang="en-US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4121" y="2162719"/>
            <a:ext cx="8064246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gcc –o hello hello.c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|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黑体" panose="02010609060101010101" pitchFamily="49" charset="-122"/>
                <a:cs typeface="Menlo" panose="020B0609030804020204" pitchFamily="49" charset="0"/>
              </a:rPr>
              <a:t>				v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4121" y="3246302"/>
            <a:ext cx="8064246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cpp –o hello.i hello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cc –o hello.s hello.i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as –o hello.o hello.s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500"/>
              </a:spcAft>
              <a:buClr>
                <a:srgbClr val="0070C0"/>
              </a:buClr>
            </a:pPr>
            <a:r>
              <a:rPr kumimoji="1" lang="en-US" altLang="zh-CN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$&gt; ld (…)</a:t>
            </a:r>
            <a:endParaRPr kumimoji="1" lang="en-US" altLang="zh-CN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4999418"/>
            <a:ext cx="8064246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实机演示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=&gt;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algn="l">
              <a:spcAft>
                <a:spcPts val="500"/>
              </a:spcAft>
              <a:buClr>
                <a:srgbClr val="0070C0"/>
              </a:buClr>
            </a:pPr>
            <a:endParaRPr kumimoji="1" lang="zh-CN" altLang="en-US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88608"/>
            <a:ext cx="9144000" cy="4693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L3: Float &amp; Asm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40741"/>
            <a:ext cx="2057400" cy="365125"/>
          </a:xfrm>
        </p:spPr>
        <p:txBody>
          <a:bodyPr/>
          <a:lstStyle/>
          <a:p>
            <a:fld id="{246E9469-C73A-D944-B4D4-994BE69F867E}" type="slidenum">
              <a:rPr kumimoji="1" lang="zh-CN" altLang="en-US" sz="1800">
                <a:solidFill>
                  <a:schemeClr val="bg1"/>
                </a:solidFill>
              </a:rPr>
            </a:fld>
            <a:endParaRPr kumimoji="1" lang="zh-CN" altLang="en-US" sz="180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28650" y="-64146"/>
            <a:ext cx="78867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Assembly Overview</a:t>
            </a:r>
            <a:endParaRPr kumimoji="1" lang="en-US" altLang="zh-CN" sz="400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  <a:p>
            <a:pPr algn="l"/>
            <a:r>
              <a:rPr kumimoji="1" lang="zh-CN" altLang="en-US" sz="2400" b="1">
                <a:latin typeface="+mn-lt"/>
                <a:ea typeface="黑体" panose="02010609060101010101" pitchFamily="49" charset="-122"/>
              </a:rPr>
              <a:t>汇编语言概览</a:t>
            </a:r>
            <a:endParaRPr kumimoji="1" lang="en-US" altLang="zh-CN" sz="24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538635"/>
            <a:ext cx="8064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要认识到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Assembly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是一门“编程语言”；和 </a:t>
            </a:r>
            <a:r>
              <a:rPr kumimoji="1" lang="en-US" altLang="zh-CN" sz="2000"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latin typeface="Calibri" panose="020F0502020204030204" pitchFamily="34" charset="0"/>
                <a:ea typeface="黑体" panose="02010609060101010101" pitchFamily="49" charset="-122"/>
              </a:rPr>
              <a:t> 语言一样，汇编语言有它自己的语言模型</a:t>
            </a:r>
            <a:endParaRPr kumimoji="1" lang="zh-CN" altLang="en-US" sz="20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650" y="2384037"/>
            <a:ext cx="8064246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语言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线性顺序执行</a:t>
            </a:r>
            <a:endParaRPr kumimoji="1"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变量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内存存储状态</a:t>
            </a:r>
            <a:endParaRPr kumimoji="1"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分支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循环控制流</a:t>
            </a:r>
            <a:endParaRPr kumimoji="1"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汇编语言作为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Implementation</a:t>
            </a:r>
            <a:endParaRPr kumimoji="1"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3227" y="2388668"/>
            <a:ext cx="8064246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汇编语言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%rip</a:t>
            </a: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指向下条指令地址</a:t>
            </a:r>
            <a:endParaRPr kumimoji="1"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寄存器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内存存储状态</a:t>
            </a:r>
            <a:endParaRPr kumimoji="1"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跳转指令和条件码</a:t>
            </a:r>
            <a:endParaRPr kumimoji="1"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硬件（微指令）作为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Implementation</a:t>
            </a:r>
            <a:endParaRPr kumimoji="1"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4307615"/>
            <a:ext cx="8064246" cy="166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ISA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Instruction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Set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Architecture</a:t>
            </a:r>
            <a:r>
              <a:rPr kumimoji="1" lang="zh-CN" altLang="en-US" sz="200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，指令集架构）规定了汇编语言的语言模型</a:t>
            </a:r>
            <a:endParaRPr kumimoji="1" lang="en-US" altLang="zh-CN" sz="2000">
              <a:solidFill>
                <a:srgbClr val="0070C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我们学习的是 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Intel</a:t>
            </a: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x86-64</a:t>
            </a:r>
            <a:endParaRPr kumimoji="1"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50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其他的 </a:t>
            </a:r>
            <a:r>
              <a:rPr kumimoji="1" lang="en-US" altLang="zh-CN">
                <a:latin typeface="Calibri" panose="020F0502020204030204" pitchFamily="34" charset="0"/>
                <a:ea typeface="黑体" panose="02010609060101010101" pitchFamily="49" charset="-122"/>
              </a:rPr>
              <a:t>ISA</a:t>
            </a:r>
            <a:r>
              <a:rPr kumimoji="1"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t> 下，可用的指令、指令语法、编程规范、乃至可操作的寄存器等都可能变化</a:t>
            </a:r>
            <a:endParaRPr kumimoji="1"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4273</Words>
  <Application>WPS 演示</Application>
  <PresentationFormat>全屏显示(4:3)</PresentationFormat>
  <Paragraphs>426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黑体</vt:lpstr>
      <vt:lpstr>等线</vt:lpstr>
      <vt:lpstr>Calibri</vt:lpstr>
      <vt:lpstr>Courier</vt:lpstr>
      <vt:lpstr>Courier New</vt:lpstr>
      <vt:lpstr>Menlo</vt:lpstr>
      <vt:lpstr>Segoe Print</vt:lpstr>
      <vt:lpstr>微软雅黑</vt:lpstr>
      <vt:lpstr>Arial Unicode MS</vt:lpstr>
      <vt:lpstr>等线 Light</vt:lpstr>
      <vt:lpstr>Calibri Light</vt:lpstr>
      <vt:lpstr>Office 主题​​</vt:lpstr>
      <vt:lpstr>ICS 第 0x40400000float 次小班课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昵称</cp:lastModifiedBy>
  <cp:revision>39</cp:revision>
  <dcterms:created xsi:type="dcterms:W3CDTF">2022-09-10T13:04:00Z</dcterms:created>
  <dcterms:modified xsi:type="dcterms:W3CDTF">2022-09-21T09:39:48Z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931C4B9F25B94573ACA250E343078B47</vt:lpwstr>
  </property>
  <property fmtid="{D5CDD505-2E9C-101B-9397-08002B2CF9AE}" pid="3" name="KSOProductBuildVer">
    <vt:lpwstr>2052-11.1.0.12358</vt:lpwstr>
  </property>
</Properties>
</file>