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20"/>
  </p:normalViewPr>
  <p:slideViewPr>
    <p:cSldViewPr snapToGrid="0">
      <p:cViewPr>
        <p:scale>
          <a:sx n="99" d="100"/>
          <a:sy n="99" d="100"/>
        </p:scale>
        <p:origin x="8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4302-E610-4E44-B89B-B66E3F607D81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E1F2-2477-C94D-8FC0-A2F3C1076931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67C-0288-894B-8F60-8E5C9EC3F931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en.cppreference.com/w/c/language/behavi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en.cppreference.com/w/c/language/conver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5406391" y="4065747"/>
            <a:ext cx="4023360" cy="31008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3554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ICS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第 </a:t>
            </a:r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(10)</a:t>
            </a:r>
            <a:r>
              <a:rPr kumimoji="1" lang="en-US" altLang="zh-CN" sz="4400" b="1" baseline="-25000">
                <a:latin typeface="+mn-lt"/>
                <a:ea typeface="黑体" panose="02010609060101010101" pitchFamily="49" charset="-122"/>
              </a:rPr>
              <a:t>2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次小班课</a:t>
            </a:r>
            <a:endParaRPr kumimoji="1" lang="zh-CN" altLang="en-US" sz="4400">
              <a:latin typeface="等线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115222"/>
            <a:ext cx="6858000" cy="1655762"/>
          </a:xfrm>
        </p:spPr>
        <p:txBody>
          <a:bodyPr/>
          <a:lstStyle/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 Fall, Class 12, TA: Yuxing Xiang </a:t>
            </a:r>
            <a:endParaRPr lang="en-US" altLang="zh-CN" sz="1800" b="1">
              <a:effectLst/>
              <a:latin typeface="Calibri" panose="020F0502020204030204" pitchFamily="34" charset="0"/>
            </a:endParaRPr>
          </a:p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2022-09-14 </a:t>
            </a:r>
            <a:endParaRPr lang="en-US" altLang="zh-CN">
              <a:effectLst/>
            </a:endParaRPr>
          </a:p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#2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字节顺序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 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92498"/>
            <a:ext cx="806424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机器上运行下列代码，输出是？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(‘0’=0x30)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1103" y="189249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0x0303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8" y="2095053"/>
            <a:ext cx="6819900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#3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判断关系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677898"/>
            <a:ext cx="806424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机器上，对任意的整型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x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y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值，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ux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uy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分别为其转化成无符号数的值，则下面等价的是（不成立的给出反例）：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586740" y="2580498"/>
          <a:ext cx="542544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0830"/>
                <a:gridCol w="25946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x&gt;y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ux &gt; uy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(x &gt; 0) || (x &lt; ux)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x^y^x^y^x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&gt;&gt; 1) &lt;&lt; 1)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/ 2) * 2)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CourierNewPS"/>
                        </a:rPr>
                        <a:t>1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x ^ y ^ (~x) - y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y ^ x ^ (~y) -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(x == 1) &amp;&amp; (ux – 2 &lt; 2)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(x == 1) &amp;&amp; ((!!ux) - 2) &lt; 2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12180" y="2580498"/>
          <a:ext cx="2720340" cy="27978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4340"/>
                <a:gridCol w="2286000"/>
              </a:tblGrid>
              <a:tr h="162418"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  <a:latin typeface="Courier" pitchFamily="2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Courier" pitchFamily="2" charset="0"/>
                        </a:rPr>
                        <a:t>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  <a:latin typeface="Courier" pitchFamily="2" charset="0"/>
                        </a:rPr>
                        <a:t>x = 0, y = -1 </a:t>
                      </a:r>
                      <a:endParaRPr lang="en-US" sz="1800" b="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x &lt;= 0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交换律 </a:t>
                      </a:r>
                      <a:r>
                        <a:rPr lang="en-US" altLang="zh-CN" sz="1800">
                          <a:effectLst/>
                          <a:latin typeface="Courier" pitchFamily="2" charset="0"/>
                        </a:rPr>
                        <a:t>&amp; 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结合律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20207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ourier" pitchFamily="2" charset="0"/>
                        </a:rPr>
                        <a:t>LHS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</a:rPr>
                        <a:t>最低位被抹除了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负奇数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Y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优先级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58295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N </a:t>
                      </a:r>
                      <a:endParaRPr 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" pitchFamily="2" charset="0"/>
                        </a:rPr>
                        <a:t>!!ux </a:t>
                      </a:r>
                      <a:r>
                        <a:rPr lang="zh-CN" altLang="en-US" sz="1800"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是有符号数 </a:t>
                      </a:r>
                      <a:endParaRPr lang="zh-CN" altLang="en-US" sz="18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35964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#4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 编码练习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b="23756"/>
          <a:stretch>
            <a:fillRect/>
          </a:stretch>
        </p:blipFill>
        <p:spPr>
          <a:xfrm>
            <a:off x="1085850" y="1677898"/>
            <a:ext cx="7429500" cy="42895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2740" y="1720634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黑体" panose="02010609060101010101" pitchFamily="49" charset="-122"/>
              </a:rPr>
              <a:t>2019</a:t>
            </a:r>
            <a:r>
              <a:rPr kumimoji="1" lang="zh-CN" altLang="en-US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24124" y="476744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A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314711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#5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 实战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740" y="1720634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黑体" panose="02010609060101010101" pitchFamily="49" charset="-122"/>
              </a:rPr>
              <a:t>2018</a:t>
            </a:r>
            <a:r>
              <a:rPr kumimoji="1" lang="zh-CN" altLang="en-US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40337"/>
          <a:stretch>
            <a:fillRect/>
          </a:stretch>
        </p:blipFill>
        <p:spPr>
          <a:xfrm>
            <a:off x="1343511" y="1720634"/>
            <a:ext cx="6908800" cy="23413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904139" y="16685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C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2038827"/>
            <a:ext cx="8064246" cy="393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  <a:hlinkClick r:id="rId1"/>
              </a:rPr>
              <a:t>https://en.cppreference.com/w/c/language/behavior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未定义行为（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Undefined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Behavior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，俗称的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），指程序在一些情况下的行为不受明确限制；可以进一步粗略地分为：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i="1">
                <a:latin typeface="Calibri" panose="020F0502020204030204" pitchFamily="34" charset="0"/>
                <a:ea typeface="黑体" panose="02010609060101010101" pitchFamily="49" charset="-122"/>
              </a:rPr>
              <a:t>Unspecified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：程序的行为不受明确规则的约束。比如数组越界访问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相同字符串常量是否占用相同内存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memcpy()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对于重合内存区域的行为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i="1">
                <a:latin typeface="Calibri" panose="020F0502020204030204" pitchFamily="34" charset="0"/>
                <a:ea typeface="黑体" panose="02010609060101010101" pitchFamily="49" charset="-122"/>
              </a:rPr>
              <a:t>Implementation-defined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：程序行为遵循多种可能实现中的一种。比如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右移是算术还是逻辑位移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移位数超过字长时是否取模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endParaRPr kumimoji="1" lang="en-US" altLang="zh-CN" sz="2000" i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“正确编写的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程序不应该依赖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包含任何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”？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Implementation-defined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类型的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可以谨慎利用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2038827"/>
            <a:ext cx="8064246" cy="370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总体来说，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不是一门“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安全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”的语言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不检查整型溢出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数组越界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未定义内存访问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假设程序员完全熟悉并掌控其中的所有细微之处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一方面，系统级编程语言需要这种自由度和掌控力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另一方面，最谨慎的程序员也难免有所疏漏（请见书上多个程序漏洞案例）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语言安全性（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Language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Safety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）和性能真的水火不容吗？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5339" y="1701443"/>
            <a:ext cx="1727557" cy="17275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2216649"/>
            <a:ext cx="6336689" cy="265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：兼顾了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语言安全性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性能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系统级编程语言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Sounds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too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good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to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be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true?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采用极其严格的静态编译和分析工具（以及新的语言特性，本质上把安全性和性能的冲突转化成对程序员代码习惯的更高要求。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然而，基本上做到了“编译通过”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=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“万事大吉”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2038827"/>
            <a:ext cx="7781254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在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中，整型运算默认自动检查溢出；以下程序甚至不能通过编译：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128103"/>
            <a:ext cx="4876800" cy="299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21559"/>
            <a:ext cx="7772400" cy="273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702222"/>
            <a:ext cx="7781254" cy="93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上述是编译期静态检查；在运行时也有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runtime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动态检查：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2170170"/>
            <a:ext cx="5727700" cy="482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596" y="3066683"/>
            <a:ext cx="9625191" cy="265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702222"/>
            <a:ext cx="7781254" cy="93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此时只有用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–release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选项编译，才能看到熟悉的溢出结果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6858" y="2638119"/>
            <a:ext cx="9617716" cy="3260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114617"/>
            <a:ext cx="7886700" cy="1096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Schedule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for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Today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557671"/>
            <a:ext cx="8064246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Quick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Recap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信息存储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整数表示及运算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Language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Subtlety: Integral/Type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Promotion</a:t>
            </a:r>
            <a:r>
              <a:rPr kumimoji="1" lang="en-US" altLang="zh-CN" sz="2400" b="1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4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类型提升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Exercise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练习环节</a:t>
            </a:r>
            <a:endParaRPr kumimoji="1" lang="en-US" altLang="zh-CN" sz="24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(Advanced) Discussion of UBs and Language Safety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扩展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关于未定义行为和语言安全性的简单讨论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(Advanced) UB and Language Safety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未定义行为和语言安全性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49" y="1805253"/>
            <a:ext cx="8000195" cy="389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整型溢出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这个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UB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为例：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中还内置了整型溢出时默认行为的各种原语：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也因为这种设计理念，如今的系统开发者甚至可以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claim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：我的系统是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Rust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开发的，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因此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是有强安全性的。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02" y="2537942"/>
            <a:ext cx="8780995" cy="2304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188127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Recap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400106"/>
            <a:ext cx="8064246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信息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=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Bits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+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Context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信息的组织：位、字节、地址与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字长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字长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：影响编址方式和链接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字节顺序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：数值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字符串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整数表示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无符号整数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有符号整数编码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二进制补码、反码、原码的优劣？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整数抽象的局限性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：表示范围有限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整数类型转换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：扩展和截断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整数运算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逻辑运算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算术运算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257300" lvl="2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无符号与有符号在运算上的位级等价性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257300" lvl="2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构成剩余类环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乘除法中的编译优化细节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547632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* Modulus &amp; Division Details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取模和除法运算的一点细节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2424294"/>
            <a:ext cx="8309610" cy="31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语言中的除法（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向零舍入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，取模（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）结果与被除数同号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5/3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=&gt; 1; 5/3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=&gt;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-1; -2%5 =&gt;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-2; 5%-2 =&gt; 1</a:t>
            </a: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Python 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中还是这样吗？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Python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中的整数除法（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向下摄入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，取模（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）结果与除数同号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Promotion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2136137"/>
            <a:ext cx="8064246" cy="241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语言中关于整数运算有一套称为“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整型提升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”的机制，有时会导致让人怀疑人生的结果。参见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  <a:hlinkClick r:id="rId1"/>
              </a:rPr>
              <a:t>https://en.cppreference.com/w/c/language/conversion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3294369"/>
            <a:ext cx="5813596" cy="2504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6869430" y="431596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0	0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Promotion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969424"/>
            <a:ext cx="8064246" cy="220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0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规则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#1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：对于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char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unsigned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char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short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这样范围小于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的类型，在做任何运算之前，都会被隐式扩展成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类型。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注意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unsigned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char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到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是先扩展再变成有符号！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420" y="3008042"/>
            <a:ext cx="5813596" cy="2504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Promotion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879583"/>
            <a:ext cx="8064246" cy="14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规则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#2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及以上，存在一系列按等级排列的类型；当表达式中存在一部分较低等级的类型时，统一扩展到存在的最高等级类型。类型等级为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algn="ctr"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-&gt; long -&gt; long long</a:t>
            </a: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7892" y="3345007"/>
            <a:ext cx="8278836" cy="2742762"/>
            <a:chOff x="1441450" y="2896870"/>
            <a:chExt cx="6447790" cy="213614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b="66297"/>
            <a:stretch>
              <a:fillRect/>
            </a:stretch>
          </p:blipFill>
          <p:spPr>
            <a:xfrm>
              <a:off x="1441450" y="2896870"/>
              <a:ext cx="6261100" cy="15836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l="2434" t="76923" r="-2434" b="11320"/>
            <a:stretch>
              <a:fillRect/>
            </a:stretch>
          </p:blipFill>
          <p:spPr>
            <a:xfrm>
              <a:off x="1628140" y="4480560"/>
              <a:ext cx="6261100" cy="55245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16978" y="3525726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1400">
                <a:solidFill>
                  <a:srgbClr val="0070C0"/>
                </a:solidFill>
                <a:ea typeface="黑体" panose="02010609060101010101" pitchFamily="49" charset="-122"/>
              </a:rPr>
              <a:t>2015</a:t>
            </a:r>
            <a:r>
              <a:rPr kumimoji="1" lang="zh-CN" altLang="en-US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期中</a:t>
            </a:r>
            <a:r>
              <a:rPr kumimoji="1" lang="en-US" altLang="zh-CN" sz="14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14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7510" y="41443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>
                <a:solidFill>
                  <a:srgbClr val="C00000"/>
                </a:solidFill>
              </a:rPr>
              <a:t>B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Integral/Type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Promotion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整型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类型提升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879583"/>
            <a:ext cx="8064246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规则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#3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无符号类型与相应有符号类型处于同一等级；同一级下，有符号类型统一转换到无符号。</a:t>
            </a: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194" y="2511818"/>
            <a:ext cx="9262016" cy="243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313477" y="407055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1	1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L2: Ints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65920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#1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</a:rPr>
              <a:t>字节顺序</a:t>
            </a:r>
            <a:r>
              <a:rPr kumimoji="1" lang="en-US" altLang="zh-CN" sz="2400">
                <a:latin typeface="+mn-lt"/>
                <a:ea typeface="黑体" panose="02010609060101010101" pitchFamily="49" charset="-122"/>
              </a:rPr>
              <a:t> </a:t>
            </a:r>
            <a:endParaRPr kumimoji="1" lang="en-US" altLang="zh-CN" sz="240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095053"/>
            <a:ext cx="6015990" cy="379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28650" y="1892498"/>
            <a:ext cx="8064246" cy="40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机器上运行下列代码，输出是？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1453" y="189249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rgbClr val="C00000"/>
                </a:solidFill>
              </a:rPr>
              <a:t>0x5555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COMMONDATA" val="eyJoZGlkIjoiZTA2MWMxZDU5MTEzZjU2MzBmMTg3OTRiYjlkMTNjY2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2822</Words>
  <Application>WPS 演示</Application>
  <PresentationFormat>全屏显示(4:3)</PresentationFormat>
  <Paragraphs>314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黑体</vt:lpstr>
      <vt:lpstr>等线</vt:lpstr>
      <vt:lpstr>Calibri</vt:lpstr>
      <vt:lpstr>Courier</vt:lpstr>
      <vt:lpstr>Courier New</vt:lpstr>
      <vt:lpstr>微软雅黑</vt:lpstr>
      <vt:lpstr>Arial Unicode MS</vt:lpstr>
      <vt:lpstr>等线 Light</vt:lpstr>
      <vt:lpstr>Calibri Light</vt:lpstr>
      <vt:lpstr>CourierNewPS</vt:lpstr>
      <vt:lpstr>Segoe Print</vt:lpstr>
      <vt:lpstr>Office 主题​​</vt:lpstr>
      <vt:lpstr>ICS 第 (10)2 次小班课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昵称</cp:lastModifiedBy>
  <cp:revision>8</cp:revision>
  <dcterms:created xsi:type="dcterms:W3CDTF">2022-09-10T13:04:00Z</dcterms:created>
  <dcterms:modified xsi:type="dcterms:W3CDTF">2022-09-14T03:55:28Z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F7BC19D59DAB436EBC1DBB32539C064D</vt:lpwstr>
  </property>
  <property fmtid="{D5CDD505-2E9C-101B-9397-08002B2CF9AE}" pid="3" name="KSOProductBuildVer">
    <vt:lpwstr>2052-11.1.0.12132</vt:lpwstr>
  </property>
</Properties>
</file>