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7" r:id="rId5"/>
    <p:sldId id="264" r:id="rId6"/>
    <p:sldId id="270" r:id="rId7"/>
    <p:sldId id="313" r:id="rId8"/>
    <p:sldId id="342" r:id="rId9"/>
    <p:sldId id="320" r:id="rId10"/>
    <p:sldId id="314" r:id="rId11"/>
    <p:sldId id="343" r:id="rId12"/>
    <p:sldId id="344" r:id="rId13"/>
    <p:sldId id="345" r:id="rId14"/>
    <p:sldId id="346" r:id="rId15"/>
    <p:sldId id="347" r:id="rId17"/>
    <p:sldId id="348" r:id="rId18"/>
    <p:sldId id="349" r:id="rId19"/>
    <p:sldId id="265"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268"/>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2022.10.26</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在局部性问题上就需要考虑我们先前讨论过的数组的存储方式</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我们说空间局部性是在访问一个位置上的数据之后不久会访问其附近的数据，因此如果我们按照行优先的方式访问</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语言的数组，那么会有更好的空间局部性，而如果按照列优先的方式（即连续访问</a:t>
            </a:r>
            <a:r>
              <a:rPr lang="en-US" altLang="zh-CN" sz="2000" dirty="0">
                <a:solidFill>
                  <a:schemeClr val="tx1"/>
                </a:solidFill>
                <a:latin typeface="Calibri" panose="020F0502020204030204" charset="0"/>
                <a:cs typeface="Calibri" panose="020F0502020204030204" charset="0"/>
                <a:sym typeface="+mn-ea"/>
              </a:rPr>
              <a:t>a[0][0],a[1][0],a[2][0]</a:t>
            </a:r>
            <a:r>
              <a:rPr lang="zh-CN" altLang="en-US" sz="2000" dirty="0">
                <a:solidFill>
                  <a:schemeClr val="tx1"/>
                </a:solidFill>
                <a:latin typeface="Calibri" panose="020F0502020204030204" charset="0"/>
                <a:cs typeface="Calibri" panose="020F0502020204030204" charset="0"/>
                <a:sym typeface="+mn-ea"/>
              </a:rPr>
              <a:t>）则空间局部性比较差，因为在存储中</a:t>
            </a:r>
            <a:r>
              <a:rPr lang="en-US" altLang="zh-CN" sz="2000" dirty="0">
                <a:solidFill>
                  <a:schemeClr val="tx1"/>
                </a:solidFill>
                <a:latin typeface="Calibri" panose="020F0502020204030204" charset="0"/>
                <a:cs typeface="Calibri" panose="020F0502020204030204" charset="0"/>
                <a:sym typeface="+mn-ea"/>
              </a:rPr>
              <a:t>a[0][0]</a:t>
            </a:r>
            <a:r>
              <a:rPr lang="zh-CN" altLang="en-US" sz="2000" dirty="0">
                <a:solidFill>
                  <a:schemeClr val="tx1"/>
                </a:solidFill>
                <a:latin typeface="Calibri" panose="020F0502020204030204" charset="0"/>
                <a:cs typeface="Calibri" panose="020F0502020204030204" charset="0"/>
                <a:sym typeface="+mn-ea"/>
              </a:rPr>
              <a:t>与</a:t>
            </a:r>
            <a:r>
              <a:rPr lang="en-US" altLang="zh-CN" sz="2000" dirty="0">
                <a:solidFill>
                  <a:schemeClr val="tx1"/>
                </a:solidFill>
                <a:latin typeface="Calibri" panose="020F0502020204030204" charset="0"/>
                <a:cs typeface="Calibri" panose="020F0502020204030204" charset="0"/>
                <a:sym typeface="+mn-ea"/>
              </a:rPr>
              <a:t>a[1][0]</a:t>
            </a:r>
            <a:r>
              <a:rPr lang="zh-CN" altLang="en-US" sz="2000" dirty="0">
                <a:solidFill>
                  <a:schemeClr val="tx1"/>
                </a:solidFill>
                <a:latin typeface="Calibri" panose="020F0502020204030204" charset="0"/>
                <a:cs typeface="Calibri" panose="020F0502020204030204" charset="0"/>
                <a:sym typeface="+mn-ea"/>
              </a:rPr>
              <a:t>并不相邻，恰恰相反，二者之间隔了</a:t>
            </a:r>
            <a:r>
              <a:rPr lang="en-US" altLang="zh-CN" sz="2000" dirty="0">
                <a:solidFill>
                  <a:schemeClr val="tx1"/>
                </a:solidFill>
                <a:latin typeface="Calibri" panose="020F0502020204030204" charset="0"/>
                <a:cs typeface="Calibri" panose="020F0502020204030204" charset="0"/>
                <a:sym typeface="+mn-ea"/>
              </a:rPr>
              <a:t>a[0]</a:t>
            </a:r>
            <a:r>
              <a:rPr lang="zh-CN" altLang="en-US" sz="2000" dirty="0">
                <a:solidFill>
                  <a:schemeClr val="tx1"/>
                </a:solidFill>
                <a:latin typeface="Calibri" panose="020F0502020204030204" charset="0"/>
                <a:cs typeface="Calibri" panose="020F0502020204030204" charset="0"/>
                <a:sym typeface="+mn-ea"/>
              </a:rPr>
              <a:t>一整个数组的元素。</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对于取指令来说循环具有很好的时间和空间局部性，因为循环会反复读出同一个位置上的指令，而且循环体内部的指令是按照连续的顺序执行的。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latin typeface="Calibri" panose="020F0502020204030204" charset="0"/>
                <a:cs typeface="Calibri" panose="020F0502020204030204" charset="0"/>
                <a:sym typeface="+mn-ea"/>
              </a:rPr>
              <a:t> </a:t>
            </a:r>
            <a:r>
              <a:rPr lang="en-US" altLang="zh-CN" sz="2000" dirty="0">
                <a:solidFill>
                  <a:srgbClr val="FF0000"/>
                </a:solidFill>
                <a:latin typeface="Calibri" panose="020F0502020204030204" charset="0"/>
                <a:cs typeface="Calibri" panose="020F0502020204030204" charset="0"/>
                <a:sym typeface="+mn-ea"/>
              </a:rPr>
              <a:t>Large memories are slow</a:t>
            </a:r>
            <a:r>
              <a:rPr lang="en-US" altLang="zh-CN" sz="2000" dirty="0">
                <a:latin typeface="Calibri" panose="020F0502020204030204" charset="0"/>
                <a:cs typeface="Calibri" panose="020F0502020204030204" charset="0"/>
                <a:sym typeface="+mn-ea"/>
              </a:rPr>
              <a:t>, </a:t>
            </a:r>
            <a:r>
              <a:rPr lang="en-US" altLang="zh-CN" sz="2000" dirty="0">
                <a:solidFill>
                  <a:srgbClr val="51DC00"/>
                </a:solidFill>
                <a:latin typeface="Calibri" panose="020F0502020204030204" charset="0"/>
                <a:cs typeface="Calibri" panose="020F0502020204030204" charset="0"/>
                <a:sym typeface="+mn-ea"/>
              </a:rPr>
              <a:t>fast memories are small (and expensive)</a:t>
            </a:r>
            <a:endParaRPr lang="en-US" altLang="zh-CN" sz="2000" dirty="0">
              <a:solidFill>
                <a:srgbClr val="51DC00"/>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利用局部性，我们就可以弥补这一点</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一个直观的想法是我将最常用的那些数据放进那些快而小的缓存中，而将那些不太常用的数据放进那些慢而大的存储器里，这样我们就可以组织起一个存储器层次系统</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里的核心思想是，上一层的存储器内容是下一层存储器内容的一个子集的副本，数据以一定大小的块在相邻两层之间传递，但对不同的层之间这个块的大小可以不同，一般越往底层块大小越大，这个逻辑是读取底层的数据成本很高，所以一次应当尽可能多地读出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当我想访问某个数据时，我可以先在上层的存储器里找，这些存储器更快，如果找不到我再去底层的存储器里找，找到之后把它们放进上层的存储器里，如果我的程序有较好的局部性，那么不久之后我就会再次访问这个数据相邻（或者本身）的数据，此时其已经被放进了上层存储器了。</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6400" y="963930"/>
            <a:ext cx="11289030" cy="5631180"/>
          </a:xfrm>
          <a:prstGeom prst="rect">
            <a:avLst/>
          </a:prstGeom>
          <a:noFill/>
        </p:spPr>
        <p:txBody>
          <a:bodyPr wrap="square" rtlCol="0">
            <a:spAutoFit/>
          </a:bodyPr>
          <a:p>
            <a:r>
              <a:rPr lang="zh-CN" altLang="en-US" sz="2000"/>
              <a:t>而一次数据访问的情况可以被分为几种，第一种是缓存命中，即如果我想访问</a:t>
            </a:r>
            <a:r>
              <a:rPr lang="en-US" altLang="zh-CN" sz="2000"/>
              <a:t>k+1</a:t>
            </a:r>
            <a:r>
              <a:rPr lang="zh-CN" altLang="en-US" sz="2000"/>
              <a:t>层的某个数据</a:t>
            </a:r>
            <a:r>
              <a:rPr lang="en-US" altLang="zh-CN" sz="2000"/>
              <a:t>d</a:t>
            </a:r>
            <a:r>
              <a:rPr lang="zh-CN" altLang="en-US" sz="2000"/>
              <a:t>，我在第</a:t>
            </a:r>
            <a:r>
              <a:rPr lang="en-US" altLang="zh-CN" sz="2000"/>
              <a:t>k</a:t>
            </a:r>
            <a:r>
              <a:rPr lang="zh-CN" altLang="en-US" sz="2000"/>
              <a:t>层的存储中就找到了它，那么这就称为缓存命中（</a:t>
            </a:r>
            <a:r>
              <a:rPr lang="en-US" altLang="zh-CN" sz="2000"/>
              <a:t>hit</a:t>
            </a:r>
            <a:r>
              <a:rPr lang="zh-CN" altLang="en-US" sz="2000"/>
              <a:t>）；第二种是缓存不命中（</a:t>
            </a:r>
            <a:r>
              <a:rPr lang="en-US" altLang="zh-CN" sz="2000"/>
              <a:t>miss</a:t>
            </a:r>
            <a:r>
              <a:rPr lang="zh-CN" altLang="en-US" sz="2000"/>
              <a:t>），即我在第</a:t>
            </a:r>
            <a:r>
              <a:rPr lang="en-US" altLang="zh-CN" sz="2000"/>
              <a:t>k</a:t>
            </a:r>
            <a:r>
              <a:rPr lang="zh-CN" altLang="en-US" sz="2000"/>
              <a:t>层没有找到</a:t>
            </a:r>
            <a:r>
              <a:rPr lang="en-US" altLang="zh-CN" sz="2000"/>
              <a:t>d</a:t>
            </a:r>
            <a:r>
              <a:rPr lang="zh-CN" altLang="en-US" sz="2000"/>
              <a:t>，而不命中可以被分为三种</a:t>
            </a:r>
            <a:r>
              <a:rPr lang="en-US" altLang="zh-CN" sz="2000"/>
              <a:t>——</a:t>
            </a:r>
            <a:r>
              <a:rPr lang="zh-CN" altLang="en-US" sz="2000"/>
              <a:t>冷不命中（强制性不命中，如果第</a:t>
            </a:r>
            <a:r>
              <a:rPr lang="en-US" altLang="zh-CN" sz="2000"/>
              <a:t>k</a:t>
            </a:r>
            <a:r>
              <a:rPr lang="zh-CN" altLang="en-US" sz="2000"/>
              <a:t>层是空的，那么想必无论如何都会发生不命中，但是在访问存储使得缓存暖身</a:t>
            </a:r>
            <a:r>
              <a:rPr lang="en-US" altLang="zh-CN" sz="2000"/>
              <a:t>warm up</a:t>
            </a:r>
            <a:r>
              <a:rPr lang="zh-CN" altLang="en-US" sz="2000"/>
              <a:t>之后就不会再发生这种情况，这种情况容易被忽略，请大家务必注意这一点！）、冲突不命中（当发生不命中之后，我们需要把从</a:t>
            </a:r>
            <a:r>
              <a:rPr lang="en-US" altLang="zh-CN" sz="2000"/>
              <a:t>k+1</a:t>
            </a:r>
            <a:r>
              <a:rPr lang="zh-CN" altLang="en-US" sz="2000"/>
              <a:t>层中读出的数据存储到第</a:t>
            </a:r>
            <a:r>
              <a:rPr lang="en-US" altLang="zh-CN" sz="2000"/>
              <a:t>k</a:t>
            </a:r>
            <a:r>
              <a:rPr lang="zh-CN" altLang="en-US" sz="2000"/>
              <a:t>层，最理想的情况是可以把第</a:t>
            </a:r>
            <a:r>
              <a:rPr lang="en-US" altLang="zh-CN" sz="2000"/>
              <a:t>k+1</a:t>
            </a:r>
            <a:r>
              <a:rPr lang="zh-CN" altLang="en-US" sz="2000"/>
              <a:t>层中的数据放到第</a:t>
            </a:r>
            <a:r>
              <a:rPr lang="en-US" altLang="zh-CN" sz="2000"/>
              <a:t>k</a:t>
            </a:r>
            <a:r>
              <a:rPr lang="zh-CN" altLang="en-US" sz="2000"/>
              <a:t>层的任何位置，但这很困难，所以往往我们会使用某种策略要求</a:t>
            </a:r>
            <a:r>
              <a:rPr lang="en-US" altLang="zh-CN" sz="2000"/>
              <a:t>k+1</a:t>
            </a:r>
            <a:r>
              <a:rPr lang="zh-CN" altLang="en-US" sz="2000"/>
              <a:t>层中的某个数据只能被放到第</a:t>
            </a:r>
            <a:r>
              <a:rPr lang="en-US" altLang="zh-CN" sz="2000"/>
              <a:t>k</a:t>
            </a:r>
            <a:r>
              <a:rPr lang="zh-CN" altLang="en-US" sz="2000"/>
              <a:t>层的某个确定位置，于是这就可能带来冲突不命中</a:t>
            </a:r>
            <a:r>
              <a:rPr lang="en-US" altLang="zh-CN" sz="2000"/>
              <a:t>——</a:t>
            </a:r>
            <a:r>
              <a:rPr lang="zh-CN" altLang="en-US" sz="2000"/>
              <a:t>如果两个数据竞争同一个第</a:t>
            </a:r>
            <a:r>
              <a:rPr lang="en-US" altLang="zh-CN" sz="2000"/>
              <a:t>k</a:t>
            </a:r>
            <a:r>
              <a:rPr lang="zh-CN" altLang="en-US" sz="2000"/>
              <a:t>层的位置，那么交替访问这两个数据会带来持续的不命中，即使第</a:t>
            </a:r>
            <a:r>
              <a:rPr lang="en-US" altLang="zh-CN" sz="2000"/>
              <a:t>k</a:t>
            </a:r>
            <a:r>
              <a:rPr lang="zh-CN" altLang="en-US" sz="2000"/>
              <a:t>层还有巨大的空间用来存放其他数据）、容量不命中（由于需要使用的数据量（称为工作集）已经超过了第</a:t>
            </a:r>
            <a:r>
              <a:rPr lang="en-US" altLang="zh-CN" sz="2000"/>
              <a:t>k</a:t>
            </a:r>
            <a:r>
              <a:rPr lang="zh-CN" altLang="en-US" sz="2000"/>
              <a:t>层的缓存大小，那么我们当然不可能把所有这些数据全都塞进第</a:t>
            </a:r>
            <a:r>
              <a:rPr lang="en-US" altLang="zh-CN" sz="2000"/>
              <a:t>k</a:t>
            </a:r>
            <a:r>
              <a:rPr lang="zh-CN" altLang="en-US" sz="2000"/>
              <a:t>层的缓存里）。</a:t>
            </a:r>
            <a:endParaRPr lang="zh-CN" altLang="en-US" sz="2000"/>
          </a:p>
          <a:p>
            <a:r>
              <a:rPr lang="zh-CN" altLang="en-US" sz="2000"/>
              <a:t>接下来我们考虑一个一般的高速缓存存储器的组织结构：对一个通用的模型，假设存储器有</a:t>
            </a:r>
            <a:r>
              <a:rPr lang="en-US" altLang="zh-CN" sz="2000"/>
              <a:t>m</a:t>
            </a:r>
            <a:r>
              <a:rPr lang="zh-CN" altLang="en-US" sz="2000"/>
              <a:t>位的地址，我们把这个地址切分成</a:t>
            </a:r>
            <a:r>
              <a:rPr lang="en-US" altLang="zh-CN" sz="2000"/>
              <a:t>3</a:t>
            </a:r>
            <a:r>
              <a:rPr lang="zh-CN" altLang="en-US" sz="2000"/>
              <a:t>部分，第一部分有</a:t>
            </a:r>
            <a:r>
              <a:rPr lang="en-US" altLang="zh-CN" sz="2000"/>
              <a:t>t</a:t>
            </a:r>
            <a:r>
              <a:rPr lang="zh-CN" altLang="en-US" sz="2000"/>
              <a:t>位，称为标志位，第二部分有</a:t>
            </a:r>
            <a:r>
              <a:rPr lang="en-US" altLang="zh-CN" sz="2000"/>
              <a:t>s</a:t>
            </a:r>
            <a:r>
              <a:rPr lang="zh-CN" altLang="en-US" sz="2000"/>
              <a:t>位，称为组索引，第三部分有</a:t>
            </a:r>
            <a:r>
              <a:rPr lang="en-US" altLang="zh-CN" sz="2000"/>
              <a:t>b</a:t>
            </a:r>
            <a:r>
              <a:rPr lang="zh-CN" altLang="en-US" sz="2000"/>
              <a:t>位，对应于一个数据块大小，满足</a:t>
            </a:r>
            <a:r>
              <a:rPr lang="en-US" altLang="zh-CN" sz="2000"/>
              <a:t>t+s+b=m</a:t>
            </a:r>
            <a:endParaRPr lang="en-US" altLang="zh-CN" sz="2000"/>
          </a:p>
          <a:p>
            <a:r>
              <a:rPr lang="zh-CN" altLang="en-US" sz="2000"/>
              <a:t>具体来说，我们首先把一个高速缓存分为</a:t>
            </a:r>
            <a:r>
              <a:rPr lang="en-US" altLang="zh-CN" sz="2000"/>
              <a:t>S=2^s</a:t>
            </a:r>
            <a:r>
              <a:rPr lang="zh-CN" altLang="en-US" sz="2000"/>
              <a:t>组，每组包含</a:t>
            </a:r>
            <a:r>
              <a:rPr lang="en-US" altLang="zh-CN" sz="2000"/>
              <a:t>E</a:t>
            </a:r>
            <a:r>
              <a:rPr lang="zh-CN" altLang="en-US" sz="2000"/>
              <a:t>行（</a:t>
            </a:r>
            <a:r>
              <a:rPr lang="en-US" altLang="zh-CN" sz="2000"/>
              <a:t>E</a:t>
            </a:r>
            <a:r>
              <a:rPr lang="zh-CN" altLang="en-US" sz="2000"/>
              <a:t>个数据块），而每个数据块包含</a:t>
            </a:r>
            <a:r>
              <a:rPr lang="en-US" altLang="zh-CN" sz="2000"/>
              <a:t>B=2^b</a:t>
            </a:r>
            <a:r>
              <a:rPr lang="zh-CN" altLang="en-US" sz="2000"/>
              <a:t>个字节，于是一个高速缓存的有效存储空间为</a:t>
            </a:r>
            <a:r>
              <a:rPr lang="en-US" altLang="zh-CN" sz="2000"/>
              <a:t>C=S*E*B</a:t>
            </a:r>
            <a:endParaRPr lang="en-US" altLang="zh-CN" sz="2000"/>
          </a:p>
          <a:p>
            <a:r>
              <a:rPr lang="zh-CN" altLang="en-US" sz="2000"/>
              <a:t>但一个高速缓存的中的内容远不止这些，每行除了包含数据还包含</a:t>
            </a:r>
            <a:r>
              <a:rPr lang="en-US" altLang="zh-CN" sz="2000"/>
              <a:t>t</a:t>
            </a:r>
            <a:r>
              <a:rPr lang="zh-CN" altLang="en-US" sz="2000"/>
              <a:t>个标志位和</a:t>
            </a:r>
            <a:r>
              <a:rPr lang="en-US" altLang="zh-CN" sz="2000"/>
              <a:t>1</a:t>
            </a:r>
            <a:r>
              <a:rPr lang="zh-CN" altLang="en-US" sz="2000"/>
              <a:t>个有效位。</a:t>
            </a:r>
            <a:endParaRPr lang="zh-CN" altLang="en-US" sz="2000"/>
          </a:p>
          <a:p>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015865"/>
          </a:xfrm>
          <a:prstGeom prst="rect">
            <a:avLst/>
          </a:prstGeom>
          <a:noFill/>
        </p:spPr>
        <p:txBody>
          <a:bodyPr wrap="square" rtlCol="0">
            <a:spAutoFit/>
          </a:bodyPr>
          <a:p>
            <a:r>
              <a:rPr lang="zh-CN" altLang="en-US" sz="2000"/>
              <a:t>接下来我们详细说明三种高速缓存的结构。根据</a:t>
            </a:r>
            <a:r>
              <a:rPr lang="en-US" altLang="zh-CN" sz="2000"/>
              <a:t>E</a:t>
            </a:r>
            <a:r>
              <a:rPr lang="zh-CN" altLang="en-US" sz="2000"/>
              <a:t>与</a:t>
            </a:r>
            <a:r>
              <a:rPr lang="en-US" altLang="zh-CN" sz="2000"/>
              <a:t>S</a:t>
            </a:r>
            <a:r>
              <a:rPr lang="zh-CN" altLang="en-US" sz="2000"/>
              <a:t>的大小，可以将高速缓存分为</a:t>
            </a:r>
            <a:r>
              <a:rPr lang="en-US" altLang="zh-CN" sz="2000"/>
              <a:t>3</a:t>
            </a:r>
            <a:r>
              <a:rPr lang="zh-CN" altLang="en-US" sz="2000"/>
              <a:t>种：</a:t>
            </a:r>
            <a:endParaRPr lang="zh-CN" altLang="en-US" sz="2000"/>
          </a:p>
          <a:p>
            <a:r>
              <a:rPr lang="zh-CN" altLang="en-US" sz="2000"/>
              <a:t>直接映射高速缓存满足</a:t>
            </a:r>
            <a:r>
              <a:rPr lang="en-US" altLang="zh-CN" sz="2000"/>
              <a:t>E=1</a:t>
            </a:r>
            <a:r>
              <a:rPr lang="zh-CN" altLang="en-US" sz="2000"/>
              <a:t>，即每组只有一行。我们以之为例说明高速缓存访问的基本逻辑：我们想访问一个</a:t>
            </a:r>
            <a:r>
              <a:rPr lang="en-US" altLang="zh-CN" sz="2000"/>
              <a:t>m</a:t>
            </a:r>
            <a:r>
              <a:rPr lang="zh-CN" altLang="en-US" sz="2000"/>
              <a:t>位的地址</a:t>
            </a:r>
            <a:r>
              <a:rPr lang="en-US" altLang="zh-CN" sz="2000"/>
              <a:t>tsb</a:t>
            </a:r>
            <a:r>
              <a:rPr lang="zh-CN" altLang="en-US" sz="2000"/>
              <a:t>上的数据，我们首先根据</a:t>
            </a:r>
            <a:r>
              <a:rPr lang="en-US" altLang="zh-CN" sz="2000"/>
              <a:t>s</a:t>
            </a:r>
            <a:r>
              <a:rPr lang="zh-CN" altLang="en-US" sz="2000"/>
              <a:t>找到</a:t>
            </a:r>
            <a:r>
              <a:rPr lang="en-US" altLang="zh-CN" sz="2000"/>
              <a:t>cache</a:t>
            </a:r>
            <a:r>
              <a:rPr lang="zh-CN" altLang="en-US" sz="2000"/>
              <a:t>中对应的组，这个组只有一行，那么我们只需要观察这一行是否有效和这一行的标志位是否与</a:t>
            </a:r>
            <a:r>
              <a:rPr lang="en-US" altLang="zh-CN" sz="2000"/>
              <a:t>t</a:t>
            </a:r>
            <a:r>
              <a:rPr lang="zh-CN" altLang="en-US" sz="2000"/>
              <a:t>相同，如果这行有效且标志位与</a:t>
            </a:r>
            <a:r>
              <a:rPr lang="en-US" altLang="zh-CN" sz="2000"/>
              <a:t>t</a:t>
            </a:r>
            <a:r>
              <a:rPr lang="zh-CN" altLang="en-US" sz="2000"/>
              <a:t>相同那么说明缓存命中，此时我们要读出对应的数据。这一行一共存储了</a:t>
            </a:r>
            <a:r>
              <a:rPr lang="en-US" altLang="zh-CN" sz="2000"/>
              <a:t>Bbyte</a:t>
            </a:r>
            <a:r>
              <a:rPr lang="zh-CN" altLang="en-US" sz="2000"/>
              <a:t>的数据，而我们想读的数据是其中的第几个</a:t>
            </a:r>
            <a:r>
              <a:rPr lang="en-US" altLang="zh-CN" sz="2000"/>
              <a:t>byte</a:t>
            </a:r>
            <a:r>
              <a:rPr lang="zh-CN" altLang="en-US" sz="2000"/>
              <a:t>（即偏移量）是由</a:t>
            </a:r>
            <a:r>
              <a:rPr lang="en-US" altLang="zh-CN" sz="2000"/>
              <a:t>b</a:t>
            </a:r>
            <a:r>
              <a:rPr lang="zh-CN" altLang="en-US" sz="2000"/>
              <a:t>给出的，即如果</a:t>
            </a:r>
            <a:r>
              <a:rPr lang="en-US" altLang="zh-CN" sz="2000"/>
              <a:t>b=0</a:t>
            </a:r>
            <a:r>
              <a:rPr lang="zh-CN" altLang="en-US" sz="2000"/>
              <a:t>我们要读的就是第一个</a:t>
            </a:r>
            <a:r>
              <a:rPr lang="en-US" altLang="zh-CN" sz="2000"/>
              <a:t>byte</a:t>
            </a:r>
            <a:r>
              <a:rPr lang="zh-CN" altLang="en-US" sz="2000"/>
              <a:t>，如果</a:t>
            </a:r>
            <a:r>
              <a:rPr lang="en-US" altLang="zh-CN" sz="2000"/>
              <a:t>b=1</a:t>
            </a:r>
            <a:r>
              <a:rPr lang="zh-CN" altLang="en-US" sz="2000"/>
              <a:t>要读的就是第二个</a:t>
            </a:r>
            <a:r>
              <a:rPr lang="en-US" altLang="zh-CN" sz="2000"/>
              <a:t>byte...</a:t>
            </a:r>
            <a:r>
              <a:rPr lang="zh-CN" altLang="en-US" sz="2000"/>
              <a:t>以此类推；而如果缓存不命中那么我们就驱逐掉原来的数据然后填上这次读出的数据即可。</a:t>
            </a:r>
            <a:endParaRPr lang="zh-CN" altLang="en-US" sz="2000"/>
          </a:p>
          <a:p>
            <a:r>
              <a:rPr lang="zh-CN" altLang="en-US" sz="2000"/>
              <a:t>但这种方式有隐藏的问题</a:t>
            </a:r>
            <a:r>
              <a:rPr lang="en-US" altLang="zh-CN" sz="2000"/>
              <a:t>——</a:t>
            </a:r>
            <a:r>
              <a:rPr lang="zh-CN" altLang="en-US" sz="2000"/>
              <a:t>冲突不命中。比如我们交替访问地址</a:t>
            </a:r>
            <a:r>
              <a:rPr lang="en-US" altLang="zh-CN" sz="2000"/>
              <a:t>tsb</a:t>
            </a:r>
            <a:r>
              <a:rPr lang="zh-CN" altLang="en-US" sz="2000"/>
              <a:t>和</a:t>
            </a:r>
            <a:r>
              <a:rPr lang="en-US" altLang="zh-CN" sz="2000"/>
              <a:t>TsB</a:t>
            </a:r>
            <a:r>
              <a:rPr lang="zh-CN" altLang="en-US" sz="2000"/>
              <a:t>上的数据，那么由于二者的</a:t>
            </a:r>
            <a:r>
              <a:rPr lang="en-US" altLang="zh-CN" sz="2000"/>
              <a:t>s</a:t>
            </a:r>
            <a:r>
              <a:rPr lang="zh-CN" altLang="en-US" sz="2000"/>
              <a:t>相同，我们每次都会找到同一个组，但二者的</a:t>
            </a:r>
            <a:r>
              <a:rPr lang="en-US" altLang="zh-CN" sz="2000"/>
              <a:t>t</a:t>
            </a:r>
            <a:r>
              <a:rPr lang="zh-CN" altLang="en-US" sz="2000"/>
              <a:t>不同，于是每次都会发生不命中，然后换入新的数据，这样无论这个缓存多大，都无法实现足够高的效率，这种情况被称为抖动。</a:t>
            </a:r>
            <a:endParaRPr lang="zh-CN" altLang="en-US" sz="2000"/>
          </a:p>
          <a:p>
            <a:r>
              <a:rPr lang="zh-CN" altLang="en-US" sz="2000"/>
              <a:t>一个有趣的问题是我们在寻址的过程中首先根据</a:t>
            </a:r>
            <a:r>
              <a:rPr lang="en-US" altLang="zh-CN" sz="2000"/>
              <a:t>s</a:t>
            </a:r>
            <a:r>
              <a:rPr lang="zh-CN" altLang="en-US" sz="2000"/>
              <a:t>索引组，然后在组内进行索引，但地址划分的时候却是</a:t>
            </a:r>
            <a:r>
              <a:rPr lang="en-US" altLang="zh-CN" sz="2000"/>
              <a:t>tsb</a:t>
            </a:r>
            <a:r>
              <a:rPr lang="zh-CN" altLang="en-US" sz="2000"/>
              <a:t>而不是</a:t>
            </a:r>
            <a:r>
              <a:rPr lang="en-US" altLang="zh-CN" sz="2000"/>
              <a:t>stb</a:t>
            </a:r>
            <a:r>
              <a:rPr lang="zh-CN" altLang="en-US" sz="2000"/>
              <a:t>？</a:t>
            </a:r>
            <a:endParaRPr lang="zh-CN" altLang="en-US" sz="2000"/>
          </a:p>
          <a:p>
            <a:r>
              <a:rPr lang="zh-CN" altLang="en-US" sz="2000"/>
              <a:t>这样做有助于我们更好地利用高速缓存的大小。对于空间局部性好的程序，其访问的数据处于连续的地址下，那么其高位相同的可能性很大，这样在访问连续的数据时我们实际上高速缓存中只有一个组在工作，别的组都没有用，这样利用效率太低了。</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323205"/>
          </a:xfrm>
          <a:prstGeom prst="rect">
            <a:avLst/>
          </a:prstGeom>
          <a:noFill/>
        </p:spPr>
        <p:txBody>
          <a:bodyPr wrap="square" rtlCol="0">
            <a:spAutoFit/>
          </a:bodyPr>
          <a:p>
            <a:r>
              <a:rPr lang="zh-CN" sz="2000"/>
              <a:t>而组相联高速缓存则满足</a:t>
            </a:r>
            <a:r>
              <a:rPr lang="en-US" altLang="zh-CN" sz="2000"/>
              <a:t>1&lt;E&lt;C/B</a:t>
            </a:r>
            <a:r>
              <a:rPr lang="zh-CN" altLang="en-US" sz="2000"/>
              <a:t>，即一个高速缓存中有至少</a:t>
            </a:r>
            <a:r>
              <a:rPr lang="en-US" altLang="zh-CN" sz="2000"/>
              <a:t>2</a:t>
            </a:r>
            <a:r>
              <a:rPr lang="zh-CN" altLang="en-US" sz="2000"/>
              <a:t>个组，每组中有至少</a:t>
            </a:r>
            <a:r>
              <a:rPr lang="en-US" altLang="zh-CN" sz="2000"/>
              <a:t>2</a:t>
            </a:r>
            <a:r>
              <a:rPr lang="zh-CN" altLang="en-US" sz="2000"/>
              <a:t>个行，</a:t>
            </a:r>
            <a:r>
              <a:rPr lang="zh-CN" altLang="en-US" sz="2000">
                <a:sym typeface="+mn-ea"/>
              </a:rPr>
              <a:t>每组有</a:t>
            </a:r>
            <a:r>
              <a:rPr lang="en-US" altLang="zh-CN" sz="2000">
                <a:sym typeface="+mn-ea"/>
              </a:rPr>
              <a:t>E</a:t>
            </a:r>
            <a:r>
              <a:rPr lang="zh-CN" altLang="en-US" sz="2000">
                <a:sym typeface="+mn-ea"/>
              </a:rPr>
              <a:t>行的组相联高速缓存我们可以称之为</a:t>
            </a:r>
            <a:r>
              <a:rPr lang="en-US" altLang="zh-CN" sz="2000">
                <a:sym typeface="+mn-ea"/>
              </a:rPr>
              <a:t>E</a:t>
            </a:r>
            <a:r>
              <a:rPr lang="zh-CN" altLang="en-US" sz="2000">
                <a:sym typeface="+mn-ea"/>
              </a:rPr>
              <a:t>路组相联高速缓存</a:t>
            </a:r>
            <a:endParaRPr lang="zh-CN" altLang="en-US" sz="2000"/>
          </a:p>
          <a:p>
            <a:r>
              <a:rPr lang="zh-CN" altLang="en-US" sz="2000"/>
              <a:t>组相联高速缓存的访问过程：我们想访问地址</a:t>
            </a:r>
            <a:r>
              <a:rPr lang="en-US" altLang="zh-CN" sz="2000"/>
              <a:t>tsb</a:t>
            </a:r>
            <a:r>
              <a:rPr lang="zh-CN" altLang="en-US" sz="2000"/>
              <a:t>上的数据，首先我们根据</a:t>
            </a:r>
            <a:r>
              <a:rPr lang="en-US" altLang="zh-CN" sz="2000"/>
              <a:t>s</a:t>
            </a:r>
            <a:r>
              <a:rPr lang="zh-CN" altLang="en-US" sz="2000"/>
              <a:t>选择对应的组，此时组中有</a:t>
            </a:r>
            <a:r>
              <a:rPr lang="en-US" altLang="zh-CN" sz="2000"/>
              <a:t>E</a:t>
            </a:r>
            <a:r>
              <a:rPr lang="zh-CN" altLang="en-US" sz="2000"/>
              <a:t>个行，这样我们要分别检查每个行的标记位是否等于</a:t>
            </a:r>
            <a:r>
              <a:rPr lang="en-US" altLang="zh-CN" sz="2000"/>
              <a:t>t</a:t>
            </a:r>
            <a:r>
              <a:rPr lang="zh-CN" altLang="en-US" sz="2000"/>
              <a:t>和是否有效，如果找到了这样的一行就说明缓存命中，否则说明缓存不命中，如果这一组里还有空行（即无效的行）那么我们就把数据写进这一行，如果这个组里所有行都满了那么需要使用某种替换策略决定要驱逐哪一行写入新的数据。</a:t>
            </a:r>
            <a:endParaRPr lang="zh-CN" altLang="en-US" sz="2000"/>
          </a:p>
          <a:p>
            <a:r>
              <a:rPr lang="zh-CN" altLang="en-US" sz="2000"/>
              <a:t>常见的替换策略包括</a:t>
            </a:r>
            <a:r>
              <a:rPr lang="en-US" altLang="zh-CN" sz="2000"/>
              <a:t>LFU</a:t>
            </a:r>
            <a:r>
              <a:rPr lang="zh-CN" altLang="en-US" sz="2000"/>
              <a:t>（驱逐最近一段时间（一个时间窗口内）使用次数最少的行）、</a:t>
            </a:r>
            <a:r>
              <a:rPr lang="en-US" altLang="zh-CN" sz="2000"/>
              <a:t>LRU</a:t>
            </a:r>
            <a:r>
              <a:rPr lang="zh-CN" altLang="en-US" sz="2000"/>
              <a:t>（驱逐上一次使用最早的行）、</a:t>
            </a:r>
            <a:r>
              <a:rPr lang="en-US" altLang="zh-CN" sz="2000"/>
              <a:t>MRU</a:t>
            </a:r>
            <a:r>
              <a:rPr lang="zh-CN" altLang="en-US" sz="2000"/>
              <a:t>（驱逐上一次使用最近的行）等。</a:t>
            </a:r>
            <a:endParaRPr lang="zh-CN" altLang="en-US" sz="2000"/>
          </a:p>
          <a:p>
            <a:r>
              <a:rPr lang="zh-CN" altLang="en-US" sz="2000"/>
              <a:t>最后是全相联高速缓存，全相联高速缓存只有一个组</a:t>
            </a:r>
            <a:r>
              <a:rPr lang="en-US" altLang="zh-CN" sz="2000"/>
              <a:t>S=1</a:t>
            </a:r>
            <a:r>
              <a:rPr lang="zh-CN" altLang="en-US" sz="2000"/>
              <a:t>，此时</a:t>
            </a:r>
            <a:r>
              <a:rPr lang="en-US" altLang="zh-CN" sz="2000"/>
              <a:t>E=C/B</a:t>
            </a:r>
            <a:r>
              <a:rPr lang="zh-CN" altLang="en-US" sz="2000"/>
              <a:t>，在访问上来说它与上面的组相联高速缓存没有太大区别。全相联高速缓存的优势在于一个块可以被放在任意一行，因此可以十分充分地利用缓存的空间，但是缺点则在于行匹配和字选择则变得更加困难了，因此全相联高速缓存主要用来构建小的高速缓存，比如</a:t>
            </a:r>
            <a:r>
              <a:rPr lang="en-US" altLang="zh-CN" sz="2000"/>
              <a:t>TLB</a:t>
            </a:r>
            <a:endParaRPr lang="en-US" altLang="zh-CN" sz="2000"/>
          </a:p>
          <a:p>
            <a:r>
              <a:rPr lang="zh-CN" altLang="en-US" sz="2000"/>
              <a:t>上面我们只解决了读数据的问题，而对于写数据，我们有两种策略</a:t>
            </a:r>
            <a:r>
              <a:rPr lang="en-US" altLang="zh-CN" sz="2000"/>
              <a:t>——</a:t>
            </a:r>
            <a:r>
              <a:rPr lang="zh-CN" altLang="en-US" sz="2000"/>
              <a:t>假设在第</a:t>
            </a:r>
            <a:r>
              <a:rPr lang="en-US" altLang="zh-CN" sz="2000"/>
              <a:t>k</a:t>
            </a:r>
            <a:r>
              <a:rPr lang="zh-CN" altLang="en-US" sz="2000"/>
              <a:t>层的告诉缓存上发现了要写的数据，那么我们立刻把新的数据直接写到下面的层里，这样的缺点是每次写都要引起总线流量。另一种策略称为写回，即我们只在第</a:t>
            </a:r>
            <a:r>
              <a:rPr lang="en-US" altLang="zh-CN" sz="2000"/>
              <a:t>k</a:t>
            </a:r>
            <a:r>
              <a:rPr lang="zh-CN" altLang="en-US" sz="2000"/>
              <a:t>层修改这个数据，直到这个数据被从第</a:t>
            </a:r>
            <a:r>
              <a:rPr lang="en-US" altLang="zh-CN" sz="2000"/>
              <a:t>k</a:t>
            </a:r>
            <a:r>
              <a:rPr lang="zh-CN" altLang="en-US" sz="2000"/>
              <a:t>层驱逐出去之后再把这个数据写到下面，但如果使用这个策略</a:t>
            </a:r>
            <a:r>
              <a:rPr lang="en-US" altLang="zh-CN" sz="2000"/>
              <a:t>cache</a:t>
            </a:r>
            <a:r>
              <a:rPr lang="zh-CN" altLang="en-US" sz="2000"/>
              <a:t>就必须维护一个</a:t>
            </a:r>
            <a:r>
              <a:rPr lang="en-US" altLang="zh-CN" sz="2000"/>
              <a:t>dirty</a:t>
            </a:r>
            <a:r>
              <a:rPr lang="zh-CN" altLang="en-US" sz="2000"/>
              <a:t>位以确定驱逐时要不要把数据写到底层。</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sz="2000"/>
              <a:t>另一个问题是如果在第</a:t>
            </a:r>
            <a:r>
              <a:rPr lang="en-US" altLang="zh-CN" sz="2000"/>
              <a:t>k</a:t>
            </a:r>
            <a:r>
              <a:rPr lang="zh-CN" altLang="en-US" sz="2000"/>
              <a:t>层没有找到要写的数据，一种方法是先把要写的数据加载到第</a:t>
            </a:r>
            <a:r>
              <a:rPr lang="en-US" altLang="zh-CN" sz="2000"/>
              <a:t>k</a:t>
            </a:r>
            <a:r>
              <a:rPr lang="zh-CN" altLang="en-US" sz="2000"/>
              <a:t>层，然后在第</a:t>
            </a:r>
            <a:r>
              <a:rPr lang="en-US" altLang="zh-CN" sz="2000"/>
              <a:t>k</a:t>
            </a:r>
            <a:r>
              <a:rPr lang="zh-CN" altLang="en-US" sz="2000"/>
              <a:t>层修改，这称为写分配，这种策略利用了写的空间局部性，缺点就是每次写不命中现在也要从底层读数据了；而非写分配则是直接去</a:t>
            </a:r>
            <a:r>
              <a:rPr lang="en-US" altLang="zh-CN" sz="2000"/>
              <a:t>k+1</a:t>
            </a:r>
            <a:r>
              <a:rPr lang="zh-CN" altLang="en-US" sz="2000"/>
              <a:t>层寻找要写的数据。于是很直观地，直写通常配合非写分配，而写回通常配合写分配。</a:t>
            </a:r>
            <a:endParaRPr lang="zh-CN" altLang="en-US" sz="2000"/>
          </a:p>
          <a:p>
            <a:r>
              <a:rPr lang="zh-CN" altLang="en-US" sz="2000"/>
              <a:t>如何度量高速缓存的性能呢？高速缓存的性能可以用命中率（</a:t>
            </a:r>
            <a:r>
              <a:rPr lang="en-US" altLang="zh-CN" sz="2000"/>
              <a:t>hit rate</a:t>
            </a:r>
            <a:r>
              <a:rPr lang="zh-CN" altLang="en-US" sz="2000"/>
              <a:t>），不命中率（</a:t>
            </a:r>
            <a:r>
              <a:rPr lang="en-US" altLang="zh-CN" sz="2000"/>
              <a:t>miss rate</a:t>
            </a:r>
            <a:r>
              <a:rPr lang="zh-CN" altLang="en-US" sz="2000"/>
              <a:t>），命中时间（</a:t>
            </a:r>
            <a:r>
              <a:rPr lang="en-US" altLang="zh-CN" sz="2000"/>
              <a:t>hit time</a:t>
            </a:r>
            <a:r>
              <a:rPr lang="zh-CN" altLang="en-US" sz="2000"/>
              <a:t>）和不命中处罚</a:t>
            </a:r>
            <a:r>
              <a:rPr lang="en-US" altLang="zh-CN" sz="2000"/>
              <a:t>(miss penalty</a:t>
            </a:r>
            <a:r>
              <a:rPr lang="zh-CN" altLang="en-US" sz="2000"/>
              <a:t>）来度量，需要注意的是虽然命中率与不命中率看上去差不多，但有时使用不同的度量方式会带来一些误导。</a:t>
            </a:r>
            <a:endParaRPr lang="zh-CN" altLang="en-US" sz="2000"/>
          </a:p>
          <a:p>
            <a:r>
              <a:rPr lang="en-US" altLang="zh-CN" sz="2000"/>
              <a:t>99%</a:t>
            </a:r>
            <a:r>
              <a:rPr lang="zh-CN" altLang="en-US" sz="2000"/>
              <a:t>的命中率会比</a:t>
            </a:r>
            <a:r>
              <a:rPr lang="en-US" altLang="zh-CN" sz="2000"/>
              <a:t>98%</a:t>
            </a:r>
            <a:r>
              <a:rPr lang="zh-CN" altLang="en-US" sz="2000"/>
              <a:t>的命中率优秀多少？</a:t>
            </a:r>
            <a:endParaRPr lang="zh-CN" altLang="en-US" sz="2000"/>
          </a:p>
          <a:p>
            <a:r>
              <a:rPr lang="zh-CN" altLang="en-US" sz="2000"/>
              <a:t>对高速缓存是否命中的讨论很多，但很多问题其实比较</a:t>
            </a:r>
            <a:r>
              <a:rPr lang="en-US" altLang="zh-CN" sz="2000"/>
              <a:t>tricky</a:t>
            </a:r>
            <a:r>
              <a:rPr lang="zh-CN" altLang="en-US" sz="2000"/>
              <a:t>。</a:t>
            </a:r>
            <a:endParaRPr lang="zh-CN" altLang="en-US" sz="2000"/>
          </a:p>
          <a:p>
            <a:r>
              <a:rPr lang="zh-CN" altLang="en-US" sz="2000"/>
              <a:t>在维持替换策略不变的情况下：固定</a:t>
            </a:r>
            <a:r>
              <a:rPr lang="en-US" altLang="zh-CN" sz="2000"/>
              <a:t>C,S,E,B</a:t>
            </a:r>
            <a:r>
              <a:rPr lang="zh-CN" altLang="en-US" sz="2000"/>
              <a:t>中二者，讨论改变第三者的影响：</a:t>
            </a:r>
            <a:endParaRPr lang="zh-CN" altLang="en-US" sz="2000"/>
          </a:p>
          <a:p>
            <a:r>
              <a:rPr lang="en-US" altLang="zh-CN" sz="2000"/>
              <a:t>C,S</a:t>
            </a:r>
            <a:r>
              <a:rPr lang="zh-CN" altLang="en-US" sz="2000"/>
              <a:t>不变，增大</a:t>
            </a:r>
            <a:r>
              <a:rPr lang="en-US" altLang="zh-CN" sz="2000"/>
              <a:t>E</a:t>
            </a:r>
            <a:r>
              <a:rPr lang="zh-CN" altLang="en-US" sz="2000"/>
              <a:t>，命中率一定会提高吗？</a:t>
            </a:r>
            <a:endParaRPr lang="zh-CN" altLang="en-US" sz="2000"/>
          </a:p>
          <a:p>
            <a:r>
              <a:rPr lang="en-US" altLang="zh-CN" sz="2000"/>
              <a:t>E</a:t>
            </a:r>
            <a:r>
              <a:rPr lang="zh-CN" altLang="en-US" sz="2000"/>
              <a:t>增大后，</a:t>
            </a:r>
            <a:r>
              <a:rPr lang="en-US" altLang="zh-CN" sz="2000"/>
              <a:t>B</a:t>
            </a:r>
            <a:r>
              <a:rPr lang="zh-CN" altLang="en-US" sz="2000"/>
              <a:t>减小，这样命中率当然不一定提高（</a:t>
            </a:r>
            <a:r>
              <a:rPr lang="en-US" altLang="zh-CN" sz="2000"/>
              <a:t>t=1,s=2,b=2</a:t>
            </a:r>
            <a:r>
              <a:rPr lang="zh-CN" altLang="en-US" sz="2000"/>
              <a:t>，</a:t>
            </a:r>
            <a:r>
              <a:rPr lang="en-US" altLang="zh-CN" sz="2000"/>
              <a:t>00000,00010</a:t>
            </a:r>
            <a:r>
              <a:rPr lang="zh-CN" altLang="en-US" sz="2000"/>
              <a:t>，</a:t>
            </a:r>
            <a:r>
              <a:rPr lang="en-US" altLang="zh-CN" sz="2000"/>
              <a:t>E=1</a:t>
            </a:r>
            <a:r>
              <a:rPr lang="zh-CN" altLang="en-US" sz="2000"/>
              <a:t>时可以把这两个数据一次性读进来，但</a:t>
            </a:r>
            <a:r>
              <a:rPr lang="en-US" altLang="zh-CN" sz="2000"/>
              <a:t>E=2</a:t>
            </a:r>
            <a:r>
              <a:rPr lang="zh-CN" altLang="en-US" sz="2000"/>
              <a:t>时就做不到这一点了。）</a:t>
            </a:r>
            <a:endParaRPr lang="zh-CN" altLang="en-US" sz="2000"/>
          </a:p>
          <a:p>
            <a:r>
              <a:rPr lang="zh-CN" altLang="en-US" sz="2000"/>
              <a:t>那命中率一定降低吗？</a:t>
            </a:r>
            <a:endParaRPr lang="zh-CN" altLang="en-US" sz="2000"/>
          </a:p>
          <a:p>
            <a:r>
              <a:rPr lang="zh-CN" altLang="en-US" sz="2000"/>
              <a:t>也不一定，简单的冲突不命中就能解释这个问题。</a:t>
            </a:r>
            <a:endParaRPr lang="zh-CN" altLang="en-US" sz="2000"/>
          </a:p>
          <a:p>
            <a:r>
              <a:rPr lang="en-US" altLang="zh-CN" sz="2000"/>
              <a:t>S</a:t>
            </a:r>
            <a:r>
              <a:rPr lang="zh-CN" altLang="en-US" sz="2000"/>
              <a:t>、</a:t>
            </a:r>
            <a:r>
              <a:rPr lang="en-US" altLang="zh-CN" sz="2000"/>
              <a:t>E</a:t>
            </a:r>
            <a:r>
              <a:rPr lang="zh-CN" altLang="en-US" sz="2000"/>
              <a:t>不变，增大</a:t>
            </a:r>
            <a:r>
              <a:rPr lang="en-US" altLang="zh-CN" sz="2000"/>
              <a:t>B</a:t>
            </a:r>
            <a:r>
              <a:rPr lang="zh-CN" altLang="en-US" sz="2000"/>
              <a:t>，命中率一定提高吗？</a:t>
            </a:r>
            <a:endParaRPr lang="zh-CN" altLang="en-US" sz="2000"/>
          </a:p>
          <a:p>
            <a:r>
              <a:rPr lang="en-US" altLang="zh-CN" sz="2000"/>
              <a:t>S</a:t>
            </a:r>
            <a:r>
              <a:rPr lang="zh-CN" altLang="en-US" sz="2000"/>
              <a:t>、</a:t>
            </a:r>
            <a:r>
              <a:rPr lang="en-US" altLang="zh-CN" sz="2000"/>
              <a:t>B</a:t>
            </a:r>
            <a:r>
              <a:rPr lang="zh-CN" altLang="en-US" sz="2000"/>
              <a:t>不变，增大</a:t>
            </a:r>
            <a:r>
              <a:rPr lang="en-US" altLang="zh-CN" sz="2000"/>
              <a:t>E</a:t>
            </a:r>
            <a:r>
              <a:rPr lang="zh-CN" altLang="en-US" sz="2000"/>
              <a:t>，命中率一定提高吗？</a:t>
            </a:r>
            <a:endParaRPr lang="zh-CN" altLang="en-US" sz="2000"/>
          </a:p>
          <a:p>
            <a:r>
              <a:rPr lang="en-US" altLang="zh-CN" sz="2000"/>
              <a:t>B</a:t>
            </a:r>
            <a:r>
              <a:rPr lang="zh-CN" altLang="en-US" sz="2000"/>
              <a:t>、</a:t>
            </a:r>
            <a:r>
              <a:rPr lang="en-US" altLang="zh-CN" sz="2000"/>
              <a:t>E</a:t>
            </a:r>
            <a:r>
              <a:rPr lang="zh-CN" altLang="en-US" sz="2000"/>
              <a:t>不变，增大</a:t>
            </a:r>
            <a:r>
              <a:rPr lang="en-US" altLang="zh-CN" sz="2000"/>
              <a:t>S</a:t>
            </a:r>
            <a:r>
              <a:rPr lang="zh-CN" altLang="en-US" sz="2000"/>
              <a:t>，命中率一定提高吗？</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2553335"/>
          </a:xfrm>
          <a:prstGeom prst="rect">
            <a:avLst/>
          </a:prstGeom>
          <a:noFill/>
        </p:spPr>
        <p:txBody>
          <a:bodyPr wrap="square" rtlCol="0">
            <a:spAutoFit/>
          </a:bodyPr>
          <a:p>
            <a:r>
              <a:rPr lang="zh-CN" altLang="en-US" sz="2000"/>
              <a:t>如何编写高速缓存友好的代码？</a:t>
            </a:r>
            <a:endParaRPr lang="zh-CN" altLang="en-US" sz="2000"/>
          </a:p>
          <a:p>
            <a:r>
              <a:rPr lang="zh-CN" altLang="en-US" sz="2000"/>
              <a:t>让最常见的情况运行得更快，减小每个循环内部的</a:t>
            </a:r>
            <a:r>
              <a:rPr lang="en-US" altLang="zh-CN" sz="2000"/>
              <a:t>miss</a:t>
            </a:r>
            <a:r>
              <a:rPr lang="zh-CN" altLang="en-US" sz="2000"/>
              <a:t>，即反复引用局部变量（时间局部性）和使用步长为</a:t>
            </a:r>
            <a:r>
              <a:rPr lang="en-US" altLang="zh-CN" sz="2000"/>
              <a:t>1</a:t>
            </a:r>
            <a:r>
              <a:rPr lang="zh-CN" altLang="en-US" sz="2000"/>
              <a:t>的引用模式（空间局部性）</a:t>
            </a:r>
            <a:endParaRPr lang="zh-CN" altLang="en-US" sz="2000"/>
          </a:p>
          <a:p>
            <a:r>
              <a:rPr lang="zh-CN" altLang="en-US" sz="2000"/>
              <a:t>一个程序从存储系统中读数据的速率称为读吞吐量（或读带宽），通常兆字节每秒作为单位。</a:t>
            </a:r>
            <a:endParaRPr lang="zh-CN" altLang="en-US" sz="2000"/>
          </a:p>
          <a:p>
            <a:r>
              <a:rPr lang="zh-CN" altLang="en-US" sz="2000"/>
              <a:t>如何理解</a:t>
            </a:r>
            <a:r>
              <a:rPr lang="en-US" altLang="zh-CN" sz="2000"/>
              <a:t>memory mountain</a:t>
            </a:r>
            <a:r>
              <a:rPr lang="zh-CN" altLang="en-US" sz="2000"/>
              <a:t>？</a:t>
            </a:r>
            <a:endParaRPr lang="zh-CN" altLang="en-US" sz="2000"/>
          </a:p>
          <a:p>
            <a:r>
              <a:rPr lang="zh-CN" altLang="en-US" sz="2000"/>
              <a:t>首先我们书上的测量程序的行为实际上就是以步长</a:t>
            </a:r>
            <a:r>
              <a:rPr lang="en-US" altLang="zh-CN" sz="2000"/>
              <a:t>stride</a:t>
            </a:r>
            <a:r>
              <a:rPr lang="zh-CN" altLang="en-US" sz="2000"/>
              <a:t>计算一个长为</a:t>
            </a:r>
            <a:r>
              <a:rPr lang="en-US" altLang="zh-CN" sz="2000"/>
              <a:t>elems</a:t>
            </a:r>
            <a:r>
              <a:rPr lang="zh-CN" altLang="en-US" sz="2000"/>
              <a:t>的数组的元素之和，即</a:t>
            </a:r>
            <a:r>
              <a:rPr lang="en-US" altLang="zh-CN" sz="2000"/>
              <a:t>stride=1</a:t>
            </a:r>
            <a:r>
              <a:rPr lang="zh-CN" altLang="en-US" sz="2000"/>
              <a:t>时计算所有元素和，</a:t>
            </a:r>
            <a:r>
              <a:rPr lang="en-US" altLang="zh-CN" sz="2000"/>
              <a:t>stride=2</a:t>
            </a:r>
            <a:r>
              <a:rPr lang="zh-CN" altLang="en-US" sz="2000"/>
              <a:t>时只计算偶数位置上数之和</a:t>
            </a:r>
            <a:r>
              <a:rPr lang="en-US" altLang="zh-CN" sz="2000"/>
              <a:t>...</a:t>
            </a:r>
            <a:r>
              <a:rPr lang="zh-CN" altLang="en-US" sz="2000"/>
              <a:t>最后用比值来说明问题。</a:t>
            </a:r>
            <a:endParaRPr lang="zh-CN" altLang="en-US" sz="2000"/>
          </a:p>
          <a:p>
            <a:endParaRPr lang="zh-CN" altLang="en-US" sz="2000"/>
          </a:p>
        </p:txBody>
      </p:sp>
      <p:pic>
        <p:nvPicPr>
          <p:cNvPr id="6" name="图片 5"/>
          <p:cNvPicPr>
            <a:picLocks noChangeAspect="1"/>
          </p:cNvPicPr>
          <p:nvPr/>
        </p:nvPicPr>
        <p:blipFill>
          <a:blip r:embed="rId2"/>
          <a:stretch>
            <a:fillRect/>
          </a:stretch>
        </p:blipFill>
        <p:spPr>
          <a:xfrm>
            <a:off x="850900" y="3260725"/>
            <a:ext cx="4770120" cy="3031490"/>
          </a:xfrm>
          <a:prstGeom prst="rect">
            <a:avLst/>
          </a:prstGeom>
        </p:spPr>
      </p:pic>
      <p:sp>
        <p:nvSpPr>
          <p:cNvPr id="4" name="文本框 3"/>
          <p:cNvSpPr txBox="1"/>
          <p:nvPr/>
        </p:nvSpPr>
        <p:spPr>
          <a:xfrm>
            <a:off x="5699760" y="3053715"/>
            <a:ext cx="6085205" cy="3692525"/>
          </a:xfrm>
          <a:prstGeom prst="rect">
            <a:avLst/>
          </a:prstGeom>
          <a:noFill/>
        </p:spPr>
        <p:txBody>
          <a:bodyPr wrap="square" rtlCol="0">
            <a:spAutoFit/>
          </a:bodyPr>
          <a:p>
            <a:r>
              <a:rPr lang="zh-CN" altLang="en-US"/>
              <a:t>这个</a:t>
            </a:r>
            <a:r>
              <a:rPr lang="en-US" altLang="zh-CN"/>
              <a:t>memory mountain</a:t>
            </a:r>
            <a:r>
              <a:rPr lang="zh-CN" altLang="en-US"/>
              <a:t>怎么看？首先我们观察平行于步长轴的斜坡，图中标为空间局部性，因为随着步长增大空间局部性变差，所以吞吐量变低。</a:t>
            </a:r>
            <a:endParaRPr lang="zh-CN" altLang="en-US"/>
          </a:p>
          <a:p>
            <a:r>
              <a:rPr lang="zh-CN" altLang="en-US"/>
              <a:t>再观察沿着大小轴的方向，可以看到吞吐量在四个位置上有断崖式的下降，即为时间局部性山脊，这个下降是因为数据太大导致不能全都装进一个高速缓存里。</a:t>
            </a:r>
            <a:endParaRPr lang="zh-CN" altLang="en-US"/>
          </a:p>
          <a:p>
            <a:r>
              <a:rPr lang="zh-CN" altLang="en-US"/>
              <a:t>为什么这里体现了时间局部性？因为我们首先进行了一个</a:t>
            </a:r>
            <a:r>
              <a:rPr lang="en-US" altLang="zh-CN"/>
              <a:t>warm up</a:t>
            </a:r>
            <a:r>
              <a:rPr lang="zh-CN" altLang="en-US"/>
              <a:t>以避免</a:t>
            </a:r>
            <a:r>
              <a:rPr lang="en-US" altLang="zh-CN"/>
              <a:t>cold miss</a:t>
            </a:r>
            <a:r>
              <a:rPr lang="zh-CN" altLang="en-US"/>
              <a:t>，这个</a:t>
            </a:r>
            <a:r>
              <a:rPr lang="en-US" altLang="zh-CN"/>
              <a:t>warm up</a:t>
            </a:r>
            <a:r>
              <a:rPr lang="zh-CN" altLang="en-US"/>
              <a:t>中读出的数据能被再次访问到就应用了时间局部性。</a:t>
            </a:r>
            <a:endParaRPr lang="zh-CN" altLang="en-US"/>
          </a:p>
          <a:p>
            <a:r>
              <a:rPr lang="zh-CN" altLang="en-US"/>
              <a:t>那为什么在步长为</a:t>
            </a:r>
            <a:r>
              <a:rPr lang="en-US" altLang="zh-CN"/>
              <a:t>1</a:t>
            </a:r>
            <a:r>
              <a:rPr lang="zh-CN" altLang="en-US"/>
              <a:t>时吞吐量几乎保持不变？因为</a:t>
            </a:r>
            <a:r>
              <a:rPr lang="en-US" altLang="zh-CN"/>
              <a:t>Core i7</a:t>
            </a:r>
            <a:r>
              <a:rPr lang="zh-CN" altLang="en-US"/>
              <a:t>使用了</a:t>
            </a:r>
            <a:r>
              <a:rPr lang="en-US" altLang="zh-CN"/>
              <a:t>prefetch</a:t>
            </a:r>
            <a:r>
              <a:rPr lang="zh-CN" altLang="en-US"/>
              <a:t>（预取）机制，这个机制会识别步长为</a:t>
            </a:r>
            <a:r>
              <a:rPr lang="en-US" altLang="zh-CN"/>
              <a:t>1</a:t>
            </a:r>
            <a:r>
              <a:rPr lang="zh-CN" altLang="en-US"/>
              <a:t>的访问模式来提前将可能要读的数据放到</a:t>
            </a:r>
            <a:r>
              <a:rPr lang="en-US" altLang="zh-CN"/>
              <a:t>cache</a:t>
            </a:r>
            <a:r>
              <a:rPr lang="zh-CN" altLang="en-US"/>
              <a:t>里。</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2553335"/>
          </a:xfrm>
          <a:prstGeom prst="rect">
            <a:avLst/>
          </a:prstGeom>
          <a:noFill/>
        </p:spPr>
        <p:txBody>
          <a:bodyPr wrap="square" rtlCol="0">
            <a:spAutoFit/>
          </a:bodyPr>
          <a:p>
            <a:r>
              <a:rPr lang="zh-CN" altLang="en-US" sz="2000"/>
              <a:t>最后是程序优化。有些优化是编译器能做的，比如合理的重组运算，调整运算的实现，使用合理的语句，乃至于各种复用，这些内容大家学编译原理会详细学到。</a:t>
            </a:r>
            <a:endParaRPr lang="zh-CN" altLang="en-US" sz="2000"/>
          </a:p>
          <a:p>
            <a:r>
              <a:rPr lang="zh-CN" altLang="en-US" sz="2000"/>
              <a:t>而有些优化是编译器做不了的，因为编译器只能做保守的优化，比如内存别名引用、有副作用的函数调用等编译器不会试图对其进行优化。</a:t>
            </a:r>
            <a:endParaRPr lang="zh-CN" altLang="en-US" sz="2000"/>
          </a:p>
          <a:p>
            <a:r>
              <a:rPr lang="zh-CN" altLang="en-US" sz="2000"/>
              <a:t>这就要求编写程序的程序员能够识别出一些可能的低效并做一些行之有效的优化。比如，将一些在循环中会执行多次但结果保持不变的代码移动到循环外用一次执行获取其结果，编译器往往不会进行这样的优化，尤其是当这样的代码是一个函数调用，因为编译器很难判断这样的函数调用是否有副作用（比如修改了全局变量），所以这样的优化必须由程序员自己完成。</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期中说明</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memory hierarchy</a:t>
            </a:r>
            <a:endParaRPr lang="en-US" i="1">
              <a:solidFill>
                <a:schemeClr val="bg1"/>
              </a:solidFill>
            </a:endParaRPr>
          </a:p>
          <a:p>
            <a:r>
              <a:rPr lang="en-US" i="1">
                <a:solidFill>
                  <a:schemeClr val="bg1"/>
                </a:solidFill>
              </a:rPr>
              <a:t> </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2335530"/>
          </a:xfrm>
          <a:prstGeom prst="rect">
            <a:avLst/>
          </a:prstGeom>
          <a:noFill/>
        </p:spPr>
        <p:txBody>
          <a:bodyPr wrap="square" rtlCol="0">
            <a:spAutoFit/>
          </a:bodyPr>
          <a:p>
            <a:pPr fontAlgn="auto">
              <a:lnSpc>
                <a:spcPts val="2500"/>
              </a:lnSpc>
            </a:pPr>
            <a:r>
              <a:rPr lang="en-US" altLang="zh-CN" sz="2000"/>
              <a:t>SRAM?DRAM?ROM?bus?DISK?SSD?</a:t>
            </a:r>
            <a:endParaRPr lang="en-US" altLang="zh-CN" sz="2000"/>
          </a:p>
          <a:p>
            <a:pPr fontAlgn="auto">
              <a:lnSpc>
                <a:spcPts val="2500"/>
              </a:lnSpc>
            </a:pPr>
            <a:r>
              <a:rPr lang="zh-CN" altLang="en-US" sz="2000"/>
              <a:t>局部性？时间局部性？空间局部性？</a:t>
            </a:r>
            <a:endParaRPr lang="zh-CN" altLang="en-US" sz="2000"/>
          </a:p>
          <a:p>
            <a:pPr fontAlgn="auto">
              <a:lnSpc>
                <a:spcPts val="2500"/>
              </a:lnSpc>
            </a:pPr>
            <a:r>
              <a:rPr lang="en-US" altLang="zh-CN" sz="2000"/>
              <a:t>memory hierarchy?hit?miss?</a:t>
            </a:r>
            <a:endParaRPr lang="en-US" altLang="zh-CN" sz="2000"/>
          </a:p>
          <a:p>
            <a:pPr fontAlgn="auto">
              <a:lnSpc>
                <a:spcPts val="2500"/>
              </a:lnSpc>
            </a:pPr>
            <a:r>
              <a:rPr lang="zh-CN" altLang="en-US" sz="2000"/>
              <a:t>高速缓存的类型？全相联、组相联和直接映射？</a:t>
            </a:r>
            <a:endParaRPr lang="zh-CN" altLang="en-US" sz="2000"/>
          </a:p>
          <a:p>
            <a:pPr fontAlgn="auto">
              <a:lnSpc>
                <a:spcPts val="2500"/>
              </a:lnSpc>
            </a:pPr>
            <a:r>
              <a:rPr lang="zh-CN" altLang="en-US" sz="2000"/>
              <a:t>如何写？</a:t>
            </a:r>
            <a:endParaRPr lang="zh-CN" altLang="en-US" sz="2000"/>
          </a:p>
          <a:p>
            <a:pPr fontAlgn="auto">
              <a:lnSpc>
                <a:spcPts val="2500"/>
              </a:lnSpc>
            </a:pPr>
            <a:r>
              <a:rPr lang="en-US" altLang="zh-CN" sz="2000"/>
              <a:t>memory mountain</a:t>
            </a:r>
            <a:r>
              <a:rPr lang="zh-CN" altLang="en-US" sz="2000"/>
              <a:t>？</a:t>
            </a:r>
            <a:endParaRPr lang="zh-CN" altLang="en-US" sz="2000"/>
          </a:p>
          <a:p>
            <a:pPr fontAlgn="auto">
              <a:lnSpc>
                <a:spcPts val="2500"/>
              </a:lnSpc>
            </a:pPr>
            <a:r>
              <a:rPr lang="en-US" altLang="zh-CN" sz="2000"/>
              <a:t>optimization</a:t>
            </a:r>
            <a:r>
              <a:rPr lang="zh-CN" alt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en-US" altLang="zh-CN" sz="2000"/>
              <a:t>RAM</a:t>
            </a:r>
            <a:r>
              <a:rPr lang="zh-CN" altLang="en-US" sz="2000"/>
              <a:t>，随机访问存储器可以分成</a:t>
            </a:r>
            <a:r>
              <a:rPr lang="en-US" altLang="zh-CN" sz="2000"/>
              <a:t>SRAM</a:t>
            </a:r>
            <a:r>
              <a:rPr lang="zh-CN" altLang="en-US" sz="2000"/>
              <a:t>和</a:t>
            </a:r>
            <a:r>
              <a:rPr lang="en-US" altLang="zh-CN" sz="2000"/>
              <a:t>DRAM</a:t>
            </a:r>
            <a:r>
              <a:rPr lang="zh-CN" altLang="en-US" sz="2000"/>
              <a:t>。</a:t>
            </a:r>
            <a:endParaRPr lang="zh-CN" altLang="en-US" sz="2000"/>
          </a:p>
          <a:p>
            <a:pPr fontAlgn="auto">
              <a:lnSpc>
                <a:spcPts val="2500"/>
              </a:lnSpc>
            </a:pPr>
            <a:r>
              <a:rPr lang="zh-CN" altLang="en-US" sz="2000"/>
              <a:t>静态的SRAM：双稳态，六晶体管电路，可以无限期保持在两个不同电压状态之一，其他任何状态都不稳定，只要有电，就会永远保持它的值，对干扰不敏感，访问速度快，花费高，常用于高速缓存。</a:t>
            </a:r>
            <a:endParaRPr lang="zh-CN" altLang="en-US" sz="2000"/>
          </a:p>
          <a:p>
            <a:pPr fontAlgn="auto">
              <a:lnSpc>
                <a:spcPts val="2500"/>
              </a:lnSpc>
            </a:pPr>
            <a:r>
              <a:rPr lang="zh-CN" altLang="en-US" sz="2000"/>
              <a:t>动态的DRAM：每个位存储为一个电容的充电，每个单元由一个电容和一个晶体管组成，对干扰非常敏感，电压被扰乱之后就永远不会恢复（如数码照相机和摄像机的传感器），系统必须周期性读出然后重写来刷新内存每一位。（或者使用纠错码），常用作主存或帧缓冲区。</a:t>
            </a:r>
            <a:endParaRPr lang="zh-CN" altLang="en-US" sz="2000"/>
          </a:p>
          <a:p>
            <a:pPr fontAlgn="auto">
              <a:lnSpc>
                <a:spcPts val="2500"/>
              </a:lnSpc>
            </a:pPr>
            <a:r>
              <a:rPr lang="en-US" altLang="zh-CN" sz="2000"/>
              <a:t>DRAM</a:t>
            </a:r>
            <a:r>
              <a:rPr lang="zh-CN" altLang="en-US" sz="2000"/>
              <a:t>的读：DRAM中分成d个超单元，每个超单元有w个位，于是一个这样的</a:t>
            </a:r>
            <a:r>
              <a:rPr lang="en-US" altLang="zh-CN" sz="2000"/>
              <a:t>DRAM</a:t>
            </a:r>
            <a:r>
              <a:rPr lang="zh-CN" altLang="en-US" sz="2000"/>
              <a:t>可以存储</a:t>
            </a:r>
            <a:r>
              <a:rPr lang="en-US" altLang="zh-CN" sz="2000"/>
              <a:t>dw</a:t>
            </a:r>
            <a:r>
              <a:rPr lang="zh-CN" altLang="en-US" sz="2000"/>
              <a:t>位的信息。这</a:t>
            </a:r>
            <a:r>
              <a:rPr lang="en-US" altLang="zh-CN" sz="2000"/>
              <a:t>d</a:t>
            </a:r>
            <a:r>
              <a:rPr lang="zh-CN" altLang="en-US" sz="2000"/>
              <a:t>个超单元可以分成r行c列，即rc=d，有地址引脚和数据引脚，地址引脚先传送RAS（行指标），再传送CAS（列指标），即RAS与CAS共享地址引脚。</a:t>
            </a:r>
            <a:endParaRPr lang="zh-CN" altLang="en-US" sz="2000"/>
          </a:p>
          <a:p>
            <a:pPr fontAlgn="auto">
              <a:lnSpc>
                <a:spcPts val="2500"/>
              </a:lnSpc>
            </a:pPr>
            <a:r>
              <a:rPr lang="zh-CN" altLang="en-US" sz="2000"/>
              <a:t>对上述逻辑的解释：一个引脚可以理解为一个传递信息的外部连接器，只能传递一位的信息，于是对于行指标和列指标有</a:t>
            </a:r>
            <a:r>
              <a:rPr lang="en-US" altLang="zh-CN" sz="2000"/>
              <a:t>k</a:t>
            </a:r>
            <a:r>
              <a:rPr lang="zh-CN" altLang="en-US" sz="2000"/>
              <a:t>位的</a:t>
            </a:r>
            <a:r>
              <a:rPr lang="en-US" altLang="zh-CN" sz="2000"/>
              <a:t>DRAM</a:t>
            </a:r>
            <a:r>
              <a:rPr lang="zh-CN" altLang="en-US" sz="2000"/>
              <a:t>而言需要</a:t>
            </a:r>
            <a:r>
              <a:rPr lang="en-US" altLang="zh-CN" sz="2000"/>
              <a:t>k</a:t>
            </a:r>
            <a:r>
              <a:rPr lang="zh-CN" altLang="en-US" sz="2000"/>
              <a:t>个地址引脚，每个超单元有</a:t>
            </a:r>
            <a:r>
              <a:rPr lang="en-US" altLang="zh-CN" sz="2000"/>
              <a:t>w</a:t>
            </a:r>
            <a:r>
              <a:rPr lang="zh-CN" altLang="en-US" sz="2000"/>
              <a:t>位的</a:t>
            </a:r>
            <a:r>
              <a:rPr lang="en-US" altLang="zh-CN" sz="2000"/>
              <a:t>DRAM</a:t>
            </a:r>
            <a:r>
              <a:rPr lang="zh-CN" altLang="en-US" sz="2000"/>
              <a:t>需要</a:t>
            </a:r>
            <a:r>
              <a:rPr lang="en-US" altLang="zh-CN" sz="2000"/>
              <a:t>w</a:t>
            </a:r>
            <a:r>
              <a:rPr lang="zh-CN" altLang="en-US" sz="2000"/>
              <a:t>个数据引脚。</a:t>
            </a:r>
            <a:endParaRPr lang="zh-CN" altLang="en-US" sz="2000"/>
          </a:p>
          <a:p>
            <a:pPr fontAlgn="auto">
              <a:lnSpc>
                <a:spcPts val="2500"/>
              </a:lnSpc>
            </a:pPr>
            <a:r>
              <a:rPr lang="en-US" altLang="zh-CN" sz="2000"/>
              <a:t>DRAM</a:t>
            </a:r>
            <a:r>
              <a:rPr lang="zh-CN" altLang="en-US" sz="2000"/>
              <a:t>中有一个内部行缓冲区，在访问时会先将</a:t>
            </a:r>
            <a:r>
              <a:rPr lang="en-US" altLang="zh-CN" sz="2000"/>
              <a:t>RAS</a:t>
            </a:r>
            <a:r>
              <a:rPr lang="zh-CN" altLang="en-US" sz="2000"/>
              <a:t>对应的整个行放进缓冲区里，然后从缓冲区里读出</a:t>
            </a:r>
            <a:r>
              <a:rPr lang="en-US" altLang="zh-CN" sz="2000"/>
              <a:t>DAS</a:t>
            </a:r>
            <a:r>
              <a:rPr lang="zh-CN" altLang="en-US" sz="2000"/>
              <a:t>对应的列，那么一种很自然的优化就是如果下一次要访问的行已经在缓冲区里就不需要重新读出了，这就是</a:t>
            </a:r>
            <a:r>
              <a:rPr lang="en-US" altLang="zh-CN" sz="2000"/>
              <a:t>FPM DRAM</a:t>
            </a:r>
            <a:r>
              <a:rPr lang="zh-CN" altLang="en-US" sz="2000"/>
              <a:t>的思想。</a:t>
            </a:r>
            <a:endParaRPr lang="zh-CN" altLang="en-US" sz="2000"/>
          </a:p>
          <a:p>
            <a:pPr fontAlgn="auto">
              <a:lnSpc>
                <a:spcPts val="2500"/>
              </a:lnSpc>
            </a:pPr>
            <a:r>
              <a:rPr lang="en-US" altLang="zh-CN" sz="2000"/>
              <a:t>DRAM</a:t>
            </a:r>
            <a:r>
              <a:rPr lang="zh-CN" altLang="en-US" sz="2000"/>
              <a:t>组织成二维阵列可以降低地址引脚的数量，缺点就是地址要分两次进行传递。</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这里值得说明的一点是，以</a:t>
            </a:r>
            <a:r>
              <a:rPr lang="en-US" altLang="zh-CN" sz="2000"/>
              <a:t>Intel core i7</a:t>
            </a:r>
            <a:r>
              <a:rPr lang="zh-CN" altLang="en-US" sz="2000"/>
              <a:t>为例，其使用的</a:t>
            </a:r>
            <a:r>
              <a:rPr lang="en-US" altLang="zh-CN" sz="2000"/>
              <a:t>DIMM</a:t>
            </a:r>
            <a:r>
              <a:rPr lang="zh-CN" altLang="en-US" sz="2000"/>
              <a:t>应用了</a:t>
            </a:r>
            <a:r>
              <a:rPr lang="en-US" altLang="zh-CN" sz="2000"/>
              <a:t>8</a:t>
            </a:r>
            <a:r>
              <a:rPr lang="zh-CN" altLang="en-US" sz="2000"/>
              <a:t>个</a:t>
            </a:r>
            <a:r>
              <a:rPr lang="en-US" altLang="zh-CN" sz="2000"/>
              <a:t>DRAM</a:t>
            </a:r>
            <a:r>
              <a:rPr lang="zh-CN" altLang="en-US" sz="2000"/>
              <a:t>芯片，每个</a:t>
            </a:r>
            <a:r>
              <a:rPr lang="en-US" altLang="zh-CN" sz="2000"/>
              <a:t>DRAM</a:t>
            </a:r>
            <a:r>
              <a:rPr lang="zh-CN" altLang="en-US" sz="2000"/>
              <a:t>芯片大小为</a:t>
            </a:r>
            <a:r>
              <a:rPr lang="en-US" altLang="zh-CN" sz="2000"/>
              <a:t>8M</a:t>
            </a:r>
            <a:r>
              <a:rPr lang="zh-CN" altLang="en-US" sz="2000"/>
              <a:t>，每个芯片上的一个</a:t>
            </a:r>
            <a:r>
              <a:rPr lang="en-US" altLang="zh-CN" sz="2000"/>
              <a:t>supercell</a:t>
            </a:r>
            <a:r>
              <a:rPr lang="zh-CN" altLang="en-US" sz="2000"/>
              <a:t>存储</a:t>
            </a:r>
            <a:r>
              <a:rPr lang="en-US" altLang="zh-CN" sz="2000"/>
              <a:t>1byte</a:t>
            </a:r>
            <a:r>
              <a:rPr lang="zh-CN" altLang="en-US" sz="2000"/>
              <a:t>（</a:t>
            </a:r>
            <a:r>
              <a:rPr lang="en-US" altLang="zh-CN" sz="2000"/>
              <a:t>w=8</a:t>
            </a:r>
            <a:r>
              <a:rPr lang="zh-CN" altLang="en-US" sz="2000"/>
              <a:t>位）数据。在访问时一次会从中读出</a:t>
            </a:r>
            <a:r>
              <a:rPr lang="en-US" altLang="zh-CN" sz="2000"/>
              <a:t>8</a:t>
            </a:r>
            <a:r>
              <a:rPr lang="zh-CN" altLang="en-US" sz="2000"/>
              <a:t>个</a:t>
            </a:r>
            <a:r>
              <a:rPr lang="en-US" altLang="zh-CN" sz="2000"/>
              <a:t>byte</a:t>
            </a:r>
            <a:r>
              <a:rPr lang="zh-CN" altLang="en-US" sz="2000"/>
              <a:t>（</a:t>
            </a:r>
            <a:r>
              <a:rPr lang="en-US" altLang="zh-CN" sz="2000"/>
              <a:t>64</a:t>
            </a:r>
            <a:r>
              <a:rPr lang="zh-CN" altLang="en-US" sz="2000"/>
              <a:t>位），这</a:t>
            </a:r>
            <a:r>
              <a:rPr lang="en-US" altLang="zh-CN" sz="2000"/>
              <a:t>64</a:t>
            </a:r>
            <a:r>
              <a:rPr lang="zh-CN" altLang="en-US" sz="2000"/>
              <a:t>位数据（</a:t>
            </a:r>
            <a:r>
              <a:rPr lang="en-US" altLang="zh-CN" sz="2000"/>
              <a:t>8</a:t>
            </a:r>
            <a:r>
              <a:rPr lang="zh-CN" altLang="en-US" sz="2000"/>
              <a:t>个</a:t>
            </a:r>
            <a:r>
              <a:rPr lang="en-US" altLang="zh-CN" sz="2000"/>
              <a:t>byte</a:t>
            </a:r>
            <a:r>
              <a:rPr lang="zh-CN" altLang="en-US" sz="2000"/>
              <a:t>）分别来自于对应</a:t>
            </a:r>
            <a:r>
              <a:rPr lang="en-US" altLang="zh-CN" sz="2000"/>
              <a:t>8</a:t>
            </a:r>
            <a:r>
              <a:rPr lang="zh-CN" altLang="en-US" sz="2000"/>
              <a:t>个</a:t>
            </a:r>
            <a:r>
              <a:rPr lang="en-US" altLang="zh-CN" sz="2000"/>
              <a:t>DRAM</a:t>
            </a:r>
            <a:r>
              <a:rPr lang="zh-CN" altLang="en-US" sz="2000"/>
              <a:t>芯片，对每个芯片使用同一个超单元地址（</a:t>
            </a:r>
            <a:r>
              <a:rPr lang="en-US" altLang="zh-CN" sz="2000"/>
              <a:t>i,j)</a:t>
            </a:r>
            <a:r>
              <a:rPr lang="zh-CN" altLang="en-US" sz="2000"/>
              <a:t>读出对应位置上的数据然后合并成一个</a:t>
            </a:r>
            <a:r>
              <a:rPr lang="en-US" altLang="zh-CN" sz="2000"/>
              <a:t>64</a:t>
            </a:r>
            <a:r>
              <a:rPr lang="zh-CN" altLang="en-US" sz="2000"/>
              <a:t>位数据。</a:t>
            </a:r>
            <a:endParaRPr lang="zh-CN" altLang="en-US" sz="2000"/>
          </a:p>
          <a:p>
            <a:pPr fontAlgn="auto">
              <a:lnSpc>
                <a:spcPts val="2500"/>
              </a:lnSpc>
            </a:pPr>
            <a:r>
              <a:rPr lang="en-US" altLang="zh-CN" sz="2000"/>
              <a:t>DRAM</a:t>
            </a:r>
            <a:r>
              <a:rPr lang="zh-CN" altLang="en-US" sz="2000"/>
              <a:t>有很多增强版：</a:t>
            </a:r>
            <a:endParaRPr lang="zh-CN" altLang="en-US" sz="2000"/>
          </a:p>
          <a:p>
            <a:pPr fontAlgn="auto">
              <a:lnSpc>
                <a:spcPts val="2500"/>
              </a:lnSpc>
            </a:pPr>
            <a:r>
              <a:rPr lang="zh-CN" altLang="en-US" sz="2000"/>
              <a:t>FPM快页模式DRAM：允许对同一行连续的访问可以从缓冲区得到服务</a:t>
            </a:r>
            <a:endParaRPr lang="zh-CN" altLang="en-US" sz="2000"/>
          </a:p>
          <a:p>
            <a:pPr fontAlgn="auto">
              <a:lnSpc>
                <a:spcPts val="2500"/>
              </a:lnSpc>
            </a:pPr>
            <a:r>
              <a:rPr lang="zh-CN" altLang="en-US" sz="2000"/>
              <a:t>EDO扩展数据输出DRAM：</a:t>
            </a:r>
            <a:r>
              <a:rPr lang="en-US" altLang="zh-CN" sz="2000"/>
              <a:t>FPM DRAM</a:t>
            </a:r>
            <a:r>
              <a:rPr lang="zh-CN" altLang="en-US" sz="2000"/>
              <a:t>的增强形式，各个CAS在时间上比FPM更紧密</a:t>
            </a:r>
            <a:endParaRPr lang="zh-CN" altLang="en-US" sz="2000"/>
          </a:p>
          <a:p>
            <a:pPr fontAlgn="auto">
              <a:lnSpc>
                <a:spcPts val="2500"/>
              </a:lnSpc>
            </a:pPr>
            <a:r>
              <a:rPr lang="zh-CN" altLang="en-US" sz="2000"/>
              <a:t>S同步DRAM：比异步的存储器更快输出超单元的内容</a:t>
            </a:r>
            <a:endParaRPr lang="zh-CN" altLang="en-US" sz="2000"/>
          </a:p>
          <a:p>
            <a:pPr fontAlgn="auto">
              <a:lnSpc>
                <a:spcPts val="2500"/>
              </a:lnSpc>
            </a:pPr>
            <a:r>
              <a:rPr lang="zh-CN" altLang="en-US" sz="2000"/>
              <a:t>DDRS双倍速率数据同步DRAM：对SDRAM的增强，以两个时钟沿为控制信号，使</a:t>
            </a:r>
            <a:r>
              <a:rPr lang="en-US" altLang="zh-CN" sz="2000"/>
              <a:t>DRAM</a:t>
            </a:r>
            <a:r>
              <a:rPr lang="zh-CN" altLang="en-US" sz="2000"/>
              <a:t>速率翻倍。</a:t>
            </a:r>
            <a:endParaRPr lang="zh-CN" altLang="en-US" sz="2000"/>
          </a:p>
          <a:p>
            <a:pPr fontAlgn="auto">
              <a:lnSpc>
                <a:spcPts val="2500"/>
              </a:lnSpc>
            </a:pPr>
            <a:r>
              <a:rPr lang="zh-CN" altLang="en-US" sz="2000"/>
              <a:t>VRAM：用在图形系统帧缓冲区中，思想与FPM DRAM类似，允许对内存并行读写</a:t>
            </a:r>
            <a:endParaRPr lang="zh-CN" altLang="en-US" sz="2000"/>
          </a:p>
          <a:p>
            <a:pPr fontAlgn="auto">
              <a:lnSpc>
                <a:spcPts val="2500"/>
              </a:lnSpc>
            </a:pPr>
            <a:r>
              <a:rPr lang="en-US" altLang="zh-CN" sz="2000"/>
              <a:t>SRAM</a:t>
            </a:r>
            <a:r>
              <a:rPr lang="zh-CN" altLang="en-US" sz="2000"/>
              <a:t>和</a:t>
            </a:r>
            <a:r>
              <a:rPr lang="en-US" altLang="zh-CN" sz="2000"/>
              <a:t>DRAM</a:t>
            </a:r>
            <a:r>
              <a:rPr lang="zh-CN" altLang="en-US" sz="2000"/>
              <a:t>断电后就会丢失它们的信息，因此它们是易失的（</a:t>
            </a:r>
            <a:r>
              <a:rPr lang="en-US" altLang="zh-CN" sz="2000"/>
              <a:t>volatile</a:t>
            </a:r>
            <a:r>
              <a:rPr lang="zh-CN" altLang="en-US" sz="2000"/>
              <a:t>），而非易失性存储器即使断电后也保存着信息，它们被称为</a:t>
            </a:r>
            <a:r>
              <a:rPr lang="en-US" altLang="zh-CN" sz="2000"/>
              <a:t>ROM</a:t>
            </a:r>
            <a:r>
              <a:rPr lang="zh-CN" altLang="en-US" sz="2000"/>
              <a:t>（</a:t>
            </a:r>
            <a:r>
              <a:rPr lang="en-US" altLang="zh-CN" sz="2000"/>
              <a:t>read-only memory</a:t>
            </a:r>
            <a:r>
              <a:rPr lang="zh-CN" altLang="en-US" sz="2000"/>
              <a:t>），但并不意味着它们完全不能写。</a:t>
            </a:r>
            <a:endParaRPr lang="zh-CN" altLang="en-US" sz="2000"/>
          </a:p>
          <a:p>
            <a:pPr fontAlgn="auto">
              <a:lnSpc>
                <a:spcPts val="2500"/>
              </a:lnSpc>
            </a:pPr>
            <a:r>
              <a:rPr lang="zh-CN" altLang="en-US" sz="2000"/>
              <a:t>PROM：可编程ROM，只能被编程一次，有一个只能被熔断一次的熔丝</a:t>
            </a:r>
            <a:endParaRPr lang="zh-CN" altLang="en-US" sz="2000"/>
          </a:p>
          <a:p>
            <a:pPr fontAlgn="auto">
              <a:lnSpc>
                <a:spcPts val="2500"/>
              </a:lnSpc>
            </a:pPr>
            <a:r>
              <a:rPr lang="zh-CN" altLang="en-US" sz="2000"/>
              <a:t>EPROM：可擦写可编程ROM，允许光到达存储单元，紫外光会把单元清除为0，可擦除重编程1000次。</a:t>
            </a:r>
            <a:endParaRPr lang="zh-CN" altLang="en-US" sz="2000"/>
          </a:p>
          <a:p>
            <a:pPr fontAlgn="auto">
              <a:lnSpc>
                <a:spcPts val="2500"/>
              </a:lnSpc>
            </a:pPr>
            <a:r>
              <a:rPr lang="zh-CN" altLang="en-US" sz="2000"/>
              <a:t>EEPROM：电子EPROM不需要物理上独立的编程设备，可以擦除重写1e5次。</a:t>
            </a:r>
            <a:endParaRPr lang="zh-CN" altLang="en-US" sz="2000"/>
          </a:p>
          <a:p>
            <a:pPr fontAlgn="auto">
              <a:lnSpc>
                <a:spcPts val="2500"/>
              </a:lnSpc>
            </a:pPr>
            <a:r>
              <a:rPr lang="zh-CN" altLang="en-US" sz="2000"/>
              <a:t>flash memory闪存：基于EEPROM</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latin typeface="+mn-ea"/>
                <a:cs typeface="+mn-ea"/>
              </a:rPr>
              <a:t>存储在</a:t>
            </a:r>
            <a:r>
              <a:rPr lang="en-US" altLang="zh-CN" sz="2000">
                <a:latin typeface="+mn-ea"/>
                <a:cs typeface="+mn-ea"/>
              </a:rPr>
              <a:t>ROM</a:t>
            </a:r>
            <a:r>
              <a:rPr lang="zh-CN" altLang="en-US" sz="2000">
                <a:latin typeface="+mn-ea"/>
                <a:cs typeface="+mn-ea"/>
              </a:rPr>
              <a:t>中的程序被称为固件（</a:t>
            </a:r>
            <a:r>
              <a:rPr lang="en-US" altLang="zh-CN" sz="2000">
                <a:latin typeface="+mn-ea"/>
                <a:cs typeface="+mn-ea"/>
              </a:rPr>
              <a:t>firmware)</a:t>
            </a:r>
            <a:r>
              <a:rPr lang="zh-CN" altLang="en-US" sz="2000">
                <a:latin typeface="+mn-ea"/>
                <a:cs typeface="+mn-ea"/>
              </a:rPr>
              <a:t>，计算机系统通电后会运行存储在</a:t>
            </a:r>
            <a:r>
              <a:rPr lang="en-US" altLang="zh-CN" sz="2000">
                <a:latin typeface="+mn-ea"/>
                <a:cs typeface="+mn-ea"/>
              </a:rPr>
              <a:t>ROM</a:t>
            </a:r>
            <a:r>
              <a:rPr lang="zh-CN" altLang="en-US" sz="2000">
                <a:latin typeface="+mn-ea"/>
                <a:cs typeface="+mn-ea"/>
              </a:rPr>
              <a:t>中的固件，一些系统提供了基本的输入和输出函数（</a:t>
            </a:r>
            <a:r>
              <a:rPr lang="en-US" altLang="zh-CN" sz="2000">
                <a:latin typeface="+mn-ea"/>
                <a:cs typeface="+mn-ea"/>
              </a:rPr>
              <a:t>PC</a:t>
            </a:r>
            <a:r>
              <a:rPr lang="zh-CN" altLang="en-US" sz="2000">
                <a:latin typeface="+mn-ea"/>
                <a:cs typeface="+mn-ea"/>
              </a:rPr>
              <a:t>的</a:t>
            </a:r>
            <a:r>
              <a:rPr lang="en-US" altLang="zh-CN" sz="2000">
                <a:latin typeface="+mn-ea"/>
                <a:cs typeface="+mn-ea"/>
              </a:rPr>
              <a:t>BIOS</a:t>
            </a:r>
            <a:r>
              <a:rPr lang="zh-CN" altLang="en-US" sz="2000">
                <a:latin typeface="+mn-ea"/>
                <a:cs typeface="+mn-ea"/>
              </a:rPr>
              <a:t>例程等）。</a:t>
            </a:r>
            <a:endParaRPr lang="zh-CN" altLang="en-US" sz="2000">
              <a:latin typeface="+mn-ea"/>
              <a:cs typeface="+mn-ea"/>
            </a:endParaRPr>
          </a:p>
          <a:p>
            <a:pPr fontAlgn="auto">
              <a:lnSpc>
                <a:spcPts val="2500"/>
              </a:lnSpc>
            </a:pPr>
            <a:r>
              <a:rPr lang="zh-CN" altLang="en-US" sz="2000">
                <a:latin typeface="+mn-ea"/>
                <a:cs typeface="+mn-ea"/>
              </a:rPr>
              <a:t>数据流通过总线（</a:t>
            </a:r>
            <a:r>
              <a:rPr lang="en-US" altLang="zh-CN" sz="2000">
                <a:latin typeface="+mn-ea"/>
                <a:cs typeface="+mn-ea"/>
              </a:rPr>
              <a:t>bus</a:t>
            </a:r>
            <a:r>
              <a:rPr lang="zh-CN" altLang="en-US" sz="2000">
                <a:latin typeface="+mn-ea"/>
                <a:cs typeface="+mn-ea"/>
              </a:rPr>
              <a:t>）在处理器和主存之间流动，每次</a:t>
            </a:r>
            <a:r>
              <a:rPr lang="en-US" altLang="zh-CN" sz="2000">
                <a:latin typeface="+mn-ea"/>
                <a:cs typeface="+mn-ea"/>
              </a:rPr>
              <a:t>CPU</a:t>
            </a:r>
            <a:r>
              <a:rPr lang="zh-CN" altLang="en-US" sz="2000">
                <a:latin typeface="+mn-ea"/>
                <a:cs typeface="+mn-ea"/>
              </a:rPr>
              <a:t>和主存之间的数据传送都是通过一些列步骤完成的，这些步骤称为总线事务。</a:t>
            </a:r>
            <a:endParaRPr lang="zh-CN" altLang="en-US" sz="2000">
              <a:latin typeface="+mn-ea"/>
              <a:cs typeface="+mn-ea"/>
            </a:endParaRPr>
          </a:p>
          <a:p>
            <a:pPr fontAlgn="auto">
              <a:lnSpc>
                <a:spcPts val="2500"/>
              </a:lnSpc>
            </a:pPr>
            <a:r>
              <a:rPr lang="zh-CN" altLang="en-US" sz="2000">
                <a:latin typeface="+mn-ea"/>
                <a:cs typeface="+mn-ea"/>
              </a:rPr>
              <a:t>一个示例计算机系统包含</a:t>
            </a:r>
            <a:r>
              <a:rPr lang="en-US" altLang="zh-CN" sz="2000">
                <a:latin typeface="+mn-ea"/>
                <a:cs typeface="+mn-ea"/>
              </a:rPr>
              <a:t>CPU</a:t>
            </a:r>
            <a:r>
              <a:rPr lang="zh-CN" altLang="en-US" sz="2000">
                <a:latin typeface="+mn-ea"/>
                <a:cs typeface="+mn-ea"/>
              </a:rPr>
              <a:t>芯片、</a:t>
            </a:r>
            <a:r>
              <a:rPr lang="en-US" altLang="zh-CN" sz="2000">
                <a:latin typeface="+mn-ea"/>
                <a:cs typeface="+mn-ea"/>
              </a:rPr>
              <a:t>I/O bridge</a:t>
            </a:r>
            <a:r>
              <a:rPr lang="zh-CN" altLang="en-US" sz="2000">
                <a:latin typeface="+mn-ea"/>
                <a:cs typeface="+mn-ea"/>
              </a:rPr>
              <a:t>（内含内存管理器）和主存，</a:t>
            </a:r>
            <a:r>
              <a:rPr lang="en-US" altLang="zh-CN" sz="2000">
                <a:latin typeface="+mn-ea"/>
                <a:cs typeface="+mn-ea"/>
              </a:rPr>
              <a:t>CPU</a:t>
            </a:r>
            <a:r>
              <a:rPr lang="zh-CN" altLang="en-US" sz="2000">
                <a:latin typeface="+mn-ea"/>
                <a:cs typeface="+mn-ea"/>
              </a:rPr>
              <a:t>芯片通过系统总线连接到</a:t>
            </a:r>
            <a:r>
              <a:rPr lang="en-US" altLang="zh-CN" sz="2000">
                <a:latin typeface="+mn-ea"/>
                <a:cs typeface="+mn-ea"/>
              </a:rPr>
              <a:t>IO</a:t>
            </a:r>
            <a:r>
              <a:rPr lang="zh-CN" altLang="en-US" sz="2000">
                <a:latin typeface="+mn-ea"/>
                <a:cs typeface="+mn-ea"/>
              </a:rPr>
              <a:t>桥，</a:t>
            </a:r>
            <a:r>
              <a:rPr lang="en-US" altLang="zh-CN" sz="2000">
                <a:latin typeface="+mn-ea"/>
                <a:cs typeface="+mn-ea"/>
              </a:rPr>
              <a:t>IO</a:t>
            </a:r>
            <a:r>
              <a:rPr lang="zh-CN" altLang="en-US" sz="2000">
                <a:latin typeface="+mn-ea"/>
                <a:cs typeface="+mn-ea"/>
              </a:rPr>
              <a:t>桥通过内存总线连接到主存。</a:t>
            </a:r>
            <a:endParaRPr lang="zh-CN" altLang="en-US" sz="2000">
              <a:latin typeface="+mn-ea"/>
              <a:cs typeface="+mn-ea"/>
            </a:endParaRPr>
          </a:p>
          <a:p>
            <a:pPr fontAlgn="auto">
              <a:lnSpc>
                <a:spcPts val="2500"/>
              </a:lnSpc>
            </a:pPr>
            <a:r>
              <a:rPr lang="zh-CN" altLang="en-US" sz="2000">
                <a:latin typeface="+mn-ea"/>
                <a:cs typeface="+mn-ea"/>
              </a:rPr>
              <a:t>磁盘是用来保存大量数据的存储设备，其访问速度慢，比DRAM慢1e5倍，比SRAM慢1e6倍。磁盘由盘片构成，每个盘片有两个表面，中央有一个旋转的主轴，其使得盘片以固定的旋转速率旋转，每分钟的转数记为</a:t>
            </a:r>
            <a:r>
              <a:rPr lang="en-US" altLang="zh-CN" sz="2000">
                <a:latin typeface="+mn-ea"/>
                <a:cs typeface="+mn-ea"/>
              </a:rPr>
              <a:t>RPM</a:t>
            </a:r>
            <a:r>
              <a:rPr lang="zh-CN" altLang="en-US" sz="2000">
                <a:latin typeface="+mn-ea"/>
                <a:cs typeface="+mn-ea"/>
              </a:rPr>
              <a:t>。每个表面由一组同心圆（磁道）构成，每个磁道被划分为一组扇区，每个扇区之间有间隙用来标识格式化位。多个叠放在一起的盘片构成了一个磁盘（旋转磁盘），不同盘面上半径相同的磁道构成一个柱面，即柱面数</a:t>
            </a:r>
            <a:r>
              <a:rPr lang="en-US" altLang="zh-CN" sz="2000">
                <a:latin typeface="+mn-ea"/>
                <a:cs typeface="+mn-ea"/>
              </a:rPr>
              <a:t>=</a:t>
            </a:r>
            <a:r>
              <a:rPr lang="zh-CN" altLang="en-US" sz="2000">
                <a:latin typeface="+mn-ea"/>
                <a:cs typeface="+mn-ea"/>
              </a:rPr>
              <a:t>磁道数。</a:t>
            </a:r>
            <a:endParaRPr lang="zh-CN" altLang="en-US" sz="2000">
              <a:latin typeface="+mn-ea"/>
              <a:cs typeface="+mn-ea"/>
            </a:endParaRPr>
          </a:p>
          <a:p>
            <a:pPr fontAlgn="auto">
              <a:lnSpc>
                <a:spcPts val="2500"/>
              </a:lnSpc>
            </a:pPr>
            <a:r>
              <a:rPr lang="zh-CN" altLang="en-US" sz="2000">
                <a:latin typeface="+mn-ea"/>
                <a:cs typeface="+mn-ea"/>
              </a:rPr>
              <a:t>一个磁盘的容量=</a:t>
            </a:r>
            <a:r>
              <a:rPr lang="zh-CN" altLang="en-US" sz="2000" b="1">
                <a:latin typeface="+mn-ea"/>
                <a:cs typeface="+mn-ea"/>
              </a:rPr>
              <a:t>2</a:t>
            </a:r>
            <a:r>
              <a:rPr lang="zh-CN" altLang="en-US" sz="2000">
                <a:latin typeface="+mn-ea"/>
                <a:cs typeface="+mn-ea"/>
              </a:rPr>
              <a:t>*盘片数量*每面磁道（柱面）数*各磁道平均扇区数*每扇区字节数。</a:t>
            </a:r>
            <a:endParaRPr lang="zh-CN" altLang="en-US" sz="2000">
              <a:latin typeface="+mn-ea"/>
              <a:cs typeface="+mn-ea"/>
            </a:endParaRPr>
          </a:p>
          <a:p>
            <a:pPr fontAlgn="auto">
              <a:lnSpc>
                <a:spcPts val="2500"/>
              </a:lnSpc>
            </a:pPr>
            <a:r>
              <a:rPr lang="zh-CN" altLang="en-US" sz="2000">
                <a:latin typeface="+mn-ea"/>
                <a:cs typeface="+mn-ea"/>
              </a:rPr>
              <a:t>一个磁盘读取数据的时间主要分为三部分：寻道时间（</a:t>
            </a:r>
            <a:r>
              <a:rPr lang="en-US" altLang="zh-CN" sz="2000">
                <a:latin typeface="+mn-ea"/>
                <a:cs typeface="+mn-ea"/>
              </a:rPr>
              <a:t>seek</a:t>
            </a:r>
            <a:r>
              <a:rPr lang="zh-CN" altLang="en-US" sz="2000">
                <a:latin typeface="+mn-ea"/>
                <a:cs typeface="+mn-ea"/>
              </a:rPr>
              <a:t>，将读</a:t>
            </a:r>
            <a:r>
              <a:rPr lang="en-US" altLang="zh-CN" sz="2000">
                <a:latin typeface="+mn-ea"/>
                <a:cs typeface="+mn-ea"/>
              </a:rPr>
              <a:t>/</a:t>
            </a:r>
            <a:r>
              <a:rPr lang="zh-CN" altLang="en-US" sz="2000">
                <a:latin typeface="+mn-ea"/>
                <a:cs typeface="+mn-ea"/>
              </a:rPr>
              <a:t>写头移动到对应磁道上的时间，需要测量，通常为</a:t>
            </a:r>
            <a:r>
              <a:rPr lang="en-US" altLang="zh-CN" sz="2000">
                <a:latin typeface="+mn-ea"/>
                <a:cs typeface="+mn-ea"/>
              </a:rPr>
              <a:t>3~9ms</a:t>
            </a:r>
            <a:r>
              <a:rPr lang="zh-CN" altLang="en-US" sz="2000">
                <a:latin typeface="+mn-ea"/>
                <a:cs typeface="+mn-ea"/>
              </a:rPr>
              <a:t>），旋转时间（</a:t>
            </a:r>
            <a:r>
              <a:rPr lang="en-US" altLang="zh-CN" sz="2000">
                <a:latin typeface="+mn-ea"/>
                <a:cs typeface="+mn-ea"/>
              </a:rPr>
              <a:t>rotation</a:t>
            </a:r>
            <a:r>
              <a:rPr lang="zh-CN" altLang="en-US" sz="2000">
                <a:latin typeface="+mn-ea"/>
                <a:cs typeface="+mn-ea"/>
              </a:rPr>
              <a:t>，找到对应磁道后需要找到对应扇区来读写数据，这需要等待磁盘旋转到对应扇区，因此平均时间为1/2*1/RPM，即转一圈的一半），传送时间（</a:t>
            </a:r>
            <a:r>
              <a:rPr lang="en-US" altLang="zh-CN" sz="2000">
                <a:latin typeface="+mn-ea"/>
                <a:cs typeface="+mn-ea"/>
              </a:rPr>
              <a:t>transfer</a:t>
            </a:r>
            <a:r>
              <a:rPr lang="zh-CN" altLang="en-US" sz="2000">
                <a:latin typeface="+mn-ea"/>
                <a:cs typeface="+mn-ea"/>
              </a:rPr>
              <a:t>，1/</a:t>
            </a:r>
            <a:r>
              <a:rPr lang="en-US" altLang="zh-CN" sz="2000">
                <a:latin typeface="+mn-ea"/>
                <a:cs typeface="+mn-ea"/>
              </a:rPr>
              <a:t>(</a:t>
            </a:r>
            <a:r>
              <a:rPr lang="zh-CN" altLang="en-US" sz="2000">
                <a:latin typeface="+mn-ea"/>
                <a:cs typeface="+mn-ea"/>
              </a:rPr>
              <a:t>RPM</a:t>
            </a:r>
            <a:r>
              <a:rPr lang="en-US" altLang="zh-CN" sz="2000">
                <a:latin typeface="+mn-ea"/>
                <a:cs typeface="+mn-ea"/>
              </a:rPr>
              <a:t>*</a:t>
            </a:r>
            <a:r>
              <a:rPr lang="zh-CN" altLang="en-US" sz="2000">
                <a:latin typeface="+mn-ea"/>
                <a:cs typeface="+mn-ea"/>
              </a:rPr>
              <a:t>各磁道平均扇区数</a:t>
            </a:r>
            <a:r>
              <a:rPr lang="en-US" altLang="zh-CN" sz="2000">
                <a:latin typeface="+mn-ea"/>
                <a:cs typeface="+mn-ea"/>
              </a:rPr>
              <a:t>)</a:t>
            </a:r>
            <a:r>
              <a:rPr lang="zh-CN" altLang="en-US" sz="2000">
                <a:latin typeface="+mn-ea"/>
                <a:cs typeface="+mn-ea"/>
              </a:rPr>
              <a:t>）即为传送一个扇区所用的时间，即磁盘旋转过这一个扇区即完成了读写。旋转延迟和寻道延迟大致相等。</a:t>
            </a: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sz="2000"/>
              <a:t>固态硬盘SSD：基于闪存的存储技术，读比写要快，闪存被划分称B个块，每个块由P页组成，数据以页为单位进行读写，只有一页所属的块整体被擦除之后</a:t>
            </a:r>
            <a:r>
              <a:rPr lang="zh-CN" sz="2000"/>
              <a:t>（即块中所有位都被设置为</a:t>
            </a:r>
            <a:r>
              <a:rPr lang="en-US" altLang="zh-CN" sz="2000"/>
              <a:t>1</a:t>
            </a:r>
            <a:r>
              <a:rPr lang="zh-CN" altLang="en-US" sz="2000"/>
              <a:t>）</a:t>
            </a:r>
            <a:r>
              <a:rPr sz="2000"/>
              <a:t>才能重写这一页，如果这个块被擦除了，每个页都可以不需要擦除就重写一次。约1e5次重复写之后块就会被磨损坏。SSD比旋转磁盘随机访问快，能耗低，更结实，但容易磨损，贵30倍，因此常用存储容量小100倍。在便携音乐设备中SSD已经完全取代了旋转磁盘。</a:t>
            </a:r>
            <a:endParaRPr sz="2000"/>
          </a:p>
          <a:p>
            <a:pPr fontAlgn="auto">
              <a:lnSpc>
                <a:spcPts val="2500"/>
              </a:lnSpc>
            </a:pPr>
            <a:r>
              <a:rPr lang="en-US" sz="2000"/>
              <a:t>SSD</a:t>
            </a:r>
            <a:r>
              <a:rPr lang="zh-CN" altLang="en-US" sz="2000"/>
              <a:t>的写比读要慢，因为擦除需要很长时间，而且如果写操作要修改一个包含有数据的块，那么整个块中有用的数据必须先被复制到另一个地方才能把这个块擦除重写。</a:t>
            </a:r>
            <a:endParaRPr lang="zh-CN" altLang="en-US" sz="2000"/>
          </a:p>
          <a:p>
            <a:pPr fontAlgn="auto">
              <a:lnSpc>
                <a:spcPts val="2500"/>
              </a:lnSpc>
            </a:pPr>
            <a:r>
              <a:rPr lang="zh-CN" altLang="en-US" sz="2000" dirty="0">
                <a:latin typeface="Calibri" panose="020F0502020204030204" charset="0"/>
                <a:cs typeface="Calibri" panose="020F0502020204030204" charset="0"/>
                <a:sym typeface="+mn-ea"/>
              </a:rPr>
              <a:t>关于单位问题：</a:t>
            </a:r>
            <a:r>
              <a:rPr lang="en-US" altLang="zh-CN" sz="2000" dirty="0">
                <a:latin typeface="Calibri" panose="020F0502020204030204" charset="0"/>
                <a:cs typeface="Calibri" panose="020F0502020204030204" charset="0"/>
                <a:sym typeface="+mn-ea"/>
              </a:rPr>
              <a:t>K,M,G,T</a:t>
            </a:r>
            <a:r>
              <a:rPr lang="zh-CN" altLang="en-US" sz="2000" dirty="0">
                <a:latin typeface="Calibri" panose="020F0502020204030204" charset="0"/>
                <a:cs typeface="Calibri" panose="020F0502020204030204" charset="0"/>
                <a:sym typeface="+mn-ea"/>
              </a:rPr>
              <a:t>等单位的语义要基于语境进行推断，或者使用更规范的写法</a:t>
            </a:r>
            <a:r>
              <a:rPr lang="en-US" altLang="zh-CN" sz="2000" dirty="0">
                <a:latin typeface="Calibri" panose="020F0502020204030204" charset="0"/>
                <a:cs typeface="Calibri" panose="020F0502020204030204" charset="0"/>
                <a:sym typeface="+mn-ea"/>
              </a:rPr>
              <a:t>——Ki</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2</a:t>
            </a:r>
            <a:r>
              <a:rPr lang="zh-CN" altLang="en-US" sz="2000" dirty="0">
                <a:latin typeface="Calibri" panose="020F0502020204030204" charset="0"/>
                <a:cs typeface="Calibri" panose="020F0502020204030204" charset="0"/>
                <a:sym typeface="+mn-ea"/>
              </a:rPr>
              <a:t>的幂次，</a:t>
            </a:r>
            <a:r>
              <a:rPr lang="en-US" altLang="zh-CN" sz="2000" dirty="0">
                <a:latin typeface="Calibri" panose="020F0502020204030204" charset="0"/>
                <a:cs typeface="Calibri" panose="020F0502020204030204" charset="0"/>
                <a:sym typeface="+mn-ea"/>
              </a:rPr>
              <a:t>K</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10</a:t>
            </a:r>
            <a:r>
              <a:rPr lang="zh-CN" altLang="en-US" sz="2000" dirty="0">
                <a:latin typeface="Calibri" panose="020F0502020204030204" charset="0"/>
                <a:cs typeface="Calibri" panose="020F0502020204030204" charset="0"/>
                <a:sym typeface="+mn-ea"/>
              </a:rPr>
              <a:t>的幂次。</a:t>
            </a:r>
            <a:endParaRPr lang="zh-CN" altLang="en-US" sz="2000"/>
          </a:p>
          <a:p>
            <a:pPr fontAlgn="auto">
              <a:lnSpc>
                <a:spcPts val="2500"/>
              </a:lnSpc>
            </a:pPr>
            <a:r>
              <a:rPr lang="zh-CN" altLang="en-US" sz="2000"/>
              <a:t>现在存储技术的核心问题：存储的性能滞后于</a:t>
            </a:r>
            <a:r>
              <a:rPr lang="en-US" altLang="zh-CN" sz="2000"/>
              <a:t>CPU</a:t>
            </a:r>
            <a:r>
              <a:rPr lang="zh-CN" altLang="en-US" sz="2000"/>
              <a:t>的性能，</a:t>
            </a:r>
            <a:r>
              <a:rPr lang="en-US" altLang="zh-CN" sz="2000"/>
              <a:t>DRAM</a:t>
            </a:r>
            <a:r>
              <a:rPr lang="zh-CN" altLang="en-US" sz="2000"/>
              <a:t>与</a:t>
            </a:r>
            <a:r>
              <a:rPr lang="en-US" altLang="zh-CN" sz="2000"/>
              <a:t>CPU</a:t>
            </a:r>
            <a:r>
              <a:rPr lang="zh-CN" altLang="en-US" sz="2000"/>
              <a:t>间的性能差距甚至在加大！如何弥补这个问题</a:t>
            </a:r>
            <a:r>
              <a:rPr lang="en-US" altLang="zh-CN" sz="2000"/>
              <a:t>——</a:t>
            </a:r>
            <a:r>
              <a:rPr lang="zh-CN" altLang="en-US" sz="2000"/>
              <a:t>频繁使用基于</a:t>
            </a:r>
            <a:r>
              <a:rPr lang="en-US" altLang="zh-CN" sz="2000"/>
              <a:t>SRAM</a:t>
            </a:r>
            <a:r>
              <a:rPr lang="zh-CN" altLang="en-US" sz="2000"/>
              <a:t>的高速缓存</a:t>
            </a:r>
            <a:r>
              <a:rPr lang="en-US" altLang="zh-CN" sz="2000"/>
              <a:t>——</a:t>
            </a:r>
            <a:r>
              <a:rPr lang="zh-CN" altLang="en-US" sz="2000"/>
              <a:t>局部性！</a:t>
            </a:r>
            <a:endParaRPr lang="zh-CN" altLang="en-US" sz="2000"/>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局部性分为两种：时间局部性和空间局部性，时间局部性指访问一个数据后不久会再次访问这个位置上的数据，而空间局部性指访问一个数据后不久会访问这个数据位置附近的其他数据。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顺序访问一个数组每个元素的函数有步长为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的引用模式，这样的引用模式称为顺序引用模式，而每隔</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个元素进行访问称为步长为</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的引用模式。步长为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的引用模式有最好的空间局部性，而随着</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的增加空间局部性变差。</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jb3VudCI6Nzc0LCJoZGlkIjoiOTFiOThkZmFlY2RiMDE3ODVmYzEwYzYxYjQ4YjM5OTIiLCJ1c2VyQ291bnQiOjM3OX0="/>
  <p:tag name="KSO_WPP_MARK_KEY" val="43a43291-4958-4a58-b516-a3723f0593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6871</Words>
  <Application>WPS 演示</Application>
  <PresentationFormat>宽屏</PresentationFormat>
  <Paragraphs>162</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868</cp:revision>
  <dcterms:created xsi:type="dcterms:W3CDTF">2021-05-07T05:29:00Z</dcterms:created>
  <dcterms:modified xsi:type="dcterms:W3CDTF">2022-10-25T09:15:13Z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2052-11.1.0.12598</vt:lpwstr>
  </property>
  <property fmtid="{D5CDD505-2E9C-101B-9397-08002B2CF9AE}" pid="4" name="KSOTemplateUUID">
    <vt:lpwstr>v1.0_mb_KRBdJUFbmUh6xGdB5gW5/Q==</vt:lpwstr>
  </property>
</Properties>
</file>