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  <p:sldMasterId id="2147484012" r:id="rId2"/>
    <p:sldMasterId id="2147484367" r:id="rId3"/>
  </p:sldMasterIdLst>
  <p:sldIdLst>
    <p:sldId id="256" r:id="rId4"/>
    <p:sldId id="257" r:id="rId5"/>
    <p:sldId id="258" r:id="rId6"/>
    <p:sldId id="260" r:id="rId7"/>
    <p:sldId id="267" r:id="rId8"/>
    <p:sldId id="259" r:id="rId9"/>
    <p:sldId id="261" r:id="rId10"/>
    <p:sldId id="262" r:id="rId11"/>
    <p:sldId id="266" r:id="rId12"/>
    <p:sldId id="263" r:id="rId13"/>
    <p:sldId id="265" r:id="rId14"/>
    <p:sldId id="268" r:id="rId15"/>
    <p:sldId id="264" r:id="rId16"/>
    <p:sldId id="269" r:id="rId17"/>
    <p:sldId id="270" r:id="rId18"/>
    <p:sldId id="271" r:id="rId19"/>
    <p:sldId id="272" r:id="rId20"/>
    <p:sldId id="278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8" r:id="rId32"/>
    <p:sldId id="287" r:id="rId33"/>
    <p:sldId id="284" r:id="rId34"/>
    <p:sldId id="285" r:id="rId35"/>
    <p:sldId id="286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0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2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6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156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83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86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140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0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6812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336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3318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10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6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326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25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40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78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7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5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33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066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8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8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8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0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3CCC-EC2F-4932-8FCE-975B24D75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ECF</a:t>
            </a:r>
            <a:r>
              <a:rPr lang="zh-CN" altLang="en-US" dirty="0"/>
              <a:t>异常控制流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62F10-2CDB-4979-B932-952983FD9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年计算机系统导论讨论班</a:t>
            </a:r>
            <a:endParaRPr lang="en-US" altLang="zh-CN" dirty="0"/>
          </a:p>
          <a:p>
            <a:r>
              <a:rPr lang="zh-CN" altLang="en-US" dirty="0"/>
              <a:t>参考投影片（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日）</a:t>
            </a:r>
            <a:endParaRPr lang="en-US" altLang="zh-CN" dirty="0"/>
          </a:p>
          <a:p>
            <a:r>
              <a:rPr lang="zh-CN" altLang="en-US" dirty="0"/>
              <a:t>杨宇昕</a:t>
            </a:r>
            <a:r>
              <a:rPr lang="en-US" altLang="zh-CN" dirty="0"/>
              <a:t>	</a:t>
            </a:r>
            <a:r>
              <a:rPr lang="zh-CN" altLang="en-US" dirty="0"/>
              <a:t>王畅</a:t>
            </a:r>
          </a:p>
        </p:txBody>
      </p:sp>
    </p:spTree>
    <p:extLst>
      <p:ext uri="{BB962C8B-B14F-4D97-AF65-F5344CB8AC3E}">
        <p14:creationId xmlns:p14="http://schemas.microsoft.com/office/powerpoint/2010/main" val="296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7AE2-5EDE-4F80-9F28-5AD04803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进程的基本概念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进程是执行中程序的实例，几乎可以和程序本身无差别混用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上下文：该实例的状态集合，包括代码、数据、栈、通用寄存器、程序计数器、环境变量、描述符表，均为独立占有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独立性：逻辑控制流独立（</a:t>
            </a:r>
            <a:r>
              <a:rPr lang="en-US" altLang="zh-CN" dirty="0"/>
              <a:t>c.f. 1.1</a:t>
            </a:r>
            <a:r>
              <a:rPr lang="zh-CN" altLang="en-US" dirty="0"/>
              <a:t>）、地址空间私有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仔细读图</a:t>
            </a:r>
            <a:r>
              <a:rPr lang="en-US" altLang="zh-CN" dirty="0"/>
              <a:t>8-13</a:t>
            </a:r>
          </a:p>
        </p:txBody>
      </p:sp>
    </p:spTree>
    <p:extLst>
      <p:ext uri="{BB962C8B-B14F-4D97-AF65-F5344CB8AC3E}">
        <p14:creationId xmlns:p14="http://schemas.microsoft.com/office/powerpoint/2010/main" val="3839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D3505-7644-4D94-A17A-F0665F55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调度、抢占、上下文切换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C7D79-D0A6-41B8-95DA-E5147135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操作系统通过调度程序，决定什么进程上</a:t>
            </a:r>
            <a:r>
              <a:rPr lang="en-US" altLang="zh-CN" dirty="0"/>
              <a:t>CPU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操作系统通过给每个进程一个可执行的时间片，并在时间片用完或者其它系统事件发生时切换它们的上下文，来使不同的进程得以安全地并发执行，同时向用户制造出它们在同时执行的假象</a:t>
            </a:r>
            <a:endParaRPr lang="en-US" altLang="zh-CN" dirty="0"/>
          </a:p>
          <a:p>
            <a:pPr lvl="1"/>
            <a:r>
              <a:rPr lang="zh-CN" altLang="en-US" dirty="0"/>
              <a:t>切换过程：保存失去</a:t>
            </a:r>
            <a:r>
              <a:rPr lang="en-US" altLang="zh-CN" dirty="0"/>
              <a:t>CPU/</a:t>
            </a:r>
            <a:r>
              <a:rPr lang="zh-CN" altLang="en-US" dirty="0"/>
              <a:t>被抢占的进程的上下文，读出要上</a:t>
            </a:r>
            <a:r>
              <a:rPr lang="en-US" altLang="zh-CN" dirty="0"/>
              <a:t>CPU</a:t>
            </a:r>
            <a:r>
              <a:rPr lang="zh-CN" altLang="en-US" dirty="0"/>
              <a:t>进程的上下文，控制转移到上</a:t>
            </a:r>
            <a:r>
              <a:rPr lang="en-US" altLang="zh-CN" dirty="0"/>
              <a:t>CPU</a:t>
            </a:r>
            <a:r>
              <a:rPr lang="zh-CN" altLang="en-US" dirty="0"/>
              <a:t>进程暂停的地方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例：发起</a:t>
            </a:r>
            <a:r>
              <a:rPr lang="en-US" altLang="zh-CN" dirty="0"/>
              <a:t>I/O</a:t>
            </a:r>
            <a:r>
              <a:rPr lang="zh-CN" altLang="en-US" dirty="0"/>
              <a:t>，主动放弃</a:t>
            </a:r>
            <a:r>
              <a:rPr lang="en-US" altLang="zh-CN" dirty="0"/>
              <a:t>CPU</a:t>
            </a:r>
            <a:r>
              <a:rPr lang="zh-CN" altLang="en-US" dirty="0"/>
              <a:t>，阻塞，系统去做别的事；</a:t>
            </a:r>
            <a:r>
              <a:rPr lang="en-US" altLang="zh-CN" dirty="0"/>
              <a:t>I/O</a:t>
            </a:r>
            <a:r>
              <a:rPr lang="zh-CN" altLang="en-US" dirty="0"/>
              <a:t>数据准备好，中断（也发生上下文切换），系统重新调度排队，若调度之，则控制继续。参图</a:t>
            </a:r>
            <a:r>
              <a:rPr lang="en-US" altLang="zh-CN" dirty="0"/>
              <a:t>8-14</a:t>
            </a:r>
            <a:r>
              <a:rPr lang="zh-CN" altLang="en-US" dirty="0"/>
              <a:t>例子熟悉之</a:t>
            </a:r>
          </a:p>
        </p:txBody>
      </p:sp>
    </p:spTree>
    <p:extLst>
      <p:ext uri="{BB962C8B-B14F-4D97-AF65-F5344CB8AC3E}">
        <p14:creationId xmlns:p14="http://schemas.microsoft.com/office/powerpoint/2010/main" val="21125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8A3E-4754-4285-9F35-D5B58189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内核模式和用户模式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1854B-B976-4493-A0CF-FE5DF559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由硬件中控制寄存器的位决定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为了保护系统和硬件资源，以及限制用户行为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用户代码总是要运行在用户态下。处理异常的操作系统代码一般需要运行在内核态下。如果需要使用到用户态不能提供的服务，那么必须在内核态下进行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40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0792C-8FC3-48D4-B793-10C76385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并发流和并行流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02FB7-B05F-41A1-8223-8802D0F6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逻辑控制流相互重叠就称为并发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常见考点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：并发和并行的区别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并行一定是并发，假并行（即通过上下文切换形成同时执行的假象）是并发但不是并行</a:t>
            </a:r>
          </a:p>
        </p:txBody>
      </p:sp>
    </p:spTree>
    <p:extLst>
      <p:ext uri="{BB962C8B-B14F-4D97-AF65-F5344CB8AC3E}">
        <p14:creationId xmlns:p14="http://schemas.microsoft.com/office/powerpoint/2010/main" val="11937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E0FA-33C8-449A-B915-5FC38BAE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A3717-5B02-4996-9DEE-0B5C27E5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考虑如下进程：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判断以下进程对是否并行、并发：</a:t>
            </a:r>
            <a:r>
              <a:rPr lang="en-US" altLang="zh-CN" dirty="0"/>
              <a:t>AB</a:t>
            </a:r>
            <a:r>
              <a:rPr lang="zh-CN" altLang="en-US" dirty="0"/>
              <a:t>、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/>
              <a:t>AD</a:t>
            </a:r>
            <a:r>
              <a:rPr lang="zh-CN" altLang="en-US" dirty="0"/>
              <a:t>、</a:t>
            </a:r>
            <a:r>
              <a:rPr lang="en-US" altLang="zh-CN" dirty="0"/>
              <a:t>BD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AB</a:t>
            </a:r>
            <a:r>
              <a:rPr lang="zh-CN" altLang="en-US" dirty="0">
                <a:solidFill>
                  <a:srgbClr val="FF0000"/>
                </a:solidFill>
              </a:rPr>
              <a:t>都不是、</a:t>
            </a:r>
            <a:r>
              <a:rPr lang="en-US" altLang="zh-CN" dirty="0">
                <a:solidFill>
                  <a:srgbClr val="FF0000"/>
                </a:solidFill>
              </a:rPr>
              <a:t>AC</a:t>
            </a:r>
            <a:r>
              <a:rPr lang="zh-CN" altLang="en-US" dirty="0">
                <a:solidFill>
                  <a:srgbClr val="FF0000"/>
                </a:solidFill>
              </a:rPr>
              <a:t>并发不并行、</a:t>
            </a:r>
            <a:r>
              <a:rPr lang="en-US" altLang="zh-CN" dirty="0">
                <a:solidFill>
                  <a:srgbClr val="FF0000"/>
                </a:solidFill>
              </a:rPr>
              <a:t>AD</a:t>
            </a:r>
            <a:r>
              <a:rPr lang="zh-CN" altLang="en-US" dirty="0">
                <a:solidFill>
                  <a:srgbClr val="FF0000"/>
                </a:solidFill>
              </a:rPr>
              <a:t>并发且并行、</a:t>
            </a:r>
            <a:r>
              <a:rPr lang="en-US" altLang="zh-CN" dirty="0">
                <a:solidFill>
                  <a:srgbClr val="FF0000"/>
                </a:solidFill>
              </a:rPr>
              <a:t>BD</a:t>
            </a:r>
            <a:r>
              <a:rPr lang="zh-CN" altLang="en-US" dirty="0">
                <a:solidFill>
                  <a:srgbClr val="FF0000"/>
                </a:solidFill>
              </a:rPr>
              <a:t>并发且并行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6D92F82-1751-4207-A64B-2210FE1A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09060"/>
              </p:ext>
            </p:extLst>
          </p:nvPr>
        </p:nvGraphicFramePr>
        <p:xfrm>
          <a:off x="1495552" y="2405591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53080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026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7712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3026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结束时间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运行处理器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4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5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CF2F-5270-4AFE-B6F4-A7A47233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进程管理函数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DA8D4-5744-408F-9A5B-5A260E0F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一系列系统函数或者系统调用接口。后者例如</a:t>
            </a:r>
            <a:r>
              <a:rPr lang="en-US" altLang="zh-CN" dirty="0"/>
              <a:t>fork(), </a:t>
            </a:r>
            <a:r>
              <a:rPr lang="en-US" altLang="zh-CN" dirty="0" err="1"/>
              <a:t>waitpid</a:t>
            </a:r>
            <a:r>
              <a:rPr lang="en-US" altLang="zh-CN" dirty="0"/>
              <a:t>(), </a:t>
            </a:r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，它们封装了更底层的操作系统提供给用户的系统调用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常见考点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：常见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的使用注意事项（参数、返回值）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函数非常多，建议亲自写程序体会，也可以用</a:t>
            </a:r>
            <a:r>
              <a:rPr lang="en-US" altLang="zh-CN" dirty="0">
                <a:solidFill>
                  <a:srgbClr val="FF0000"/>
                </a:solidFill>
              </a:rPr>
              <a:t>man</a:t>
            </a:r>
            <a:r>
              <a:rPr lang="zh-CN" altLang="en-US" dirty="0">
                <a:solidFill>
                  <a:srgbClr val="FF0000"/>
                </a:solidFill>
              </a:rPr>
              <a:t>命令查手册记住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getpid</a:t>
            </a:r>
            <a:r>
              <a:rPr lang="en-US" altLang="zh-CN" dirty="0"/>
              <a:t>()</a:t>
            </a:r>
            <a:r>
              <a:rPr lang="zh-CN" altLang="en-US" dirty="0"/>
              <a:t>返回值是有符号整数</a:t>
            </a:r>
          </a:p>
          <a:p>
            <a:r>
              <a:rPr lang="en-US" altLang="zh-CN" dirty="0"/>
              <a:t>fork()</a:t>
            </a:r>
            <a:r>
              <a:rPr lang="zh-CN" altLang="en-US" dirty="0"/>
              <a:t>函数是重难点。第一是它返回两次，父进程返回</a:t>
            </a:r>
            <a:r>
              <a:rPr lang="en-US" altLang="zh-CN" dirty="0"/>
              <a:t>PID</a:t>
            </a:r>
            <a:r>
              <a:rPr lang="zh-CN" altLang="en-US" dirty="0"/>
              <a:t>，子进程返回</a:t>
            </a:r>
            <a:r>
              <a:rPr lang="en-US" altLang="zh-CN" dirty="0"/>
              <a:t>0</a:t>
            </a:r>
            <a:r>
              <a:rPr lang="zh-CN" altLang="en-US" dirty="0"/>
              <a:t>。第二个是子进程是父进程的一份独立的副本（结合系统</a:t>
            </a:r>
            <a:r>
              <a:rPr lang="en-US" altLang="zh-CN" dirty="0"/>
              <a:t>I/O</a:t>
            </a:r>
            <a:r>
              <a:rPr lang="zh-CN" altLang="en-US" dirty="0"/>
              <a:t>）。</a:t>
            </a:r>
          </a:p>
          <a:p>
            <a:r>
              <a:rPr lang="en-US" altLang="zh-CN" dirty="0" err="1"/>
              <a:t>waitpid</a:t>
            </a:r>
            <a:r>
              <a:rPr lang="en-US" altLang="zh-CN" dirty="0"/>
              <a:t>()</a:t>
            </a:r>
            <a:r>
              <a:rPr lang="zh-CN" altLang="en-US" dirty="0"/>
              <a:t>是另一个重难点。僵尸子进程原则上要回收；如果子进程尚未结束而父进程结束了，则它们都变成孤儿，由</a:t>
            </a:r>
            <a:r>
              <a:rPr lang="en-US" altLang="zh-CN" dirty="0" err="1"/>
              <a:t>init</a:t>
            </a:r>
            <a:r>
              <a:rPr lang="zh-CN" altLang="en-US" dirty="0"/>
              <a:t>代管。注意学习掩码使用的范式</a:t>
            </a:r>
          </a:p>
          <a:p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执行成功时不返回</a:t>
            </a:r>
          </a:p>
        </p:txBody>
      </p:sp>
    </p:spTree>
    <p:extLst>
      <p:ext uri="{BB962C8B-B14F-4D97-AF65-F5344CB8AC3E}">
        <p14:creationId xmlns:p14="http://schemas.microsoft.com/office/powerpoint/2010/main" val="291691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F1B7-45A9-42C5-9044-EFBEAC3A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B109C-87E2-4002-9DA4-128805E0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关于进程，以下说法正确的是：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没有设置模式位时，进程运行在用户模式中，允许执行特权指令，例如发起</a:t>
            </a:r>
            <a:r>
              <a:rPr lang="en-US" altLang="zh-CN" dirty="0"/>
              <a:t>I/O</a:t>
            </a:r>
            <a:r>
              <a:rPr lang="zh-CN" altLang="en-US" dirty="0"/>
              <a:t>操作。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调用</a:t>
            </a:r>
            <a:r>
              <a:rPr lang="en-US" altLang="zh-CN" dirty="0" err="1"/>
              <a:t>waitpid</a:t>
            </a:r>
            <a:r>
              <a:rPr lang="en-US" altLang="zh-CN" dirty="0"/>
              <a:t>(-1, NULL, WNOHANG &amp; WUNTRACED)</a:t>
            </a:r>
            <a:r>
              <a:rPr lang="zh-CN" altLang="en-US" dirty="0"/>
              <a:t>会立即返回：如果调用进程的所有子进程都没有被停止或终止，则返回</a:t>
            </a:r>
            <a:r>
              <a:rPr lang="en-US" altLang="zh-CN" dirty="0"/>
              <a:t>0</a:t>
            </a:r>
            <a:r>
              <a:rPr lang="zh-CN" altLang="en-US" dirty="0"/>
              <a:t>；如果有停止或终止的子进程，则返回其中一个的</a:t>
            </a:r>
            <a:r>
              <a:rPr lang="en-US" altLang="zh-CN" dirty="0"/>
              <a:t>PID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zh-CN" dirty="0" err="1"/>
              <a:t>execve</a:t>
            </a:r>
            <a:r>
              <a:rPr lang="zh-CN" altLang="en-US" dirty="0"/>
              <a:t>函数的第三个参数</a:t>
            </a:r>
            <a:r>
              <a:rPr lang="en-US" altLang="zh-CN" dirty="0" err="1"/>
              <a:t>envp</a:t>
            </a:r>
            <a:r>
              <a:rPr lang="zh-CN" altLang="en-US" dirty="0"/>
              <a:t>指向一个以</a:t>
            </a:r>
            <a:r>
              <a:rPr lang="en-US" altLang="zh-CN" dirty="0"/>
              <a:t>null</a:t>
            </a:r>
            <a:r>
              <a:rPr lang="zh-CN" altLang="en-US" dirty="0"/>
              <a:t>结尾的指针数组，其中每一个指针指向一个形如</a:t>
            </a:r>
            <a:r>
              <a:rPr lang="en-US" altLang="zh-CN" dirty="0"/>
              <a:t>name=value</a:t>
            </a:r>
            <a:r>
              <a:rPr lang="zh-CN" altLang="en-US" dirty="0"/>
              <a:t>的环境变量字符串。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进程可以通过使用</a:t>
            </a:r>
            <a:r>
              <a:rPr lang="en-US" altLang="zh-CN" dirty="0"/>
              <a:t>signal</a:t>
            </a:r>
            <a:r>
              <a:rPr lang="zh-CN" altLang="en-US" dirty="0"/>
              <a:t>函数修改和信号相关联的默认行为，唯一的例外是</a:t>
            </a:r>
            <a:r>
              <a:rPr lang="en-US" altLang="zh-CN" dirty="0"/>
              <a:t>SIGKILL</a:t>
            </a:r>
            <a:r>
              <a:rPr lang="zh-CN" altLang="en-US" dirty="0"/>
              <a:t>，它的默认行为是不能修改的。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0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01453-F0E4-4622-917D-B89B8B1C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进程管理函数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9330B-DD63-454F-B0FD-11C96709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常见考点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：结合</a:t>
            </a:r>
            <a:r>
              <a:rPr lang="en-US" altLang="zh-CN" dirty="0">
                <a:solidFill>
                  <a:srgbClr val="FF0000"/>
                </a:solidFill>
              </a:rPr>
              <a:t>fork</a:t>
            </a:r>
            <a:r>
              <a:rPr lang="zh-CN" altLang="en-US" dirty="0">
                <a:solidFill>
                  <a:srgbClr val="FF0000"/>
                </a:solidFill>
              </a:rPr>
              <a:t>的程序分析（系统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中还有更多）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方法：理解父进程和子进程的联系；会画进程图，并能快速进行拓扑排序（回忆数据结构的知识）</a:t>
            </a:r>
          </a:p>
          <a:p>
            <a:r>
              <a:rPr lang="zh-CN" altLang="en-US" dirty="0"/>
              <a:t>不要用书上的那种图，建议使用更加简明的画法</a:t>
            </a:r>
            <a:endParaRPr lang="en-US" altLang="zh-CN" dirty="0"/>
          </a:p>
          <a:p>
            <a:r>
              <a:rPr lang="zh-CN" altLang="en-US" dirty="0"/>
              <a:t>当需要</a:t>
            </a:r>
            <a:r>
              <a:rPr lang="en-US" altLang="zh-CN" dirty="0"/>
              <a:t>wait</a:t>
            </a:r>
            <a:r>
              <a:rPr lang="zh-CN" altLang="en-US" dirty="0"/>
              <a:t>时，要在关系图中，子进程结束前的最后一个输出向父进程</a:t>
            </a:r>
            <a:r>
              <a:rPr lang="en-US" altLang="zh-CN" dirty="0"/>
              <a:t>wait</a:t>
            </a:r>
            <a:r>
              <a:rPr lang="zh-CN" altLang="en-US" dirty="0"/>
              <a:t>后的第一个输出连一条有向边，然后再拓扑排序</a:t>
            </a:r>
          </a:p>
        </p:txBody>
      </p:sp>
    </p:spTree>
    <p:extLst>
      <p:ext uri="{BB962C8B-B14F-4D97-AF65-F5344CB8AC3E}">
        <p14:creationId xmlns:p14="http://schemas.microsoft.com/office/powerpoint/2010/main" val="182247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C8BB-7E94-46F4-B46D-AD8B7298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关于</a:t>
            </a:r>
            <a:r>
              <a:rPr lang="en-US" altLang="zh-CN" dirty="0" err="1"/>
              <a:t>printf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CB647-5DE6-417E-BF37-F9299C45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缓冲：内存空间的一个区域</a:t>
            </a:r>
          </a:p>
          <a:p>
            <a:r>
              <a:rPr lang="zh-CN" altLang="en-US" dirty="0"/>
              <a:t>设想一个用户</a:t>
            </a:r>
            <a:r>
              <a:rPr lang="en-US" altLang="zh-CN" dirty="0"/>
              <a:t>open</a:t>
            </a:r>
            <a:r>
              <a:rPr lang="zh-CN" altLang="en-US" dirty="0"/>
              <a:t>一个磁盘文件然后每次从文件读取</a:t>
            </a:r>
            <a:r>
              <a:rPr lang="en-US" altLang="zh-CN" dirty="0"/>
              <a:t>1</a:t>
            </a:r>
            <a:r>
              <a:rPr lang="zh-CN" altLang="en-US" dirty="0"/>
              <a:t>个字符，一直读到换行符。缓冲把突发的大数量较小规模的</a:t>
            </a:r>
            <a:r>
              <a:rPr lang="en-US" altLang="zh-CN" dirty="0"/>
              <a:t>I/O</a:t>
            </a:r>
            <a:r>
              <a:rPr lang="zh-CN" altLang="en-US" dirty="0"/>
              <a:t>整理成平稳的小数量较大规模的</a:t>
            </a:r>
            <a:r>
              <a:rPr lang="en-US" altLang="zh-CN" dirty="0"/>
              <a:t>I/O</a:t>
            </a:r>
            <a:r>
              <a:rPr lang="zh-CN" altLang="en-US" dirty="0"/>
              <a:t>（可提高性能）</a:t>
            </a:r>
          </a:p>
          <a:p>
            <a:r>
              <a:rPr lang="zh-CN" altLang="en-US" dirty="0"/>
              <a:t>输入缓冲区</a:t>
            </a:r>
            <a:r>
              <a:rPr lang="en-US" altLang="zh-CN" dirty="0"/>
              <a:t>/</a:t>
            </a:r>
            <a:r>
              <a:rPr lang="zh-CN" altLang="en-US" dirty="0"/>
              <a:t>输出缓冲区</a:t>
            </a:r>
          </a:p>
          <a:p>
            <a:r>
              <a:rPr lang="zh-CN" altLang="en-US" dirty="0"/>
              <a:t>全缓冲</a:t>
            </a:r>
            <a:r>
              <a:rPr lang="en-US" altLang="zh-CN" dirty="0"/>
              <a:t>/</a:t>
            </a:r>
            <a:r>
              <a:rPr lang="zh-CN" altLang="en-US" dirty="0"/>
              <a:t>行缓冲</a:t>
            </a:r>
            <a:r>
              <a:rPr lang="en-US" altLang="zh-CN" dirty="0"/>
              <a:t>/</a:t>
            </a:r>
            <a:r>
              <a:rPr lang="zh-CN" altLang="en-US" dirty="0"/>
              <a:t>不带缓冲</a:t>
            </a:r>
            <a:endParaRPr lang="en-US" altLang="zh-CN" dirty="0"/>
          </a:p>
          <a:p>
            <a:pPr lvl="1"/>
            <a:r>
              <a:rPr lang="zh-CN" altLang="en-US" dirty="0"/>
              <a:t>例：行缓冲：键盘输入，先放在缓冲区，直到按回车或者满就刷新。</a:t>
            </a:r>
          </a:p>
          <a:p>
            <a:r>
              <a:rPr lang="zh-CN" altLang="en-US" dirty="0"/>
              <a:t>缓冲区刷新：缓冲区满时、关闭文件、</a:t>
            </a:r>
            <a:r>
              <a:rPr lang="en-US" altLang="zh-CN" dirty="0" err="1"/>
              <a:t>fflush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一般认为是缓冲区满、</a:t>
            </a:r>
            <a:r>
              <a:rPr lang="en-US" altLang="zh-CN" dirty="0" err="1"/>
              <a:t>fflush</a:t>
            </a:r>
            <a:r>
              <a:rPr lang="zh-CN" altLang="en-US" dirty="0"/>
              <a:t>、换行和结束时刷新，输出缓冲区中内容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10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7CCF1-EE27-412F-9E48-32973928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06DFA-7490-4302-938B-9870A5AB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下面的程序中，父进程的输出是什么，子进程的输出是什么？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BFFB6-ADAF-4B7A-8056-5AB554C1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82" y="2552700"/>
            <a:ext cx="593334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FCBD2-D665-4750-9EBB-C901C2CD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异常控制流的概念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36B0E-294C-4B14-A343-DD6514E0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逻辑控制流指的是一个进程中执行的指令的</a:t>
            </a:r>
            <a:r>
              <a:rPr lang="en-US" altLang="zh-CN" dirty="0"/>
              <a:t>PC</a:t>
            </a:r>
            <a:r>
              <a:rPr lang="zh-CN" altLang="en-US" dirty="0"/>
              <a:t>值的序列</a:t>
            </a:r>
            <a:endParaRPr lang="en-US" altLang="zh-CN" dirty="0"/>
          </a:p>
          <a:p>
            <a:r>
              <a:rPr lang="zh-CN" altLang="en-US" dirty="0"/>
              <a:t>对比：</a:t>
            </a:r>
            <a:endParaRPr lang="en-US" altLang="zh-CN" dirty="0"/>
          </a:p>
          <a:p>
            <a:pPr lvl="1"/>
            <a:r>
              <a:rPr lang="zh-CN" altLang="en-US" dirty="0"/>
              <a:t>跳转分支和调用返回是</a:t>
            </a:r>
            <a:r>
              <a:rPr lang="zh-CN" altLang="en-US" b="1" dirty="0"/>
              <a:t>程序状态</a:t>
            </a:r>
            <a:r>
              <a:rPr lang="zh-CN" altLang="en-US" dirty="0"/>
              <a:t>导致的控制流突变</a:t>
            </a:r>
            <a:endParaRPr lang="en-US" altLang="zh-CN" dirty="0"/>
          </a:p>
          <a:p>
            <a:pPr lvl="1"/>
            <a:r>
              <a:rPr lang="zh-CN" altLang="en-US" dirty="0"/>
              <a:t>需要系统对系统状态作出反应，称为</a:t>
            </a:r>
            <a:r>
              <a:rPr lang="zh-CN" altLang="en-US" b="1" dirty="0"/>
              <a:t>异常控制流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例：给出几个出现异常控制流的例子？</a:t>
            </a:r>
            <a:endParaRPr lang="en-US" altLang="zh-CN" dirty="0"/>
          </a:p>
          <a:p>
            <a:pPr lvl="1"/>
            <a:r>
              <a:rPr lang="zh-CN" altLang="en-US" dirty="0"/>
              <a:t>磁盘数据已经准备好、除以</a:t>
            </a:r>
            <a:r>
              <a:rPr lang="en-US" altLang="zh-CN" dirty="0"/>
              <a:t>0</a:t>
            </a:r>
            <a:r>
              <a:rPr lang="zh-CN" altLang="en-US" dirty="0"/>
              <a:t>、用户键入</a:t>
            </a:r>
            <a:r>
              <a:rPr lang="en-US" altLang="zh-CN" dirty="0"/>
              <a:t>Ctrl-C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C4B2-773C-481C-936C-F50405D8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37FA7-A57F-4657-A2E3-08CD4BA3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下列程序可能的输出是：</a:t>
            </a:r>
            <a:endParaRPr lang="en-US" altLang="zh-CN" dirty="0">
              <a:solidFill>
                <a:srgbClr val="FF0000"/>
              </a:solidFill>
              <a:latin typeface="+mj-lt"/>
            </a:endParaRPr>
          </a:p>
          <a:p>
            <a:pPr marL="857241" lvl="1" indent="-457200">
              <a:buFont typeface="+mj-lt"/>
              <a:buAutoNum type="alphaUcPeriod"/>
            </a:pPr>
            <a:r>
              <a:rPr lang="en-US" altLang="zh-CN" dirty="0">
                <a:latin typeface="+mj-lt"/>
                <a:cs typeface="Courier New" panose="02070309020205020404" pitchFamily="49" charset="0"/>
              </a:rPr>
              <a:t>1 2 -1 0</a:t>
            </a:r>
          </a:p>
          <a:p>
            <a:pPr marL="857241" lvl="1" indent="-457200">
              <a:buFont typeface="+mj-lt"/>
              <a:buAutoNum type="alphaUcPeriod"/>
            </a:pPr>
            <a:r>
              <a:rPr lang="en-US" altLang="zh-CN" dirty="0">
                <a:latin typeface="+mj-lt"/>
                <a:cs typeface="Courier New" panose="02070309020205020404" pitchFamily="49" charset="0"/>
              </a:rPr>
              <a:t>0 0 -1 1</a:t>
            </a:r>
          </a:p>
          <a:p>
            <a:pPr marL="857241" lvl="1" indent="-457200">
              <a:buFont typeface="+mj-lt"/>
              <a:buAutoNum type="alphaUcPeriod"/>
            </a:pPr>
            <a:r>
              <a:rPr lang="en-US" altLang="zh-CN" dirty="0">
                <a:latin typeface="+mj-lt"/>
                <a:cs typeface="Courier New" panose="02070309020205020404" pitchFamily="49" charset="0"/>
              </a:rPr>
              <a:t>1 -1 0 0</a:t>
            </a:r>
          </a:p>
          <a:p>
            <a:pPr marL="857241" lvl="1" indent="-457200">
              <a:buFont typeface="+mj-lt"/>
              <a:buAutoNum type="alphaUcPeriod"/>
            </a:pPr>
            <a:r>
              <a:rPr lang="en-US" altLang="zh-CN" dirty="0">
                <a:latin typeface="+mj-lt"/>
                <a:cs typeface="Courier New" panose="02070309020205020404" pitchFamily="49" charset="0"/>
              </a:rPr>
              <a:t>0 -1 1 2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j-lt"/>
              </a:rPr>
              <a:t>A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A68C2B-3C50-44EC-AD74-A94A87D3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589337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C4B2-773C-481C-936C-F50405D8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轮流回答问题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61C75DE-38B3-4A1E-B1B9-62851492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2105025"/>
            <a:ext cx="3568700" cy="4086225"/>
          </a:xfrm>
        </p:spPr>
        <p:txBody>
          <a:bodyPr/>
          <a:lstStyle/>
          <a:p>
            <a:r>
              <a:rPr lang="zh-CN" altLang="en-US" dirty="0">
                <a:latin typeface="+mj-lt"/>
              </a:rPr>
              <a:t>阅读右边的程序，下列哪些输出是可能的？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AABBBC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ABCABB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ABBABC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AACBBC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ABABCB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ABCBAB</a:t>
            </a:r>
            <a:endParaRPr lang="zh-CN" altLang="en-US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99DFB6-2A57-4DEF-895E-EC959EB8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92" y="666750"/>
            <a:ext cx="3109703" cy="5524500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0A4077C-9F4B-4480-A78C-EE9CDA20843F}"/>
              </a:ext>
            </a:extLst>
          </p:cNvPr>
          <p:cNvSpPr txBox="1">
            <a:spLocks/>
          </p:cNvSpPr>
          <p:nvPr/>
        </p:nvSpPr>
        <p:spPr bwMode="auto">
          <a:xfrm>
            <a:off x="2891005" y="3295650"/>
            <a:ext cx="501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  <a:endParaRPr lang="zh-CN" altLang="en-US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30DB1F-7C79-4265-9CC5-22802EEA9D48}"/>
              </a:ext>
            </a:extLst>
          </p:cNvPr>
          <p:cNvGrpSpPr/>
          <p:nvPr/>
        </p:nvGrpSpPr>
        <p:grpSpPr>
          <a:xfrm>
            <a:off x="3909002" y="2727459"/>
            <a:ext cx="1445649" cy="3764781"/>
            <a:chOff x="3909002" y="2727459"/>
            <a:chExt cx="1445649" cy="3764781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04CD4A1-9BC0-4A39-B0DA-D7865EC50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4529" y="2727459"/>
              <a:ext cx="0" cy="41801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CBD8F17-E54A-4327-B705-E88DC68F172F}"/>
                </a:ext>
              </a:extLst>
            </p:cNvPr>
            <p:cNvCxnSpPr>
              <a:cxnSpLocks/>
            </p:cNvCxnSpPr>
            <p:nvPr/>
          </p:nvCxnSpPr>
          <p:spPr>
            <a:xfrm>
              <a:off x="4084529" y="3384956"/>
              <a:ext cx="0" cy="1284514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292D433-EFE9-43E4-9FF0-7AEF3B963C1D}"/>
                </a:ext>
              </a:extLst>
            </p:cNvPr>
            <p:cNvSpPr txBox="1"/>
            <p:nvPr/>
          </p:nvSpPr>
          <p:spPr>
            <a:xfrm>
              <a:off x="3909002" y="4639366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A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683632B-5C4D-4CBB-A1F4-AA98181B7CF3}"/>
                </a:ext>
              </a:extLst>
            </p:cNvPr>
            <p:cNvCxnSpPr>
              <a:cxnSpLocks/>
            </p:cNvCxnSpPr>
            <p:nvPr/>
          </p:nvCxnSpPr>
          <p:spPr>
            <a:xfrm>
              <a:off x="4070648" y="3653717"/>
              <a:ext cx="880521" cy="426365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8426FE-BF5C-4CBE-9A30-467201550DA4}"/>
                </a:ext>
              </a:extLst>
            </p:cNvPr>
            <p:cNvSpPr txBox="1"/>
            <p:nvPr/>
          </p:nvSpPr>
          <p:spPr>
            <a:xfrm>
              <a:off x="4865339" y="4027213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2850C46-AC91-4A9D-8C99-45173A325EED}"/>
                </a:ext>
              </a:extLst>
            </p:cNvPr>
            <p:cNvCxnSpPr>
              <a:cxnSpLocks/>
            </p:cNvCxnSpPr>
            <p:nvPr/>
          </p:nvCxnSpPr>
          <p:spPr>
            <a:xfrm>
              <a:off x="5026025" y="4524780"/>
              <a:ext cx="0" cy="150966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CE33D0-1B90-4C16-88CF-5219FC136E24}"/>
                </a:ext>
              </a:extLst>
            </p:cNvPr>
            <p:cNvSpPr txBox="1"/>
            <p:nvPr/>
          </p:nvSpPr>
          <p:spPr>
            <a:xfrm>
              <a:off x="4862450" y="5998540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C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70A5574-6DB1-46AB-89FD-CFB576826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4529" y="5031944"/>
              <a:ext cx="0" cy="107444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CB3D072-8DF7-4A4F-8FC1-C3A46D71254F}"/>
                </a:ext>
              </a:extLst>
            </p:cNvPr>
            <p:cNvSpPr txBox="1"/>
            <p:nvPr/>
          </p:nvSpPr>
          <p:spPr>
            <a:xfrm>
              <a:off x="3909002" y="6030575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D6D0D10-76B4-4A44-8811-01C6E75E0E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4529" y="5225289"/>
              <a:ext cx="426379" cy="744984"/>
            </a:xfrm>
            <a:prstGeom prst="straightConnector1">
              <a:avLst/>
            </a:prstGeom>
            <a:ln w="317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367556-06E0-4AF4-8398-E703D9980D21}"/>
                </a:ext>
              </a:extLst>
            </p:cNvPr>
            <p:cNvSpPr txBox="1"/>
            <p:nvPr/>
          </p:nvSpPr>
          <p:spPr>
            <a:xfrm>
              <a:off x="4392409" y="6015405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0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C4B2-773C-481C-936C-F50405D8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轮流回答问题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E2445CA-C392-420D-BC87-2F3DA5DF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2105025"/>
            <a:ext cx="3568700" cy="4086225"/>
          </a:xfrm>
        </p:spPr>
        <p:txBody>
          <a:bodyPr/>
          <a:lstStyle/>
          <a:p>
            <a:r>
              <a:rPr lang="zh-CN" altLang="en-US" dirty="0"/>
              <a:t>阅读左边的程序，下列哪些输出是可能的？</a:t>
            </a:r>
          </a:p>
          <a:p>
            <a:endParaRPr lang="zh-CN" altLang="en-US" dirty="0"/>
          </a:p>
          <a:p>
            <a:r>
              <a:rPr lang="en-US" altLang="zh-CN" dirty="0"/>
              <a:t>ABBCCD</a:t>
            </a:r>
          </a:p>
          <a:p>
            <a:r>
              <a:rPr lang="en-US" altLang="zh-CN" dirty="0"/>
              <a:t>ABBCDC</a:t>
            </a:r>
          </a:p>
          <a:p>
            <a:r>
              <a:rPr lang="en-US" altLang="zh-CN" dirty="0"/>
              <a:t>ABBDCC</a:t>
            </a:r>
          </a:p>
          <a:p>
            <a:r>
              <a:rPr lang="en-US" altLang="zh-CN" dirty="0"/>
              <a:t>ABDBCC</a:t>
            </a:r>
          </a:p>
          <a:p>
            <a:r>
              <a:rPr lang="en-US" altLang="zh-CN" dirty="0"/>
              <a:t>ABCDBC</a:t>
            </a:r>
          </a:p>
          <a:p>
            <a:r>
              <a:rPr lang="en-US" altLang="zh-CN" dirty="0"/>
              <a:t>ABCDCB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B99917-8AA4-443F-8893-59A1A6F9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38229"/>
            <a:ext cx="3215453" cy="5581542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FF30D7C-0F87-4A68-A0A9-FAC9A8B9EB0D}"/>
              </a:ext>
            </a:extLst>
          </p:cNvPr>
          <p:cNvSpPr txBox="1">
            <a:spLocks/>
          </p:cNvSpPr>
          <p:nvPr/>
        </p:nvSpPr>
        <p:spPr bwMode="auto">
          <a:xfrm>
            <a:off x="2889250" y="3295650"/>
            <a:ext cx="501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  <a:endParaRPr lang="zh-CN" altLang="en-US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9E326D8-6CC2-4462-BE97-693794F88BC3}"/>
              </a:ext>
            </a:extLst>
          </p:cNvPr>
          <p:cNvGrpSpPr/>
          <p:nvPr/>
        </p:nvGrpSpPr>
        <p:grpSpPr>
          <a:xfrm>
            <a:off x="3996372" y="2535207"/>
            <a:ext cx="1770220" cy="4168835"/>
            <a:chOff x="3843296" y="1747736"/>
            <a:chExt cx="1770220" cy="4168835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5AEE988-A5F0-44E0-BAC5-2FBBD61E7DF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349" y="1747736"/>
              <a:ext cx="0" cy="41801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9D167B-A0EC-4BA1-ACEF-0DCEECB6D645}"/>
                </a:ext>
              </a:extLst>
            </p:cNvPr>
            <p:cNvSpPr txBox="1"/>
            <p:nvPr/>
          </p:nvSpPr>
          <p:spPr>
            <a:xfrm>
              <a:off x="3843296" y="2105025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A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56DED35-83DF-4BC2-9DB4-8C2D2C395D79}"/>
                </a:ext>
              </a:extLst>
            </p:cNvPr>
            <p:cNvCxnSpPr>
              <a:cxnSpLocks/>
            </p:cNvCxnSpPr>
            <p:nvPr/>
          </p:nvCxnSpPr>
          <p:spPr>
            <a:xfrm>
              <a:off x="4018823" y="2457487"/>
              <a:ext cx="0" cy="1716075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35A03D-2C67-435F-9EE0-3C9496D5BA44}"/>
                </a:ext>
              </a:extLst>
            </p:cNvPr>
            <p:cNvSpPr txBox="1"/>
            <p:nvPr/>
          </p:nvSpPr>
          <p:spPr>
            <a:xfrm>
              <a:off x="3851990" y="4179776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75C5BBC-CED0-4901-961E-C078EAD7598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349" y="2919152"/>
              <a:ext cx="581035" cy="15619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9998E80-6CA9-46E3-ABEF-E882B36F6118}"/>
                </a:ext>
              </a:extLst>
            </p:cNvPr>
            <p:cNvSpPr txBox="1"/>
            <p:nvPr/>
          </p:nvSpPr>
          <p:spPr>
            <a:xfrm>
              <a:off x="4546714" y="2997248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D64290D-159F-49E5-B371-69D2B96D548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67" y="3441121"/>
              <a:ext cx="15786" cy="1985434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63314B0-5B67-49A7-AE43-858A972C9695}"/>
                </a:ext>
              </a:extLst>
            </p:cNvPr>
            <p:cNvSpPr txBox="1"/>
            <p:nvPr/>
          </p:nvSpPr>
          <p:spPr>
            <a:xfrm>
              <a:off x="4551477" y="5408763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C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B6C888-1FED-4E03-9695-E73EFB575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29692" y="4611121"/>
              <a:ext cx="0" cy="917682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373B2EC-1579-4A67-9F88-1ED3F87D9867}"/>
                </a:ext>
              </a:extLst>
            </p:cNvPr>
            <p:cNvCxnSpPr>
              <a:cxnSpLocks/>
            </p:cNvCxnSpPr>
            <p:nvPr/>
          </p:nvCxnSpPr>
          <p:spPr>
            <a:xfrm>
              <a:off x="4735169" y="3813480"/>
              <a:ext cx="581711" cy="1595283"/>
            </a:xfrm>
            <a:prstGeom prst="straightConnector1">
              <a:avLst/>
            </a:prstGeom>
            <a:ln w="317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FDAFD7A-AC28-433F-BE3F-B93BE7AD8377}"/>
                </a:ext>
              </a:extLst>
            </p:cNvPr>
            <p:cNvSpPr txBox="1"/>
            <p:nvPr/>
          </p:nvSpPr>
          <p:spPr>
            <a:xfrm>
              <a:off x="3863566" y="5454906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D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0B3FEB-3B3C-48B1-A695-87B34CA6E303}"/>
                </a:ext>
              </a:extLst>
            </p:cNvPr>
            <p:cNvSpPr txBox="1"/>
            <p:nvPr/>
          </p:nvSpPr>
          <p:spPr>
            <a:xfrm>
              <a:off x="5124204" y="5408762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C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D07C670-E999-4EA2-8F5F-A23FB8886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5479" y="5025194"/>
              <a:ext cx="531706" cy="40136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5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98072-4A14-4A4A-93ED-D381E4B6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888CB-C3B3-48BE-938E-F607FE6F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以下程序的运行结果输出几个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47D0E-2E99-4E4D-AB1D-276FBEBD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02" y="3176587"/>
            <a:ext cx="35433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98072-4A14-4A4A-93ED-D381E4B6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888CB-C3B3-48BE-938E-F607FE6F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以下程序的运行结果输出几个</a:t>
            </a:r>
            <a:r>
              <a:rPr lang="en-US" altLang="zh-CN" dirty="0"/>
              <a:t>2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个）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CD156E-B31D-43F1-911F-8D4B0AD6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39" y="2838450"/>
            <a:ext cx="43148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71D2-89D7-4C03-B404-6A03F7F1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79E57-6169-4AEF-A2D2-B3C19C89E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信号是软件形式的异常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读图</a:t>
            </a:r>
            <a:r>
              <a:rPr lang="en-US" altLang="zh-CN" dirty="0"/>
              <a:t>8-26</a:t>
            </a:r>
            <a:r>
              <a:rPr lang="zh-CN" altLang="en-US" dirty="0"/>
              <a:t>，了解常见的信号，默认行为以及触发原因，包括</a:t>
            </a:r>
            <a:endParaRPr lang="en-US" altLang="zh-CN" dirty="0"/>
          </a:p>
          <a:p>
            <a:pPr lvl="1"/>
            <a:r>
              <a:rPr lang="en-US" altLang="zh-CN" dirty="0"/>
              <a:t>SIGHUP</a:t>
            </a:r>
          </a:p>
          <a:p>
            <a:pPr lvl="1"/>
            <a:r>
              <a:rPr lang="en-US" altLang="zh-CN" dirty="0"/>
              <a:t>SIGINT</a:t>
            </a:r>
          </a:p>
          <a:p>
            <a:pPr lvl="1"/>
            <a:r>
              <a:rPr lang="en-US" altLang="zh-CN" dirty="0"/>
              <a:t>SIGKILL</a:t>
            </a:r>
          </a:p>
          <a:p>
            <a:pPr lvl="1"/>
            <a:r>
              <a:rPr lang="en-US" altLang="zh-CN" dirty="0"/>
              <a:t>SIGSEGV</a:t>
            </a:r>
          </a:p>
          <a:p>
            <a:pPr lvl="1"/>
            <a:r>
              <a:rPr lang="en-US" altLang="zh-CN" dirty="0"/>
              <a:t>SEGALRAM</a:t>
            </a:r>
          </a:p>
          <a:p>
            <a:pPr lvl="1"/>
            <a:r>
              <a:rPr lang="en-US" altLang="zh-CN" dirty="0"/>
              <a:t>SIGTSTP</a:t>
            </a:r>
          </a:p>
          <a:p>
            <a:pPr lvl="1"/>
            <a:r>
              <a:rPr lang="en-US" altLang="zh-CN" dirty="0"/>
              <a:t>SIGCHLD</a:t>
            </a:r>
          </a:p>
          <a:p>
            <a:pPr lvl="1"/>
            <a:r>
              <a:rPr lang="en-US" altLang="zh-CN" dirty="0"/>
              <a:t>SGFPE</a:t>
            </a:r>
          </a:p>
          <a:p>
            <a:pPr lvl="1"/>
            <a:r>
              <a:rPr lang="en-US" altLang="zh-CN" dirty="0"/>
              <a:t>SIGSTOP</a:t>
            </a:r>
          </a:p>
          <a:p>
            <a:pPr lvl="1"/>
            <a:r>
              <a:rPr lang="en-US" altLang="zh-CN" dirty="0"/>
              <a:t>SIGUSR1</a:t>
            </a:r>
          </a:p>
          <a:p>
            <a:pPr lvl="1"/>
            <a:r>
              <a:rPr lang="en-US" altLang="zh-CN" dirty="0"/>
              <a:t>SIGUSR2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9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DE184-651A-4250-B7AA-D42B424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信号的发送与接收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4C09E-3929-4843-BD57-037A2591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发送：可以发送给自己（</a:t>
            </a:r>
            <a:r>
              <a:rPr lang="en-US" altLang="zh-CN" dirty="0"/>
              <a:t>kill</a:t>
            </a:r>
            <a:r>
              <a:rPr lang="zh-CN" altLang="en-US" dirty="0"/>
              <a:t>函数通用，</a:t>
            </a:r>
            <a:r>
              <a:rPr lang="en-US" altLang="zh-CN" dirty="0"/>
              <a:t>alarm</a:t>
            </a:r>
            <a:r>
              <a:rPr lang="zh-CN" altLang="en-US" dirty="0"/>
              <a:t>特别）</a:t>
            </a:r>
            <a:endParaRPr lang="en-US" altLang="zh-CN" dirty="0"/>
          </a:p>
          <a:p>
            <a:r>
              <a:rPr lang="zh-CN" altLang="en-US" dirty="0"/>
              <a:t>接收：可以忽略，终止或者执行一个信号处理程序（</a:t>
            </a:r>
            <a:r>
              <a:rPr lang="en-US" altLang="zh-CN" dirty="0"/>
              <a:t>signal</a:t>
            </a:r>
            <a:r>
              <a:rPr lang="zh-CN" altLang="en-US" dirty="0"/>
              <a:t>函数注册</a:t>
            </a:r>
            <a:r>
              <a:rPr lang="en-US" altLang="zh-CN" dirty="0"/>
              <a:t>handler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惟</a:t>
            </a:r>
            <a:r>
              <a:rPr lang="en-US" altLang="zh-CN" dirty="0"/>
              <a:t>SIGKILL</a:t>
            </a:r>
            <a:r>
              <a:rPr lang="zh-CN" altLang="en-US" dirty="0"/>
              <a:t>、</a:t>
            </a:r>
            <a:r>
              <a:rPr lang="en-US" altLang="zh-CN" dirty="0"/>
              <a:t>SIGSTOP</a:t>
            </a:r>
            <a:r>
              <a:rPr lang="zh-CN" altLang="en-US" dirty="0"/>
              <a:t>（不要和</a:t>
            </a:r>
            <a:r>
              <a:rPr lang="en-US" altLang="zh-CN" dirty="0"/>
              <a:t>SIGTSTP</a:t>
            </a:r>
            <a:r>
              <a:rPr lang="zh-CN" altLang="en-US" dirty="0"/>
              <a:t>弄混了）不能修改默认行为</a:t>
            </a:r>
            <a:endParaRPr lang="en-US" altLang="zh-CN" dirty="0"/>
          </a:p>
          <a:p>
            <a:r>
              <a:rPr lang="zh-CN" altLang="en-US" dirty="0"/>
              <a:t>待处理：等待接收。一种类型至多有一个，不排队，后来的被丢弃；在</a:t>
            </a:r>
            <a:r>
              <a:rPr lang="en-US" altLang="zh-CN" dirty="0"/>
              <a:t>pending</a:t>
            </a:r>
            <a:r>
              <a:rPr lang="zh-CN" altLang="en-US" dirty="0"/>
              <a:t>位向量中维护，接收时被清除</a:t>
            </a:r>
            <a:endParaRPr lang="en-US" altLang="zh-CN" dirty="0"/>
          </a:p>
          <a:p>
            <a:r>
              <a:rPr lang="zh-CN" altLang="en-US" dirty="0"/>
              <a:t>阻塞：选择性地不接收，仍可以发送；在</a:t>
            </a:r>
            <a:r>
              <a:rPr lang="en-US" altLang="zh-CN" dirty="0"/>
              <a:t>blocked</a:t>
            </a:r>
            <a:r>
              <a:rPr lang="zh-CN" altLang="en-US" dirty="0"/>
              <a:t>位向量中维护</a:t>
            </a:r>
            <a:endParaRPr lang="en-US" altLang="zh-CN" dirty="0"/>
          </a:p>
          <a:p>
            <a:pPr lvl="1"/>
            <a:r>
              <a:rPr lang="zh-CN" altLang="en-US" dirty="0"/>
              <a:t>隐式阻塞：处理某个信号时，相同类型信号会被阻塞</a:t>
            </a:r>
            <a:endParaRPr lang="en-US" altLang="zh-CN" dirty="0"/>
          </a:p>
          <a:p>
            <a:pPr lvl="1"/>
            <a:r>
              <a:rPr lang="zh-CN" altLang="en-US" dirty="0"/>
              <a:t>显式阻塞：</a:t>
            </a:r>
            <a:r>
              <a:rPr lang="en-US" altLang="zh-CN" dirty="0" err="1"/>
              <a:t>sigprocmask</a:t>
            </a:r>
            <a:r>
              <a:rPr lang="zh-CN" altLang="en-US" dirty="0"/>
              <a:t>函数（熟悉用法）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常见考点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：信号发送、接收、处理、阻塞的注意事项</a:t>
            </a:r>
          </a:p>
        </p:txBody>
      </p:sp>
    </p:spTree>
    <p:extLst>
      <p:ext uri="{BB962C8B-B14F-4D97-AF65-F5344CB8AC3E}">
        <p14:creationId xmlns:p14="http://schemas.microsoft.com/office/powerpoint/2010/main" val="318974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DBE7C-17E3-4CE7-8FFD-C41DE1F3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6CC3-118D-4B61-BD15-6E16929D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设一段程序中阻塞了</a:t>
            </a:r>
            <a:r>
              <a:rPr lang="en-US" altLang="zh-CN" dirty="0"/>
              <a:t>SIGCHLD</a:t>
            </a:r>
            <a:r>
              <a:rPr lang="zh-CN" altLang="en-US" dirty="0"/>
              <a:t>、</a:t>
            </a:r>
            <a:r>
              <a:rPr lang="en-US" altLang="zh-CN" dirty="0"/>
              <a:t>SIGUSR1</a:t>
            </a:r>
            <a:r>
              <a:rPr lang="zh-CN" altLang="en-US" dirty="0"/>
              <a:t>信号。接下来，向它按顺序发宋</a:t>
            </a:r>
            <a:r>
              <a:rPr lang="en-US" altLang="zh-CN" dirty="0"/>
              <a:t>SIGCHLD</a:t>
            </a:r>
            <a:r>
              <a:rPr lang="zh-CN" altLang="en-US" dirty="0"/>
              <a:t>、</a:t>
            </a:r>
            <a:r>
              <a:rPr lang="en-US" altLang="zh-CN" dirty="0"/>
              <a:t>SIGUSR1</a:t>
            </a:r>
            <a:r>
              <a:rPr lang="zh-CN" altLang="en-US" dirty="0"/>
              <a:t>、</a:t>
            </a:r>
            <a:r>
              <a:rPr lang="en-US" altLang="zh-CN" dirty="0"/>
              <a:t>SIGCHLD</a:t>
            </a:r>
            <a:r>
              <a:rPr lang="zh-CN" altLang="en-US" dirty="0"/>
              <a:t>信号，当程序取消阻塞继续执行时，将处理这三个信号中的哪几个？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处理一次</a:t>
            </a:r>
            <a:r>
              <a:rPr lang="en-US" altLang="zh-CN" dirty="0">
                <a:solidFill>
                  <a:srgbClr val="FF0000"/>
                </a:solidFill>
              </a:rPr>
              <a:t>SIGCHLD</a:t>
            </a:r>
            <a:r>
              <a:rPr lang="zh-CN" altLang="en-US" dirty="0">
                <a:solidFill>
                  <a:srgbClr val="FF0000"/>
                </a:solidFill>
              </a:rPr>
              <a:t>，一次</a:t>
            </a:r>
            <a:r>
              <a:rPr lang="en-US" altLang="zh-CN" dirty="0">
                <a:solidFill>
                  <a:srgbClr val="FF0000"/>
                </a:solidFill>
              </a:rPr>
              <a:t>SIGUSR1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A99AB-FE2C-4634-8914-3D7703E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FF308-D3A4-4EEF-A56A-3748B53E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判断下列说法正确性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SIGTSTP</a:t>
            </a:r>
            <a:r>
              <a:rPr lang="zh-CN" altLang="en-US" dirty="0"/>
              <a:t>信号既不能被捕获，也不能被忽略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存在信号的默认处理行为是进程停止直到被</a:t>
            </a:r>
            <a:r>
              <a:rPr lang="en-US" altLang="zh-CN" dirty="0"/>
              <a:t>SIGCONT</a:t>
            </a:r>
            <a:r>
              <a:rPr lang="zh-CN" altLang="en-US" dirty="0"/>
              <a:t>信号重启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系统调用不能被中断，因为那是操作系统的工作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在任何时刻，一种类型至多只会有一个待处理信号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信号既可以发送给一个进程，也可以发送给一个进程组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SIGTERM</a:t>
            </a:r>
            <a:r>
              <a:rPr lang="zh-CN" altLang="en-US" dirty="0"/>
              <a:t>和</a:t>
            </a:r>
            <a:r>
              <a:rPr lang="en-US" altLang="zh-CN" dirty="0"/>
              <a:t>SIGKILL</a:t>
            </a:r>
            <a:r>
              <a:rPr lang="zh-CN" altLang="en-US" dirty="0"/>
              <a:t>信号既不能被捕获，也不能被忽略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当进程在前台运行时键入</a:t>
            </a:r>
            <a:r>
              <a:rPr lang="en-US" altLang="zh-CN" dirty="0"/>
              <a:t>Ctrl-C</a:t>
            </a:r>
            <a:r>
              <a:rPr lang="zh-CN" altLang="en-US" dirty="0"/>
              <a:t>，内核就会发一个</a:t>
            </a:r>
            <a:r>
              <a:rPr lang="en-US" altLang="zh-CN" dirty="0"/>
              <a:t>SIGINT</a:t>
            </a:r>
            <a:r>
              <a:rPr lang="zh-CN" altLang="en-US" dirty="0"/>
              <a:t>信号给这个前台进程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子进程能给父进程发送信号，但不能发送给兄弟进程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4B7018-E41F-4CFE-9D74-04D92891DC04}"/>
              </a:ext>
            </a:extLst>
          </p:cNvPr>
          <p:cNvSpPr txBox="1">
            <a:spLocks/>
          </p:cNvSpPr>
          <p:nvPr/>
        </p:nvSpPr>
        <p:spPr>
          <a:xfrm>
            <a:off x="9432418" y="2487613"/>
            <a:ext cx="13868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（错）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（对）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（错）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（对）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（对）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（错）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（对）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（错）</a:t>
            </a:r>
          </a:p>
        </p:txBody>
      </p:sp>
    </p:spTree>
    <p:extLst>
      <p:ext uri="{BB962C8B-B14F-4D97-AF65-F5344CB8AC3E}">
        <p14:creationId xmlns:p14="http://schemas.microsoft.com/office/powerpoint/2010/main" val="10275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C4B2-773C-481C-936C-F50405D8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轮流回答问题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61C75DE-38B3-4A1E-B1B9-62851492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2105025"/>
            <a:ext cx="3568700" cy="4086225"/>
          </a:xfrm>
        </p:spPr>
        <p:txBody>
          <a:bodyPr/>
          <a:lstStyle/>
          <a:p>
            <a:r>
              <a:rPr lang="zh-CN" altLang="en-US" dirty="0">
                <a:latin typeface="+mj-lt"/>
              </a:rPr>
              <a:t>阅读右边的程序，下列哪些输出是可能的？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ACBC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ABCCD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ACBDC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ABDCC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BCDAC</a:t>
            </a:r>
          </a:p>
          <a:p>
            <a:r>
              <a:rPr lang="en-US" altLang="zh-CN" dirty="0">
                <a:latin typeface="+mj-lt"/>
                <a:cs typeface="Courier New" panose="02070309020205020404" pitchFamily="49" charset="0"/>
              </a:rPr>
              <a:t>ABCC</a:t>
            </a:r>
            <a:endParaRPr lang="zh-CN" alt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0A4077C-9F4B-4480-A78C-EE9CDA20843F}"/>
              </a:ext>
            </a:extLst>
          </p:cNvPr>
          <p:cNvSpPr txBox="1">
            <a:spLocks/>
          </p:cNvSpPr>
          <p:nvPr/>
        </p:nvSpPr>
        <p:spPr bwMode="auto">
          <a:xfrm>
            <a:off x="2891005" y="3295650"/>
            <a:ext cx="501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endParaRPr lang="zh-CN" altLang="en-US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CF0FEB-50ED-4C7B-86AD-0CD5A736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2" y="1166812"/>
            <a:ext cx="4143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E6E68-C1DE-4352-927B-71357521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异常的类型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C41F0-10C3-4C39-B12A-4FC5AC9C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有多套语汇，我们遵循异常</a:t>
            </a:r>
            <a:r>
              <a:rPr lang="en-US" altLang="zh-CN" dirty="0"/>
              <a:t>=</a:t>
            </a:r>
            <a:r>
              <a:rPr lang="zh-CN" altLang="en-US" dirty="0"/>
              <a:t>中断</a:t>
            </a:r>
            <a:r>
              <a:rPr lang="en-US" altLang="zh-CN" dirty="0"/>
              <a:t>+</a:t>
            </a:r>
            <a:r>
              <a:rPr lang="zh-CN" altLang="en-US" dirty="0"/>
              <a:t>陷阱</a:t>
            </a:r>
            <a:r>
              <a:rPr lang="en-US" altLang="zh-CN" dirty="0"/>
              <a:t>+</a:t>
            </a:r>
            <a:r>
              <a:rPr lang="zh-CN" altLang="en-US" dirty="0"/>
              <a:t>故障</a:t>
            </a:r>
            <a:r>
              <a:rPr lang="en-US" altLang="zh-CN" dirty="0"/>
              <a:t>+</a:t>
            </a:r>
            <a:r>
              <a:rPr lang="zh-CN" altLang="en-US" dirty="0"/>
              <a:t>中止的范式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常见考点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：掌握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种异常类型的联系和区别，知道分属各类型的异常的例子若干（选择题）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要求：理解并记忆课本图</a:t>
            </a:r>
            <a:r>
              <a:rPr lang="en-US" altLang="zh-CN" dirty="0">
                <a:solidFill>
                  <a:srgbClr val="FF0000"/>
                </a:solidFill>
              </a:rPr>
              <a:t>8-4</a:t>
            </a:r>
            <a:r>
              <a:rPr lang="zh-CN" altLang="en-US" dirty="0">
                <a:solidFill>
                  <a:srgbClr val="FF0000"/>
                </a:solidFill>
              </a:rPr>
              <a:t>的表格，阅读课本</a:t>
            </a:r>
            <a:r>
              <a:rPr lang="en-US" altLang="zh-CN" dirty="0">
                <a:solidFill>
                  <a:srgbClr val="FF0000"/>
                </a:solidFill>
              </a:rPr>
              <a:t>8.1.2</a:t>
            </a:r>
            <a:r>
              <a:rPr lang="zh-CN" altLang="en-US" dirty="0">
                <a:solidFill>
                  <a:srgbClr val="FF0000"/>
                </a:solidFill>
              </a:rPr>
              <a:t>的四个要点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注意点：同步</a:t>
            </a:r>
            <a:r>
              <a:rPr lang="en-US" altLang="zh-CN" dirty="0"/>
              <a:t>/</a:t>
            </a:r>
            <a:r>
              <a:rPr lang="zh-CN" altLang="en-US" dirty="0"/>
              <a:t>异步，返回到哪条指令，是否可能中止</a:t>
            </a:r>
            <a:endParaRPr lang="en-US" altLang="zh-CN" dirty="0"/>
          </a:p>
          <a:p>
            <a:pPr lvl="1"/>
            <a:r>
              <a:rPr lang="zh-CN" altLang="en-US" dirty="0"/>
              <a:t>中断是异步的，硬件中断不是执行任何一条指令的结果（即使是</a:t>
            </a:r>
            <a:r>
              <a:rPr lang="en-US" altLang="zh-CN" dirty="0"/>
              <a:t>DMA</a:t>
            </a:r>
            <a:r>
              <a:rPr lang="zh-CN" altLang="en-US" dirty="0"/>
              <a:t>方式</a:t>
            </a:r>
            <a:r>
              <a:rPr lang="en-US" altLang="zh-CN" dirty="0"/>
              <a:t>I/O</a:t>
            </a:r>
            <a:r>
              <a:rPr lang="zh-CN" altLang="en-US" dirty="0"/>
              <a:t>也需要中断）；一般而言，中断时需要先执行完当前指令。陷阱是有意的，主要是系统调用。故障可能返回也可能不返回（缺页、除法错误、一般保护故障）。中止的例子（机器检查、物理内存错误）。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540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A2886-B188-4E01-ACC5-EF322DF4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轮流回答问题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353BF3-4025-49E6-B781-59E0DCBA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07" y="85724"/>
            <a:ext cx="5089867" cy="668240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2F53CF1-FE69-4F2A-A74B-02D21690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2105025"/>
            <a:ext cx="3568700" cy="4086225"/>
          </a:xfrm>
        </p:spPr>
        <p:txBody>
          <a:bodyPr/>
          <a:lstStyle/>
          <a:p>
            <a:r>
              <a:rPr lang="zh-CN" altLang="en-US" dirty="0">
                <a:latin typeface="+mj-lt"/>
              </a:rPr>
              <a:t>阅读右边的程序，给出全部可能的结果。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52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F3540-8069-4658-B140-5A276664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信号处理的安全问题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5BB5D-10B4-457E-8F11-161A82C9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请仔细阅读课本的</a:t>
            </a:r>
            <a:r>
              <a:rPr lang="en-US" altLang="zh-CN" dirty="0"/>
              <a:t>shell</a:t>
            </a:r>
            <a:r>
              <a:rPr lang="zh-CN" altLang="en-US" dirty="0"/>
              <a:t>框架，学习优良的代码范式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阅读课本</a:t>
            </a:r>
            <a:r>
              <a:rPr lang="en-US" altLang="zh-CN" dirty="0"/>
              <a:t>P533-546</a:t>
            </a:r>
            <a:r>
              <a:rPr lang="zh-CN" altLang="en-US" dirty="0"/>
              <a:t>，通过</a:t>
            </a:r>
            <a:r>
              <a:rPr lang="en-US" altLang="zh-CN" dirty="0"/>
              <a:t>shell lab</a:t>
            </a:r>
            <a:r>
              <a:rPr lang="zh-CN" altLang="en-US" dirty="0"/>
              <a:t>学习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内容较多，但主要原理就两个</a:t>
            </a:r>
            <a:endParaRPr lang="en-US" altLang="zh-CN" dirty="0"/>
          </a:p>
          <a:p>
            <a:r>
              <a:rPr lang="zh-CN" altLang="en-US" dirty="0"/>
              <a:t>一、信号处理程序是一种“随时打断”式的程序，其内部最好不要被中断，而其他普通代码很多不能保证时刻正确响应信号处理程序的存在。（有关阻塞信号、</a:t>
            </a:r>
            <a:r>
              <a:rPr lang="zh-CN" altLang="en-US" dirty="0">
                <a:solidFill>
                  <a:srgbClr val="FF0000"/>
                </a:solidFill>
              </a:rPr>
              <a:t>全局共享数据的处理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关键字、可重入函数或原子的的概念）</a:t>
            </a:r>
            <a:endParaRPr lang="en-US" altLang="zh-CN" dirty="0"/>
          </a:p>
          <a:p>
            <a:r>
              <a:rPr lang="zh-CN" altLang="en-US" dirty="0"/>
              <a:t>二、进程调度顺序是不确定的，不能有任何假设，否则可能有问题。因此必须用阻塞、同步等方式防止出现</a:t>
            </a:r>
            <a:r>
              <a:rPr lang="en-US" altLang="zh-CN" dirty="0"/>
              <a:t>racing</a:t>
            </a:r>
            <a:r>
              <a:rPr lang="zh-CN" altLang="en-US" dirty="0"/>
              <a:t>（冒险</a:t>
            </a:r>
            <a:r>
              <a:rPr lang="en-US" altLang="zh-CN" dirty="0"/>
              <a:t>/</a:t>
            </a:r>
            <a:r>
              <a:rPr lang="zh-CN" altLang="en-US" dirty="0"/>
              <a:t>竞争）。（有关</a:t>
            </a:r>
            <a:r>
              <a:rPr lang="en-US" altLang="zh-CN" dirty="0" err="1"/>
              <a:t>sigsuspend</a:t>
            </a:r>
            <a:r>
              <a:rPr lang="zh-CN" altLang="en-US" dirty="0"/>
              <a:t>、阻塞等）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055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0E2A1-6A67-47FB-B2B8-42225B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非本地跳转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A5B99-7BA4-46D2-9171-47CE61BC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97" y="1981200"/>
            <a:ext cx="4348353" cy="4351337"/>
          </a:xfrm>
        </p:spPr>
        <p:txBody>
          <a:bodyPr/>
          <a:lstStyle/>
          <a:p>
            <a:r>
              <a:rPr lang="en-US" altLang="zh-CN" dirty="0" err="1"/>
              <a:t>setjmp</a:t>
            </a:r>
            <a:r>
              <a:rPr lang="zh-CN" altLang="en-US" dirty="0"/>
              <a:t>和</a:t>
            </a:r>
            <a:r>
              <a:rPr lang="en-US" altLang="zh-CN" dirty="0" err="1"/>
              <a:t>longjmp</a:t>
            </a:r>
            <a:r>
              <a:rPr lang="zh-CN" altLang="en-US" dirty="0"/>
              <a:t>函数的用法</a:t>
            </a:r>
            <a:endParaRPr lang="en-US" altLang="zh-CN" dirty="0"/>
          </a:p>
          <a:p>
            <a:pPr lvl="1"/>
            <a:r>
              <a:rPr lang="en-US" altLang="zh-CN" dirty="0" err="1"/>
              <a:t>longjmp</a:t>
            </a:r>
            <a:r>
              <a:rPr lang="zh-CN" altLang="en-US" dirty="0"/>
              <a:t>从</a:t>
            </a:r>
            <a:r>
              <a:rPr lang="en-US" altLang="zh-CN" dirty="0"/>
              <a:t>env</a:t>
            </a:r>
            <a:r>
              <a:rPr lang="zh-CN" altLang="en-US" dirty="0"/>
              <a:t>中恢复调用环境，然后从最近的一次</a:t>
            </a:r>
            <a:r>
              <a:rPr lang="en-US" altLang="zh-CN" dirty="0" err="1"/>
              <a:t>setjmp</a:t>
            </a:r>
            <a:r>
              <a:rPr lang="zh-CN" altLang="en-US" dirty="0"/>
              <a:t>中返回，它的第二个参数会成为</a:t>
            </a:r>
            <a:r>
              <a:rPr lang="en-US" altLang="zh-CN" dirty="0" err="1"/>
              <a:t>setjmp</a:t>
            </a:r>
            <a:r>
              <a:rPr lang="zh-CN" altLang="en-US" dirty="0"/>
              <a:t>此次的返回值</a:t>
            </a:r>
            <a:endParaRPr lang="en-US" altLang="zh-CN" dirty="0"/>
          </a:p>
          <a:p>
            <a:pPr lvl="1"/>
            <a:r>
              <a:rPr lang="en-US" altLang="zh-CN" dirty="0" err="1"/>
              <a:t>setjmp</a:t>
            </a:r>
            <a:r>
              <a:rPr lang="zh-CN" altLang="en-US" dirty="0"/>
              <a:t>的返回值不能赋值给变量，但是可以用于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BF74BD-1C11-4AA7-9CA4-F871E332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13" y="2138997"/>
            <a:ext cx="6113824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625F8-34D3-44A4-A1C3-CFBB2208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4FC19-A35C-44DF-A68A-16D7E585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下面关于非局部跳转的描述，正确的是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altLang="zh-CN" dirty="0" err="1"/>
              <a:t>setjmp</a:t>
            </a:r>
            <a:r>
              <a:rPr lang="zh-CN" altLang="en-US" dirty="0"/>
              <a:t>可以和</a:t>
            </a:r>
            <a:r>
              <a:rPr lang="en-US" altLang="zh-CN" dirty="0" err="1"/>
              <a:t>siglongjmp</a:t>
            </a:r>
            <a:r>
              <a:rPr lang="zh-CN" altLang="en-US" dirty="0"/>
              <a:t>使用同一个</a:t>
            </a:r>
            <a:r>
              <a:rPr lang="en-US" altLang="zh-CN" dirty="0" err="1"/>
              <a:t>jmp_buf</a:t>
            </a:r>
            <a:r>
              <a:rPr lang="zh-CN" altLang="en-US" dirty="0"/>
              <a:t>变量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zh-CN" dirty="0" err="1"/>
              <a:t>setjmp</a:t>
            </a:r>
            <a:r>
              <a:rPr lang="zh-CN" altLang="en-US" dirty="0"/>
              <a:t>必须放在</a:t>
            </a:r>
            <a:r>
              <a:rPr lang="en-US" altLang="zh-CN" dirty="0"/>
              <a:t>main()</a:t>
            </a:r>
            <a:r>
              <a:rPr lang="zh-CN" altLang="en-US" dirty="0"/>
              <a:t>函数中调用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虽然 </a:t>
            </a:r>
            <a:r>
              <a:rPr lang="en-US" altLang="zh-CN" dirty="0" err="1"/>
              <a:t>longjmp</a:t>
            </a:r>
            <a:r>
              <a:rPr lang="en-US" altLang="zh-CN" dirty="0"/>
              <a:t> </a:t>
            </a:r>
            <a:r>
              <a:rPr lang="zh-CN" altLang="en-US" dirty="0"/>
              <a:t>通常不会出错，但仍然需要对其返回值进行出错判断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在同一个函数中既可以出现</a:t>
            </a:r>
            <a:r>
              <a:rPr lang="en-US" altLang="zh-CN" dirty="0" err="1"/>
              <a:t>setjmp</a:t>
            </a:r>
            <a:r>
              <a:rPr lang="zh-CN" altLang="en-US" dirty="0"/>
              <a:t>，也可以出现</a:t>
            </a:r>
            <a:r>
              <a:rPr lang="en-US" altLang="zh-CN" dirty="0" err="1"/>
              <a:t>longjmp</a:t>
            </a:r>
            <a:endParaRPr lang="en-US" altLang="zh-CN" dirty="0"/>
          </a:p>
          <a:p>
            <a:pPr marL="342900" indent="-342900">
              <a:buFont typeface="+mj-lt"/>
              <a:buAutoNum type="alphaU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5F838A-2737-41A1-87FF-7BB42CEF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30" y="0"/>
            <a:ext cx="6421439" cy="468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-119060" algn="r" eaLnBrk="1" hangingPunct="1">
              <a:defRPr/>
            </a:pPr>
            <a:r>
              <a:rPr lang="en-US" altLang="zh-CN" sz="10000" kern="0" dirty="0">
                <a:solidFill>
                  <a:schemeClr val="bg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lang="en-US" altLang="zh-CN" sz="10000" kern="0" dirty="0" err="1">
                <a:solidFill>
                  <a:schemeClr val="bg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Calibri" panose="020F0502020204030204" pitchFamily="34" charset="0"/>
              </a:rPr>
              <a:t>ny</a:t>
            </a:r>
            <a:r>
              <a:rPr lang="en-US" altLang="zh-CN" sz="10000" kern="0" dirty="0">
                <a:solidFill>
                  <a:schemeClr val="bg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Calibri" panose="020F0502020204030204" pitchFamily="34" charset="0"/>
              </a:rPr>
              <a:t> questions?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EFD6EA-DAF3-49A4-A845-AA796D419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16274"/>
            <a:ext cx="11306175" cy="646331"/>
          </a:xfrm>
          <a:prstGeom prst="rect">
            <a:avLst/>
          </a:prstGeom>
          <a:solidFill>
            <a:schemeClr val="tx1">
              <a:alpha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Thanks</a:t>
            </a:r>
            <a:r>
              <a:rPr lang="zh-CN" altLang="en-US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&amp; 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感谢观看</a:t>
            </a:r>
            <a:endParaRPr lang="en-US" sz="3600" kern="0" dirty="0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38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08971-62AC-4D52-B43B-672A0F65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异常</a:t>
            </a:r>
            <a:r>
              <a:rPr lang="en-US" altLang="zh-CN" dirty="0"/>
              <a:t>vs</a:t>
            </a:r>
            <a:r>
              <a:rPr lang="zh-CN" altLang="en-US" dirty="0"/>
              <a:t>调用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62B32A-91F7-49A7-92AC-35F698873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66802"/>
              </p:ext>
            </p:extLst>
          </p:nvPr>
        </p:nvGraphicFramePr>
        <p:xfrm>
          <a:off x="485775" y="2220160"/>
          <a:ext cx="10401300" cy="357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2698355251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1743919998"/>
                    </a:ext>
                  </a:extLst>
                </a:gridCol>
              </a:tblGrid>
              <a:tr h="4001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12238"/>
                  </a:ext>
                </a:extLst>
              </a:tr>
              <a:tr h="10403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返回地址一定是下一条指令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返回地址可能是当前指令，可能是下一条，也可能不返回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96662"/>
                  </a:ext>
                </a:extLst>
              </a:tr>
              <a:tr h="136041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只把参数和返回地址压入用户栈中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会把恢复中断状态所需的额外的处理器状态（如</a:t>
                      </a:r>
                      <a:r>
                        <a:rPr lang="en-US" altLang="zh-CN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EFLAGS</a:t>
                      </a:r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）压入内核栈中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71894"/>
                  </a:ext>
                </a:extLst>
              </a:tr>
              <a:tr h="7202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运行在用户模式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运行在内核模式（超级用户模式）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7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06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3058A-9C53-4572-BBB2-D70D4534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43A97-19FD-41E6-B4FA-F1213333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由特殊指令触发（</a:t>
            </a:r>
            <a:r>
              <a:rPr lang="en-US" altLang="zh-CN" dirty="0"/>
              <a:t>x86-64 </a:t>
            </a:r>
            <a:r>
              <a:rPr lang="en-US" altLang="zh-CN" dirty="0" err="1"/>
              <a:t>syscall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将陷入内核，提升为内核态。用户从操作系统得到服务。这样操作系统可以保护自身及资源，同时又能满足用户需求</a:t>
            </a:r>
          </a:p>
          <a:p>
            <a:r>
              <a:rPr lang="zh-CN" altLang="en-US" dirty="0"/>
              <a:t>往往遵循一套与普通函数调用不同的参数传递惯例（参</a:t>
            </a:r>
            <a:r>
              <a:rPr lang="en-US" altLang="zh-CN" dirty="0"/>
              <a:t>P506</a:t>
            </a:r>
            <a:r>
              <a:rPr lang="zh-CN" altLang="en-US" dirty="0"/>
              <a:t>下部，熟悉之）</a:t>
            </a:r>
            <a:endParaRPr lang="en-US" altLang="zh-CN" dirty="0"/>
          </a:p>
          <a:p>
            <a:r>
              <a:rPr lang="zh-CN" altLang="en-US" dirty="0"/>
              <a:t>反汇编中一般看不到，被库函数包装了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99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64D6-E6DE-4337-A8CF-6C125680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E25A0-CE02-4DF2-8BFF-8D1D1376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以下说法错误的是哪个？</a:t>
            </a:r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发生异常和异常处理意味着控制流的突变。</a:t>
            </a:r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与异常相关的处理是由硬件和操作系统共同完成的。</a:t>
            </a:r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异常是由于计算机系统发生了不可恢复的错误导致的。</a:t>
            </a:r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异常的发生可能是异步的，也可能是同步的。</a:t>
            </a:r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6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9F4E-A1CA-454C-881B-05C89369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轮流回答问题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903D-5873-4AA9-85EC-A44082B4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下列行为分别触发什么类型的异常？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执行指令</a:t>
            </a:r>
            <a:r>
              <a:rPr lang="en-US" altLang="zh-CN" dirty="0"/>
              <a:t>mov $57, %</a:t>
            </a:r>
            <a:r>
              <a:rPr lang="en-US" altLang="zh-CN" dirty="0" err="1"/>
              <a:t>eax</a:t>
            </a:r>
            <a:r>
              <a:rPr lang="en-US" altLang="zh-CN" dirty="0"/>
              <a:t>; </a:t>
            </a:r>
            <a:r>
              <a:rPr lang="en-US" altLang="zh-CN" dirty="0" err="1"/>
              <a:t>syscall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程序执行过程中，发现它所使用的物理内存损坏了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程序执行过程中，试图往</a:t>
            </a:r>
            <a:r>
              <a:rPr lang="en-US" altLang="zh-CN" dirty="0"/>
              <a:t>main</a:t>
            </a:r>
            <a:r>
              <a:rPr lang="zh-CN" altLang="en-US" dirty="0"/>
              <a:t>函数的内存中写入数据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按下键盘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磁盘读出了一块数据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read</a:t>
            </a:r>
            <a:r>
              <a:rPr lang="zh-CN" altLang="en-US" dirty="0"/>
              <a:t>函数发起磁盘读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用户程序执行了指令</a:t>
            </a:r>
            <a:r>
              <a:rPr lang="en-US" altLang="zh-CN" dirty="0" err="1"/>
              <a:t>lgdt</a:t>
            </a:r>
            <a:r>
              <a:rPr lang="zh-CN" altLang="en-US" dirty="0"/>
              <a:t>，但是这个指令只能在内核模式下执行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BA9B9B-179F-40C8-B981-5C979CA9ECE8}"/>
              </a:ext>
            </a:extLst>
          </p:cNvPr>
          <p:cNvSpPr txBox="1">
            <a:spLocks/>
          </p:cNvSpPr>
          <p:nvPr/>
        </p:nvSpPr>
        <p:spPr>
          <a:xfrm>
            <a:off x="8472297" y="2281871"/>
            <a:ext cx="2243328" cy="369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（陷阱）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（中止）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（故障）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（中断）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（中断）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（陷阱）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（故障）</a:t>
            </a:r>
          </a:p>
        </p:txBody>
      </p:sp>
    </p:spTree>
    <p:extLst>
      <p:ext uri="{BB962C8B-B14F-4D97-AF65-F5344CB8AC3E}">
        <p14:creationId xmlns:p14="http://schemas.microsoft.com/office/powerpoint/2010/main" val="25114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F673-D2AA-43CC-9540-8E67D8B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异常的处理过程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0AB3D-65ED-427E-B547-CCCC44EA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异常是硬件和软件共同实现的</a:t>
            </a:r>
            <a:endParaRPr lang="en-US" altLang="zh-CN" dirty="0"/>
          </a:p>
          <a:p>
            <a:pPr lvl="1"/>
            <a:r>
              <a:rPr lang="zh-CN" altLang="en-US" dirty="0"/>
              <a:t>一般来说，异常表、跳转到异常表由硬件实现，异常处理程序由软件（操作系统）实现</a:t>
            </a:r>
            <a:endParaRPr lang="en-US" altLang="zh-CN" dirty="0"/>
          </a:p>
          <a:p>
            <a:pPr lvl="1"/>
            <a:r>
              <a:rPr lang="zh-CN" altLang="en-US" dirty="0"/>
              <a:t>启动时，异常表由操作系统填写（例如一开始由</a:t>
            </a:r>
            <a:r>
              <a:rPr lang="en-US" altLang="zh-CN" dirty="0"/>
              <a:t>BIOS</a:t>
            </a:r>
            <a:r>
              <a:rPr lang="zh-CN" altLang="en-US" dirty="0"/>
              <a:t>负责，进入保护模式后另外填写）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复述异常处理的过程</a:t>
            </a:r>
            <a:endParaRPr lang="en-US" altLang="zh-CN" dirty="0"/>
          </a:p>
          <a:p>
            <a:pPr lvl="1"/>
            <a:r>
              <a:rPr lang="zh-CN" altLang="en-US" dirty="0"/>
              <a:t>检测事件，确定异常号，切换内核模式，保存上下文</a:t>
            </a:r>
            <a:endParaRPr lang="en-US" altLang="zh-CN" dirty="0"/>
          </a:p>
          <a:p>
            <a:pPr lvl="1"/>
            <a:r>
              <a:rPr lang="zh-CN" altLang="en-US" dirty="0"/>
              <a:t>用异常表基址寄存器和异常号得到处理例程的入口地址</a:t>
            </a:r>
            <a:endParaRPr lang="en-US" altLang="zh-CN" dirty="0"/>
          </a:p>
          <a:p>
            <a:pPr lvl="1"/>
            <a:r>
              <a:rPr lang="zh-CN" altLang="en-US" dirty="0"/>
              <a:t>触发异常，间接跳转</a:t>
            </a:r>
            <a:endParaRPr lang="en-US" altLang="zh-CN" dirty="0"/>
          </a:p>
          <a:p>
            <a:pPr lvl="1"/>
            <a:r>
              <a:rPr lang="zh-CN" altLang="en-US" dirty="0"/>
              <a:t>进行异常处理</a:t>
            </a:r>
            <a:endParaRPr lang="en-US" altLang="zh-CN" dirty="0"/>
          </a:p>
          <a:p>
            <a:pPr lvl="1"/>
            <a:r>
              <a:rPr lang="zh-CN" altLang="en-US" dirty="0"/>
              <a:t>（如果需要返回）恢复上下文，回到用户模式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44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FAF696-791D-466A-8155-A53535FA6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06855"/>
              </p:ext>
            </p:extLst>
          </p:nvPr>
        </p:nvGraphicFramePr>
        <p:xfrm>
          <a:off x="3340009" y="821962"/>
          <a:ext cx="2063931" cy="2307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63931">
                  <a:extLst>
                    <a:ext uri="{9D8B030D-6E8A-4147-A177-3AD203B41FA5}">
                      <a16:colId xmlns:a16="http://schemas.microsoft.com/office/drawing/2014/main" val="1696678288"/>
                    </a:ext>
                  </a:extLst>
                </a:gridCol>
              </a:tblGrid>
              <a:tr h="416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handler[0]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8801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handler[1]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25526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26878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handler[N - 1]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37833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handler[N]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4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F6393B-C4C2-4CA4-BCF9-B164A87B9C52}"/>
              </a:ext>
            </a:extLst>
          </p:cNvPr>
          <p:cNvSpPr txBox="1"/>
          <p:nvPr/>
        </p:nvSpPr>
        <p:spPr>
          <a:xfrm>
            <a:off x="3241220" y="307521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异常表</a:t>
            </a:r>
            <a:r>
              <a:rPr lang="en-US" altLang="zh-CN" dirty="0"/>
              <a:t> / </a:t>
            </a:r>
            <a:r>
              <a:rPr lang="zh-CN" altLang="en-US" dirty="0"/>
              <a:t>中断向量表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064BD9-A722-4061-ADE9-0839F935BC76}"/>
              </a:ext>
            </a:extLst>
          </p:cNvPr>
          <p:cNvSpPr/>
          <p:nvPr/>
        </p:nvSpPr>
        <p:spPr>
          <a:xfrm>
            <a:off x="1458797" y="486756"/>
            <a:ext cx="1138259" cy="6512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某控制状态寄存器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8A8CCB-0CD5-49B8-A304-1B8AF018DF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597056" y="804526"/>
            <a:ext cx="709818" cy="7862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909AF8-4DB2-4A8F-B706-94A5773DFA13}"/>
              </a:ext>
            </a:extLst>
          </p:cNvPr>
          <p:cNvCxnSpPr>
            <a:cxnSpLocks/>
          </p:cNvCxnSpPr>
          <p:nvPr/>
        </p:nvCxnSpPr>
        <p:spPr>
          <a:xfrm flipV="1">
            <a:off x="5440134" y="246561"/>
            <a:ext cx="1589587" cy="820612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5FF8D84-CC82-46DB-9081-4367C936C026}"/>
              </a:ext>
            </a:extLst>
          </p:cNvPr>
          <p:cNvSpPr/>
          <p:nvPr/>
        </p:nvSpPr>
        <p:spPr>
          <a:xfrm>
            <a:off x="7029721" y="246561"/>
            <a:ext cx="1689463" cy="80140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处理除法错的一段代码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29565A-69FD-4792-9BD5-75EA891B8E06}"/>
              </a:ext>
            </a:extLst>
          </p:cNvPr>
          <p:cNvSpPr/>
          <p:nvPr/>
        </p:nvSpPr>
        <p:spPr>
          <a:xfrm>
            <a:off x="7065915" y="1679149"/>
            <a:ext cx="1689463" cy="80140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处理调试异常的一段代码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D5C4D2-55C0-4F4C-9481-5065EA7A41E8}"/>
              </a:ext>
            </a:extLst>
          </p:cNvPr>
          <p:cNvSpPr txBox="1"/>
          <p:nvPr/>
        </p:nvSpPr>
        <p:spPr>
          <a:xfrm>
            <a:off x="8719184" y="717676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</a:t>
            </a:r>
            <a:r>
              <a:rPr lang="en-US" altLang="zh-CN" dirty="0"/>
              <a:t>CPU</a:t>
            </a:r>
            <a:r>
              <a:rPr lang="zh-CN" altLang="en-US" dirty="0"/>
              <a:t>定义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8DAF43-1A48-4508-BE57-58816138513D}"/>
              </a:ext>
            </a:extLst>
          </p:cNvPr>
          <p:cNvCxnSpPr>
            <a:cxnSpLocks/>
          </p:cNvCxnSpPr>
          <p:nvPr/>
        </p:nvCxnSpPr>
        <p:spPr>
          <a:xfrm>
            <a:off x="5410948" y="1469472"/>
            <a:ext cx="1672114" cy="196776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83901-8D6E-4AB8-8DCC-C16473B06D11}"/>
              </a:ext>
            </a:extLst>
          </p:cNvPr>
          <p:cNvSpPr txBox="1"/>
          <p:nvPr/>
        </p:nvSpPr>
        <p:spPr>
          <a:xfrm>
            <a:off x="8745037" y="2084923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</a:t>
            </a:r>
            <a:r>
              <a:rPr lang="en-US" altLang="zh-CN" dirty="0"/>
              <a:t>CPU</a:t>
            </a:r>
            <a:r>
              <a:rPr lang="zh-CN" altLang="en-US" dirty="0"/>
              <a:t>定义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192B0B-62C7-4DEA-B929-2638E0E6F45C}"/>
              </a:ext>
            </a:extLst>
          </p:cNvPr>
          <p:cNvCxnSpPr>
            <a:cxnSpLocks/>
          </p:cNvCxnSpPr>
          <p:nvPr/>
        </p:nvCxnSpPr>
        <p:spPr>
          <a:xfrm>
            <a:off x="5440134" y="2269589"/>
            <a:ext cx="1589587" cy="698114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E1AFFD8-E51D-428D-9CD5-723A6D88F0E4}"/>
              </a:ext>
            </a:extLst>
          </p:cNvPr>
          <p:cNvSpPr/>
          <p:nvPr/>
        </p:nvSpPr>
        <p:spPr>
          <a:xfrm>
            <a:off x="7074488" y="2967702"/>
            <a:ext cx="1689463" cy="208897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处理系统调用的一段代码：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根据系统调用号，查找系统调用表，调用相应操作系统代码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C76475-A0FC-457A-8151-E9B6F6FBA539}"/>
              </a:ext>
            </a:extLst>
          </p:cNvPr>
          <p:cNvCxnSpPr>
            <a:cxnSpLocks/>
          </p:cNvCxnSpPr>
          <p:nvPr/>
        </p:nvCxnSpPr>
        <p:spPr>
          <a:xfrm>
            <a:off x="5410948" y="2684961"/>
            <a:ext cx="1618773" cy="2759796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1797787-0039-4175-AFD1-CD6A63360FD6}"/>
              </a:ext>
            </a:extLst>
          </p:cNvPr>
          <p:cNvSpPr/>
          <p:nvPr/>
        </p:nvSpPr>
        <p:spPr>
          <a:xfrm>
            <a:off x="7065914" y="5444757"/>
            <a:ext cx="1689463" cy="70533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唱一首歌，放完返回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6983EF-D517-46E9-8231-A1679F3EFDB2}"/>
              </a:ext>
            </a:extLst>
          </p:cNvPr>
          <p:cNvSpPr txBox="1"/>
          <p:nvPr/>
        </p:nvSpPr>
        <p:spPr>
          <a:xfrm>
            <a:off x="8829675" y="4410341"/>
            <a:ext cx="150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该号由操作系统定义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953DDC-7470-474E-9C9C-77C93E06E506}"/>
              </a:ext>
            </a:extLst>
          </p:cNvPr>
          <p:cNvSpPr txBox="1"/>
          <p:nvPr/>
        </p:nvSpPr>
        <p:spPr>
          <a:xfrm>
            <a:off x="8861514" y="5503759"/>
            <a:ext cx="150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该号由操作系统定义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4780D93-2BC8-4C6F-9D41-05CF668A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151"/>
              </p:ext>
            </p:extLst>
          </p:nvPr>
        </p:nvGraphicFramePr>
        <p:xfrm>
          <a:off x="3347017" y="3691381"/>
          <a:ext cx="2063931" cy="20842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63931">
                  <a:extLst>
                    <a:ext uri="{9D8B030D-6E8A-4147-A177-3AD203B41FA5}">
                      <a16:colId xmlns:a16="http://schemas.microsoft.com/office/drawing/2014/main" val="1696678288"/>
                    </a:ext>
                  </a:extLst>
                </a:gridCol>
              </a:tblGrid>
              <a:tr h="416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Addr</a:t>
                      </a:r>
                      <a:r>
                        <a:rPr lang="en-US" altLang="zh-CN" sz="1800" kern="1200" dirty="0"/>
                        <a:t> </a:t>
                      </a:r>
                      <a:r>
                        <a:rPr lang="en-US" altLang="zh-CN" sz="1800" kern="1200" dirty="0" err="1"/>
                        <a:t>sys_read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8801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sys_write</a:t>
                      </a:r>
                      <a:endParaRPr lang="zh-CN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25526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26878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sys_foo</a:t>
                      </a:r>
                      <a:endParaRPr lang="zh-CN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37833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sys_bar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4929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0A7B66B7-1EAC-4BDF-8360-EA88365BB0F2}"/>
              </a:ext>
            </a:extLst>
          </p:cNvPr>
          <p:cNvSpPr txBox="1"/>
          <p:nvPr/>
        </p:nvSpPr>
        <p:spPr>
          <a:xfrm>
            <a:off x="2765424" y="798368"/>
            <a:ext cx="54144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0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1</a:t>
            </a:r>
          </a:p>
          <a:p>
            <a:pPr algn="r">
              <a:lnSpc>
                <a:spcPct val="150000"/>
              </a:lnSpc>
            </a:pP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N-1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F85658-9EDB-4180-B486-C8AB9CDD3CE4}"/>
              </a:ext>
            </a:extLst>
          </p:cNvPr>
          <p:cNvSpPr txBox="1"/>
          <p:nvPr/>
        </p:nvSpPr>
        <p:spPr>
          <a:xfrm>
            <a:off x="2597057" y="3639757"/>
            <a:ext cx="66783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0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1</a:t>
            </a:r>
          </a:p>
          <a:p>
            <a:pPr algn="r">
              <a:lnSpc>
                <a:spcPct val="150000"/>
              </a:lnSpc>
            </a:pP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M-1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8D9FA8-9581-4192-ACCC-776F36C9CEBA}"/>
              </a:ext>
            </a:extLst>
          </p:cNvPr>
          <p:cNvSpPr txBox="1"/>
          <p:nvPr/>
        </p:nvSpPr>
        <p:spPr>
          <a:xfrm>
            <a:off x="3707061" y="3270425"/>
            <a:ext cx="13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系统调用表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C0D3A9-3170-4016-8E3E-D8112B31D7D3}"/>
              </a:ext>
            </a:extLst>
          </p:cNvPr>
          <p:cNvCxnSpPr>
            <a:cxnSpLocks/>
          </p:cNvCxnSpPr>
          <p:nvPr/>
        </p:nvCxnSpPr>
        <p:spPr>
          <a:xfrm flipH="1" flipV="1">
            <a:off x="2446247" y="3448784"/>
            <a:ext cx="900771" cy="43272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44651B-7438-46B1-A256-D1AB2840EC56}"/>
              </a:ext>
            </a:extLst>
          </p:cNvPr>
          <p:cNvSpPr/>
          <p:nvPr/>
        </p:nvSpPr>
        <p:spPr>
          <a:xfrm>
            <a:off x="1692051" y="3448784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08BB07-6DFE-4AAD-9686-2C24DB9CD68A}"/>
              </a:ext>
            </a:extLst>
          </p:cNvPr>
          <p:cNvCxnSpPr>
            <a:cxnSpLocks/>
          </p:cNvCxnSpPr>
          <p:nvPr/>
        </p:nvCxnSpPr>
        <p:spPr>
          <a:xfrm flipH="1">
            <a:off x="2309676" y="4322173"/>
            <a:ext cx="1030333" cy="34450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A2CF915-998D-4FEB-A531-23E85D9E6A49}"/>
              </a:ext>
            </a:extLst>
          </p:cNvPr>
          <p:cNvSpPr/>
          <p:nvPr/>
        </p:nvSpPr>
        <p:spPr>
          <a:xfrm>
            <a:off x="1560856" y="4653246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1386928-6C14-4D99-B050-4E60FA4E5D33}"/>
              </a:ext>
            </a:extLst>
          </p:cNvPr>
          <p:cNvCxnSpPr>
            <a:cxnSpLocks/>
          </p:cNvCxnSpPr>
          <p:nvPr/>
        </p:nvCxnSpPr>
        <p:spPr>
          <a:xfrm flipH="1">
            <a:off x="2302327" y="5216649"/>
            <a:ext cx="1030333" cy="34450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1D5F21A-1FFF-4F7C-AA06-FF2378FF00AD}"/>
              </a:ext>
            </a:extLst>
          </p:cNvPr>
          <p:cNvSpPr/>
          <p:nvPr/>
        </p:nvSpPr>
        <p:spPr>
          <a:xfrm>
            <a:off x="1555480" y="5561154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A26C44-E48D-452F-9B60-FAD393F9F0C9}"/>
              </a:ext>
            </a:extLst>
          </p:cNvPr>
          <p:cNvCxnSpPr>
            <a:cxnSpLocks/>
          </p:cNvCxnSpPr>
          <p:nvPr/>
        </p:nvCxnSpPr>
        <p:spPr>
          <a:xfrm flipV="1">
            <a:off x="5417956" y="5381657"/>
            <a:ext cx="449341" cy="179497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15BA1FB-1795-48D2-B2FF-6F50A6E6E94F}"/>
              </a:ext>
            </a:extLst>
          </p:cNvPr>
          <p:cNvSpPr/>
          <p:nvPr/>
        </p:nvSpPr>
        <p:spPr>
          <a:xfrm>
            <a:off x="5853303" y="5388901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553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/>
      <p:bldP spid="13" grpId="0"/>
      <p:bldP spid="15" grpId="0" animBg="1"/>
      <p:bldP spid="17" grpId="0" animBg="1"/>
      <p:bldP spid="18" grpId="0"/>
      <p:bldP spid="19" grpId="0"/>
      <p:bldP spid="21" grpId="0"/>
      <p:bldP spid="22" grpId="0"/>
      <p:bldP spid="23" grpId="0"/>
      <p:bldP spid="25" grpId="0" animBg="1"/>
      <p:bldP spid="27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130</TotalTime>
  <Words>2593</Words>
  <Application>Microsoft Office PowerPoint</Application>
  <PresentationFormat>宽屏</PresentationFormat>
  <Paragraphs>334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Century Schoolbook</vt:lpstr>
      <vt:lpstr>Wingdings 2</vt:lpstr>
      <vt:lpstr>HDOfficeLightV0</vt:lpstr>
      <vt:lpstr>1_HDOfficeLightV0</vt:lpstr>
      <vt:lpstr>风景</vt:lpstr>
      <vt:lpstr>ECF异常控制流</vt:lpstr>
      <vt:lpstr>1.1 异常控制流的概念</vt:lpstr>
      <vt:lpstr>1.2 异常的类型</vt:lpstr>
      <vt:lpstr>1.2 异常vs调用</vt:lpstr>
      <vt:lpstr>1.2 系统调用</vt:lpstr>
      <vt:lpstr>1.2 轮流回答问题</vt:lpstr>
      <vt:lpstr>1.2 轮流回答问题</vt:lpstr>
      <vt:lpstr>1.3 异常的处理过程</vt:lpstr>
      <vt:lpstr>PowerPoint 演示文稿</vt:lpstr>
      <vt:lpstr>2.1 进程的基本概念</vt:lpstr>
      <vt:lpstr>2.2 调度、抢占、上下文切换</vt:lpstr>
      <vt:lpstr>2.3 内核模式和用户模式</vt:lpstr>
      <vt:lpstr>2.4 并发流和并行流</vt:lpstr>
      <vt:lpstr>2.4 轮流回答问题</vt:lpstr>
      <vt:lpstr>2.5 进程管理函数</vt:lpstr>
      <vt:lpstr>2.5 轮流回答问题</vt:lpstr>
      <vt:lpstr>2.5 进程管理函数</vt:lpstr>
      <vt:lpstr>2.5 关于printf的问题</vt:lpstr>
      <vt:lpstr>2.5 轮流回答问题</vt:lpstr>
      <vt:lpstr>2.5 轮流回答问题</vt:lpstr>
      <vt:lpstr>2.5 轮流回答问题</vt:lpstr>
      <vt:lpstr>2.5 轮流回答问题</vt:lpstr>
      <vt:lpstr>2.5 轮流回答问题</vt:lpstr>
      <vt:lpstr>2.5 轮流回答问题</vt:lpstr>
      <vt:lpstr>3.1 信号</vt:lpstr>
      <vt:lpstr>3.2 信号的发送与接收</vt:lpstr>
      <vt:lpstr>3.2 轮流回答问题</vt:lpstr>
      <vt:lpstr>3.2 轮流回答问题</vt:lpstr>
      <vt:lpstr>3.2 轮流回答问题</vt:lpstr>
      <vt:lpstr>3.2 轮流回答问题</vt:lpstr>
      <vt:lpstr>3.3 信号处理的安全问题</vt:lpstr>
      <vt:lpstr>3.4 非本地跳转</vt:lpstr>
      <vt:lpstr>3.4 轮流回答问题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ECF异常控制流</dc:title>
  <dc:creator>王畅</dc:creator>
  <cp:lastModifiedBy>Wang Chang</cp:lastModifiedBy>
  <cp:revision>233</cp:revision>
  <dcterms:created xsi:type="dcterms:W3CDTF">2021-11-28T10:45:20Z</dcterms:created>
  <dcterms:modified xsi:type="dcterms:W3CDTF">2021-11-28T12:55:40Z</dcterms:modified>
</cp:coreProperties>
</file>