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96" r:id="rId2"/>
    <p:sldId id="488" r:id="rId3"/>
    <p:sldId id="477" r:id="rId4"/>
    <p:sldId id="478" r:id="rId5"/>
    <p:sldId id="479" r:id="rId6"/>
    <p:sldId id="480" r:id="rId7"/>
    <p:sldId id="481" r:id="rId8"/>
    <p:sldId id="475" r:id="rId9"/>
    <p:sldId id="476" r:id="rId10"/>
    <p:sldId id="482" r:id="rId11"/>
    <p:sldId id="483" r:id="rId12"/>
    <p:sldId id="484" r:id="rId13"/>
    <p:sldId id="486" r:id="rId14"/>
    <p:sldId id="485" r:id="rId15"/>
    <p:sldId id="487" r:id="rId16"/>
    <p:sldId id="42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1"/>
    <a:srgbClr val="A5A5A5"/>
    <a:srgbClr val="F0F0F0"/>
    <a:srgbClr val="FFF4E7"/>
    <a:srgbClr val="EAEFF7"/>
    <a:srgbClr val="FCECE8"/>
    <a:srgbClr val="E6E6E6"/>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21" autoAdjust="0"/>
  </p:normalViewPr>
  <p:slideViewPr>
    <p:cSldViewPr snapToGrid="0">
      <p:cViewPr varScale="1">
        <p:scale>
          <a:sx n="73" d="100"/>
          <a:sy n="73" d="100"/>
        </p:scale>
        <p:origin x="1104" y="36"/>
      </p:cViewPr>
      <p:guideLst/>
    </p:cSldViewPr>
  </p:slideViewPr>
  <p:notesTextViewPr>
    <p:cViewPr>
      <p:scale>
        <a:sx n="1" d="1"/>
        <a:sy n="1" d="1"/>
      </p:scale>
      <p:origin x="0" y="0"/>
    </p:cViewPr>
  </p:notesTextViewPr>
  <p:notesViewPr>
    <p:cSldViewPr snapToGrid="0">
      <p:cViewPr varScale="1">
        <p:scale>
          <a:sx n="55" d="100"/>
          <a:sy n="55" d="100"/>
        </p:scale>
        <p:origin x="260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9B81D3A-FEC7-48A3-8D3D-B3B6C6318D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D7D6EB0-DBAA-4862-B2FB-45BABC0877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D9C176-D671-4D52-8A95-2ED748A2F433}" type="datetimeFigureOut">
              <a:rPr lang="zh-CN" altLang="en-US" smtClean="0"/>
              <a:t>2020/12/27</a:t>
            </a:fld>
            <a:endParaRPr lang="zh-CN" altLang="en-US"/>
          </a:p>
        </p:txBody>
      </p:sp>
      <p:sp>
        <p:nvSpPr>
          <p:cNvPr id="4" name="页脚占位符 3">
            <a:extLst>
              <a:ext uri="{FF2B5EF4-FFF2-40B4-BE49-F238E27FC236}">
                <a16:creationId xmlns:a16="http://schemas.microsoft.com/office/drawing/2014/main" id="{D6AA4FAC-3546-4BEC-B078-23A132996D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AB00AC1-330A-493F-B476-41E716CAAC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3EDB4A-C9E3-441C-B825-D83487BFA23E}" type="slidenum">
              <a:rPr lang="zh-CN" altLang="en-US" smtClean="0"/>
              <a:t>‹#›</a:t>
            </a:fld>
            <a:endParaRPr lang="zh-CN" altLang="en-US"/>
          </a:p>
        </p:txBody>
      </p:sp>
    </p:spTree>
    <p:extLst>
      <p:ext uri="{BB962C8B-B14F-4D97-AF65-F5344CB8AC3E}">
        <p14:creationId xmlns:p14="http://schemas.microsoft.com/office/powerpoint/2010/main" val="3037526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7D234-3D2B-426F-AE93-0DFA309509B8}" type="datetimeFigureOut">
              <a:rPr lang="zh-CN" altLang="en-US" smtClean="0"/>
              <a:t>2020/12/27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9B802-0603-4CEF-ACBD-5383DD9DD8E4}" type="slidenum">
              <a:rPr lang="zh-CN" altLang="en-US" smtClean="0"/>
              <a:t>‹#›</a:t>
            </a:fld>
            <a:endParaRPr lang="zh-CN" altLang="en-US"/>
          </a:p>
        </p:txBody>
      </p:sp>
    </p:spTree>
    <p:extLst>
      <p:ext uri="{BB962C8B-B14F-4D97-AF65-F5344CB8AC3E}">
        <p14:creationId xmlns:p14="http://schemas.microsoft.com/office/powerpoint/2010/main" val="3339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16</a:t>
            </a:fld>
            <a:endParaRPr lang="zh-CN" altLang="en-US"/>
          </a:p>
        </p:txBody>
      </p:sp>
    </p:spTree>
    <p:extLst>
      <p:ext uri="{BB962C8B-B14F-4D97-AF65-F5344CB8AC3E}">
        <p14:creationId xmlns:p14="http://schemas.microsoft.com/office/powerpoint/2010/main" val="225338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3028950" y="6460859"/>
            <a:ext cx="3086100" cy="365125"/>
          </a:xfrm>
          <a:prstGeom prst="rect">
            <a:avLst/>
          </a:prstGeom>
        </p:spPr>
        <p:txBody>
          <a:bodyPr/>
          <a:lstStyle>
            <a:lvl1pPr algn="ctr">
              <a:defRPr sz="2000">
                <a:solidFill>
                  <a:schemeClr val="bg1"/>
                </a:solidFill>
              </a:defRPr>
            </a:lvl1pPr>
          </a:lstStyle>
          <a:p>
            <a:r>
              <a:rPr lang="en-US" altLang="zh-CN" dirty="0"/>
              <a:t>L2 Float &amp; </a:t>
            </a:r>
            <a:r>
              <a:rPr lang="en-US" altLang="zh-CN" dirty="0" err="1"/>
              <a:t>Asm</a:t>
            </a:r>
            <a:endParaRPr lang="zh-CN" altLang="en-US" dirty="0"/>
          </a:p>
        </p:txBody>
      </p:sp>
      <p:sp>
        <p:nvSpPr>
          <p:cNvPr id="6" name="Slide Number Placeholder 5"/>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360788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a:extLst>
              <a:ext uri="{FF2B5EF4-FFF2-40B4-BE49-F238E27FC236}">
                <a16:creationId xmlns:a16="http://schemas.microsoft.com/office/drawing/2014/main" id="{F4CB7194-62AE-422F-B893-C9AE2F8AE16F}"/>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8" name="Slide Number Placeholder 5">
            <a:extLst>
              <a:ext uri="{FF2B5EF4-FFF2-40B4-BE49-F238E27FC236}">
                <a16:creationId xmlns:a16="http://schemas.microsoft.com/office/drawing/2014/main" id="{570E8DB7-D6E0-4B71-A3C0-2A65B5AD41FD}"/>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126969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a:extLst>
              <a:ext uri="{FF2B5EF4-FFF2-40B4-BE49-F238E27FC236}">
                <a16:creationId xmlns:a16="http://schemas.microsoft.com/office/drawing/2014/main" id="{996803DE-1A58-4897-89EB-417DA0F44427}"/>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8" name="Slide Number Placeholder 5">
            <a:extLst>
              <a:ext uri="{FF2B5EF4-FFF2-40B4-BE49-F238E27FC236}">
                <a16:creationId xmlns:a16="http://schemas.microsoft.com/office/drawing/2014/main" id="{20AB74B7-77A5-4896-99AB-24ED924BFA68}"/>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9611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a:extLst>
              <a:ext uri="{FF2B5EF4-FFF2-40B4-BE49-F238E27FC236}">
                <a16:creationId xmlns:a16="http://schemas.microsoft.com/office/drawing/2014/main" id="{10CA6B34-C85F-422C-9EE3-199A7EF8213B}"/>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8" name="Slide Number Placeholder 5">
            <a:extLst>
              <a:ext uri="{FF2B5EF4-FFF2-40B4-BE49-F238E27FC236}">
                <a16:creationId xmlns:a16="http://schemas.microsoft.com/office/drawing/2014/main" id="{8814D6FF-A800-489E-89EF-558D60E90B25}"/>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367352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Footer Placeholder 4">
            <a:extLst>
              <a:ext uri="{FF2B5EF4-FFF2-40B4-BE49-F238E27FC236}">
                <a16:creationId xmlns:a16="http://schemas.microsoft.com/office/drawing/2014/main" id="{7402950B-8FB5-43D8-83E9-0F944BF61CA5}"/>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8" name="Slide Number Placeholder 5">
            <a:extLst>
              <a:ext uri="{FF2B5EF4-FFF2-40B4-BE49-F238E27FC236}">
                <a16:creationId xmlns:a16="http://schemas.microsoft.com/office/drawing/2014/main" id="{C846464D-3719-43C4-BF4F-521E37333F84}"/>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326659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Footer Placeholder 4">
            <a:extLst>
              <a:ext uri="{FF2B5EF4-FFF2-40B4-BE49-F238E27FC236}">
                <a16:creationId xmlns:a16="http://schemas.microsoft.com/office/drawing/2014/main" id="{411EBB18-ED0F-4C1B-87D1-2012B00B934B}"/>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9" name="Slide Number Placeholder 5">
            <a:extLst>
              <a:ext uri="{FF2B5EF4-FFF2-40B4-BE49-F238E27FC236}">
                <a16:creationId xmlns:a16="http://schemas.microsoft.com/office/drawing/2014/main" id="{8EC02220-9DD4-457A-8B07-5F1B7574DF35}"/>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333906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Footer Placeholder 4">
            <a:extLst>
              <a:ext uri="{FF2B5EF4-FFF2-40B4-BE49-F238E27FC236}">
                <a16:creationId xmlns:a16="http://schemas.microsoft.com/office/drawing/2014/main" id="{9A067825-EA36-49EB-A1D8-C184BB1189D9}"/>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11" name="Slide Number Placeholder 5">
            <a:extLst>
              <a:ext uri="{FF2B5EF4-FFF2-40B4-BE49-F238E27FC236}">
                <a16:creationId xmlns:a16="http://schemas.microsoft.com/office/drawing/2014/main" id="{77F8DC74-79D5-43FB-BC73-67010CF03CC0}"/>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188452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6" name="Footer Placeholder 4">
            <a:extLst>
              <a:ext uri="{FF2B5EF4-FFF2-40B4-BE49-F238E27FC236}">
                <a16:creationId xmlns:a16="http://schemas.microsoft.com/office/drawing/2014/main" id="{60868D12-3939-4977-903E-D17D5480BEF6}"/>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7" name="Slide Number Placeholder 5">
            <a:extLst>
              <a:ext uri="{FF2B5EF4-FFF2-40B4-BE49-F238E27FC236}">
                <a16:creationId xmlns:a16="http://schemas.microsoft.com/office/drawing/2014/main" id="{735445D3-9E88-4B1A-8262-11979ABC27D0}"/>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74920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53AAA22-783F-43A6-BCEB-629471F0CB8A}"/>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6" name="Slide Number Placeholder 5">
            <a:extLst>
              <a:ext uri="{FF2B5EF4-FFF2-40B4-BE49-F238E27FC236}">
                <a16:creationId xmlns:a16="http://schemas.microsoft.com/office/drawing/2014/main" id="{41C6616D-9F5A-4C67-AEAD-FD1E17902239}"/>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248183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Footer Placeholder 4">
            <a:extLst>
              <a:ext uri="{FF2B5EF4-FFF2-40B4-BE49-F238E27FC236}">
                <a16:creationId xmlns:a16="http://schemas.microsoft.com/office/drawing/2014/main" id="{D5947590-20C3-4EB8-8C8B-575C023E1028}"/>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9" name="Slide Number Placeholder 5">
            <a:extLst>
              <a:ext uri="{FF2B5EF4-FFF2-40B4-BE49-F238E27FC236}">
                <a16:creationId xmlns:a16="http://schemas.microsoft.com/office/drawing/2014/main" id="{37D40763-B674-4F62-9F3C-43D666B7E5BE}"/>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74016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Footer Placeholder 4">
            <a:extLst>
              <a:ext uri="{FF2B5EF4-FFF2-40B4-BE49-F238E27FC236}">
                <a16:creationId xmlns:a16="http://schemas.microsoft.com/office/drawing/2014/main" id="{E284EF24-B4DA-4C4D-A51B-1352964EF670}"/>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9" name="Slide Number Placeholder 5">
            <a:extLst>
              <a:ext uri="{FF2B5EF4-FFF2-40B4-BE49-F238E27FC236}">
                <a16:creationId xmlns:a16="http://schemas.microsoft.com/office/drawing/2014/main" id="{DBA5B5B6-D42A-4EBD-854C-DE3761D79F73}"/>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219603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a:extLst>
              <a:ext uri="{FF2B5EF4-FFF2-40B4-BE49-F238E27FC236}">
                <a16:creationId xmlns:a16="http://schemas.microsoft.com/office/drawing/2014/main" id="{F836C66A-D63A-4167-B07D-7F154F9D48CD}"/>
              </a:ext>
            </a:extLst>
          </p:cNvPr>
          <p:cNvSpPr>
            <a:spLocks noGrp="1"/>
          </p:cNvSpPr>
          <p:nvPr>
            <p:ph type="ftr" sz="quarter" idx="3"/>
          </p:nvPr>
        </p:nvSpPr>
        <p:spPr>
          <a:xfrm>
            <a:off x="3028950" y="6460859"/>
            <a:ext cx="3086100" cy="365125"/>
          </a:xfrm>
          <a:prstGeom prst="rect">
            <a:avLst/>
          </a:prstGeom>
        </p:spPr>
        <p:txBody>
          <a:bodyPr/>
          <a:lstStyle>
            <a:lvl1pPr algn="ctr">
              <a:defRPr sz="2000" b="1">
                <a:solidFill>
                  <a:schemeClr val="bg1"/>
                </a:solidFill>
              </a:defRPr>
            </a:lvl1pPr>
          </a:lstStyle>
          <a:p>
            <a:r>
              <a:rPr lang="en-US" altLang="zh-CN" dirty="0"/>
              <a:t>L2 Float &amp; </a:t>
            </a:r>
            <a:r>
              <a:rPr lang="en-US" altLang="zh-CN" dirty="0" err="1"/>
              <a:t>Asm</a:t>
            </a:r>
            <a:endParaRPr lang="zh-CN" altLang="en-US" dirty="0"/>
          </a:p>
        </p:txBody>
      </p:sp>
      <p:sp>
        <p:nvSpPr>
          <p:cNvPr id="8" name="Slide Number Placeholder 5">
            <a:extLst>
              <a:ext uri="{FF2B5EF4-FFF2-40B4-BE49-F238E27FC236}">
                <a16:creationId xmlns:a16="http://schemas.microsoft.com/office/drawing/2014/main" id="{466A9929-DD3C-49E5-A86F-EFD45333C451}"/>
              </a:ext>
            </a:extLst>
          </p:cNvPr>
          <p:cNvSpPr>
            <a:spLocks noGrp="1"/>
          </p:cNvSpPr>
          <p:nvPr>
            <p:ph type="sldNum" sz="quarter" idx="4"/>
          </p:nvPr>
        </p:nvSpPr>
        <p:spPr>
          <a:xfrm>
            <a:off x="6449241" y="6460859"/>
            <a:ext cx="2057400" cy="365125"/>
          </a:xfrm>
          <a:prstGeom prst="rect">
            <a:avLst/>
          </a:prstGeom>
        </p:spPr>
        <p:txBody>
          <a:bodyPr/>
          <a:lstStyle>
            <a:lvl1pPr algn="r">
              <a:defRPr sz="2000" b="1">
                <a:solidFill>
                  <a:schemeClr val="bg1"/>
                </a:solidFill>
                <a:latin typeface="+mn-lt"/>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4268712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 Id="rId4" Type="http://schemas.openxmlformats.org/officeDocument/2006/relationships/slide" Target="slide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F2A7411F-68A9-47A6-8CE8-69EDA637DE67}"/>
              </a:ext>
            </a:extLst>
          </p:cNvPr>
          <p:cNvSpPr>
            <a:spLocks noGrp="1"/>
          </p:cNvSpPr>
          <p:nvPr>
            <p:ph type="ftr" sz="quarter" idx="11"/>
          </p:nvPr>
        </p:nvSpPr>
        <p:spPr/>
        <p:txBody>
          <a:bodyPr/>
          <a:lstStyle/>
          <a:p>
            <a:r>
              <a:rPr lang="en-US" altLang="zh-CN" dirty="0"/>
              <a:t>Linking</a:t>
            </a:r>
            <a:endParaRPr lang="zh-CN" altLang="en-US" dirty="0"/>
          </a:p>
        </p:txBody>
      </p:sp>
      <p:sp>
        <p:nvSpPr>
          <p:cNvPr id="5" name="灯片编号占位符 4">
            <a:extLst>
              <a:ext uri="{FF2B5EF4-FFF2-40B4-BE49-F238E27FC236}">
                <a16:creationId xmlns:a16="http://schemas.microsoft.com/office/drawing/2014/main" id="{E9DEFB1A-2843-4772-BB6C-AFDF4A6F94FF}"/>
              </a:ext>
            </a:extLst>
          </p:cNvPr>
          <p:cNvSpPr>
            <a:spLocks noGrp="1"/>
          </p:cNvSpPr>
          <p:nvPr>
            <p:ph type="sldNum" sz="quarter" idx="12"/>
          </p:nvPr>
        </p:nvSpPr>
        <p:spPr/>
        <p:txBody>
          <a:bodyPr/>
          <a:lstStyle/>
          <a:p>
            <a:fld id="{72C11F88-783B-427F-AEBF-5807090EDC39}" type="slidenum">
              <a:rPr lang="zh-CN" altLang="en-US" smtClean="0"/>
              <a:pPr/>
              <a:t>1</a:t>
            </a:fld>
            <a:endParaRPr lang="zh-CN" altLang="en-US" dirty="0"/>
          </a:p>
        </p:txBody>
      </p:sp>
      <p:sp>
        <p:nvSpPr>
          <p:cNvPr id="6" name="文本框 5">
            <a:extLst>
              <a:ext uri="{FF2B5EF4-FFF2-40B4-BE49-F238E27FC236}">
                <a16:creationId xmlns:a16="http://schemas.microsoft.com/office/drawing/2014/main" id="{A74511BA-E9BD-4364-8A4B-4B1591E60359}"/>
              </a:ext>
            </a:extLst>
          </p:cNvPr>
          <p:cNvSpPr txBox="1"/>
          <p:nvPr/>
        </p:nvSpPr>
        <p:spPr>
          <a:xfrm>
            <a:off x="1897935" y="2448960"/>
            <a:ext cx="5348120" cy="646331"/>
          </a:xfrm>
          <a:prstGeom prst="rect">
            <a:avLst/>
          </a:prstGeom>
          <a:noFill/>
        </p:spPr>
        <p:txBody>
          <a:bodyPr wrap="square" rtlCol="0">
            <a:spAutoFit/>
          </a:bodyPr>
          <a:lstStyle/>
          <a:p>
            <a:pPr algn="ctr"/>
            <a:r>
              <a:rPr lang="en-US" altLang="zh-CN" sz="3600" b="1" dirty="0"/>
              <a:t>ICS </a:t>
            </a:r>
            <a:r>
              <a:rPr lang="zh-CN" altLang="en-US" sz="3600" b="1" dirty="0"/>
              <a:t>答疑 </a:t>
            </a:r>
            <a:r>
              <a:rPr lang="en-US" altLang="zh-CN" sz="3600" b="1" dirty="0"/>
              <a:t>- Linking</a:t>
            </a:r>
            <a:endParaRPr lang="zh-CN" altLang="en-US" sz="3600" b="1" dirty="0"/>
          </a:p>
        </p:txBody>
      </p:sp>
      <p:sp>
        <p:nvSpPr>
          <p:cNvPr id="7" name="文本框 6">
            <a:extLst>
              <a:ext uri="{FF2B5EF4-FFF2-40B4-BE49-F238E27FC236}">
                <a16:creationId xmlns:a16="http://schemas.microsoft.com/office/drawing/2014/main" id="{AC3FA646-1DF6-4CF9-BD4F-85EDFA503287}"/>
              </a:ext>
            </a:extLst>
          </p:cNvPr>
          <p:cNvSpPr txBox="1"/>
          <p:nvPr/>
        </p:nvSpPr>
        <p:spPr>
          <a:xfrm>
            <a:off x="2004444" y="3177024"/>
            <a:ext cx="5135103" cy="830997"/>
          </a:xfrm>
          <a:prstGeom prst="rect">
            <a:avLst/>
          </a:prstGeom>
          <a:noFill/>
        </p:spPr>
        <p:txBody>
          <a:bodyPr wrap="square" rtlCol="0">
            <a:spAutoFit/>
          </a:bodyPr>
          <a:lstStyle/>
          <a:p>
            <a:pPr algn="ctr"/>
            <a:r>
              <a:rPr lang="zh-CN" altLang="en-US" sz="2400" dirty="0"/>
              <a:t>助教：丁 睿</a:t>
            </a:r>
            <a:endParaRPr lang="en-US" altLang="zh-CN" sz="2400" dirty="0"/>
          </a:p>
          <a:p>
            <a:pPr algn="ctr"/>
            <a:r>
              <a:rPr lang="en-US" altLang="zh-CN" sz="2400" dirty="0">
                <a:latin typeface="Courier New" panose="02070309020205020404" pitchFamily="49" charset="0"/>
                <a:cs typeface="Courier New" panose="02070309020205020404" pitchFamily="49" charset="0"/>
              </a:rPr>
              <a:t>dromniscience@gmail.com</a:t>
            </a:r>
            <a:endParaRPr lang="zh-CN" altLang="en-US" sz="2400" dirty="0">
              <a:latin typeface="Courier New" panose="02070309020205020404" pitchFamily="49" charset="0"/>
              <a:cs typeface="Courier New" panose="02070309020205020404" pitchFamily="49" charset="0"/>
            </a:endParaRPr>
          </a:p>
        </p:txBody>
      </p:sp>
      <p:sp>
        <p:nvSpPr>
          <p:cNvPr id="8" name="文本框 7">
            <a:extLst>
              <a:ext uri="{FF2B5EF4-FFF2-40B4-BE49-F238E27FC236}">
                <a16:creationId xmlns:a16="http://schemas.microsoft.com/office/drawing/2014/main" id="{919D4E9A-B002-4F2A-8C92-E32502A9DE69}"/>
              </a:ext>
            </a:extLst>
          </p:cNvPr>
          <p:cNvSpPr txBox="1"/>
          <p:nvPr/>
        </p:nvSpPr>
        <p:spPr>
          <a:xfrm>
            <a:off x="3080035" y="3986821"/>
            <a:ext cx="2983923" cy="461665"/>
          </a:xfrm>
          <a:prstGeom prst="rect">
            <a:avLst/>
          </a:prstGeom>
          <a:noFill/>
        </p:spPr>
        <p:txBody>
          <a:bodyPr wrap="square" rtlCol="0">
            <a:spAutoFit/>
          </a:bodyPr>
          <a:lstStyle/>
          <a:p>
            <a:pPr algn="ctr"/>
            <a:r>
              <a:rPr lang="en-US" altLang="zh-CN" sz="2400" dirty="0"/>
              <a:t>2020.12.26</a:t>
            </a:r>
            <a:endParaRPr lang="zh-CN" altLang="en-US" sz="2400" dirty="0"/>
          </a:p>
        </p:txBody>
      </p:sp>
      <p:sp>
        <p:nvSpPr>
          <p:cNvPr id="2" name="文本框 1">
            <a:extLst>
              <a:ext uri="{FF2B5EF4-FFF2-40B4-BE49-F238E27FC236}">
                <a16:creationId xmlns:a16="http://schemas.microsoft.com/office/drawing/2014/main" id="{F1B9B4FD-E4A4-4FBD-8D43-FBF48ED199AD}"/>
              </a:ext>
            </a:extLst>
          </p:cNvPr>
          <p:cNvSpPr txBox="1"/>
          <p:nvPr/>
        </p:nvSpPr>
        <p:spPr>
          <a:xfrm>
            <a:off x="1541412" y="673332"/>
            <a:ext cx="6061166" cy="769441"/>
          </a:xfrm>
          <a:prstGeom prst="rect">
            <a:avLst/>
          </a:prstGeom>
          <a:noFill/>
        </p:spPr>
        <p:txBody>
          <a:bodyPr wrap="square" rtlCol="0">
            <a:spAutoFit/>
          </a:bodyPr>
          <a:lstStyle/>
          <a:p>
            <a:pPr algn="ctr"/>
            <a:r>
              <a:rPr lang="zh-CN" altLang="en-US" sz="4400" b="1" dirty="0"/>
              <a:t>使用</a:t>
            </a:r>
            <a:r>
              <a:rPr lang="en-US" altLang="zh-CN" sz="4400" b="1" dirty="0"/>
              <a:t>18</a:t>
            </a:r>
            <a:r>
              <a:rPr lang="zh-CN" altLang="en-US" sz="4400" b="1" dirty="0"/>
              <a:t>年期末链接大题</a:t>
            </a:r>
          </a:p>
        </p:txBody>
      </p:sp>
    </p:spTree>
    <p:extLst>
      <p:ext uri="{BB962C8B-B14F-4D97-AF65-F5344CB8AC3E}">
        <p14:creationId xmlns:p14="http://schemas.microsoft.com/office/powerpoint/2010/main" val="176669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AB6DE9E-ED9E-4AC5-B362-72DB7EF331B1}"/>
              </a:ext>
            </a:extLst>
          </p:cNvPr>
          <p:cNvSpPr>
            <a:spLocks noGrp="1"/>
          </p:cNvSpPr>
          <p:nvPr>
            <p:ph type="ftr" sz="quarter" idx="11"/>
          </p:nvPr>
        </p:nvSpPr>
        <p:spPr/>
        <p:txBody>
          <a:bodyPr/>
          <a:lstStyle/>
          <a:p>
            <a:r>
              <a:rPr lang="en-US" altLang="zh-CN" dirty="0"/>
              <a:t>Linking</a:t>
            </a:r>
            <a:endParaRPr lang="zh-CN" altLang="en-US" dirty="0"/>
          </a:p>
        </p:txBody>
      </p:sp>
      <p:sp>
        <p:nvSpPr>
          <p:cNvPr id="3" name="灯片编号占位符 2">
            <a:extLst>
              <a:ext uri="{FF2B5EF4-FFF2-40B4-BE49-F238E27FC236}">
                <a16:creationId xmlns:a16="http://schemas.microsoft.com/office/drawing/2014/main" id="{CFB20B54-5AC0-4E5A-BE5B-6DD61F95CEE2}"/>
              </a:ext>
            </a:extLst>
          </p:cNvPr>
          <p:cNvSpPr>
            <a:spLocks noGrp="1"/>
          </p:cNvSpPr>
          <p:nvPr>
            <p:ph type="sldNum" sz="quarter" idx="12"/>
          </p:nvPr>
        </p:nvSpPr>
        <p:spPr/>
        <p:txBody>
          <a:bodyPr/>
          <a:lstStyle/>
          <a:p>
            <a:fld id="{72C11F88-783B-427F-AEBF-5807090EDC39}" type="slidenum">
              <a:rPr lang="zh-CN" altLang="en-US" smtClean="0"/>
              <a:pPr/>
              <a:t>10</a:t>
            </a:fld>
            <a:endParaRPr lang="zh-CN" altLang="en-US" dirty="0"/>
          </a:p>
        </p:txBody>
      </p:sp>
      <p:sp>
        <p:nvSpPr>
          <p:cNvPr id="5" name="文本框 4">
            <a:extLst>
              <a:ext uri="{FF2B5EF4-FFF2-40B4-BE49-F238E27FC236}">
                <a16:creationId xmlns:a16="http://schemas.microsoft.com/office/drawing/2014/main" id="{C7A902B7-EFC0-4710-A73F-E87A905A5AB7}"/>
              </a:ext>
            </a:extLst>
          </p:cNvPr>
          <p:cNvSpPr txBox="1"/>
          <p:nvPr/>
        </p:nvSpPr>
        <p:spPr>
          <a:xfrm>
            <a:off x="373545" y="306855"/>
            <a:ext cx="5496031" cy="584775"/>
          </a:xfrm>
          <a:prstGeom prst="rect">
            <a:avLst/>
          </a:prstGeom>
          <a:noFill/>
        </p:spPr>
        <p:txBody>
          <a:bodyPr wrap="square" rtlCol="0">
            <a:spAutoFit/>
          </a:bodyPr>
          <a:lstStyle/>
          <a:p>
            <a:r>
              <a:rPr lang="en-US" altLang="zh-CN" sz="3200" b="1" dirty="0"/>
              <a:t>What you ought to know…</a:t>
            </a:r>
          </a:p>
        </p:txBody>
      </p:sp>
      <p:sp>
        <p:nvSpPr>
          <p:cNvPr id="6" name="矩形 5">
            <a:extLst>
              <a:ext uri="{FF2B5EF4-FFF2-40B4-BE49-F238E27FC236}">
                <a16:creationId xmlns:a16="http://schemas.microsoft.com/office/drawing/2014/main" id="{0860E6C9-5D87-4C23-B408-9E9E4345355E}"/>
              </a:ext>
            </a:extLst>
          </p:cNvPr>
          <p:cNvSpPr/>
          <p:nvPr/>
        </p:nvSpPr>
        <p:spPr>
          <a:xfrm>
            <a:off x="373545" y="1076374"/>
            <a:ext cx="8604991" cy="5098255"/>
          </a:xfrm>
          <a:prstGeom prst="rect">
            <a:avLst/>
          </a:prstGeom>
        </p:spPr>
        <p:txBody>
          <a:bodyPr wrap="square">
            <a:spAutoFit/>
          </a:bodyPr>
          <a:lstStyle/>
          <a:p>
            <a:pPr marL="285750" indent="-285750">
              <a:lnSpc>
                <a:spcPct val="140000"/>
              </a:lnSpc>
              <a:buClr>
                <a:schemeClr val="accent2">
                  <a:lumMod val="75000"/>
                </a:schemeClr>
              </a:buClr>
              <a:buFont typeface="Wingdings" panose="05000000000000000000" pitchFamily="2" charset="2"/>
              <a:buChar char="n"/>
            </a:pPr>
            <a:r>
              <a:rPr lang="en-US" altLang="zh-CN" dirty="0"/>
              <a:t>Extern / Static </a:t>
            </a:r>
            <a:r>
              <a:rPr lang="zh-CN" altLang="en-US" dirty="0"/>
              <a:t>关键字的基本语法；</a:t>
            </a:r>
            <a:r>
              <a:rPr lang="en-US" altLang="zh-CN" dirty="0"/>
              <a:t>C</a:t>
            </a:r>
            <a:r>
              <a:rPr lang="zh-CN" altLang="en-US" dirty="0"/>
              <a:t>语言作用域 </a:t>
            </a:r>
            <a:r>
              <a:rPr lang="en-US" altLang="zh-CN" dirty="0"/>
              <a:t>/ </a:t>
            </a:r>
            <a:r>
              <a:rPr lang="zh-CN" altLang="en-US" dirty="0"/>
              <a:t>作用域链</a:t>
            </a:r>
            <a:endParaRPr lang="en-US" altLang="zh-CN" dirty="0"/>
          </a:p>
          <a:p>
            <a:pPr lvl="1">
              <a:lnSpc>
                <a:spcPct val="140000"/>
              </a:lnSpc>
              <a:buClr>
                <a:schemeClr val="accent2">
                  <a:lumMod val="75000"/>
                </a:schemeClr>
              </a:buClr>
            </a:pPr>
            <a:r>
              <a:rPr lang="en-US" altLang="zh-CN" dirty="0"/>
              <a:t>-&gt; </a:t>
            </a:r>
            <a:r>
              <a:rPr lang="zh-CN" altLang="en-US" dirty="0">
                <a:hlinkClick r:id="rId2" action="ppaction://hlinksldjump"/>
              </a:rPr>
              <a:t>以下练习测试你对 </a:t>
            </a:r>
            <a:r>
              <a:rPr lang="en-US" altLang="zh-CN" dirty="0">
                <a:hlinkClick r:id="rId2" action="ppaction://hlinksldjump"/>
              </a:rPr>
              <a:t>extern </a:t>
            </a:r>
            <a:r>
              <a:rPr lang="zh-CN" altLang="en-US" dirty="0">
                <a:hlinkClick r:id="rId2" action="ppaction://hlinksldjump"/>
              </a:rPr>
              <a:t>的理解程度</a:t>
            </a:r>
            <a:endParaRPr lang="en-US" altLang="zh-CN" dirty="0"/>
          </a:p>
          <a:p>
            <a:pPr marL="285750" indent="-285750">
              <a:lnSpc>
                <a:spcPct val="140000"/>
              </a:lnSpc>
              <a:buClr>
                <a:schemeClr val="accent2">
                  <a:lumMod val="75000"/>
                </a:schemeClr>
              </a:buClr>
              <a:buFont typeface="Wingdings" panose="05000000000000000000" pitchFamily="2" charset="2"/>
              <a:buChar char="n"/>
            </a:pPr>
            <a:r>
              <a:rPr lang="zh-CN" altLang="en-US" dirty="0"/>
              <a:t>进程的虚拟内存空间模型，每一节的相对位置</a:t>
            </a:r>
            <a:endParaRPr lang="en-US" altLang="zh-CN" dirty="0"/>
          </a:p>
          <a:p>
            <a:pPr lvl="1">
              <a:lnSpc>
                <a:spcPct val="140000"/>
              </a:lnSpc>
              <a:buClr>
                <a:schemeClr val="accent2">
                  <a:lumMod val="75000"/>
                </a:schemeClr>
              </a:buClr>
            </a:pPr>
            <a:r>
              <a:rPr lang="en-US" altLang="zh-CN" dirty="0"/>
              <a:t>-&gt; </a:t>
            </a:r>
            <a:r>
              <a:rPr lang="zh-CN" altLang="en-US" dirty="0">
                <a:hlinkClick r:id="rId3" action="ppaction://hlinksldjump"/>
              </a:rPr>
              <a:t>以下练习测试你对链接器合并各个节的细节以及虚拟内存模型的理解程度</a:t>
            </a:r>
            <a:endParaRPr lang="en-US" altLang="zh-CN" dirty="0"/>
          </a:p>
          <a:p>
            <a:pPr marL="285750" indent="-285750">
              <a:lnSpc>
                <a:spcPct val="140000"/>
              </a:lnSpc>
              <a:buClr>
                <a:schemeClr val="accent2">
                  <a:lumMod val="75000"/>
                </a:schemeClr>
              </a:buClr>
              <a:buFont typeface="Wingdings" panose="05000000000000000000" pitchFamily="2" charset="2"/>
              <a:buChar char="n"/>
            </a:pPr>
            <a:endParaRPr lang="en-US" altLang="zh-CN" dirty="0"/>
          </a:p>
          <a:p>
            <a:pPr marL="285750" indent="-285750">
              <a:lnSpc>
                <a:spcPct val="140000"/>
              </a:lnSpc>
              <a:buClr>
                <a:schemeClr val="accent2">
                  <a:lumMod val="75000"/>
                </a:schemeClr>
              </a:buClr>
              <a:buFont typeface="Wingdings" panose="05000000000000000000" pitchFamily="2" charset="2"/>
              <a:buChar char="n"/>
            </a:pPr>
            <a:endParaRPr lang="en-US" altLang="zh-CN" dirty="0"/>
          </a:p>
          <a:p>
            <a:pPr marL="285750" indent="-285750">
              <a:lnSpc>
                <a:spcPct val="140000"/>
              </a:lnSpc>
              <a:buClr>
                <a:schemeClr val="accent2">
                  <a:lumMod val="75000"/>
                </a:schemeClr>
              </a:buClr>
              <a:buFont typeface="Wingdings" panose="05000000000000000000" pitchFamily="2" charset="2"/>
              <a:buChar char="n"/>
            </a:pPr>
            <a:r>
              <a:rPr lang="en-US" altLang="zh-CN" dirty="0"/>
              <a:t>Aside:</a:t>
            </a:r>
          </a:p>
          <a:p>
            <a:pPr lvl="1">
              <a:lnSpc>
                <a:spcPct val="140000"/>
              </a:lnSpc>
              <a:buClr>
                <a:schemeClr val="accent2">
                  <a:lumMod val="75000"/>
                </a:schemeClr>
              </a:buClr>
            </a:pPr>
            <a:r>
              <a:rPr lang="en-US" altLang="zh-CN" dirty="0"/>
              <a:t>-&gt; </a:t>
            </a:r>
            <a:r>
              <a:rPr lang="zh-CN" altLang="en-US" dirty="0"/>
              <a:t>尽管函数符号链接到标量数据类型是允许的</a:t>
            </a:r>
            <a:r>
              <a:rPr lang="en-US" altLang="zh-CN" b="1" dirty="0"/>
              <a:t>(</a:t>
            </a:r>
            <a:r>
              <a:rPr lang="zh-CN" altLang="en-US" b="1" dirty="0"/>
              <a:t>当然这是个危险的行为</a:t>
            </a:r>
            <a:r>
              <a:rPr lang="en-US" altLang="zh-CN" b="1" dirty="0"/>
              <a:t>!)</a:t>
            </a:r>
            <a:r>
              <a:rPr lang="zh-CN" altLang="en-US" dirty="0"/>
              <a:t>，我们也不能这样直接实现</a:t>
            </a:r>
            <a:r>
              <a:rPr lang="zh-CN" altLang="en-US" b="1" dirty="0">
                <a:solidFill>
                  <a:srgbClr val="FF0000"/>
                </a:solidFill>
              </a:rPr>
              <a:t>自修改的代码</a:t>
            </a:r>
            <a:r>
              <a:rPr lang="zh-CN" altLang="en-US" dirty="0"/>
              <a:t>。因为代码区总是 </a:t>
            </a:r>
            <a:r>
              <a:rPr lang="en-US" altLang="zh-CN" dirty="0"/>
              <a:t>r-</a:t>
            </a:r>
            <a:r>
              <a:rPr lang="en-US" altLang="zh-CN" dirty="0" err="1"/>
              <a:t>xp</a:t>
            </a:r>
            <a:r>
              <a:rPr lang="en-US" altLang="zh-CN" dirty="0"/>
              <a:t> </a:t>
            </a:r>
            <a:r>
              <a:rPr lang="zh-CN" altLang="en-US" dirty="0"/>
              <a:t>而全局数据区总是 </a:t>
            </a:r>
            <a:r>
              <a:rPr lang="en-US" altLang="zh-CN" dirty="0" err="1"/>
              <a:t>rw</a:t>
            </a:r>
            <a:r>
              <a:rPr lang="en-US" altLang="zh-CN" dirty="0"/>
              <a:t>-p</a:t>
            </a:r>
            <a:r>
              <a:rPr lang="zh-CN" altLang="en-US" dirty="0"/>
              <a:t>。但是想起 </a:t>
            </a:r>
            <a:r>
              <a:rPr lang="en-US" altLang="zh-CN" dirty="0" err="1"/>
              <a:t>Mmap</a:t>
            </a:r>
            <a:r>
              <a:rPr lang="en-US" altLang="zh-CN" dirty="0"/>
              <a:t> </a:t>
            </a:r>
            <a:r>
              <a:rPr lang="zh-CN" altLang="en-US" dirty="0"/>
              <a:t>可以映射一段 </a:t>
            </a:r>
            <a:r>
              <a:rPr lang="en-US" altLang="zh-CN" dirty="0"/>
              <a:t>PROT_READ|PROT_WRITE|PROT_EXEC </a:t>
            </a:r>
            <a:r>
              <a:rPr lang="zh-CN" altLang="en-US" dirty="0"/>
              <a:t>的区域。通过对它进行读写，然后跳转过去，我们就能实现自修改的代码！</a:t>
            </a:r>
            <a:endParaRPr lang="en-US" altLang="zh-CN" dirty="0"/>
          </a:p>
          <a:p>
            <a:pPr lvl="1">
              <a:lnSpc>
                <a:spcPct val="140000"/>
              </a:lnSpc>
              <a:buClr>
                <a:schemeClr val="accent2">
                  <a:lumMod val="75000"/>
                </a:schemeClr>
              </a:buClr>
            </a:pPr>
            <a:r>
              <a:rPr lang="en-US" altLang="zh-CN" dirty="0"/>
              <a:t>-&gt;</a:t>
            </a:r>
            <a:r>
              <a:rPr lang="zh-CN" altLang="en-US" dirty="0">
                <a:hlinkClick r:id="rId4" action="ppaction://hlinksldjump"/>
              </a:rPr>
              <a:t>以下程序展示了这种可能</a:t>
            </a:r>
            <a:r>
              <a:rPr lang="zh-CN" altLang="en-US" dirty="0"/>
              <a:t>，尽管它仅仅引用了一段代码。但是稍加修改就能产生自修改的代码。只要控制得当，它可以跳出任何舞蹈 </a:t>
            </a:r>
            <a:r>
              <a:rPr lang="en-US" altLang="zh-CN" b="1" dirty="0"/>
              <a:t>(</a:t>
            </a:r>
            <a:r>
              <a:rPr lang="zh-CN" altLang="en-US" b="1" dirty="0"/>
              <a:t>不是</a:t>
            </a:r>
            <a:r>
              <a:rPr lang="en-US" altLang="zh-CN" b="1" dirty="0"/>
              <a:t>dancing link </a:t>
            </a:r>
            <a:r>
              <a:rPr lang="zh-CN" altLang="en-US" b="1" dirty="0"/>
              <a:t>啦</a:t>
            </a:r>
            <a:r>
              <a:rPr lang="en-US" altLang="zh-CN" b="1" dirty="0"/>
              <a:t>:)</a:t>
            </a:r>
            <a:r>
              <a:rPr lang="zh-CN" altLang="en-US" dirty="0"/>
              <a:t>。</a:t>
            </a:r>
            <a:endParaRPr lang="en-US" altLang="zh-CN" dirty="0"/>
          </a:p>
        </p:txBody>
      </p:sp>
      <p:sp>
        <p:nvSpPr>
          <p:cNvPr id="7" name="文本框 6">
            <a:extLst>
              <a:ext uri="{FF2B5EF4-FFF2-40B4-BE49-F238E27FC236}">
                <a16:creationId xmlns:a16="http://schemas.microsoft.com/office/drawing/2014/main" id="{7541BF13-2682-43C6-8BD2-4229C1A8F1CB}"/>
              </a:ext>
            </a:extLst>
          </p:cNvPr>
          <p:cNvSpPr txBox="1"/>
          <p:nvPr/>
        </p:nvSpPr>
        <p:spPr>
          <a:xfrm>
            <a:off x="365760" y="2767027"/>
            <a:ext cx="5496031" cy="584775"/>
          </a:xfrm>
          <a:prstGeom prst="rect">
            <a:avLst/>
          </a:prstGeom>
          <a:noFill/>
        </p:spPr>
        <p:txBody>
          <a:bodyPr wrap="square" rtlCol="0">
            <a:spAutoFit/>
          </a:bodyPr>
          <a:lstStyle/>
          <a:p>
            <a:r>
              <a:rPr lang="en-US" altLang="zh-CN" sz="3200" b="1" dirty="0"/>
              <a:t>And a bit food for thought :)</a:t>
            </a:r>
          </a:p>
        </p:txBody>
      </p:sp>
    </p:spTree>
    <p:extLst>
      <p:ext uri="{BB962C8B-B14F-4D97-AF65-F5344CB8AC3E}">
        <p14:creationId xmlns:p14="http://schemas.microsoft.com/office/powerpoint/2010/main" val="358262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28D1CC9-365B-483F-9E9A-0D6A94C83778}"/>
              </a:ext>
            </a:extLst>
          </p:cNvPr>
          <p:cNvSpPr>
            <a:spLocks noGrp="1"/>
          </p:cNvSpPr>
          <p:nvPr>
            <p:ph type="ftr" sz="quarter" idx="11"/>
          </p:nvPr>
        </p:nvSpPr>
        <p:spPr/>
        <p:txBody>
          <a:bodyPr/>
          <a:lstStyle/>
          <a:p>
            <a:r>
              <a:rPr lang="en-US" altLang="zh-CN" dirty="0"/>
              <a:t>Linking</a:t>
            </a:r>
            <a:endParaRPr lang="zh-CN" altLang="en-US" dirty="0"/>
          </a:p>
        </p:txBody>
      </p:sp>
      <p:sp>
        <p:nvSpPr>
          <p:cNvPr id="3" name="灯片编号占位符 2">
            <a:extLst>
              <a:ext uri="{FF2B5EF4-FFF2-40B4-BE49-F238E27FC236}">
                <a16:creationId xmlns:a16="http://schemas.microsoft.com/office/drawing/2014/main" id="{E9429DB8-84C7-4F58-84E4-760C35DCC687}"/>
              </a:ext>
            </a:extLst>
          </p:cNvPr>
          <p:cNvSpPr>
            <a:spLocks noGrp="1"/>
          </p:cNvSpPr>
          <p:nvPr>
            <p:ph type="sldNum" sz="quarter" idx="12"/>
          </p:nvPr>
        </p:nvSpPr>
        <p:spPr/>
        <p:txBody>
          <a:bodyPr/>
          <a:lstStyle/>
          <a:p>
            <a:fld id="{72C11F88-783B-427F-AEBF-5807090EDC39}" type="slidenum">
              <a:rPr lang="zh-CN" altLang="en-US" smtClean="0"/>
              <a:pPr/>
              <a:t>11</a:t>
            </a:fld>
            <a:endParaRPr lang="zh-CN" altLang="en-US" dirty="0"/>
          </a:p>
        </p:txBody>
      </p:sp>
      <p:pic>
        <p:nvPicPr>
          <p:cNvPr id="4" name="图片 3">
            <a:extLst>
              <a:ext uri="{FF2B5EF4-FFF2-40B4-BE49-F238E27FC236}">
                <a16:creationId xmlns:a16="http://schemas.microsoft.com/office/drawing/2014/main" id="{7D92E2C2-621D-4917-B63A-D80129E37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96" y="1027993"/>
            <a:ext cx="8285645" cy="4449699"/>
          </a:xfrm>
          <a:prstGeom prst="rect">
            <a:avLst/>
          </a:prstGeom>
        </p:spPr>
      </p:pic>
      <p:sp>
        <p:nvSpPr>
          <p:cNvPr id="5" name="文本框 4">
            <a:extLst>
              <a:ext uri="{FF2B5EF4-FFF2-40B4-BE49-F238E27FC236}">
                <a16:creationId xmlns:a16="http://schemas.microsoft.com/office/drawing/2014/main" id="{95FA1F01-8B00-4A95-9833-4D91DEC4875D}"/>
              </a:ext>
            </a:extLst>
          </p:cNvPr>
          <p:cNvSpPr txBox="1"/>
          <p:nvPr/>
        </p:nvSpPr>
        <p:spPr>
          <a:xfrm>
            <a:off x="342596" y="255602"/>
            <a:ext cx="3843119" cy="584775"/>
          </a:xfrm>
          <a:prstGeom prst="rect">
            <a:avLst/>
          </a:prstGeom>
          <a:noFill/>
        </p:spPr>
        <p:txBody>
          <a:bodyPr wrap="square" rtlCol="0">
            <a:spAutoFit/>
          </a:bodyPr>
          <a:lstStyle/>
          <a:p>
            <a:r>
              <a:rPr lang="en-US" altLang="zh-CN" sz="3200" b="1" dirty="0"/>
              <a:t>Bonus 1</a:t>
            </a:r>
            <a:endParaRPr lang="zh-CN" altLang="en-US" sz="3200" b="1" dirty="0"/>
          </a:p>
        </p:txBody>
      </p:sp>
      <p:cxnSp>
        <p:nvCxnSpPr>
          <p:cNvPr id="6" name="直接箭头连接符 5">
            <a:extLst>
              <a:ext uri="{FF2B5EF4-FFF2-40B4-BE49-F238E27FC236}">
                <a16:creationId xmlns:a16="http://schemas.microsoft.com/office/drawing/2014/main" id="{AB092F92-B721-4B5F-BC6E-4A2A2B8E8C67}"/>
              </a:ext>
            </a:extLst>
          </p:cNvPr>
          <p:cNvCxnSpPr>
            <a:cxnSpLocks/>
          </p:cNvCxnSpPr>
          <p:nvPr/>
        </p:nvCxnSpPr>
        <p:spPr>
          <a:xfrm flipH="1" flipV="1">
            <a:off x="2185851" y="3230880"/>
            <a:ext cx="232950" cy="594226"/>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2C1B0B1A-5428-40B4-B797-66008876399F}"/>
              </a:ext>
            </a:extLst>
          </p:cNvPr>
          <p:cNvCxnSpPr>
            <a:cxnSpLocks/>
          </p:cNvCxnSpPr>
          <p:nvPr/>
        </p:nvCxnSpPr>
        <p:spPr>
          <a:xfrm flipV="1">
            <a:off x="2771498" y="3429000"/>
            <a:ext cx="1878879" cy="703972"/>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D1746C00-359A-4418-87B7-FA1EB7BE490C}"/>
              </a:ext>
            </a:extLst>
          </p:cNvPr>
          <p:cNvCxnSpPr>
            <a:cxnSpLocks/>
          </p:cNvCxnSpPr>
          <p:nvPr/>
        </p:nvCxnSpPr>
        <p:spPr>
          <a:xfrm flipV="1">
            <a:off x="5362298" y="2952206"/>
            <a:ext cx="0" cy="828780"/>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1473F00-B44C-4A1D-94B3-A9673471D202}"/>
              </a:ext>
            </a:extLst>
          </p:cNvPr>
          <p:cNvCxnSpPr>
            <a:cxnSpLocks/>
          </p:cNvCxnSpPr>
          <p:nvPr/>
        </p:nvCxnSpPr>
        <p:spPr>
          <a:xfrm flipH="1" flipV="1">
            <a:off x="2490652" y="4014652"/>
            <a:ext cx="217714" cy="609599"/>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BA511605-1AE3-4900-BA7E-1D44CDDB2E8F}"/>
              </a:ext>
            </a:extLst>
          </p:cNvPr>
          <p:cNvSpPr/>
          <p:nvPr/>
        </p:nvSpPr>
        <p:spPr>
          <a:xfrm>
            <a:off x="342596" y="1706880"/>
            <a:ext cx="1198821" cy="34834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343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6B74CCD-8E4F-493C-9E45-4D1AE79E4928}"/>
              </a:ext>
            </a:extLst>
          </p:cNvPr>
          <p:cNvSpPr>
            <a:spLocks noGrp="1"/>
          </p:cNvSpPr>
          <p:nvPr>
            <p:ph type="ftr" sz="quarter" idx="11"/>
          </p:nvPr>
        </p:nvSpPr>
        <p:spPr/>
        <p:txBody>
          <a:bodyPr/>
          <a:lstStyle/>
          <a:p>
            <a:r>
              <a:rPr lang="en-US" altLang="zh-CN" dirty="0"/>
              <a:t>Linking</a:t>
            </a:r>
            <a:endParaRPr lang="zh-CN" altLang="en-US" dirty="0"/>
          </a:p>
        </p:txBody>
      </p:sp>
      <p:sp>
        <p:nvSpPr>
          <p:cNvPr id="3" name="灯片编号占位符 2">
            <a:extLst>
              <a:ext uri="{FF2B5EF4-FFF2-40B4-BE49-F238E27FC236}">
                <a16:creationId xmlns:a16="http://schemas.microsoft.com/office/drawing/2014/main" id="{FAD8F612-6C62-4A53-9720-2484E472E04E}"/>
              </a:ext>
            </a:extLst>
          </p:cNvPr>
          <p:cNvSpPr>
            <a:spLocks noGrp="1"/>
          </p:cNvSpPr>
          <p:nvPr>
            <p:ph type="sldNum" sz="quarter" idx="12"/>
          </p:nvPr>
        </p:nvSpPr>
        <p:spPr/>
        <p:txBody>
          <a:bodyPr/>
          <a:lstStyle/>
          <a:p>
            <a:fld id="{72C11F88-783B-427F-AEBF-5807090EDC39}" type="slidenum">
              <a:rPr lang="zh-CN" altLang="en-US" smtClean="0"/>
              <a:pPr/>
              <a:t>12</a:t>
            </a:fld>
            <a:endParaRPr lang="zh-CN" altLang="en-US" dirty="0"/>
          </a:p>
        </p:txBody>
      </p:sp>
      <p:sp>
        <p:nvSpPr>
          <p:cNvPr id="10" name="文本框 9">
            <a:extLst>
              <a:ext uri="{FF2B5EF4-FFF2-40B4-BE49-F238E27FC236}">
                <a16:creationId xmlns:a16="http://schemas.microsoft.com/office/drawing/2014/main" id="{FE0D8356-3453-4F22-8FFF-26EF791DC37C}"/>
              </a:ext>
            </a:extLst>
          </p:cNvPr>
          <p:cNvSpPr txBox="1"/>
          <p:nvPr/>
        </p:nvSpPr>
        <p:spPr>
          <a:xfrm>
            <a:off x="342596" y="255602"/>
            <a:ext cx="3843119" cy="584775"/>
          </a:xfrm>
          <a:prstGeom prst="rect">
            <a:avLst/>
          </a:prstGeom>
          <a:noFill/>
        </p:spPr>
        <p:txBody>
          <a:bodyPr wrap="square" rtlCol="0">
            <a:spAutoFit/>
          </a:bodyPr>
          <a:lstStyle/>
          <a:p>
            <a:r>
              <a:rPr lang="en-US" altLang="zh-CN" sz="3200" b="1" dirty="0"/>
              <a:t>Bonus 2</a:t>
            </a:r>
            <a:endParaRPr lang="zh-CN" altLang="en-US" sz="3200" b="1" dirty="0"/>
          </a:p>
        </p:txBody>
      </p:sp>
      <p:pic>
        <p:nvPicPr>
          <p:cNvPr id="11" name="图片 10">
            <a:extLst>
              <a:ext uri="{FF2B5EF4-FFF2-40B4-BE49-F238E27FC236}">
                <a16:creationId xmlns:a16="http://schemas.microsoft.com/office/drawing/2014/main" id="{D9CE7A67-A6B6-4813-A6F5-AA9B74ACE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77285"/>
            <a:ext cx="8839200" cy="4903430"/>
          </a:xfrm>
          <a:prstGeom prst="rect">
            <a:avLst/>
          </a:prstGeom>
        </p:spPr>
      </p:pic>
      <p:sp>
        <p:nvSpPr>
          <p:cNvPr id="12" name="矩形 11">
            <a:extLst>
              <a:ext uri="{FF2B5EF4-FFF2-40B4-BE49-F238E27FC236}">
                <a16:creationId xmlns:a16="http://schemas.microsoft.com/office/drawing/2014/main" id="{1D39CBC0-E2FF-4CB1-B1ED-1CCE07CA028C}"/>
              </a:ext>
            </a:extLst>
          </p:cNvPr>
          <p:cNvSpPr/>
          <p:nvPr/>
        </p:nvSpPr>
        <p:spPr>
          <a:xfrm>
            <a:off x="2789704" y="4711338"/>
            <a:ext cx="1460079" cy="32221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CFA47F5-D585-48AF-8337-5CF8409821CD}"/>
              </a:ext>
            </a:extLst>
          </p:cNvPr>
          <p:cNvSpPr/>
          <p:nvPr/>
        </p:nvSpPr>
        <p:spPr>
          <a:xfrm>
            <a:off x="5936525" y="4711338"/>
            <a:ext cx="1550125" cy="422366"/>
          </a:xfrm>
          <a:prstGeom prst="rect">
            <a:avLst/>
          </a:prstGeom>
          <a:solidFill>
            <a:schemeClr val="bg1"/>
          </a:solidFill>
          <a:ln w="317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m1.c m2.c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4" name="矩形 13">
            <a:extLst>
              <a:ext uri="{FF2B5EF4-FFF2-40B4-BE49-F238E27FC236}">
                <a16:creationId xmlns:a16="http://schemas.microsoft.com/office/drawing/2014/main" id="{AE738BE9-F521-4873-A204-109FB4E06F79}"/>
              </a:ext>
            </a:extLst>
          </p:cNvPr>
          <p:cNvSpPr/>
          <p:nvPr/>
        </p:nvSpPr>
        <p:spPr>
          <a:xfrm>
            <a:off x="4918950" y="5541080"/>
            <a:ext cx="3658993" cy="36512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F7B918A-7CBB-45C1-A38B-8A55B7013E25}"/>
              </a:ext>
            </a:extLst>
          </p:cNvPr>
          <p:cNvSpPr/>
          <p:nvPr/>
        </p:nvSpPr>
        <p:spPr>
          <a:xfrm>
            <a:off x="526722" y="5223083"/>
            <a:ext cx="3658993" cy="365125"/>
          </a:xfrm>
          <a:prstGeom prst="rect">
            <a:avLst/>
          </a:prstGeom>
          <a:noFill/>
          <a:ln w="317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B83849D-47F6-4933-9077-177CFB2941A8}"/>
              </a:ext>
            </a:extLst>
          </p:cNvPr>
          <p:cNvSpPr txBox="1"/>
          <p:nvPr/>
        </p:nvSpPr>
        <p:spPr>
          <a:xfrm>
            <a:off x="4659086" y="4014932"/>
            <a:ext cx="3856264" cy="646331"/>
          </a:xfrm>
          <a:prstGeom prst="rect">
            <a:avLst/>
          </a:prstGeom>
          <a:noFill/>
        </p:spPr>
        <p:txBody>
          <a:bodyPr wrap="square" rtlCol="0">
            <a:spAutoFit/>
          </a:bodyPr>
          <a:lstStyle/>
          <a:p>
            <a:r>
              <a:rPr lang="zh-CN" altLang="en-US" b="1" dirty="0"/>
              <a:t>如果再把红框中</a:t>
            </a:r>
            <a:r>
              <a:rPr lang="en-US" altLang="zh-CN" b="1" dirty="0"/>
              <a:t>m1.c  m2.c</a:t>
            </a:r>
            <a:r>
              <a:rPr lang="zh-CN" altLang="en-US" b="1" dirty="0"/>
              <a:t>的顺序反过来呢？（</a:t>
            </a:r>
            <a:r>
              <a:rPr lang="en-US" altLang="zh-CN" b="1" dirty="0"/>
              <a:t>Hint: </a:t>
            </a:r>
            <a:r>
              <a:rPr lang="zh-CN" altLang="en-US" b="1" dirty="0"/>
              <a:t>蓝框是答案）</a:t>
            </a:r>
          </a:p>
        </p:txBody>
      </p:sp>
    </p:spTree>
    <p:extLst>
      <p:ext uri="{BB962C8B-B14F-4D97-AF65-F5344CB8AC3E}">
        <p14:creationId xmlns:p14="http://schemas.microsoft.com/office/powerpoint/2010/main" val="239431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par>
                          <p:cTn id="15" fill="hold">
                            <p:stCondLst>
                              <p:cond delay="0"/>
                            </p:stCondLst>
                            <p:childTnLst>
                              <p:par>
                                <p:cTn id="16" presetID="1" presetClass="exit" presetSubtype="0" fill="hold" grpId="1" nodeType="afterEffect">
                                  <p:stCondLst>
                                    <p:cond delay="0"/>
                                  </p:stCondLst>
                                  <p:childTnLst>
                                    <p:set>
                                      <p:cBhvr>
                                        <p:cTn id="17" dur="1" fill="hold">
                                          <p:stCondLst>
                                            <p:cond delay="0"/>
                                          </p:stCondLst>
                                        </p:cTn>
                                        <p:tgtEl>
                                          <p:spTgt spid="14"/>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4" grpId="1"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503EAAB-FD4D-455A-8F3B-656F9712FF51}"/>
              </a:ext>
            </a:extLst>
          </p:cNvPr>
          <p:cNvSpPr>
            <a:spLocks noGrp="1"/>
          </p:cNvSpPr>
          <p:nvPr>
            <p:ph type="ftr" sz="quarter" idx="11"/>
          </p:nvPr>
        </p:nvSpPr>
        <p:spPr/>
        <p:txBody>
          <a:bodyPr/>
          <a:lstStyle/>
          <a:p>
            <a:r>
              <a:rPr lang="en-US" altLang="zh-CN" dirty="0"/>
              <a:t>Linking</a:t>
            </a:r>
            <a:endParaRPr lang="zh-CN" altLang="en-US" dirty="0"/>
          </a:p>
        </p:txBody>
      </p:sp>
      <p:sp>
        <p:nvSpPr>
          <p:cNvPr id="3" name="灯片编号占位符 2">
            <a:extLst>
              <a:ext uri="{FF2B5EF4-FFF2-40B4-BE49-F238E27FC236}">
                <a16:creationId xmlns:a16="http://schemas.microsoft.com/office/drawing/2014/main" id="{578CB6D4-647E-4749-9844-32FA44F44D46}"/>
              </a:ext>
            </a:extLst>
          </p:cNvPr>
          <p:cNvSpPr>
            <a:spLocks noGrp="1"/>
          </p:cNvSpPr>
          <p:nvPr>
            <p:ph type="sldNum" sz="quarter" idx="12"/>
          </p:nvPr>
        </p:nvSpPr>
        <p:spPr/>
        <p:txBody>
          <a:bodyPr/>
          <a:lstStyle/>
          <a:p>
            <a:fld id="{72C11F88-783B-427F-AEBF-5807090EDC39}" type="slidenum">
              <a:rPr lang="zh-CN" altLang="en-US" smtClean="0"/>
              <a:pPr/>
              <a:t>13</a:t>
            </a:fld>
            <a:endParaRPr lang="zh-CN" altLang="en-US" dirty="0"/>
          </a:p>
        </p:txBody>
      </p:sp>
      <p:sp>
        <p:nvSpPr>
          <p:cNvPr id="4" name="TextBox 4">
            <a:extLst>
              <a:ext uri="{FF2B5EF4-FFF2-40B4-BE49-F238E27FC236}">
                <a16:creationId xmlns:a16="http://schemas.microsoft.com/office/drawing/2014/main" id="{E9C2A125-94A5-483B-8984-AEBB20CABA3D}"/>
              </a:ext>
            </a:extLst>
          </p:cNvPr>
          <p:cNvSpPr txBox="1"/>
          <p:nvPr/>
        </p:nvSpPr>
        <p:spPr>
          <a:xfrm>
            <a:off x="454775" y="1166842"/>
            <a:ext cx="8234450" cy="452431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a:latin typeface="Courier New" panose="02070309020205020404" pitchFamily="49" charset="0"/>
                <a:cs typeface="Courier New" panose="02070309020205020404" pitchFamily="49" charset="0"/>
              </a:rPr>
              <a:t>#include &lt;</a:t>
            </a:r>
            <a:r>
              <a:rPr lang="en-US" altLang="zh-CN" dirty="0" err="1">
                <a:latin typeface="Courier New" panose="02070309020205020404" pitchFamily="49" charset="0"/>
                <a:cs typeface="Courier New" panose="02070309020205020404" pitchFamily="49" charset="0"/>
              </a:rPr>
              <a:t>stdio.h</a:t>
            </a:r>
            <a:r>
              <a:rPr lang="en-US" altLang="zh-CN" dirty="0">
                <a:latin typeface="Courier New" panose="02070309020205020404" pitchFamily="49" charset="0"/>
                <a:cs typeface="Courier New" panose="02070309020205020404" pitchFamily="49" charset="0"/>
              </a:rPr>
              <a:t>&gt;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void foo(void);</a:t>
            </a:r>
          </a:p>
          <a:p>
            <a:r>
              <a:rPr lang="en-US" altLang="zh-CN" dirty="0">
                <a:latin typeface="Courier New" panose="02070309020205020404" pitchFamily="49" charset="0"/>
                <a:cs typeface="Courier New" panose="02070309020205020404" pitchFamily="49" charset="0"/>
              </a:rPr>
              <a:t>// This</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one</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is</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special,</a:t>
            </a:r>
          </a:p>
          <a:p>
            <a:r>
              <a:rPr lang="en-US" altLang="zh-CN" dirty="0">
                <a:latin typeface="Courier New" panose="02070309020205020404" pitchFamily="49" charset="0"/>
                <a:cs typeface="Courier New" panose="02070309020205020404" pitchFamily="49" charset="0"/>
              </a:rPr>
              <a:t>// Why cannot we declare bar as void bar(void) ?</a:t>
            </a:r>
          </a:p>
          <a:p>
            <a:r>
              <a:rPr lang="en-US" altLang="zh-CN" dirty="0">
                <a:latin typeface="Courier New" panose="02070309020205020404" pitchFamily="49" charset="0"/>
                <a:cs typeface="Courier New" panose="02070309020205020404" pitchFamily="49" charset="0"/>
              </a:rPr>
              <a:t>// Modify the code and run it on your machine again.</a:t>
            </a:r>
          </a:p>
          <a:p>
            <a:r>
              <a:rPr lang="en-US" altLang="zh-CN" dirty="0">
                <a:latin typeface="Courier New" panose="02070309020205020404" pitchFamily="49" charset="0"/>
                <a:cs typeface="Courier New" panose="02070309020205020404" pitchFamily="49" charset="0"/>
              </a:rPr>
              <a:t>void (*bar)(void);</a:t>
            </a:r>
          </a:p>
          <a:p>
            <a:r>
              <a:rPr lang="en-US" altLang="zh-CN" dirty="0">
                <a:latin typeface="Courier New" panose="02070309020205020404" pitchFamily="49" charset="0"/>
                <a:cs typeface="Courier New" panose="02070309020205020404" pitchFamily="49" charset="0"/>
              </a:rPr>
              <a:t>void fun(void);</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int main(){</a:t>
            </a:r>
          </a:p>
          <a:p>
            <a:r>
              <a:rPr lang="en-US" altLang="zh-CN" dirty="0">
                <a:latin typeface="Courier New" panose="02070309020205020404" pitchFamily="49" charset="0"/>
                <a:cs typeface="Courier New" panose="02070309020205020404" pitchFamily="49" charset="0"/>
              </a:rPr>
              <a:t>	foo();</a:t>
            </a:r>
          </a:p>
          <a:p>
            <a:r>
              <a:rPr lang="en-US" altLang="zh-CN" dirty="0">
                <a:latin typeface="Courier New" panose="02070309020205020404" pitchFamily="49" charset="0"/>
                <a:cs typeface="Courier New" panose="02070309020205020404" pitchFamily="49" charset="0"/>
              </a:rPr>
              <a:t>	bar();</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printf</a:t>
            </a:r>
            <a:r>
              <a:rPr lang="en-US" altLang="zh-CN" dirty="0">
                <a:latin typeface="Courier New" panose="02070309020205020404" pitchFamily="49" charset="0"/>
                <a:cs typeface="Courier New" panose="02070309020205020404" pitchFamily="49" charset="0"/>
              </a:rPr>
              <a:t>("OK\n");</a:t>
            </a:r>
          </a:p>
          <a:p>
            <a:r>
              <a:rPr lang="en-US" altLang="zh-CN" dirty="0">
                <a:latin typeface="Courier New" panose="02070309020205020404" pitchFamily="49" charset="0"/>
                <a:cs typeface="Courier New" panose="02070309020205020404" pitchFamily="49" charset="0"/>
              </a:rPr>
              <a:t>	fun();</a:t>
            </a:r>
          </a:p>
          <a:p>
            <a:r>
              <a:rPr lang="en-US" altLang="zh-CN" dirty="0">
                <a:latin typeface="Courier New" panose="02070309020205020404" pitchFamily="49" charset="0"/>
                <a:cs typeface="Courier New" panose="02070309020205020404" pitchFamily="49" charset="0"/>
              </a:rPr>
              <a:t>	return 0;</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71B77C62-46D2-4429-80CA-1E5E859A4B2D}"/>
              </a:ext>
            </a:extLst>
          </p:cNvPr>
          <p:cNvSpPr txBox="1"/>
          <p:nvPr/>
        </p:nvSpPr>
        <p:spPr>
          <a:xfrm>
            <a:off x="342596" y="255602"/>
            <a:ext cx="8679484" cy="584775"/>
          </a:xfrm>
          <a:prstGeom prst="rect">
            <a:avLst/>
          </a:prstGeom>
          <a:noFill/>
        </p:spPr>
        <p:txBody>
          <a:bodyPr wrap="square" rtlCol="0">
            <a:spAutoFit/>
          </a:bodyPr>
          <a:lstStyle/>
          <a:p>
            <a:r>
              <a:rPr lang="en-US" altLang="zh-CN" sz="3200" b="1" dirty="0"/>
              <a:t>Execute </a:t>
            </a:r>
            <a:r>
              <a:rPr lang="en-US" altLang="zh-CN" sz="3200" b="1" dirty="0" err="1"/>
              <a:t>sth</a:t>
            </a:r>
            <a:r>
              <a:rPr lang="en-US" altLang="zh-CN" sz="3200" b="1" dirty="0"/>
              <a:t>. fetched from a global pointer! #1/3</a:t>
            </a:r>
            <a:endParaRPr lang="zh-CN" altLang="en-US" sz="3200" b="1" dirty="0"/>
          </a:p>
        </p:txBody>
      </p:sp>
      <p:sp>
        <p:nvSpPr>
          <p:cNvPr id="6" name="文本框 5">
            <a:extLst>
              <a:ext uri="{FF2B5EF4-FFF2-40B4-BE49-F238E27FC236}">
                <a16:creationId xmlns:a16="http://schemas.microsoft.com/office/drawing/2014/main" id="{601BF691-3067-46FD-B70A-9461D9FE55C2}"/>
              </a:ext>
            </a:extLst>
          </p:cNvPr>
          <p:cNvSpPr txBox="1"/>
          <p:nvPr/>
        </p:nvSpPr>
        <p:spPr>
          <a:xfrm>
            <a:off x="6778488" y="5216459"/>
            <a:ext cx="2759623" cy="382349"/>
          </a:xfrm>
          <a:prstGeom prst="rect">
            <a:avLst/>
          </a:prstGeom>
          <a:noFill/>
        </p:spPr>
        <p:txBody>
          <a:bodyPr wrap="square" rtlCol="0">
            <a:spAutoFit/>
          </a:bodyPr>
          <a:lstStyle/>
          <a:p>
            <a:pPr algn="ctr">
              <a:lnSpc>
                <a:spcPct val="110000"/>
              </a:lnSpc>
            </a:pPr>
            <a:r>
              <a:rPr lang="en-US" altLang="zh-CN" dirty="0" err="1"/>
              <a:t>main.c</a:t>
            </a:r>
            <a:endParaRPr lang="zh-CN" altLang="en-US" dirty="0"/>
          </a:p>
        </p:txBody>
      </p:sp>
    </p:spTree>
    <p:extLst>
      <p:ext uri="{BB962C8B-B14F-4D97-AF65-F5344CB8AC3E}">
        <p14:creationId xmlns:p14="http://schemas.microsoft.com/office/powerpoint/2010/main" val="253744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503EAAB-FD4D-455A-8F3B-656F9712FF51}"/>
              </a:ext>
            </a:extLst>
          </p:cNvPr>
          <p:cNvSpPr>
            <a:spLocks noGrp="1"/>
          </p:cNvSpPr>
          <p:nvPr>
            <p:ph type="ftr" sz="quarter" idx="11"/>
          </p:nvPr>
        </p:nvSpPr>
        <p:spPr/>
        <p:txBody>
          <a:bodyPr/>
          <a:lstStyle/>
          <a:p>
            <a:r>
              <a:rPr lang="en-US" altLang="zh-CN" dirty="0"/>
              <a:t>Linking</a:t>
            </a:r>
            <a:endParaRPr lang="zh-CN" altLang="en-US" dirty="0"/>
          </a:p>
        </p:txBody>
      </p:sp>
      <p:sp>
        <p:nvSpPr>
          <p:cNvPr id="3" name="灯片编号占位符 2">
            <a:extLst>
              <a:ext uri="{FF2B5EF4-FFF2-40B4-BE49-F238E27FC236}">
                <a16:creationId xmlns:a16="http://schemas.microsoft.com/office/drawing/2014/main" id="{578CB6D4-647E-4749-9844-32FA44F44D46}"/>
              </a:ext>
            </a:extLst>
          </p:cNvPr>
          <p:cNvSpPr>
            <a:spLocks noGrp="1"/>
          </p:cNvSpPr>
          <p:nvPr>
            <p:ph type="sldNum" sz="quarter" idx="12"/>
          </p:nvPr>
        </p:nvSpPr>
        <p:spPr/>
        <p:txBody>
          <a:bodyPr/>
          <a:lstStyle/>
          <a:p>
            <a:fld id="{72C11F88-783B-427F-AEBF-5807090EDC39}" type="slidenum">
              <a:rPr lang="zh-CN" altLang="en-US" smtClean="0"/>
              <a:pPr/>
              <a:t>14</a:t>
            </a:fld>
            <a:endParaRPr lang="zh-CN" altLang="en-US" dirty="0"/>
          </a:p>
        </p:txBody>
      </p:sp>
      <p:sp>
        <p:nvSpPr>
          <p:cNvPr id="4" name="TextBox 4">
            <a:extLst>
              <a:ext uri="{FF2B5EF4-FFF2-40B4-BE49-F238E27FC236}">
                <a16:creationId xmlns:a16="http://schemas.microsoft.com/office/drawing/2014/main" id="{E9C2A125-94A5-483B-8984-AEBB20CABA3D}"/>
              </a:ext>
            </a:extLst>
          </p:cNvPr>
          <p:cNvSpPr txBox="1"/>
          <p:nvPr/>
        </p:nvSpPr>
        <p:spPr>
          <a:xfrm>
            <a:off x="0" y="634102"/>
            <a:ext cx="9144000" cy="563231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a:latin typeface="Courier New" panose="02070309020205020404" pitchFamily="49" charset="0"/>
                <a:cs typeface="Courier New" panose="02070309020205020404" pitchFamily="49" charset="0"/>
              </a:rPr>
              <a:t>#include &lt;</a:t>
            </a:r>
            <a:r>
              <a:rPr lang="en-US" altLang="zh-CN" dirty="0" err="1">
                <a:latin typeface="Courier New" panose="02070309020205020404" pitchFamily="49" charset="0"/>
                <a:cs typeface="Courier New" panose="02070309020205020404" pitchFamily="49" charset="0"/>
              </a:rPr>
              <a:t>unistd.h</a:t>
            </a:r>
            <a:r>
              <a:rPr lang="en-US" altLang="zh-CN" dirty="0">
                <a:latin typeface="Courier New" panose="02070309020205020404" pitchFamily="49" charset="0"/>
                <a:cs typeface="Courier New" panose="02070309020205020404" pitchFamily="49" charset="0"/>
              </a:rPr>
              <a:t>&gt;</a:t>
            </a:r>
          </a:p>
          <a:p>
            <a:r>
              <a:rPr lang="en-US" altLang="zh-CN" dirty="0">
                <a:latin typeface="Courier New" panose="02070309020205020404" pitchFamily="49" charset="0"/>
                <a:cs typeface="Courier New" panose="02070309020205020404" pitchFamily="49" charset="0"/>
              </a:rPr>
              <a:t>#include &lt;sys/</a:t>
            </a:r>
            <a:r>
              <a:rPr lang="en-US" altLang="zh-CN" dirty="0" err="1">
                <a:latin typeface="Courier New" panose="02070309020205020404" pitchFamily="49" charset="0"/>
                <a:cs typeface="Courier New" panose="02070309020205020404" pitchFamily="49" charset="0"/>
              </a:rPr>
              <a:t>mman.h</a:t>
            </a:r>
            <a:r>
              <a:rPr lang="en-US" altLang="zh-CN" dirty="0">
                <a:latin typeface="Courier New" panose="02070309020205020404" pitchFamily="49" charset="0"/>
                <a:cs typeface="Courier New" panose="02070309020205020404" pitchFamily="49" charset="0"/>
              </a:rPr>
              <a:t>&gt;</a:t>
            </a:r>
          </a:p>
          <a:p>
            <a:r>
              <a:rPr lang="en-US" altLang="zh-CN" dirty="0">
                <a:latin typeface="Courier New" panose="02070309020205020404" pitchFamily="49" charset="0"/>
                <a:cs typeface="Courier New" panose="02070309020205020404" pitchFamily="49" charset="0"/>
              </a:rPr>
              <a:t>#include &lt;</a:t>
            </a:r>
            <a:r>
              <a:rPr lang="en-US" altLang="zh-CN" dirty="0" err="1">
                <a:latin typeface="Courier New" panose="02070309020205020404" pitchFamily="49" charset="0"/>
                <a:cs typeface="Courier New" panose="02070309020205020404" pitchFamily="49" charset="0"/>
              </a:rPr>
              <a:t>fcntl.h</a:t>
            </a:r>
            <a:r>
              <a:rPr lang="en-US" altLang="zh-CN" dirty="0">
                <a:latin typeface="Courier New" panose="02070309020205020404" pitchFamily="49" charset="0"/>
                <a:cs typeface="Courier New" panose="02070309020205020404" pitchFamily="49" charset="0"/>
              </a:rPr>
              <a:t>&gt;</a:t>
            </a:r>
          </a:p>
          <a:p>
            <a:r>
              <a:rPr lang="en-US" altLang="zh-CN" dirty="0">
                <a:latin typeface="Courier New" panose="02070309020205020404" pitchFamily="49" charset="0"/>
                <a:cs typeface="Courier New" panose="02070309020205020404" pitchFamily="49" charset="0"/>
              </a:rPr>
              <a:t>#include &lt;sys/</a:t>
            </a:r>
            <a:r>
              <a:rPr lang="en-US" altLang="zh-CN" dirty="0" err="1">
                <a:latin typeface="Courier New" panose="02070309020205020404" pitchFamily="49" charset="0"/>
                <a:cs typeface="Courier New" panose="02070309020205020404" pitchFamily="49" charset="0"/>
              </a:rPr>
              <a:t>types.h</a:t>
            </a:r>
            <a:r>
              <a:rPr lang="en-US" altLang="zh-CN" dirty="0">
                <a:latin typeface="Courier New" panose="02070309020205020404" pitchFamily="49" charset="0"/>
                <a:cs typeface="Courier New" panose="02070309020205020404" pitchFamily="49" charset="0"/>
              </a:rPr>
              <a:t>&gt;</a:t>
            </a:r>
          </a:p>
          <a:p>
            <a:r>
              <a:rPr lang="en-US" altLang="zh-CN" dirty="0">
                <a:latin typeface="Courier New" panose="02070309020205020404" pitchFamily="49" charset="0"/>
                <a:cs typeface="Courier New" panose="02070309020205020404" pitchFamily="49" charset="0"/>
              </a:rPr>
              <a:t>#include &lt;sys/</a:t>
            </a:r>
            <a:r>
              <a:rPr lang="en-US" altLang="zh-CN" dirty="0" err="1">
                <a:latin typeface="Courier New" panose="02070309020205020404" pitchFamily="49" charset="0"/>
                <a:cs typeface="Courier New" panose="02070309020205020404" pitchFamily="49" charset="0"/>
              </a:rPr>
              <a:t>stat.h</a:t>
            </a:r>
            <a:r>
              <a:rPr lang="en-US" altLang="zh-CN" dirty="0">
                <a:latin typeface="Courier New" panose="02070309020205020404" pitchFamily="49" charset="0"/>
                <a:cs typeface="Courier New" panose="02070309020205020404" pitchFamily="49" charset="0"/>
              </a:rPr>
              <a:t>&gt; </a:t>
            </a:r>
          </a:p>
          <a:p>
            <a:r>
              <a:rPr lang="en-US" altLang="zh-CN" dirty="0">
                <a:latin typeface="Courier New" panose="02070309020205020404" pitchFamily="49" charset="0"/>
                <a:cs typeface="Courier New" panose="02070309020205020404" pitchFamily="49" charset="0"/>
              </a:rPr>
              <a:t>void *bar = NULL, *</a:t>
            </a:r>
            <a:r>
              <a:rPr lang="en-US" altLang="zh-CN" dirty="0" err="1">
                <a:latin typeface="Courier New" panose="02070309020205020404" pitchFamily="49" charset="0"/>
                <a:cs typeface="Courier New" panose="02070309020205020404" pitchFamily="49" charset="0"/>
              </a:rPr>
              <a:t>st</a:t>
            </a:r>
            <a:r>
              <a:rPr lang="en-US" altLang="zh-CN" dirty="0">
                <a:latin typeface="Courier New" panose="02070309020205020404" pitchFamily="49" charset="0"/>
                <a:cs typeface="Courier New" panose="02070309020205020404" pitchFamily="49" charset="0"/>
              </a:rPr>
              <a:t> = NULL;</a:t>
            </a:r>
          </a:p>
          <a:p>
            <a:r>
              <a:rPr lang="en-US" altLang="zh-CN" dirty="0">
                <a:latin typeface="Courier New" panose="02070309020205020404" pitchFamily="49" charset="0"/>
                <a:cs typeface="Courier New" panose="02070309020205020404" pitchFamily="49" charset="0"/>
              </a:rPr>
              <a:t>struct stat </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void foo(){</a:t>
            </a:r>
          </a:p>
          <a:p>
            <a:r>
              <a:rPr lang="en-US" altLang="zh-CN" dirty="0">
                <a:latin typeface="Courier New" panose="02070309020205020404" pitchFamily="49" charset="0"/>
                <a:cs typeface="Courier New" panose="02070309020205020404" pitchFamily="49" charset="0"/>
              </a:rPr>
              <a:t>	int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int </a:t>
            </a:r>
            <a:r>
              <a:rPr lang="en-US" altLang="zh-CN" dirty="0" err="1">
                <a:latin typeface="Courier New" panose="02070309020205020404" pitchFamily="49" charset="0"/>
                <a:cs typeface="Courier New" panose="02070309020205020404" pitchFamily="49" charset="0"/>
              </a:rPr>
              <a:t>fd</a:t>
            </a:r>
            <a:r>
              <a:rPr lang="en-US" altLang="zh-CN" dirty="0">
                <a:latin typeface="Courier New" panose="02070309020205020404" pitchFamily="49" charset="0"/>
                <a:cs typeface="Courier New" panose="02070309020205020404" pitchFamily="49" charset="0"/>
              </a:rPr>
              <a:t> = open("</a:t>
            </a:r>
            <a:r>
              <a:rPr lang="en-US" altLang="zh-CN" dirty="0" err="1">
                <a:latin typeface="Courier New" panose="02070309020205020404" pitchFamily="49" charset="0"/>
                <a:cs typeface="Courier New" panose="02070309020205020404" pitchFamily="49" charset="0"/>
              </a:rPr>
              <a:t>file.o</a:t>
            </a:r>
            <a:r>
              <a:rPr lang="en-US" altLang="zh-CN" dirty="0">
                <a:latin typeface="Courier New" panose="02070309020205020404" pitchFamily="49" charset="0"/>
                <a:cs typeface="Courier New" panose="02070309020205020404" pitchFamily="49" charset="0"/>
              </a:rPr>
              <a:t>", O_RDWR, 0);</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fstat</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fd</a:t>
            </a:r>
            <a:r>
              <a:rPr lang="en-US" altLang="zh-CN" dirty="0">
                <a:latin typeface="Courier New" panose="02070309020205020404" pitchFamily="49" charset="0"/>
                <a:cs typeface="Courier New" panose="02070309020205020404" pitchFamily="49" charset="0"/>
              </a:rPr>
              <a:t>, &amp;</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mmap</a:t>
            </a:r>
            <a:r>
              <a:rPr lang="en-US" altLang="zh-CN" dirty="0">
                <a:latin typeface="Courier New" panose="02070309020205020404" pitchFamily="49" charset="0"/>
                <a:cs typeface="Courier New" panose="02070309020205020404" pitchFamily="49" charset="0"/>
              </a:rPr>
              <a:t>(NULL, </a:t>
            </a:r>
            <a:r>
              <a:rPr lang="en-US" altLang="zh-CN" dirty="0" err="1">
                <a:latin typeface="Courier New" panose="02070309020205020404" pitchFamily="49" charset="0"/>
                <a:cs typeface="Courier New" panose="02070309020205020404" pitchFamily="49" charset="0"/>
              </a:rPr>
              <a:t>buf.st_size</a:t>
            </a:r>
            <a:r>
              <a:rPr lang="en-US" altLang="zh-CN" dirty="0">
                <a:latin typeface="Courier New" panose="02070309020205020404" pitchFamily="49" charset="0"/>
                <a:cs typeface="Courier New" panose="02070309020205020404" pitchFamily="49" charset="0"/>
              </a:rPr>
              <a:t>, PROT_READ|PROT_EXEC|PROT_WRITE, MAP_PRIVATE, </a:t>
            </a:r>
            <a:r>
              <a:rPr lang="en-US" altLang="zh-CN" dirty="0" err="1">
                <a:latin typeface="Courier New" panose="02070309020205020404" pitchFamily="49" charset="0"/>
                <a:cs typeface="Courier New" panose="02070309020205020404" pitchFamily="49" charset="0"/>
              </a:rPr>
              <a:t>fd</a:t>
            </a:r>
            <a:r>
              <a:rPr lang="en-US" altLang="zh-CN" dirty="0">
                <a:latin typeface="Courier New" panose="02070309020205020404" pitchFamily="49" charset="0"/>
                <a:cs typeface="Courier New" panose="02070309020205020404" pitchFamily="49" charset="0"/>
              </a:rPr>
              <a:t>, 0);</a:t>
            </a:r>
          </a:p>
          <a:p>
            <a:r>
              <a:rPr lang="en-US" altLang="zh-CN" dirty="0">
                <a:latin typeface="Courier New" panose="02070309020205020404" pitchFamily="49" charset="0"/>
                <a:cs typeface="Courier New" panose="02070309020205020404" pitchFamily="49" charset="0"/>
              </a:rPr>
              <a:t>	for(bar = </a:t>
            </a:r>
            <a:r>
              <a:rPr lang="en-US" altLang="zh-CN" dirty="0" err="1">
                <a:latin typeface="Courier New" panose="02070309020205020404" pitchFamily="49" charset="0"/>
                <a:cs typeface="Courier New" panose="02070309020205020404" pitchFamily="49" charset="0"/>
              </a:rPr>
              <a:t>st</a:t>
            </a:r>
            <a:r>
              <a:rPr lang="en-US" altLang="zh-CN" dirty="0">
                <a:latin typeface="Courier New" panose="02070309020205020404" pitchFamily="49" charset="0"/>
                <a:cs typeface="Courier New" panose="02070309020205020404" pitchFamily="49" charset="0"/>
              </a:rPr>
              <a:t>; ;bar++)</a:t>
            </a:r>
          </a:p>
          <a:p>
            <a:r>
              <a:rPr lang="en-US" altLang="zh-CN" dirty="0">
                <a:latin typeface="Courier New" panose="02070309020205020404" pitchFamily="49" charset="0"/>
                <a:cs typeface="Courier New" panose="02070309020205020404" pitchFamily="49" charset="0"/>
              </a:rPr>
              <a:t>		if(*(unsigned char *)bar == 0xc3) // Machine code for ret</a:t>
            </a:r>
          </a:p>
          <a:p>
            <a:r>
              <a:rPr lang="en-US" altLang="zh-CN" dirty="0">
                <a:latin typeface="Courier New" panose="02070309020205020404" pitchFamily="49" charset="0"/>
                <a:cs typeface="Courier New" panose="02070309020205020404" pitchFamily="49" charset="0"/>
              </a:rPr>
              <a:t>			break; </a:t>
            </a:r>
          </a:p>
          <a:p>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void fun(){</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munmap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st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buf.st_size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71B77C62-46D2-4429-80CA-1E5E859A4B2D}"/>
              </a:ext>
            </a:extLst>
          </p:cNvPr>
          <p:cNvSpPr txBox="1"/>
          <p:nvPr/>
        </p:nvSpPr>
        <p:spPr>
          <a:xfrm>
            <a:off x="342596" y="40725"/>
            <a:ext cx="8644650" cy="584775"/>
          </a:xfrm>
          <a:prstGeom prst="rect">
            <a:avLst/>
          </a:prstGeom>
          <a:noFill/>
        </p:spPr>
        <p:txBody>
          <a:bodyPr wrap="square" rtlCol="0">
            <a:spAutoFit/>
          </a:bodyPr>
          <a:lstStyle/>
          <a:p>
            <a:r>
              <a:rPr lang="en-US" altLang="zh-CN" sz="3200" b="1" dirty="0"/>
              <a:t>Execute </a:t>
            </a:r>
            <a:r>
              <a:rPr lang="en-US" altLang="zh-CN" sz="3200" b="1" dirty="0" err="1"/>
              <a:t>sth</a:t>
            </a:r>
            <a:r>
              <a:rPr lang="en-US" altLang="zh-CN" sz="3200" b="1" dirty="0"/>
              <a:t>. fetched from a global pointer! #2/3</a:t>
            </a:r>
            <a:endParaRPr lang="zh-CN" altLang="en-US" sz="3200" b="1" dirty="0"/>
          </a:p>
        </p:txBody>
      </p:sp>
      <p:sp>
        <p:nvSpPr>
          <p:cNvPr id="6" name="文本框 5">
            <a:extLst>
              <a:ext uri="{FF2B5EF4-FFF2-40B4-BE49-F238E27FC236}">
                <a16:creationId xmlns:a16="http://schemas.microsoft.com/office/drawing/2014/main" id="{601BF691-3067-46FD-B70A-9461D9FE55C2}"/>
              </a:ext>
            </a:extLst>
          </p:cNvPr>
          <p:cNvSpPr txBox="1"/>
          <p:nvPr/>
        </p:nvSpPr>
        <p:spPr>
          <a:xfrm>
            <a:off x="7283585" y="5785758"/>
            <a:ext cx="2759623" cy="382349"/>
          </a:xfrm>
          <a:prstGeom prst="rect">
            <a:avLst/>
          </a:prstGeom>
          <a:noFill/>
        </p:spPr>
        <p:txBody>
          <a:bodyPr wrap="square" rtlCol="0">
            <a:spAutoFit/>
          </a:bodyPr>
          <a:lstStyle/>
          <a:p>
            <a:pPr algn="ctr">
              <a:lnSpc>
                <a:spcPct val="110000"/>
              </a:lnSpc>
            </a:pPr>
            <a:r>
              <a:rPr lang="en-US" altLang="zh-CN" dirty="0" err="1"/>
              <a:t>foo.c</a:t>
            </a:r>
            <a:endParaRPr lang="zh-CN" altLang="en-US" dirty="0"/>
          </a:p>
        </p:txBody>
      </p:sp>
    </p:spTree>
    <p:extLst>
      <p:ext uri="{BB962C8B-B14F-4D97-AF65-F5344CB8AC3E}">
        <p14:creationId xmlns:p14="http://schemas.microsoft.com/office/powerpoint/2010/main" val="394587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503EAAB-FD4D-455A-8F3B-656F9712FF51}"/>
              </a:ext>
            </a:extLst>
          </p:cNvPr>
          <p:cNvSpPr>
            <a:spLocks noGrp="1"/>
          </p:cNvSpPr>
          <p:nvPr>
            <p:ph type="ftr" sz="quarter" idx="11"/>
          </p:nvPr>
        </p:nvSpPr>
        <p:spPr/>
        <p:txBody>
          <a:bodyPr/>
          <a:lstStyle/>
          <a:p>
            <a:r>
              <a:rPr lang="en-US" altLang="zh-CN" dirty="0"/>
              <a:t>Linking</a:t>
            </a:r>
            <a:endParaRPr lang="zh-CN" altLang="en-US" dirty="0"/>
          </a:p>
        </p:txBody>
      </p:sp>
      <p:sp>
        <p:nvSpPr>
          <p:cNvPr id="3" name="灯片编号占位符 2">
            <a:extLst>
              <a:ext uri="{FF2B5EF4-FFF2-40B4-BE49-F238E27FC236}">
                <a16:creationId xmlns:a16="http://schemas.microsoft.com/office/drawing/2014/main" id="{578CB6D4-647E-4749-9844-32FA44F44D46}"/>
              </a:ext>
            </a:extLst>
          </p:cNvPr>
          <p:cNvSpPr>
            <a:spLocks noGrp="1"/>
          </p:cNvSpPr>
          <p:nvPr>
            <p:ph type="sldNum" sz="quarter" idx="12"/>
          </p:nvPr>
        </p:nvSpPr>
        <p:spPr/>
        <p:txBody>
          <a:bodyPr/>
          <a:lstStyle/>
          <a:p>
            <a:fld id="{72C11F88-783B-427F-AEBF-5807090EDC39}" type="slidenum">
              <a:rPr lang="zh-CN" altLang="en-US" smtClean="0"/>
              <a:pPr/>
              <a:t>15</a:t>
            </a:fld>
            <a:endParaRPr lang="zh-CN" altLang="en-US" dirty="0"/>
          </a:p>
        </p:txBody>
      </p:sp>
      <p:sp>
        <p:nvSpPr>
          <p:cNvPr id="5" name="文本框 4">
            <a:extLst>
              <a:ext uri="{FF2B5EF4-FFF2-40B4-BE49-F238E27FC236}">
                <a16:creationId xmlns:a16="http://schemas.microsoft.com/office/drawing/2014/main" id="{71B77C62-46D2-4429-80CA-1E5E859A4B2D}"/>
              </a:ext>
            </a:extLst>
          </p:cNvPr>
          <p:cNvSpPr txBox="1"/>
          <p:nvPr/>
        </p:nvSpPr>
        <p:spPr>
          <a:xfrm>
            <a:off x="373545" y="259372"/>
            <a:ext cx="8644650" cy="584775"/>
          </a:xfrm>
          <a:prstGeom prst="rect">
            <a:avLst/>
          </a:prstGeom>
          <a:noFill/>
        </p:spPr>
        <p:txBody>
          <a:bodyPr wrap="square" rtlCol="0">
            <a:spAutoFit/>
          </a:bodyPr>
          <a:lstStyle/>
          <a:p>
            <a:r>
              <a:rPr lang="en-US" altLang="zh-CN" sz="3200" b="1" dirty="0"/>
              <a:t>Execute </a:t>
            </a:r>
            <a:r>
              <a:rPr lang="en-US" altLang="zh-CN" sz="3200" b="1" dirty="0" err="1"/>
              <a:t>sth</a:t>
            </a:r>
            <a:r>
              <a:rPr lang="en-US" altLang="zh-CN" sz="3200" b="1" dirty="0"/>
              <a:t>. fetched from a global pointer! #3/3</a:t>
            </a:r>
            <a:endParaRPr lang="zh-CN" altLang="en-US" sz="3200" b="1" dirty="0"/>
          </a:p>
        </p:txBody>
      </p:sp>
      <p:sp>
        <p:nvSpPr>
          <p:cNvPr id="7" name="文本框 6">
            <a:extLst>
              <a:ext uri="{FF2B5EF4-FFF2-40B4-BE49-F238E27FC236}">
                <a16:creationId xmlns:a16="http://schemas.microsoft.com/office/drawing/2014/main" id="{F0626409-8C93-4847-8AD7-004284D1470E}"/>
              </a:ext>
            </a:extLst>
          </p:cNvPr>
          <p:cNvSpPr txBox="1"/>
          <p:nvPr/>
        </p:nvSpPr>
        <p:spPr>
          <a:xfrm>
            <a:off x="373545" y="1131984"/>
            <a:ext cx="7681884" cy="687048"/>
          </a:xfrm>
          <a:prstGeom prst="rect">
            <a:avLst/>
          </a:prstGeom>
          <a:noFill/>
        </p:spPr>
        <p:txBody>
          <a:bodyPr wrap="square" rtlCol="0">
            <a:spAutoFit/>
          </a:bodyPr>
          <a:lstStyle/>
          <a:p>
            <a:pPr>
              <a:lnSpc>
                <a:spcPct val="110000"/>
              </a:lnSpc>
            </a:pPr>
            <a:r>
              <a:rPr lang="zh-CN" altLang="en-US" dirty="0"/>
              <a:t>如你所见，</a:t>
            </a:r>
            <a:r>
              <a:rPr lang="en-US" altLang="zh-CN" dirty="0" err="1"/>
              <a:t>Mmap</a:t>
            </a:r>
            <a:r>
              <a:rPr lang="en-US" altLang="zh-CN" dirty="0"/>
              <a:t> </a:t>
            </a:r>
            <a:r>
              <a:rPr lang="zh-CN" altLang="en-US" dirty="0"/>
              <a:t>需要映射一个含 </a:t>
            </a:r>
            <a:r>
              <a:rPr lang="en-US" altLang="zh-CN" dirty="0"/>
              <a:t>0xc3 </a:t>
            </a:r>
            <a:r>
              <a:rPr lang="zh-CN" altLang="en-US" dirty="0"/>
              <a:t>字节的文件。文本文件还是二进制文件都行。例如，编写一个名为 </a:t>
            </a:r>
            <a:r>
              <a:rPr lang="en-US" altLang="zh-CN" dirty="0" err="1"/>
              <a:t>file.s</a:t>
            </a:r>
            <a:r>
              <a:rPr lang="en-US" altLang="zh-CN" dirty="0"/>
              <a:t> </a:t>
            </a:r>
            <a:r>
              <a:rPr lang="zh-CN" altLang="en-US" dirty="0"/>
              <a:t>的文件如下：</a:t>
            </a:r>
          </a:p>
        </p:txBody>
      </p:sp>
      <p:sp>
        <p:nvSpPr>
          <p:cNvPr id="8" name="TextBox 4">
            <a:extLst>
              <a:ext uri="{FF2B5EF4-FFF2-40B4-BE49-F238E27FC236}">
                <a16:creationId xmlns:a16="http://schemas.microsoft.com/office/drawing/2014/main" id="{256DBB5A-5B7E-4ED8-80A9-CFDB400AD9DB}"/>
              </a:ext>
            </a:extLst>
          </p:cNvPr>
          <p:cNvSpPr txBox="1"/>
          <p:nvPr/>
        </p:nvSpPr>
        <p:spPr>
          <a:xfrm>
            <a:off x="454775" y="2002350"/>
            <a:ext cx="8234450"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err="1">
                <a:latin typeface="Courier New" panose="02070309020205020404" pitchFamily="49" charset="0"/>
                <a:cs typeface="Courier New" panose="02070309020205020404" pitchFamily="49" charset="0"/>
              </a:rPr>
              <a:t>movl</a:t>
            </a:r>
            <a:r>
              <a:rPr lang="en-US" altLang="zh-CN" dirty="0">
                <a:latin typeface="Courier New" panose="02070309020205020404" pitchFamily="49" charset="0"/>
                <a:cs typeface="Courier New" panose="02070309020205020404" pitchFamily="49" charset="0"/>
              </a:rPr>
              <a:t>	$1, %</a:t>
            </a:r>
            <a:r>
              <a:rPr lang="en-US" altLang="zh-CN" dirty="0" err="1">
                <a:latin typeface="Courier New" panose="02070309020205020404" pitchFamily="49" charset="0"/>
                <a:cs typeface="Courier New" panose="02070309020205020404" pitchFamily="49" charset="0"/>
              </a:rPr>
              <a:t>eax</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ret</a:t>
            </a:r>
            <a:endParaRPr lang="zh-CN" altLang="en-US" dirty="0">
              <a:latin typeface="Courier New" panose="02070309020205020404" pitchFamily="49" charset="0"/>
              <a:cs typeface="Courier New" panose="02070309020205020404" pitchFamily="49" charset="0"/>
            </a:endParaRPr>
          </a:p>
        </p:txBody>
      </p:sp>
      <p:sp>
        <p:nvSpPr>
          <p:cNvPr id="9" name="文本框 8">
            <a:extLst>
              <a:ext uri="{FF2B5EF4-FFF2-40B4-BE49-F238E27FC236}">
                <a16:creationId xmlns:a16="http://schemas.microsoft.com/office/drawing/2014/main" id="{0CC487EF-9EB3-4640-BDFC-380DFA5C5F38}"/>
              </a:ext>
            </a:extLst>
          </p:cNvPr>
          <p:cNvSpPr txBox="1"/>
          <p:nvPr/>
        </p:nvSpPr>
        <p:spPr>
          <a:xfrm>
            <a:off x="6848157" y="2218565"/>
            <a:ext cx="2759623" cy="382349"/>
          </a:xfrm>
          <a:prstGeom prst="rect">
            <a:avLst/>
          </a:prstGeom>
          <a:noFill/>
        </p:spPr>
        <p:txBody>
          <a:bodyPr wrap="square" rtlCol="0">
            <a:spAutoFit/>
          </a:bodyPr>
          <a:lstStyle/>
          <a:p>
            <a:pPr algn="ctr">
              <a:lnSpc>
                <a:spcPct val="110000"/>
              </a:lnSpc>
            </a:pPr>
            <a:r>
              <a:rPr lang="en-US" altLang="zh-CN" dirty="0" err="1"/>
              <a:t>file.s</a:t>
            </a:r>
            <a:endParaRPr lang="zh-CN" altLang="en-US" dirty="0"/>
          </a:p>
        </p:txBody>
      </p:sp>
      <p:sp>
        <p:nvSpPr>
          <p:cNvPr id="10" name="文本框 9">
            <a:extLst>
              <a:ext uri="{FF2B5EF4-FFF2-40B4-BE49-F238E27FC236}">
                <a16:creationId xmlns:a16="http://schemas.microsoft.com/office/drawing/2014/main" id="{DFEC2ED0-39E2-490C-AD15-4B9603C0CF69}"/>
              </a:ext>
            </a:extLst>
          </p:cNvPr>
          <p:cNvSpPr txBox="1"/>
          <p:nvPr/>
        </p:nvSpPr>
        <p:spPr>
          <a:xfrm>
            <a:off x="373545" y="2956429"/>
            <a:ext cx="7681884" cy="1304203"/>
          </a:xfrm>
          <a:prstGeom prst="rect">
            <a:avLst/>
          </a:prstGeom>
          <a:noFill/>
        </p:spPr>
        <p:txBody>
          <a:bodyPr wrap="square" rtlCol="0">
            <a:spAutoFit/>
          </a:bodyPr>
          <a:lstStyle/>
          <a:p>
            <a:pPr>
              <a:lnSpc>
                <a:spcPct val="110000"/>
              </a:lnSpc>
            </a:pPr>
            <a:r>
              <a:rPr lang="zh-CN" altLang="en-US" dirty="0"/>
              <a:t>然后在命令行使用</a:t>
            </a:r>
            <a:endParaRPr lang="en-US" altLang="zh-CN" dirty="0"/>
          </a:p>
          <a:p>
            <a:pPr>
              <a:lnSpc>
                <a:spcPct val="110000"/>
              </a:lnSpc>
            </a:pPr>
            <a:r>
              <a:rPr lang="en-US" altLang="zh-CN" dirty="0">
                <a:latin typeface="Courier New" panose="02070309020205020404" pitchFamily="49" charset="0"/>
                <a:cs typeface="Courier New" panose="02070309020205020404" pitchFamily="49" charset="0"/>
              </a:rPr>
              <a:t>&gt; </a:t>
            </a:r>
            <a:r>
              <a:rPr lang="en-US" altLang="zh-CN" dirty="0" err="1">
                <a:latin typeface="Courier New" panose="02070309020205020404" pitchFamily="49" charset="0"/>
                <a:cs typeface="Courier New" panose="02070309020205020404" pitchFamily="49" charset="0"/>
              </a:rPr>
              <a:t>gcc</a:t>
            </a:r>
            <a:r>
              <a:rPr lang="en-US" altLang="zh-CN" dirty="0">
                <a:latin typeface="Courier New" panose="02070309020205020404" pitchFamily="49" charset="0"/>
                <a:cs typeface="Courier New" panose="02070309020205020404" pitchFamily="49" charset="0"/>
              </a:rPr>
              <a:t> –c </a:t>
            </a:r>
            <a:r>
              <a:rPr lang="en-US" altLang="zh-CN" dirty="0" err="1">
                <a:latin typeface="Courier New" panose="02070309020205020404" pitchFamily="49" charset="0"/>
                <a:cs typeface="Courier New" panose="02070309020205020404" pitchFamily="49" charset="0"/>
              </a:rPr>
              <a:t>file.s</a:t>
            </a:r>
            <a:endParaRPr lang="en-US" altLang="zh-CN" dirty="0">
              <a:latin typeface="Courier New" panose="02070309020205020404" pitchFamily="49" charset="0"/>
              <a:cs typeface="Courier New" panose="02070309020205020404" pitchFamily="49" charset="0"/>
            </a:endParaRPr>
          </a:p>
          <a:p>
            <a:pPr>
              <a:lnSpc>
                <a:spcPct val="110000"/>
              </a:lnSpc>
            </a:pPr>
            <a:r>
              <a:rPr lang="zh-CN" altLang="en-US" dirty="0">
                <a:latin typeface="Courier New" panose="02070309020205020404" pitchFamily="49" charset="0"/>
                <a:cs typeface="Courier New" panose="02070309020205020404" pitchFamily="49" charset="0"/>
              </a:rPr>
              <a:t>你就会得到一个包含</a:t>
            </a:r>
            <a:r>
              <a:rPr lang="en-US" altLang="zh-CN" dirty="0">
                <a:latin typeface="Courier New" panose="02070309020205020404" pitchFamily="49" charset="0"/>
                <a:cs typeface="Courier New" panose="02070309020205020404" pitchFamily="49" charset="0"/>
              </a:rPr>
              <a:t>ret</a:t>
            </a:r>
            <a:r>
              <a:rPr lang="zh-CN" altLang="en-US" dirty="0">
                <a:latin typeface="Courier New" panose="02070309020205020404" pitchFamily="49" charset="0"/>
                <a:cs typeface="Courier New" panose="02070309020205020404" pitchFamily="49" charset="0"/>
              </a:rPr>
              <a:t>机器码的名为 </a:t>
            </a:r>
            <a:r>
              <a:rPr lang="en-US" altLang="zh-CN" dirty="0" err="1">
                <a:cs typeface="Courier New" panose="02070309020205020404" pitchFamily="49" charset="0"/>
              </a:rPr>
              <a:t>file.o</a:t>
            </a:r>
            <a:r>
              <a:rPr lang="en-US" altLang="zh-CN" dirty="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的文件。</a:t>
            </a:r>
            <a:endParaRPr lang="en-US" altLang="zh-CN" dirty="0">
              <a:latin typeface="Courier New" panose="02070309020205020404" pitchFamily="49" charset="0"/>
              <a:cs typeface="Courier New" panose="02070309020205020404" pitchFamily="49" charset="0"/>
            </a:endParaRPr>
          </a:p>
          <a:p>
            <a:pPr>
              <a:lnSpc>
                <a:spcPct val="110000"/>
              </a:lnSpc>
            </a:pPr>
            <a:r>
              <a:rPr lang="zh-CN" altLang="en-US" dirty="0">
                <a:latin typeface="Courier New" panose="02070309020205020404" pitchFamily="49" charset="0"/>
                <a:cs typeface="Courier New" panose="02070309020205020404" pitchFamily="49" charset="0"/>
              </a:rPr>
              <a:t>接下来你就可以自己尝试实现自修改的程序了！</a:t>
            </a:r>
          </a:p>
        </p:txBody>
      </p:sp>
    </p:spTree>
    <p:extLst>
      <p:ext uri="{BB962C8B-B14F-4D97-AF65-F5344CB8AC3E}">
        <p14:creationId xmlns:p14="http://schemas.microsoft.com/office/powerpoint/2010/main" val="3378839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0EEEF9D-D2E1-46F8-B62D-8F6A9B7BF1FB}"/>
              </a:ext>
            </a:extLst>
          </p:cNvPr>
          <p:cNvSpPr>
            <a:spLocks noGrp="1"/>
          </p:cNvSpPr>
          <p:nvPr>
            <p:ph type="sldNum" sz="quarter" idx="12"/>
          </p:nvPr>
        </p:nvSpPr>
        <p:spPr>
          <a:xfrm>
            <a:off x="6457950" y="6452150"/>
            <a:ext cx="2057400" cy="365125"/>
          </a:xfrm>
        </p:spPr>
        <p:txBody>
          <a:bodyPr/>
          <a:lstStyle/>
          <a:p>
            <a:fld id="{AB03D48E-8AEE-4D6C-9154-88A27571F823}" type="slidenum">
              <a:rPr lang="zh-CN" altLang="en-US" smtClean="0"/>
              <a:pPr/>
              <a:t>16</a:t>
            </a:fld>
            <a:endParaRPr lang="zh-CN" altLang="en-US" dirty="0"/>
          </a:p>
        </p:txBody>
      </p:sp>
      <p:sp>
        <p:nvSpPr>
          <p:cNvPr id="5" name="页脚占位符 1">
            <a:extLst>
              <a:ext uri="{FF2B5EF4-FFF2-40B4-BE49-F238E27FC236}">
                <a16:creationId xmlns:a16="http://schemas.microsoft.com/office/drawing/2014/main" id="{BFA16120-EE46-4C24-B04F-07534CCA2D6E}"/>
              </a:ext>
            </a:extLst>
          </p:cNvPr>
          <p:cNvSpPr>
            <a:spLocks noGrp="1"/>
          </p:cNvSpPr>
          <p:nvPr>
            <p:ph type="ftr" sz="quarter" idx="11"/>
          </p:nvPr>
        </p:nvSpPr>
        <p:spPr>
          <a:xfrm>
            <a:off x="3028950" y="6460859"/>
            <a:ext cx="3086100" cy="365125"/>
          </a:xfrm>
        </p:spPr>
        <p:txBody>
          <a:bodyPr/>
          <a:lstStyle/>
          <a:p>
            <a:r>
              <a:rPr lang="en-US" altLang="zh-CN" dirty="0"/>
              <a:t>Linking</a:t>
            </a:r>
            <a:endParaRPr lang="zh-CN" altLang="en-US" dirty="0"/>
          </a:p>
        </p:txBody>
      </p:sp>
      <p:sp>
        <p:nvSpPr>
          <p:cNvPr id="10" name="文本框 9">
            <a:extLst>
              <a:ext uri="{FF2B5EF4-FFF2-40B4-BE49-F238E27FC236}">
                <a16:creationId xmlns:a16="http://schemas.microsoft.com/office/drawing/2014/main" id="{C7A5412C-3D53-4F8D-98ED-A912964C9985}"/>
              </a:ext>
            </a:extLst>
          </p:cNvPr>
          <p:cNvSpPr txBox="1"/>
          <p:nvPr/>
        </p:nvSpPr>
        <p:spPr>
          <a:xfrm>
            <a:off x="2490651" y="2736745"/>
            <a:ext cx="4162697" cy="892552"/>
          </a:xfrm>
          <a:prstGeom prst="rect">
            <a:avLst/>
          </a:prstGeom>
          <a:noFill/>
        </p:spPr>
        <p:txBody>
          <a:bodyPr wrap="square" rtlCol="0">
            <a:spAutoFit/>
          </a:bodyPr>
          <a:lstStyle/>
          <a:p>
            <a:pPr algn="ctr"/>
            <a:r>
              <a:rPr lang="zh-CN" altLang="en-US" sz="3200" b="1" dirty="0"/>
              <a:t>新年快乐</a:t>
            </a:r>
            <a:r>
              <a:rPr lang="en-US" altLang="zh-CN" sz="3200" b="1" dirty="0"/>
              <a:t>!</a:t>
            </a:r>
          </a:p>
          <a:p>
            <a:pPr algn="ctr"/>
            <a:r>
              <a:rPr lang="en-US" altLang="zh-CN" sz="2000" b="1" dirty="0"/>
              <a:t>Happy Final Term &amp; Happy New Year!</a:t>
            </a:r>
          </a:p>
        </p:txBody>
      </p:sp>
    </p:spTree>
    <p:extLst>
      <p:ext uri="{BB962C8B-B14F-4D97-AF65-F5344CB8AC3E}">
        <p14:creationId xmlns:p14="http://schemas.microsoft.com/office/powerpoint/2010/main" val="242930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69EA8428-F779-435B-9BD7-8E3E0A4FA072}"/>
              </a:ext>
            </a:extLst>
          </p:cNvPr>
          <p:cNvSpPr>
            <a:spLocks noGrp="1"/>
          </p:cNvSpPr>
          <p:nvPr>
            <p:ph type="ftr" sz="quarter" idx="11"/>
          </p:nvPr>
        </p:nvSpPr>
        <p:spPr/>
        <p:txBody>
          <a:bodyPr/>
          <a:lstStyle/>
          <a:p>
            <a:r>
              <a:rPr lang="en-US" altLang="zh-CN" dirty="0"/>
              <a:t>Linking</a:t>
            </a:r>
            <a:endParaRPr lang="zh-CN" altLang="en-US" dirty="0"/>
          </a:p>
        </p:txBody>
      </p:sp>
      <p:sp>
        <p:nvSpPr>
          <p:cNvPr id="5" name="灯片编号占位符 4">
            <a:extLst>
              <a:ext uri="{FF2B5EF4-FFF2-40B4-BE49-F238E27FC236}">
                <a16:creationId xmlns:a16="http://schemas.microsoft.com/office/drawing/2014/main" id="{CB917C8F-9E81-4081-89F9-24922E9E0501}"/>
              </a:ext>
            </a:extLst>
          </p:cNvPr>
          <p:cNvSpPr>
            <a:spLocks noGrp="1"/>
          </p:cNvSpPr>
          <p:nvPr>
            <p:ph type="sldNum" sz="quarter" idx="12"/>
          </p:nvPr>
        </p:nvSpPr>
        <p:spPr/>
        <p:txBody>
          <a:bodyPr/>
          <a:lstStyle/>
          <a:p>
            <a:fld id="{72C11F88-783B-427F-AEBF-5807090EDC39}" type="slidenum">
              <a:rPr lang="zh-CN" altLang="en-US" smtClean="0"/>
              <a:pPr/>
              <a:t>2</a:t>
            </a:fld>
            <a:endParaRPr lang="zh-CN" altLang="en-US" dirty="0"/>
          </a:p>
        </p:txBody>
      </p:sp>
      <p:sp>
        <p:nvSpPr>
          <p:cNvPr id="7" name="矩形 6">
            <a:extLst>
              <a:ext uri="{FF2B5EF4-FFF2-40B4-BE49-F238E27FC236}">
                <a16:creationId xmlns:a16="http://schemas.microsoft.com/office/drawing/2014/main" id="{8FB81046-9603-499A-A124-735E516ACD32}"/>
              </a:ext>
            </a:extLst>
          </p:cNvPr>
          <p:cNvSpPr/>
          <p:nvPr/>
        </p:nvSpPr>
        <p:spPr>
          <a:xfrm>
            <a:off x="757917" y="1128627"/>
            <a:ext cx="7628165" cy="4796634"/>
          </a:xfrm>
          <a:prstGeom prst="rect">
            <a:avLst/>
          </a:prstGeom>
        </p:spPr>
        <p:txBody>
          <a:bodyPr wrap="square">
            <a:spAutoFit/>
          </a:bodyPr>
          <a:lstStyle/>
          <a:p>
            <a:pPr marL="285750" indent="-285750">
              <a:lnSpc>
                <a:spcPct val="140000"/>
              </a:lnSpc>
              <a:buClr>
                <a:schemeClr val="accent2">
                  <a:lumMod val="75000"/>
                </a:schemeClr>
              </a:buClr>
              <a:buFont typeface="Wingdings" panose="05000000000000000000" pitchFamily="2" charset="2"/>
              <a:buChar char="n"/>
            </a:pPr>
            <a:r>
              <a:rPr lang="en-US" altLang="zh-CN" sz="2000" dirty="0"/>
              <a:t>Basics</a:t>
            </a:r>
          </a:p>
          <a:p>
            <a:pPr marL="742950" lvl="1" indent="-285750">
              <a:lnSpc>
                <a:spcPct val="140000"/>
              </a:lnSpc>
              <a:buClr>
                <a:schemeClr val="accent2">
                  <a:lumMod val="75000"/>
                </a:schemeClr>
              </a:buClr>
              <a:buFont typeface="Wingdings" panose="05000000000000000000" pitchFamily="2" charset="2"/>
              <a:buChar char="n"/>
            </a:pPr>
            <a:r>
              <a:rPr lang="zh-CN" altLang="en-US" dirty="0"/>
              <a:t>静态链接</a:t>
            </a:r>
            <a:endParaRPr lang="en-US" altLang="zh-CN" dirty="0"/>
          </a:p>
          <a:p>
            <a:pPr marL="1200150" lvl="2" indent="-285750">
              <a:lnSpc>
                <a:spcPct val="140000"/>
              </a:lnSpc>
              <a:buClr>
                <a:schemeClr val="accent2">
                  <a:lumMod val="75000"/>
                </a:schemeClr>
              </a:buClr>
              <a:buFont typeface="Wingdings" panose="05000000000000000000" pitchFamily="2" charset="2"/>
              <a:buChar char="n"/>
            </a:pPr>
            <a:r>
              <a:rPr lang="zh-CN" altLang="en-US" dirty="0"/>
              <a:t>符号解析与绑定</a:t>
            </a:r>
            <a:endParaRPr lang="en-US" altLang="zh-CN" dirty="0"/>
          </a:p>
          <a:p>
            <a:pPr marL="1200150" lvl="2" indent="-285750">
              <a:lnSpc>
                <a:spcPct val="140000"/>
              </a:lnSpc>
              <a:buClr>
                <a:schemeClr val="accent2">
                  <a:lumMod val="75000"/>
                </a:schemeClr>
              </a:buClr>
              <a:buFont typeface="Wingdings" panose="05000000000000000000" pitchFamily="2" charset="2"/>
              <a:buChar char="n"/>
            </a:pPr>
            <a:r>
              <a:rPr lang="zh-CN" altLang="en-US" dirty="0"/>
              <a:t>重定位</a:t>
            </a:r>
            <a:endParaRPr lang="en-US" altLang="zh-CN" dirty="0"/>
          </a:p>
          <a:p>
            <a:pPr marL="1200150" lvl="2" indent="-285750">
              <a:lnSpc>
                <a:spcPct val="140000"/>
              </a:lnSpc>
              <a:buClr>
                <a:schemeClr val="accent2">
                  <a:lumMod val="75000"/>
                </a:schemeClr>
              </a:buClr>
              <a:buFont typeface="Wingdings" panose="05000000000000000000" pitchFamily="2" charset="2"/>
              <a:buChar char="n"/>
            </a:pPr>
            <a:r>
              <a:rPr lang="zh-CN" altLang="en-US" dirty="0"/>
              <a:t>静态库解析</a:t>
            </a:r>
            <a:endParaRPr lang="en-US" altLang="zh-CN" dirty="0"/>
          </a:p>
          <a:p>
            <a:pPr marL="1200150" lvl="2" indent="-285750">
              <a:lnSpc>
                <a:spcPct val="140000"/>
              </a:lnSpc>
              <a:buClr>
                <a:schemeClr val="accent2">
                  <a:lumMod val="75000"/>
                </a:schemeClr>
              </a:buClr>
              <a:buFont typeface="Wingdings" panose="05000000000000000000" pitchFamily="2" charset="2"/>
              <a:buChar char="n"/>
            </a:pPr>
            <a:r>
              <a:rPr lang="en-US" altLang="zh-CN" dirty="0"/>
              <a:t>C</a:t>
            </a:r>
            <a:r>
              <a:rPr lang="zh-CN" altLang="en-US" dirty="0"/>
              <a:t>语言 </a:t>
            </a:r>
            <a:r>
              <a:rPr lang="en-US" altLang="zh-CN" dirty="0"/>
              <a:t>extern / static </a:t>
            </a:r>
            <a:r>
              <a:rPr lang="zh-CN" altLang="en-US" dirty="0"/>
              <a:t>关键字</a:t>
            </a:r>
            <a:endParaRPr lang="en-US" altLang="zh-CN" dirty="0"/>
          </a:p>
          <a:p>
            <a:pPr marL="742950" lvl="1" indent="-285750">
              <a:lnSpc>
                <a:spcPct val="140000"/>
              </a:lnSpc>
              <a:buClr>
                <a:schemeClr val="accent2">
                  <a:lumMod val="75000"/>
                </a:schemeClr>
              </a:buClr>
              <a:buFont typeface="Wingdings" panose="05000000000000000000" pitchFamily="2" charset="2"/>
              <a:buChar char="n"/>
            </a:pPr>
            <a:r>
              <a:rPr lang="zh-CN" altLang="en-US" dirty="0"/>
              <a:t>动态链接</a:t>
            </a:r>
            <a:r>
              <a:rPr lang="en-US" altLang="zh-CN" dirty="0"/>
              <a:t>——</a:t>
            </a:r>
            <a:r>
              <a:rPr lang="zh-CN" altLang="en-US" dirty="0"/>
              <a:t>加载时链接</a:t>
            </a:r>
            <a:r>
              <a:rPr lang="en-US" altLang="zh-CN" dirty="0"/>
              <a:t>/</a:t>
            </a:r>
            <a:r>
              <a:rPr lang="zh-CN" altLang="en-US" dirty="0"/>
              <a:t>运行时链接</a:t>
            </a:r>
            <a:r>
              <a:rPr lang="en-US" altLang="zh-CN" dirty="0"/>
              <a:t>(</a:t>
            </a:r>
            <a:r>
              <a:rPr lang="zh-CN" altLang="en-US" dirty="0"/>
              <a:t>了解即可</a:t>
            </a:r>
            <a:r>
              <a:rPr lang="en-US" altLang="zh-CN" dirty="0"/>
              <a:t>)</a:t>
            </a:r>
          </a:p>
          <a:p>
            <a:pPr marL="1200150" lvl="2" indent="-285750">
              <a:lnSpc>
                <a:spcPct val="140000"/>
              </a:lnSpc>
              <a:buClr>
                <a:schemeClr val="accent2">
                  <a:lumMod val="75000"/>
                </a:schemeClr>
              </a:buClr>
              <a:buFont typeface="Wingdings" panose="05000000000000000000" pitchFamily="2" charset="2"/>
              <a:buChar char="n"/>
            </a:pPr>
            <a:r>
              <a:rPr lang="zh-CN" altLang="en-US" dirty="0"/>
              <a:t>为什么需要动态链接？</a:t>
            </a:r>
            <a:endParaRPr lang="en-US" altLang="zh-CN" dirty="0"/>
          </a:p>
          <a:p>
            <a:pPr marL="1200150" lvl="2" indent="-285750">
              <a:lnSpc>
                <a:spcPct val="140000"/>
              </a:lnSpc>
              <a:buClr>
                <a:schemeClr val="accent2">
                  <a:lumMod val="75000"/>
                </a:schemeClr>
              </a:buClr>
              <a:buFont typeface="Wingdings" panose="05000000000000000000" pitchFamily="2" charset="2"/>
              <a:buChar char="n"/>
            </a:pPr>
            <a:r>
              <a:rPr lang="zh-CN" altLang="en-US" dirty="0"/>
              <a:t>动态库，动态链接器</a:t>
            </a:r>
            <a:endParaRPr lang="en-US" altLang="zh-CN" dirty="0"/>
          </a:p>
          <a:p>
            <a:pPr marL="285750" indent="-285750">
              <a:lnSpc>
                <a:spcPct val="140000"/>
              </a:lnSpc>
              <a:buClr>
                <a:schemeClr val="accent2">
                  <a:lumMod val="75000"/>
                </a:schemeClr>
              </a:buClr>
              <a:buFont typeface="Wingdings" panose="05000000000000000000" pitchFamily="2" charset="2"/>
              <a:buChar char="n"/>
            </a:pPr>
            <a:r>
              <a:rPr lang="en-US" altLang="zh-CN" sz="2000" dirty="0"/>
              <a:t>Miscellaneous</a:t>
            </a:r>
          </a:p>
          <a:p>
            <a:pPr marL="742950" lvl="1" indent="-285750">
              <a:lnSpc>
                <a:spcPct val="140000"/>
              </a:lnSpc>
              <a:buClr>
                <a:schemeClr val="accent2">
                  <a:lumMod val="75000"/>
                </a:schemeClr>
              </a:buClr>
              <a:buFont typeface="Wingdings" panose="05000000000000000000" pitchFamily="2" charset="2"/>
              <a:buChar char="n"/>
            </a:pPr>
            <a:r>
              <a:rPr lang="zh-CN" altLang="en-US" dirty="0"/>
              <a:t>与虚存结合，</a:t>
            </a:r>
            <a:r>
              <a:rPr lang="en-US" altLang="zh-CN" dirty="0"/>
              <a:t>/proc/</a:t>
            </a:r>
            <a:r>
              <a:rPr lang="en-US" altLang="zh-CN" dirty="0" err="1"/>
              <a:t>pid</a:t>
            </a:r>
            <a:r>
              <a:rPr lang="en-US" altLang="zh-CN" dirty="0"/>
              <a:t>/maps</a:t>
            </a:r>
          </a:p>
          <a:p>
            <a:pPr marL="742950" lvl="1" indent="-285750">
              <a:lnSpc>
                <a:spcPct val="140000"/>
              </a:lnSpc>
              <a:buClr>
                <a:schemeClr val="accent2">
                  <a:lumMod val="75000"/>
                </a:schemeClr>
              </a:buClr>
              <a:buFont typeface="Wingdings" panose="05000000000000000000" pitchFamily="2" charset="2"/>
              <a:buChar char="n"/>
            </a:pPr>
            <a:r>
              <a:rPr lang="en-US" altLang="zh-CN" dirty="0"/>
              <a:t>PIC:</a:t>
            </a:r>
            <a:r>
              <a:rPr lang="zh-CN" altLang="en-US" dirty="0"/>
              <a:t> </a:t>
            </a:r>
            <a:r>
              <a:rPr lang="en-US" altLang="zh-CN" dirty="0"/>
              <a:t>GOT</a:t>
            </a:r>
            <a:r>
              <a:rPr lang="zh-CN" altLang="en-US" dirty="0"/>
              <a:t>和</a:t>
            </a:r>
            <a:r>
              <a:rPr lang="en-US" altLang="zh-CN" dirty="0"/>
              <a:t>PLT</a:t>
            </a:r>
            <a:r>
              <a:rPr lang="zh-CN" altLang="en-US" dirty="0"/>
              <a:t>的基本原理 </a:t>
            </a:r>
            <a:r>
              <a:rPr lang="en-US" altLang="zh-CN" dirty="0"/>
              <a:t>(</a:t>
            </a:r>
            <a:r>
              <a:rPr lang="zh-CN" altLang="en-US" dirty="0"/>
              <a:t>往年没考过</a:t>
            </a:r>
            <a:r>
              <a:rPr lang="en-US" altLang="zh-CN" dirty="0"/>
              <a:t>)</a:t>
            </a:r>
          </a:p>
        </p:txBody>
      </p:sp>
      <p:sp>
        <p:nvSpPr>
          <p:cNvPr id="8" name="文本框 7">
            <a:extLst>
              <a:ext uri="{FF2B5EF4-FFF2-40B4-BE49-F238E27FC236}">
                <a16:creationId xmlns:a16="http://schemas.microsoft.com/office/drawing/2014/main" id="{07A3E3D5-0052-4111-B761-3F7B14A9491E}"/>
              </a:ext>
            </a:extLst>
          </p:cNvPr>
          <p:cNvSpPr txBox="1"/>
          <p:nvPr/>
        </p:nvSpPr>
        <p:spPr>
          <a:xfrm>
            <a:off x="742488" y="543852"/>
            <a:ext cx="4572924" cy="584775"/>
          </a:xfrm>
          <a:prstGeom prst="rect">
            <a:avLst/>
          </a:prstGeom>
          <a:noFill/>
        </p:spPr>
        <p:txBody>
          <a:bodyPr wrap="square" rtlCol="0">
            <a:spAutoFit/>
          </a:bodyPr>
          <a:lstStyle/>
          <a:p>
            <a:r>
              <a:rPr lang="en-US" altLang="zh-CN" sz="3200" b="1" dirty="0"/>
              <a:t>Roadmap</a:t>
            </a:r>
            <a:endParaRPr lang="en-US" altLang="zh-CN" sz="2800" b="1" dirty="0"/>
          </a:p>
        </p:txBody>
      </p:sp>
    </p:spTree>
    <p:extLst>
      <p:ext uri="{BB962C8B-B14F-4D97-AF65-F5344CB8AC3E}">
        <p14:creationId xmlns:p14="http://schemas.microsoft.com/office/powerpoint/2010/main" val="417831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AD650A7-78B9-4CF1-A5E8-167E8CE0BBDE}"/>
              </a:ext>
            </a:extLst>
          </p:cNvPr>
          <p:cNvSpPr>
            <a:spLocks noGrp="1"/>
          </p:cNvSpPr>
          <p:nvPr>
            <p:ph type="ftr" sz="quarter" idx="11"/>
          </p:nvPr>
        </p:nvSpPr>
        <p:spPr/>
        <p:txBody>
          <a:bodyPr/>
          <a:lstStyle/>
          <a:p>
            <a:r>
              <a:rPr lang="en-US" altLang="zh-CN" dirty="0"/>
              <a:t>Linking</a:t>
            </a:r>
            <a:endParaRPr lang="zh-CN" altLang="en-US" dirty="0"/>
          </a:p>
        </p:txBody>
      </p:sp>
      <p:sp>
        <p:nvSpPr>
          <p:cNvPr id="6" name="TextBox 4">
            <a:extLst>
              <a:ext uri="{FF2B5EF4-FFF2-40B4-BE49-F238E27FC236}">
                <a16:creationId xmlns:a16="http://schemas.microsoft.com/office/drawing/2014/main" id="{22B63A6B-2C6B-4E70-8527-2EEC067D546C}"/>
              </a:ext>
            </a:extLst>
          </p:cNvPr>
          <p:cNvSpPr txBox="1"/>
          <p:nvPr/>
        </p:nvSpPr>
        <p:spPr>
          <a:xfrm>
            <a:off x="219933" y="849938"/>
            <a:ext cx="3960172" cy="175432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a:latin typeface="Courier New" panose="02070309020205020404" pitchFamily="49" charset="0"/>
                <a:cs typeface="Courier New" panose="02070309020205020404" pitchFamily="49" charset="0"/>
              </a:rPr>
              <a:t>void foo(int *);</a:t>
            </a:r>
          </a:p>
          <a:p>
            <a:r>
              <a:rPr lang="en-US" altLang="zh-CN" dirty="0">
                <a:latin typeface="Courier New" panose="02070309020205020404" pitchFamily="49" charset="0"/>
                <a:cs typeface="Courier New" panose="02070309020205020404" pitchFamily="49" charset="0"/>
              </a:rPr>
              <a:t>int </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[2] = {1,2};</a:t>
            </a:r>
          </a:p>
          <a:p>
            <a:r>
              <a:rPr lang="en-US" altLang="zh-CN" dirty="0">
                <a:latin typeface="Courier New" panose="02070309020205020404" pitchFamily="49" charset="0"/>
                <a:cs typeface="Courier New" panose="02070309020205020404" pitchFamily="49" charset="0"/>
              </a:rPr>
              <a:t>int main(){</a:t>
            </a:r>
          </a:p>
          <a:p>
            <a:r>
              <a:rPr lang="en-US" altLang="zh-CN" dirty="0">
                <a:latin typeface="Courier New" panose="02070309020205020404" pitchFamily="49" charset="0"/>
                <a:cs typeface="Courier New" panose="02070309020205020404" pitchFamily="49" charset="0"/>
              </a:rPr>
              <a:t>	foo(</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return 0;</a:t>
            </a:r>
          </a:p>
          <a:p>
            <a:r>
              <a:rPr lang="en-US" altLang="zh-CN" dirty="0">
                <a:latin typeface="Courier New" panose="02070309020205020404" pitchFamily="49" charset="0"/>
                <a:cs typeface="Courier New" panose="02070309020205020404" pitchFamily="49" charset="0"/>
              </a:rPr>
              <a:t>}</a:t>
            </a:r>
          </a:p>
        </p:txBody>
      </p:sp>
      <p:sp>
        <p:nvSpPr>
          <p:cNvPr id="7" name="文本框 6">
            <a:extLst>
              <a:ext uri="{FF2B5EF4-FFF2-40B4-BE49-F238E27FC236}">
                <a16:creationId xmlns:a16="http://schemas.microsoft.com/office/drawing/2014/main" id="{5057FCD2-F4AF-4D89-BE56-C70312A446C6}"/>
              </a:ext>
            </a:extLst>
          </p:cNvPr>
          <p:cNvSpPr txBox="1"/>
          <p:nvPr/>
        </p:nvSpPr>
        <p:spPr>
          <a:xfrm>
            <a:off x="3405027" y="2207993"/>
            <a:ext cx="1067934" cy="382349"/>
          </a:xfrm>
          <a:prstGeom prst="rect">
            <a:avLst/>
          </a:prstGeom>
          <a:noFill/>
        </p:spPr>
        <p:txBody>
          <a:bodyPr wrap="square" rtlCol="0">
            <a:spAutoFit/>
          </a:bodyPr>
          <a:lstStyle/>
          <a:p>
            <a:pPr algn="ctr">
              <a:lnSpc>
                <a:spcPct val="110000"/>
              </a:lnSpc>
            </a:pPr>
            <a:r>
              <a:rPr lang="en-US" altLang="zh-CN" dirty="0" err="1"/>
              <a:t>m.c</a:t>
            </a:r>
            <a:endParaRPr lang="zh-CN" altLang="en-US" dirty="0"/>
          </a:p>
        </p:txBody>
      </p:sp>
      <p:sp>
        <p:nvSpPr>
          <p:cNvPr id="8" name="TextBox 4">
            <a:extLst>
              <a:ext uri="{FF2B5EF4-FFF2-40B4-BE49-F238E27FC236}">
                <a16:creationId xmlns:a16="http://schemas.microsoft.com/office/drawing/2014/main" id="{4283AE23-52DC-4171-9B79-FC9F8D38B3ED}"/>
              </a:ext>
            </a:extLst>
          </p:cNvPr>
          <p:cNvSpPr txBox="1"/>
          <p:nvPr/>
        </p:nvSpPr>
        <p:spPr>
          <a:xfrm>
            <a:off x="224288" y="2752752"/>
            <a:ext cx="3960172" cy="34163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a:latin typeface="Courier New" panose="02070309020205020404" pitchFamily="49" charset="0"/>
                <a:cs typeface="Courier New" panose="02070309020205020404" pitchFamily="49" charset="0"/>
              </a:rPr>
              <a:t>extern int </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int *bufp0 = &amp;</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[0];</a:t>
            </a:r>
          </a:p>
          <a:p>
            <a:r>
              <a:rPr lang="en-US" altLang="zh-CN" dirty="0">
                <a:latin typeface="Courier New" panose="02070309020205020404" pitchFamily="49" charset="0"/>
                <a:cs typeface="Courier New" panose="02070309020205020404" pitchFamily="49" charset="0"/>
              </a:rPr>
              <a:t>int *bufp1;</a:t>
            </a:r>
          </a:p>
          <a:p>
            <a:r>
              <a:rPr lang="en-US" altLang="zh-CN" dirty="0">
                <a:latin typeface="Courier New" panose="02070309020205020404" pitchFamily="49" charset="0"/>
                <a:cs typeface="Courier New" panose="02070309020205020404" pitchFamily="49" charset="0"/>
              </a:rPr>
              <a:t>void foo(){</a:t>
            </a:r>
          </a:p>
          <a:p>
            <a:r>
              <a:rPr lang="en-US" altLang="zh-CN" dirty="0">
                <a:latin typeface="Courier New" panose="02070309020205020404" pitchFamily="49" charset="0"/>
                <a:cs typeface="Courier New" panose="02070309020205020404" pitchFamily="49" charset="0"/>
              </a:rPr>
              <a:t>	static int count = 0;</a:t>
            </a:r>
          </a:p>
          <a:p>
            <a:r>
              <a:rPr lang="en-US" altLang="zh-CN" dirty="0">
                <a:latin typeface="Courier New" panose="02070309020205020404" pitchFamily="49" charset="0"/>
                <a:cs typeface="Courier New" panose="02070309020205020404" pitchFamily="49" charset="0"/>
              </a:rPr>
              <a:t>	int temp;</a:t>
            </a:r>
          </a:p>
          <a:p>
            <a:r>
              <a:rPr lang="en-US" altLang="zh-CN" dirty="0">
                <a:latin typeface="Courier New" panose="02070309020205020404" pitchFamily="49" charset="0"/>
                <a:cs typeface="Courier New" panose="02070309020205020404" pitchFamily="49" charset="0"/>
              </a:rPr>
              <a:t>	bufp1 = &amp;</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[1];</a:t>
            </a:r>
          </a:p>
          <a:p>
            <a:r>
              <a:rPr lang="en-US" altLang="zh-CN" dirty="0">
                <a:latin typeface="Courier New" panose="02070309020205020404" pitchFamily="49" charset="0"/>
                <a:cs typeface="Courier New" panose="02070309020205020404" pitchFamily="49" charset="0"/>
              </a:rPr>
              <a:t>	temp = *bufp0;</a:t>
            </a:r>
          </a:p>
          <a:p>
            <a:r>
              <a:rPr lang="en-US" altLang="zh-CN" dirty="0">
                <a:latin typeface="Courier New" panose="02070309020205020404" pitchFamily="49" charset="0"/>
                <a:cs typeface="Courier New" panose="02070309020205020404" pitchFamily="49" charset="0"/>
              </a:rPr>
              <a:t>	*bufp0 = *bufp1;</a:t>
            </a:r>
          </a:p>
          <a:p>
            <a:r>
              <a:rPr lang="en-US" altLang="zh-CN" dirty="0">
                <a:latin typeface="Courier New" panose="02070309020205020404" pitchFamily="49" charset="0"/>
                <a:cs typeface="Courier New" panose="02070309020205020404" pitchFamily="49" charset="0"/>
              </a:rPr>
              <a:t>	*bufp1 = temp;</a:t>
            </a:r>
          </a:p>
          <a:p>
            <a:r>
              <a:rPr lang="en-US" altLang="zh-CN" dirty="0">
                <a:latin typeface="Courier New" panose="02070309020205020404" pitchFamily="49" charset="0"/>
                <a:cs typeface="Courier New" panose="02070309020205020404" pitchFamily="49" charset="0"/>
              </a:rPr>
              <a:t>	count++;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5" name="文本框 14">
            <a:extLst>
              <a:ext uri="{FF2B5EF4-FFF2-40B4-BE49-F238E27FC236}">
                <a16:creationId xmlns:a16="http://schemas.microsoft.com/office/drawing/2014/main" id="{FDA429C7-25F8-4F1D-A31F-56C39FE2C507}"/>
              </a:ext>
            </a:extLst>
          </p:cNvPr>
          <p:cNvSpPr txBox="1"/>
          <p:nvPr/>
        </p:nvSpPr>
        <p:spPr>
          <a:xfrm>
            <a:off x="3308123" y="5786723"/>
            <a:ext cx="1067934" cy="382349"/>
          </a:xfrm>
          <a:prstGeom prst="rect">
            <a:avLst/>
          </a:prstGeom>
          <a:noFill/>
        </p:spPr>
        <p:txBody>
          <a:bodyPr wrap="square" rtlCol="0">
            <a:spAutoFit/>
          </a:bodyPr>
          <a:lstStyle/>
          <a:p>
            <a:pPr algn="ctr">
              <a:lnSpc>
                <a:spcPct val="110000"/>
              </a:lnSpc>
            </a:pPr>
            <a:r>
              <a:rPr lang="en-US" altLang="zh-CN" dirty="0" err="1"/>
              <a:t>foo.c</a:t>
            </a:r>
            <a:endParaRPr lang="zh-CN" altLang="en-US" dirty="0"/>
          </a:p>
        </p:txBody>
      </p:sp>
      <p:sp>
        <p:nvSpPr>
          <p:cNvPr id="18" name="文本框 17">
            <a:extLst>
              <a:ext uri="{FF2B5EF4-FFF2-40B4-BE49-F238E27FC236}">
                <a16:creationId xmlns:a16="http://schemas.microsoft.com/office/drawing/2014/main" id="{CC9401C0-93CA-48CA-8C16-A0629209B825}"/>
              </a:ext>
            </a:extLst>
          </p:cNvPr>
          <p:cNvSpPr txBox="1"/>
          <p:nvPr/>
        </p:nvSpPr>
        <p:spPr>
          <a:xfrm>
            <a:off x="219933" y="119269"/>
            <a:ext cx="4572924" cy="584775"/>
          </a:xfrm>
          <a:prstGeom prst="rect">
            <a:avLst/>
          </a:prstGeom>
          <a:noFill/>
        </p:spPr>
        <p:txBody>
          <a:bodyPr wrap="square" rtlCol="0">
            <a:spAutoFit/>
          </a:bodyPr>
          <a:lstStyle/>
          <a:p>
            <a:r>
              <a:rPr lang="en-US" altLang="zh-CN" sz="3200" b="1" dirty="0"/>
              <a:t>18</a:t>
            </a:r>
            <a:r>
              <a:rPr lang="zh-CN" altLang="en-US" sz="2800" b="1" dirty="0"/>
              <a:t>期末</a:t>
            </a:r>
            <a:r>
              <a:rPr lang="en-US" altLang="zh-CN" sz="2800" b="1" dirty="0"/>
              <a:t>|</a:t>
            </a:r>
            <a:r>
              <a:rPr lang="zh-CN" altLang="en-US" sz="2800" b="1" dirty="0"/>
              <a:t>改编</a:t>
            </a:r>
            <a:endParaRPr lang="en-US" altLang="zh-CN" sz="2800" b="1" dirty="0"/>
          </a:p>
        </p:txBody>
      </p:sp>
      <p:sp>
        <p:nvSpPr>
          <p:cNvPr id="19" name="文本框 18">
            <a:extLst>
              <a:ext uri="{FF2B5EF4-FFF2-40B4-BE49-F238E27FC236}">
                <a16:creationId xmlns:a16="http://schemas.microsoft.com/office/drawing/2014/main" id="{8F9648E7-849F-4560-9EE2-42704D6BE622}"/>
              </a:ext>
            </a:extLst>
          </p:cNvPr>
          <p:cNvSpPr txBox="1"/>
          <p:nvPr/>
        </p:nvSpPr>
        <p:spPr>
          <a:xfrm>
            <a:off x="4376057" y="32016"/>
            <a:ext cx="4572924" cy="1400320"/>
          </a:xfrm>
          <a:prstGeom prst="rect">
            <a:avLst/>
          </a:prstGeom>
          <a:noFill/>
        </p:spPr>
        <p:txBody>
          <a:bodyPr wrap="square" rtlCol="0">
            <a:spAutoFit/>
          </a:bodyPr>
          <a:lstStyle/>
          <a:p>
            <a:pPr>
              <a:lnSpc>
                <a:spcPct val="120000"/>
              </a:lnSpc>
            </a:pPr>
            <a:r>
              <a:rPr lang="zh-CN" altLang="en-US" dirty="0"/>
              <a:t>单独编译</a:t>
            </a:r>
            <a:r>
              <a:rPr lang="en-US" altLang="zh-CN" dirty="0" err="1"/>
              <a:t>m.c</a:t>
            </a:r>
            <a:r>
              <a:rPr lang="zh-CN" altLang="en-US" dirty="0"/>
              <a:t>和</a:t>
            </a:r>
            <a:r>
              <a:rPr lang="en-US" altLang="zh-CN" dirty="0" err="1"/>
              <a:t>foo.c</a:t>
            </a:r>
            <a:r>
              <a:rPr lang="zh-CN" altLang="en-US" dirty="0"/>
              <a:t>得到可重定位目标文件</a:t>
            </a:r>
            <a:r>
              <a:rPr lang="en-US" altLang="zh-CN" dirty="0" err="1"/>
              <a:t>m.o</a:t>
            </a:r>
            <a:r>
              <a:rPr lang="zh-CN" altLang="en-US" dirty="0"/>
              <a:t>和</a:t>
            </a:r>
            <a:r>
              <a:rPr lang="en-US" altLang="zh-CN" dirty="0" err="1"/>
              <a:t>foo.o</a:t>
            </a:r>
            <a:r>
              <a:rPr lang="zh-CN" altLang="en-US" dirty="0"/>
              <a:t>，然后链接形成</a:t>
            </a:r>
            <a:r>
              <a:rPr lang="en-US" altLang="zh-CN" dirty="0" err="1"/>
              <a:t>a.out</a:t>
            </a:r>
            <a:r>
              <a:rPr lang="zh-CN" altLang="en-US" dirty="0"/>
              <a:t>可执行文件。</a:t>
            </a:r>
            <a:endParaRPr lang="en-US" altLang="zh-CN" dirty="0"/>
          </a:p>
          <a:p>
            <a:pPr>
              <a:lnSpc>
                <a:spcPct val="120000"/>
              </a:lnSpc>
            </a:pPr>
            <a:r>
              <a:rPr lang="zh-CN" altLang="en-US" dirty="0"/>
              <a:t>已知整个过程中没有报错。请填写以下符号表。若表项不存在请在栏中划横线。</a:t>
            </a:r>
          </a:p>
        </p:txBody>
      </p:sp>
      <p:sp>
        <p:nvSpPr>
          <p:cNvPr id="20" name="文本框 19">
            <a:extLst>
              <a:ext uri="{FF2B5EF4-FFF2-40B4-BE49-F238E27FC236}">
                <a16:creationId xmlns:a16="http://schemas.microsoft.com/office/drawing/2014/main" id="{1404CEE3-86B7-413A-B91D-D1A467597DD2}"/>
              </a:ext>
            </a:extLst>
          </p:cNvPr>
          <p:cNvSpPr txBox="1"/>
          <p:nvPr/>
        </p:nvSpPr>
        <p:spPr>
          <a:xfrm>
            <a:off x="4392211" y="1357740"/>
            <a:ext cx="801291" cy="402546"/>
          </a:xfrm>
          <a:prstGeom prst="rect">
            <a:avLst/>
          </a:prstGeom>
          <a:noFill/>
        </p:spPr>
        <p:txBody>
          <a:bodyPr wrap="square" rtlCol="0">
            <a:spAutoFit/>
          </a:bodyPr>
          <a:lstStyle/>
          <a:p>
            <a:pPr>
              <a:lnSpc>
                <a:spcPct val="120000"/>
              </a:lnSpc>
            </a:pPr>
            <a:r>
              <a:rPr lang="en-US" altLang="zh-CN" b="1" dirty="0" err="1"/>
              <a:t>foo.o</a:t>
            </a:r>
            <a:endParaRPr lang="en-US" altLang="zh-CN" b="1" dirty="0"/>
          </a:p>
        </p:txBody>
      </p:sp>
      <p:graphicFrame>
        <p:nvGraphicFramePr>
          <p:cNvPr id="21" name="表格 20">
            <a:extLst>
              <a:ext uri="{FF2B5EF4-FFF2-40B4-BE49-F238E27FC236}">
                <a16:creationId xmlns:a16="http://schemas.microsoft.com/office/drawing/2014/main" id="{C1CC923B-6132-4A86-B800-732729D3F990}"/>
              </a:ext>
            </a:extLst>
          </p:cNvPr>
          <p:cNvGraphicFramePr>
            <a:graphicFrameLocks noGrp="1"/>
          </p:cNvGraphicFramePr>
          <p:nvPr>
            <p:extLst>
              <p:ext uri="{D42A27DB-BD31-4B8C-83A1-F6EECF244321}">
                <p14:modId xmlns:p14="http://schemas.microsoft.com/office/powerpoint/2010/main" val="3649727721"/>
              </p:ext>
            </p:extLst>
          </p:nvPr>
        </p:nvGraphicFramePr>
        <p:xfrm>
          <a:off x="4453121" y="1776490"/>
          <a:ext cx="4495860" cy="2225040"/>
        </p:xfrm>
        <a:graphic>
          <a:graphicData uri="http://schemas.openxmlformats.org/drawingml/2006/table">
            <a:tbl>
              <a:tblPr firstRow="1" bandRow="1">
                <a:tableStyleId>{0505E3EF-67EA-436B-97B2-0124C06EBD24}</a:tableStyleId>
              </a:tblPr>
              <a:tblGrid>
                <a:gridCol w="1123965">
                  <a:extLst>
                    <a:ext uri="{9D8B030D-6E8A-4147-A177-3AD203B41FA5}">
                      <a16:colId xmlns:a16="http://schemas.microsoft.com/office/drawing/2014/main" val="633421722"/>
                    </a:ext>
                  </a:extLst>
                </a:gridCol>
                <a:gridCol w="1123965">
                  <a:extLst>
                    <a:ext uri="{9D8B030D-6E8A-4147-A177-3AD203B41FA5}">
                      <a16:colId xmlns:a16="http://schemas.microsoft.com/office/drawing/2014/main" val="1530807452"/>
                    </a:ext>
                  </a:extLst>
                </a:gridCol>
                <a:gridCol w="1123965">
                  <a:extLst>
                    <a:ext uri="{9D8B030D-6E8A-4147-A177-3AD203B41FA5}">
                      <a16:colId xmlns:a16="http://schemas.microsoft.com/office/drawing/2014/main" val="1144368684"/>
                    </a:ext>
                  </a:extLst>
                </a:gridCol>
                <a:gridCol w="1123965">
                  <a:extLst>
                    <a:ext uri="{9D8B030D-6E8A-4147-A177-3AD203B41FA5}">
                      <a16:colId xmlns:a16="http://schemas.microsoft.com/office/drawing/2014/main" val="1653496704"/>
                    </a:ext>
                  </a:extLst>
                </a:gridCol>
              </a:tblGrid>
              <a:tr h="370840">
                <a:tc>
                  <a:txBody>
                    <a:bodyPr/>
                    <a:lstStyle/>
                    <a:p>
                      <a:r>
                        <a:rPr lang="zh-CN" altLang="en-US" dirty="0"/>
                        <a:t>符号名称</a:t>
                      </a:r>
                    </a:p>
                  </a:txBody>
                  <a:tcPr/>
                </a:tc>
                <a:tc>
                  <a:txBody>
                    <a:bodyPr/>
                    <a:lstStyle/>
                    <a:p>
                      <a:r>
                        <a:rPr lang="zh-CN" altLang="en-US" dirty="0"/>
                        <a:t>符号类型</a:t>
                      </a:r>
                    </a:p>
                  </a:txBody>
                  <a:tcPr/>
                </a:tc>
                <a:tc>
                  <a:txBody>
                    <a:bodyPr/>
                    <a:lstStyle/>
                    <a:p>
                      <a:r>
                        <a:rPr lang="zh-CN" altLang="en-US" dirty="0"/>
                        <a:t>所在节</a:t>
                      </a:r>
                    </a:p>
                  </a:txBody>
                  <a:tcPr/>
                </a:tc>
                <a:tc>
                  <a:txBody>
                    <a:bodyPr/>
                    <a:lstStyle/>
                    <a:p>
                      <a:r>
                        <a:rPr lang="zh-CN" altLang="en-US" dirty="0"/>
                        <a:t>强弱</a:t>
                      </a:r>
                    </a:p>
                  </a:txBody>
                  <a:tcPr/>
                </a:tc>
                <a:extLst>
                  <a:ext uri="{0D108BD9-81ED-4DB2-BD59-A6C34878D82A}">
                    <a16:rowId xmlns:a16="http://schemas.microsoft.com/office/drawing/2014/main" val="2259912930"/>
                  </a:ext>
                </a:extLst>
              </a:tr>
              <a:tr h="370840">
                <a:tc>
                  <a:txBody>
                    <a:bodyPr/>
                    <a:lstStyle/>
                    <a:p>
                      <a:r>
                        <a:rPr lang="en-US" altLang="zh-CN" dirty="0"/>
                        <a:t>bufp0</a:t>
                      </a:r>
                      <a:endParaRPr lang="zh-CN" altLang="en-US" dirty="0"/>
                    </a:p>
                  </a:txBody>
                  <a:tcPr/>
                </a:tc>
                <a:tc>
                  <a:txBody>
                    <a:bodyPr/>
                    <a:lstStyle/>
                    <a:p>
                      <a:r>
                        <a:rPr lang="zh-CN" altLang="en-US" dirty="0"/>
                        <a:t>全局</a:t>
                      </a:r>
                    </a:p>
                  </a:txBody>
                  <a:tcPr/>
                </a:tc>
                <a:tc>
                  <a:txBody>
                    <a:bodyPr/>
                    <a:lstStyle/>
                    <a:p>
                      <a:r>
                        <a:rPr lang="en-US" altLang="zh-CN" dirty="0"/>
                        <a:t>.data</a:t>
                      </a:r>
                      <a:endParaRPr lang="zh-CN" altLang="en-US" dirty="0"/>
                    </a:p>
                  </a:txBody>
                  <a:tcPr/>
                </a:tc>
                <a:tc>
                  <a:txBody>
                    <a:bodyPr/>
                    <a:lstStyle/>
                    <a:p>
                      <a:r>
                        <a:rPr lang="zh-CN" altLang="en-US" dirty="0"/>
                        <a:t>强</a:t>
                      </a:r>
                    </a:p>
                  </a:txBody>
                  <a:tcPr/>
                </a:tc>
                <a:extLst>
                  <a:ext uri="{0D108BD9-81ED-4DB2-BD59-A6C34878D82A}">
                    <a16:rowId xmlns:a16="http://schemas.microsoft.com/office/drawing/2014/main" val="3378744545"/>
                  </a:ext>
                </a:extLst>
              </a:tr>
              <a:tr h="370840">
                <a:tc>
                  <a:txBody>
                    <a:bodyPr/>
                    <a:lstStyle/>
                    <a:p>
                      <a:r>
                        <a:rPr lang="en-US" altLang="zh-CN" dirty="0"/>
                        <a:t>bufp1</a:t>
                      </a:r>
                      <a:endParaRPr lang="zh-CN" altLang="en-US" dirty="0"/>
                    </a:p>
                  </a:txBody>
                  <a:tcPr/>
                </a:tc>
                <a:tc>
                  <a:txBody>
                    <a:bodyPr/>
                    <a:lstStyle/>
                    <a:p>
                      <a:r>
                        <a:rPr lang="zh-CN" altLang="en-US" dirty="0"/>
                        <a:t>全局</a:t>
                      </a:r>
                    </a:p>
                  </a:txBody>
                  <a:tcPr/>
                </a:tc>
                <a:tc>
                  <a:txBody>
                    <a:bodyPr/>
                    <a:lstStyle/>
                    <a:p>
                      <a:r>
                        <a:rPr lang="en-US" altLang="zh-CN" dirty="0"/>
                        <a:t>COM</a:t>
                      </a:r>
                      <a:endParaRPr lang="zh-CN" altLang="en-US" dirty="0"/>
                    </a:p>
                  </a:txBody>
                  <a:tcPr/>
                </a:tc>
                <a:tc>
                  <a:txBody>
                    <a:bodyPr/>
                    <a:lstStyle/>
                    <a:p>
                      <a:r>
                        <a:rPr lang="zh-CN" altLang="en-US" dirty="0"/>
                        <a:t>弱</a:t>
                      </a:r>
                      <a:endParaRPr lang="en-US" altLang="zh-CN" dirty="0"/>
                    </a:p>
                  </a:txBody>
                  <a:tcPr/>
                </a:tc>
                <a:extLst>
                  <a:ext uri="{0D108BD9-81ED-4DB2-BD59-A6C34878D82A}">
                    <a16:rowId xmlns:a16="http://schemas.microsoft.com/office/drawing/2014/main" val="690304739"/>
                  </a:ext>
                </a:extLst>
              </a:tr>
              <a:tr h="370840">
                <a:tc>
                  <a:txBody>
                    <a:bodyPr/>
                    <a:lstStyle/>
                    <a:p>
                      <a:r>
                        <a:rPr lang="en-US" altLang="zh-CN" dirty="0" err="1"/>
                        <a:t>buf</a:t>
                      </a:r>
                      <a:endParaRPr lang="zh-CN" altLang="en-US" dirty="0"/>
                    </a:p>
                  </a:txBody>
                  <a:tcPr/>
                </a:tc>
                <a:tc>
                  <a:txBody>
                    <a:bodyPr/>
                    <a:lstStyle/>
                    <a:p>
                      <a:r>
                        <a:rPr lang="zh-CN" altLang="en-US" dirty="0"/>
                        <a:t>外部</a:t>
                      </a:r>
                    </a:p>
                  </a:txBody>
                  <a:tcPr/>
                </a:tc>
                <a:tc>
                  <a:txBody>
                    <a:bodyPr/>
                    <a:lstStyle/>
                    <a:p>
                      <a:r>
                        <a:rPr lang="en-US" altLang="zh-CN" dirty="0"/>
                        <a:t>UND</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3777368081"/>
                  </a:ext>
                </a:extLst>
              </a:tr>
              <a:tr h="370840">
                <a:tc>
                  <a:txBody>
                    <a:bodyPr/>
                    <a:lstStyle/>
                    <a:p>
                      <a:r>
                        <a:rPr lang="en-US" altLang="zh-CN" dirty="0"/>
                        <a:t>temp</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801664153"/>
                  </a:ext>
                </a:extLst>
              </a:tr>
              <a:tr h="370840">
                <a:tc>
                  <a:txBody>
                    <a:bodyPr/>
                    <a:lstStyle/>
                    <a:p>
                      <a:r>
                        <a:rPr lang="en-US" altLang="zh-CN" dirty="0"/>
                        <a:t>count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857756017"/>
                  </a:ext>
                </a:extLst>
              </a:tr>
            </a:tbl>
          </a:graphicData>
        </a:graphic>
      </p:graphicFrame>
      <p:sp>
        <p:nvSpPr>
          <p:cNvPr id="22" name="文本框 21">
            <a:extLst>
              <a:ext uri="{FF2B5EF4-FFF2-40B4-BE49-F238E27FC236}">
                <a16:creationId xmlns:a16="http://schemas.microsoft.com/office/drawing/2014/main" id="{CC954DF8-F9BA-41A1-A220-959E657F51D9}"/>
              </a:ext>
            </a:extLst>
          </p:cNvPr>
          <p:cNvSpPr txBox="1"/>
          <p:nvPr/>
        </p:nvSpPr>
        <p:spPr>
          <a:xfrm>
            <a:off x="4376057" y="4033939"/>
            <a:ext cx="801291" cy="402546"/>
          </a:xfrm>
          <a:prstGeom prst="rect">
            <a:avLst/>
          </a:prstGeom>
          <a:noFill/>
        </p:spPr>
        <p:txBody>
          <a:bodyPr wrap="square" rtlCol="0">
            <a:spAutoFit/>
          </a:bodyPr>
          <a:lstStyle/>
          <a:p>
            <a:pPr>
              <a:lnSpc>
                <a:spcPct val="120000"/>
              </a:lnSpc>
            </a:pPr>
            <a:r>
              <a:rPr lang="en-US" altLang="zh-CN" b="1" dirty="0" err="1"/>
              <a:t>a.out</a:t>
            </a:r>
            <a:endParaRPr lang="en-US" altLang="zh-CN" b="1" dirty="0"/>
          </a:p>
        </p:txBody>
      </p:sp>
      <p:graphicFrame>
        <p:nvGraphicFramePr>
          <p:cNvPr id="23" name="表格 22">
            <a:extLst>
              <a:ext uri="{FF2B5EF4-FFF2-40B4-BE49-F238E27FC236}">
                <a16:creationId xmlns:a16="http://schemas.microsoft.com/office/drawing/2014/main" id="{22CACBAF-DD5E-4326-A4D6-A6CD1BC1A465}"/>
              </a:ext>
            </a:extLst>
          </p:cNvPr>
          <p:cNvGraphicFramePr>
            <a:graphicFrameLocks noGrp="1"/>
          </p:cNvGraphicFramePr>
          <p:nvPr>
            <p:extLst>
              <p:ext uri="{D42A27DB-BD31-4B8C-83A1-F6EECF244321}">
                <p14:modId xmlns:p14="http://schemas.microsoft.com/office/powerpoint/2010/main" val="4135226427"/>
              </p:ext>
            </p:extLst>
          </p:nvPr>
        </p:nvGraphicFramePr>
        <p:xfrm>
          <a:off x="4453120" y="4432485"/>
          <a:ext cx="4466592" cy="1854200"/>
        </p:xfrm>
        <a:graphic>
          <a:graphicData uri="http://schemas.openxmlformats.org/drawingml/2006/table">
            <a:tbl>
              <a:tblPr firstRow="1" bandRow="1">
                <a:tableStyleId>{0505E3EF-67EA-436B-97B2-0124C06EBD24}</a:tableStyleId>
              </a:tblPr>
              <a:tblGrid>
                <a:gridCol w="2233296">
                  <a:extLst>
                    <a:ext uri="{9D8B030D-6E8A-4147-A177-3AD203B41FA5}">
                      <a16:colId xmlns:a16="http://schemas.microsoft.com/office/drawing/2014/main" val="633421722"/>
                    </a:ext>
                  </a:extLst>
                </a:gridCol>
                <a:gridCol w="2233296">
                  <a:extLst>
                    <a:ext uri="{9D8B030D-6E8A-4147-A177-3AD203B41FA5}">
                      <a16:colId xmlns:a16="http://schemas.microsoft.com/office/drawing/2014/main" val="1144368684"/>
                    </a:ext>
                  </a:extLst>
                </a:gridCol>
              </a:tblGrid>
              <a:tr h="370840">
                <a:tc>
                  <a:txBody>
                    <a:bodyPr/>
                    <a:lstStyle/>
                    <a:p>
                      <a:r>
                        <a:rPr lang="zh-CN" altLang="en-US" dirty="0"/>
                        <a:t>符号名称</a:t>
                      </a:r>
                    </a:p>
                  </a:txBody>
                  <a:tcPr/>
                </a:tc>
                <a:tc>
                  <a:txBody>
                    <a:bodyPr/>
                    <a:lstStyle/>
                    <a:p>
                      <a:r>
                        <a:rPr lang="zh-CN" altLang="en-US" dirty="0"/>
                        <a:t>所在节</a:t>
                      </a:r>
                    </a:p>
                  </a:txBody>
                  <a:tcPr/>
                </a:tc>
                <a:extLst>
                  <a:ext uri="{0D108BD9-81ED-4DB2-BD59-A6C34878D82A}">
                    <a16:rowId xmlns:a16="http://schemas.microsoft.com/office/drawing/2014/main" val="2259912930"/>
                  </a:ext>
                </a:extLst>
              </a:tr>
              <a:tr h="370840">
                <a:tc>
                  <a:txBody>
                    <a:bodyPr/>
                    <a:lstStyle/>
                    <a:p>
                      <a:r>
                        <a:rPr lang="en-US" altLang="zh-CN" dirty="0"/>
                        <a:t>bufp0</a:t>
                      </a:r>
                      <a:endParaRPr lang="zh-CN" altLang="en-US" dirty="0"/>
                    </a:p>
                  </a:txBody>
                  <a:tcPr/>
                </a:tc>
                <a:tc>
                  <a:txBody>
                    <a:bodyPr/>
                    <a:lstStyle/>
                    <a:p>
                      <a:r>
                        <a:rPr lang="en-US" altLang="zh-CN" dirty="0"/>
                        <a:t>.data</a:t>
                      </a:r>
                      <a:endParaRPr lang="zh-CN" altLang="en-US" dirty="0"/>
                    </a:p>
                  </a:txBody>
                  <a:tcPr/>
                </a:tc>
                <a:extLst>
                  <a:ext uri="{0D108BD9-81ED-4DB2-BD59-A6C34878D82A}">
                    <a16:rowId xmlns:a16="http://schemas.microsoft.com/office/drawing/2014/main" val="3378744545"/>
                  </a:ext>
                </a:extLst>
              </a:tr>
              <a:tr h="370840">
                <a:tc>
                  <a:txBody>
                    <a:bodyPr/>
                    <a:lstStyle/>
                    <a:p>
                      <a:r>
                        <a:rPr lang="en-US" altLang="zh-CN" dirty="0"/>
                        <a:t>bufp1</a:t>
                      </a:r>
                      <a:endParaRPr lang="zh-CN" altLang="en-US" dirty="0"/>
                    </a:p>
                  </a:txBody>
                  <a:tcPr/>
                </a:tc>
                <a:tc>
                  <a:txBody>
                    <a:bodyPr/>
                    <a:lstStyle/>
                    <a:p>
                      <a:r>
                        <a:rPr lang="en-US" altLang="zh-CN" dirty="0"/>
                        <a:t>.</a:t>
                      </a:r>
                      <a:r>
                        <a:rPr lang="en-US" altLang="zh-CN" dirty="0" err="1"/>
                        <a:t>bss</a:t>
                      </a:r>
                      <a:endParaRPr lang="zh-CN" altLang="en-US" dirty="0"/>
                    </a:p>
                  </a:txBody>
                  <a:tcPr/>
                </a:tc>
                <a:extLst>
                  <a:ext uri="{0D108BD9-81ED-4DB2-BD59-A6C34878D82A}">
                    <a16:rowId xmlns:a16="http://schemas.microsoft.com/office/drawing/2014/main" val="690304739"/>
                  </a:ext>
                </a:extLst>
              </a:tr>
              <a:tr h="370840">
                <a:tc>
                  <a:txBody>
                    <a:bodyPr/>
                    <a:lstStyle/>
                    <a:p>
                      <a:r>
                        <a:rPr lang="en-US" altLang="zh-CN" dirty="0" err="1"/>
                        <a:t>buf</a:t>
                      </a:r>
                      <a:endParaRPr lang="zh-CN" altLang="en-US" dirty="0"/>
                    </a:p>
                  </a:txBody>
                  <a:tcPr/>
                </a:tc>
                <a:tc>
                  <a:txBody>
                    <a:bodyPr/>
                    <a:lstStyle/>
                    <a:p>
                      <a:r>
                        <a:rPr lang="en-US" altLang="zh-CN" dirty="0"/>
                        <a:t>.data</a:t>
                      </a:r>
                      <a:endParaRPr lang="zh-CN" altLang="en-US" dirty="0"/>
                    </a:p>
                  </a:txBody>
                  <a:tcPr/>
                </a:tc>
                <a:extLst>
                  <a:ext uri="{0D108BD9-81ED-4DB2-BD59-A6C34878D82A}">
                    <a16:rowId xmlns:a16="http://schemas.microsoft.com/office/drawing/2014/main" val="3777368081"/>
                  </a:ext>
                </a:extLst>
              </a:tr>
              <a:tr h="370840">
                <a:tc>
                  <a:txBody>
                    <a:bodyPr/>
                    <a:lstStyle/>
                    <a:p>
                      <a:r>
                        <a:rPr lang="en-US" altLang="zh-CN" dirty="0" err="1"/>
                        <a:t>count.XXXX</a:t>
                      </a:r>
                      <a:endParaRPr lang="zh-CN" altLang="en-US" dirty="0"/>
                    </a:p>
                  </a:txBody>
                  <a:tcPr/>
                </a:tc>
                <a:tc>
                  <a:txBody>
                    <a:bodyPr/>
                    <a:lstStyle/>
                    <a:p>
                      <a:r>
                        <a:rPr lang="en-US" altLang="zh-CN" dirty="0"/>
                        <a:t>.</a:t>
                      </a:r>
                      <a:r>
                        <a:rPr lang="en-US" altLang="zh-CN" dirty="0" err="1"/>
                        <a:t>bss</a:t>
                      </a:r>
                      <a:endParaRPr lang="zh-CN" altLang="en-US" dirty="0"/>
                    </a:p>
                  </a:txBody>
                  <a:tcPr/>
                </a:tc>
                <a:extLst>
                  <a:ext uri="{0D108BD9-81ED-4DB2-BD59-A6C34878D82A}">
                    <a16:rowId xmlns:a16="http://schemas.microsoft.com/office/drawing/2014/main" val="857756017"/>
                  </a:ext>
                </a:extLst>
              </a:tr>
            </a:tbl>
          </a:graphicData>
        </a:graphic>
      </p:graphicFrame>
      <p:sp>
        <p:nvSpPr>
          <p:cNvPr id="24" name="矩形 23">
            <a:extLst>
              <a:ext uri="{FF2B5EF4-FFF2-40B4-BE49-F238E27FC236}">
                <a16:creationId xmlns:a16="http://schemas.microsoft.com/office/drawing/2014/main" id="{1A44D391-F7D1-4B14-820E-0DD303080F9C}"/>
              </a:ext>
            </a:extLst>
          </p:cNvPr>
          <p:cNvSpPr/>
          <p:nvPr/>
        </p:nvSpPr>
        <p:spPr>
          <a:xfrm>
            <a:off x="5580108" y="2147087"/>
            <a:ext cx="3368873" cy="1854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37952EF-98CC-41CA-982A-90FDAB07FE96}"/>
              </a:ext>
            </a:extLst>
          </p:cNvPr>
          <p:cNvSpPr/>
          <p:nvPr/>
        </p:nvSpPr>
        <p:spPr>
          <a:xfrm>
            <a:off x="5580107" y="2516777"/>
            <a:ext cx="3368873" cy="1500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AD772620-CBC2-40BB-B9E8-C2B3AEEB8121}"/>
              </a:ext>
            </a:extLst>
          </p:cNvPr>
          <p:cNvSpPr/>
          <p:nvPr/>
        </p:nvSpPr>
        <p:spPr>
          <a:xfrm>
            <a:off x="5584967" y="2882537"/>
            <a:ext cx="3368873" cy="1121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E3415669-7BCD-47F5-8B67-7E97620E7878}"/>
              </a:ext>
            </a:extLst>
          </p:cNvPr>
          <p:cNvSpPr/>
          <p:nvPr/>
        </p:nvSpPr>
        <p:spPr>
          <a:xfrm>
            <a:off x="5583956" y="3257006"/>
            <a:ext cx="3368873" cy="760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CC687965-0513-4564-BC84-7C0787E69744}"/>
              </a:ext>
            </a:extLst>
          </p:cNvPr>
          <p:cNvSpPr/>
          <p:nvPr/>
        </p:nvSpPr>
        <p:spPr>
          <a:xfrm>
            <a:off x="5580106" y="3614284"/>
            <a:ext cx="3368873" cy="402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0B9BEF07-9B98-4A06-A5D1-7F05CB291374}"/>
              </a:ext>
            </a:extLst>
          </p:cNvPr>
          <p:cNvSpPr/>
          <p:nvPr/>
        </p:nvSpPr>
        <p:spPr>
          <a:xfrm>
            <a:off x="6688183" y="4824550"/>
            <a:ext cx="2231529" cy="1462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A37FC0EA-67CB-4A23-97E3-875F08836963}"/>
              </a:ext>
            </a:extLst>
          </p:cNvPr>
          <p:cNvSpPr/>
          <p:nvPr/>
        </p:nvSpPr>
        <p:spPr>
          <a:xfrm>
            <a:off x="6688575" y="5207725"/>
            <a:ext cx="2231529" cy="1052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AD3F2B54-AC6F-4991-B788-4FF3BD389946}"/>
              </a:ext>
            </a:extLst>
          </p:cNvPr>
          <p:cNvSpPr/>
          <p:nvPr/>
        </p:nvSpPr>
        <p:spPr>
          <a:xfrm>
            <a:off x="6676791" y="5553778"/>
            <a:ext cx="2231529" cy="728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9CE10D15-DAC7-4DA7-81C5-34F347EEB299}"/>
              </a:ext>
            </a:extLst>
          </p:cNvPr>
          <p:cNvSpPr/>
          <p:nvPr/>
        </p:nvSpPr>
        <p:spPr>
          <a:xfrm>
            <a:off x="6707825" y="5948412"/>
            <a:ext cx="2231529" cy="331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灯片编号占位符 2">
            <a:extLst>
              <a:ext uri="{FF2B5EF4-FFF2-40B4-BE49-F238E27FC236}">
                <a16:creationId xmlns:a16="http://schemas.microsoft.com/office/drawing/2014/main" id="{15350A70-9D5B-40A5-8A3D-4F6BDB1A5E59}"/>
              </a:ext>
            </a:extLst>
          </p:cNvPr>
          <p:cNvSpPr>
            <a:spLocks noGrp="1"/>
          </p:cNvSpPr>
          <p:nvPr>
            <p:ph type="sldNum" sz="quarter" idx="12"/>
          </p:nvPr>
        </p:nvSpPr>
        <p:spPr>
          <a:xfrm>
            <a:off x="6457950" y="6452150"/>
            <a:ext cx="2057400" cy="365125"/>
          </a:xfrm>
        </p:spPr>
        <p:txBody>
          <a:bodyPr/>
          <a:lstStyle/>
          <a:p>
            <a:fld id="{72C11F88-783B-427F-AEBF-5807090EDC39}" type="slidenum">
              <a:rPr lang="zh-CN" altLang="en-US" smtClean="0"/>
              <a:pPr/>
              <a:t>3</a:t>
            </a:fld>
            <a:endParaRPr lang="zh-CN" altLang="en-US" dirty="0"/>
          </a:p>
        </p:txBody>
      </p:sp>
    </p:spTree>
    <p:extLst>
      <p:ext uri="{BB962C8B-B14F-4D97-AF65-F5344CB8AC3E}">
        <p14:creationId xmlns:p14="http://schemas.microsoft.com/office/powerpoint/2010/main" val="149090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7398976-3171-4903-8FC2-F98E8D567900}"/>
              </a:ext>
            </a:extLst>
          </p:cNvPr>
          <p:cNvSpPr>
            <a:spLocks noGrp="1"/>
          </p:cNvSpPr>
          <p:nvPr>
            <p:ph type="ftr" sz="quarter" idx="11"/>
          </p:nvPr>
        </p:nvSpPr>
        <p:spPr/>
        <p:txBody>
          <a:bodyPr/>
          <a:lstStyle/>
          <a:p>
            <a:r>
              <a:rPr lang="en-US" altLang="zh-CN" dirty="0"/>
              <a:t>Linking</a:t>
            </a:r>
            <a:endParaRPr lang="zh-CN" altLang="en-US" dirty="0"/>
          </a:p>
        </p:txBody>
      </p:sp>
      <p:sp>
        <p:nvSpPr>
          <p:cNvPr id="3" name="灯片编号占位符 2">
            <a:extLst>
              <a:ext uri="{FF2B5EF4-FFF2-40B4-BE49-F238E27FC236}">
                <a16:creationId xmlns:a16="http://schemas.microsoft.com/office/drawing/2014/main" id="{6BD23C6A-FEF7-447E-8822-C58C00CFB2BC}"/>
              </a:ext>
            </a:extLst>
          </p:cNvPr>
          <p:cNvSpPr>
            <a:spLocks noGrp="1"/>
          </p:cNvSpPr>
          <p:nvPr>
            <p:ph type="sldNum" sz="quarter" idx="12"/>
          </p:nvPr>
        </p:nvSpPr>
        <p:spPr/>
        <p:txBody>
          <a:bodyPr/>
          <a:lstStyle/>
          <a:p>
            <a:fld id="{72C11F88-783B-427F-AEBF-5807090EDC39}" type="slidenum">
              <a:rPr lang="zh-CN" altLang="en-US" smtClean="0"/>
              <a:pPr/>
              <a:t>4</a:t>
            </a:fld>
            <a:endParaRPr lang="zh-CN" altLang="en-US" dirty="0"/>
          </a:p>
        </p:txBody>
      </p:sp>
      <p:pic>
        <p:nvPicPr>
          <p:cNvPr id="8" name="图片 7">
            <a:extLst>
              <a:ext uri="{FF2B5EF4-FFF2-40B4-BE49-F238E27FC236}">
                <a16:creationId xmlns:a16="http://schemas.microsoft.com/office/drawing/2014/main" id="{6418EB91-7122-4891-AE25-205C3AB5FF02}"/>
              </a:ext>
            </a:extLst>
          </p:cNvPr>
          <p:cNvPicPr>
            <a:picLocks noChangeAspect="1"/>
          </p:cNvPicPr>
          <p:nvPr/>
        </p:nvPicPr>
        <p:blipFill>
          <a:blip r:embed="rId2"/>
          <a:stretch>
            <a:fillRect/>
          </a:stretch>
        </p:blipFill>
        <p:spPr>
          <a:xfrm>
            <a:off x="286624" y="227648"/>
            <a:ext cx="8344329" cy="990651"/>
          </a:xfrm>
          <a:prstGeom prst="rect">
            <a:avLst/>
          </a:prstGeom>
        </p:spPr>
      </p:pic>
      <p:pic>
        <p:nvPicPr>
          <p:cNvPr id="12" name="图片 11">
            <a:extLst>
              <a:ext uri="{FF2B5EF4-FFF2-40B4-BE49-F238E27FC236}">
                <a16:creationId xmlns:a16="http://schemas.microsoft.com/office/drawing/2014/main" id="{ABC26252-768E-4280-B60C-912E4CB78840}"/>
              </a:ext>
            </a:extLst>
          </p:cNvPr>
          <p:cNvPicPr>
            <a:picLocks noChangeAspect="1"/>
          </p:cNvPicPr>
          <p:nvPr/>
        </p:nvPicPr>
        <p:blipFill>
          <a:blip r:embed="rId3"/>
          <a:stretch>
            <a:fillRect/>
          </a:stretch>
        </p:blipFill>
        <p:spPr>
          <a:xfrm>
            <a:off x="295333" y="1302550"/>
            <a:ext cx="8337979" cy="577880"/>
          </a:xfrm>
          <a:prstGeom prst="rect">
            <a:avLst/>
          </a:prstGeom>
        </p:spPr>
      </p:pic>
      <p:pic>
        <p:nvPicPr>
          <p:cNvPr id="13" name="图片 12">
            <a:extLst>
              <a:ext uri="{FF2B5EF4-FFF2-40B4-BE49-F238E27FC236}">
                <a16:creationId xmlns:a16="http://schemas.microsoft.com/office/drawing/2014/main" id="{C5FC9175-3CE0-4878-AF4B-82DC234C0F7C}"/>
              </a:ext>
            </a:extLst>
          </p:cNvPr>
          <p:cNvPicPr>
            <a:picLocks noChangeAspect="1"/>
          </p:cNvPicPr>
          <p:nvPr/>
        </p:nvPicPr>
        <p:blipFill>
          <a:blip r:embed="rId4"/>
          <a:stretch>
            <a:fillRect/>
          </a:stretch>
        </p:blipFill>
        <p:spPr>
          <a:xfrm>
            <a:off x="295333" y="1880430"/>
            <a:ext cx="8344329" cy="4280120"/>
          </a:xfrm>
          <a:prstGeom prst="rect">
            <a:avLst/>
          </a:prstGeom>
        </p:spPr>
      </p:pic>
      <p:sp>
        <p:nvSpPr>
          <p:cNvPr id="14" name="Rectangle 7">
            <a:extLst>
              <a:ext uri="{FF2B5EF4-FFF2-40B4-BE49-F238E27FC236}">
                <a16:creationId xmlns:a16="http://schemas.microsoft.com/office/drawing/2014/main" id="{72690A09-83AD-4705-9781-94D4CB47759F}"/>
              </a:ext>
            </a:extLst>
          </p:cNvPr>
          <p:cNvSpPr/>
          <p:nvPr/>
        </p:nvSpPr>
        <p:spPr>
          <a:xfrm>
            <a:off x="5269680" y="3682559"/>
            <a:ext cx="462167" cy="337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7">
            <a:extLst>
              <a:ext uri="{FF2B5EF4-FFF2-40B4-BE49-F238E27FC236}">
                <a16:creationId xmlns:a16="http://schemas.microsoft.com/office/drawing/2014/main" id="{38434195-3171-440A-AA74-1CF94718A90D}"/>
              </a:ext>
            </a:extLst>
          </p:cNvPr>
          <p:cNvSpPr/>
          <p:nvPr/>
        </p:nvSpPr>
        <p:spPr>
          <a:xfrm>
            <a:off x="4516694" y="2658407"/>
            <a:ext cx="462167" cy="337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2F50B50-211E-4D57-B66F-ECA962DCEB80}"/>
              </a:ext>
            </a:extLst>
          </p:cNvPr>
          <p:cNvSpPr txBox="1"/>
          <p:nvPr/>
        </p:nvSpPr>
        <p:spPr>
          <a:xfrm>
            <a:off x="6618514" y="697450"/>
            <a:ext cx="1314995" cy="369332"/>
          </a:xfrm>
          <a:prstGeom prst="rect">
            <a:avLst/>
          </a:prstGeom>
          <a:noFill/>
        </p:spPr>
        <p:txBody>
          <a:bodyPr wrap="square" rtlCol="0">
            <a:spAutoFit/>
          </a:bodyPr>
          <a:lstStyle/>
          <a:p>
            <a:r>
              <a:rPr lang="en-US" altLang="zh-CN" b="1" dirty="0">
                <a:solidFill>
                  <a:srgbClr val="FF0000"/>
                </a:solidFill>
              </a:rPr>
              <a:t>0a 00 00 00</a:t>
            </a:r>
            <a:endParaRPr lang="zh-CN" altLang="en-US" b="1" dirty="0">
              <a:solidFill>
                <a:srgbClr val="FF0000"/>
              </a:solidFill>
            </a:endParaRPr>
          </a:p>
        </p:txBody>
      </p:sp>
    </p:spTree>
    <p:extLst>
      <p:ext uri="{BB962C8B-B14F-4D97-AF65-F5344CB8AC3E}">
        <p14:creationId xmlns:p14="http://schemas.microsoft.com/office/powerpoint/2010/main" val="300076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550AEEF-6330-4D26-BFE1-9E009DD328F6}"/>
              </a:ext>
            </a:extLst>
          </p:cNvPr>
          <p:cNvSpPr>
            <a:spLocks noGrp="1"/>
          </p:cNvSpPr>
          <p:nvPr>
            <p:ph type="ftr" sz="quarter" idx="11"/>
          </p:nvPr>
        </p:nvSpPr>
        <p:spPr/>
        <p:txBody>
          <a:bodyPr/>
          <a:lstStyle/>
          <a:p>
            <a:r>
              <a:rPr lang="en-US" altLang="zh-CN"/>
              <a:t>L2 Float &amp; Asm</a:t>
            </a:r>
            <a:endParaRPr lang="zh-CN" altLang="en-US" dirty="0"/>
          </a:p>
        </p:txBody>
      </p:sp>
      <p:sp>
        <p:nvSpPr>
          <p:cNvPr id="3" name="灯片编号占位符 2">
            <a:extLst>
              <a:ext uri="{FF2B5EF4-FFF2-40B4-BE49-F238E27FC236}">
                <a16:creationId xmlns:a16="http://schemas.microsoft.com/office/drawing/2014/main" id="{E3E05102-BA4D-4805-B8E7-E5EF0D9254B2}"/>
              </a:ext>
            </a:extLst>
          </p:cNvPr>
          <p:cNvSpPr>
            <a:spLocks noGrp="1"/>
          </p:cNvSpPr>
          <p:nvPr>
            <p:ph type="sldNum" sz="quarter" idx="12"/>
          </p:nvPr>
        </p:nvSpPr>
        <p:spPr/>
        <p:txBody>
          <a:bodyPr/>
          <a:lstStyle/>
          <a:p>
            <a:fld id="{72C11F88-783B-427F-AEBF-5807090EDC39}" type="slidenum">
              <a:rPr lang="zh-CN" altLang="en-US" smtClean="0"/>
              <a:pPr/>
              <a:t>5</a:t>
            </a:fld>
            <a:endParaRPr lang="zh-CN" altLang="en-US" dirty="0"/>
          </a:p>
        </p:txBody>
      </p:sp>
      <p:pic>
        <p:nvPicPr>
          <p:cNvPr id="4" name="图片 3">
            <a:extLst>
              <a:ext uri="{FF2B5EF4-FFF2-40B4-BE49-F238E27FC236}">
                <a16:creationId xmlns:a16="http://schemas.microsoft.com/office/drawing/2014/main" id="{AE7B8DD8-6F1A-4BEA-B958-4B55260BE7E4}"/>
              </a:ext>
            </a:extLst>
          </p:cNvPr>
          <p:cNvPicPr>
            <a:picLocks noChangeAspect="1"/>
          </p:cNvPicPr>
          <p:nvPr/>
        </p:nvPicPr>
        <p:blipFill>
          <a:blip r:embed="rId2"/>
          <a:stretch>
            <a:fillRect/>
          </a:stretch>
        </p:blipFill>
        <p:spPr>
          <a:xfrm>
            <a:off x="406186" y="164441"/>
            <a:ext cx="8331628" cy="920797"/>
          </a:xfrm>
          <a:prstGeom prst="rect">
            <a:avLst/>
          </a:prstGeom>
        </p:spPr>
      </p:pic>
      <p:pic>
        <p:nvPicPr>
          <p:cNvPr id="5" name="图片 4">
            <a:extLst>
              <a:ext uri="{FF2B5EF4-FFF2-40B4-BE49-F238E27FC236}">
                <a16:creationId xmlns:a16="http://schemas.microsoft.com/office/drawing/2014/main" id="{F91EB8AC-572B-4210-A4EA-74058C6BD154}"/>
              </a:ext>
            </a:extLst>
          </p:cNvPr>
          <p:cNvPicPr>
            <a:picLocks noChangeAspect="1"/>
          </p:cNvPicPr>
          <p:nvPr/>
        </p:nvPicPr>
        <p:blipFill rotWithShape="1">
          <a:blip r:embed="rId3"/>
          <a:srcRect t="10338"/>
          <a:stretch/>
        </p:blipFill>
        <p:spPr>
          <a:xfrm>
            <a:off x="418887" y="1089206"/>
            <a:ext cx="8344329" cy="290384"/>
          </a:xfrm>
          <a:prstGeom prst="rect">
            <a:avLst/>
          </a:prstGeom>
        </p:spPr>
      </p:pic>
      <p:pic>
        <p:nvPicPr>
          <p:cNvPr id="6" name="图片 5">
            <a:extLst>
              <a:ext uri="{FF2B5EF4-FFF2-40B4-BE49-F238E27FC236}">
                <a16:creationId xmlns:a16="http://schemas.microsoft.com/office/drawing/2014/main" id="{485E7603-26A3-4AD4-B48D-66DABAE1F112}"/>
              </a:ext>
            </a:extLst>
          </p:cNvPr>
          <p:cNvPicPr>
            <a:picLocks noChangeAspect="1"/>
          </p:cNvPicPr>
          <p:nvPr/>
        </p:nvPicPr>
        <p:blipFill>
          <a:blip r:embed="rId4"/>
          <a:stretch>
            <a:fillRect/>
          </a:stretch>
        </p:blipFill>
        <p:spPr>
          <a:xfrm>
            <a:off x="431588" y="1409885"/>
            <a:ext cx="8331628" cy="3219615"/>
          </a:xfrm>
          <a:prstGeom prst="rect">
            <a:avLst/>
          </a:prstGeom>
        </p:spPr>
      </p:pic>
      <p:sp>
        <p:nvSpPr>
          <p:cNvPr id="7" name="TextBox 4">
            <a:extLst>
              <a:ext uri="{FF2B5EF4-FFF2-40B4-BE49-F238E27FC236}">
                <a16:creationId xmlns:a16="http://schemas.microsoft.com/office/drawing/2014/main" id="{5046B045-44FB-42CB-89A2-5164E99C6DB4}"/>
              </a:ext>
            </a:extLst>
          </p:cNvPr>
          <p:cNvSpPr txBox="1"/>
          <p:nvPr/>
        </p:nvSpPr>
        <p:spPr>
          <a:xfrm>
            <a:off x="626113" y="3345884"/>
            <a:ext cx="3590066" cy="34163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a:latin typeface="Courier New" panose="02070309020205020404" pitchFamily="49" charset="0"/>
                <a:cs typeface="Courier New" panose="02070309020205020404" pitchFamily="49" charset="0"/>
              </a:rPr>
              <a:t>extern int </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int *bufp0 = &amp;</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[0];</a:t>
            </a:r>
          </a:p>
          <a:p>
            <a:r>
              <a:rPr lang="en-US" altLang="zh-CN" dirty="0">
                <a:latin typeface="Courier New" panose="02070309020205020404" pitchFamily="49" charset="0"/>
                <a:cs typeface="Courier New" panose="02070309020205020404" pitchFamily="49" charset="0"/>
              </a:rPr>
              <a:t>int *bufp1;</a:t>
            </a:r>
          </a:p>
          <a:p>
            <a:r>
              <a:rPr lang="en-US" altLang="zh-CN" dirty="0">
                <a:latin typeface="Courier New" panose="02070309020205020404" pitchFamily="49" charset="0"/>
                <a:cs typeface="Courier New" panose="02070309020205020404" pitchFamily="49" charset="0"/>
              </a:rPr>
              <a:t>void foo(){</a:t>
            </a:r>
          </a:p>
          <a:p>
            <a:r>
              <a:rPr lang="en-US" altLang="zh-CN" dirty="0">
                <a:latin typeface="Courier New" panose="02070309020205020404" pitchFamily="49" charset="0"/>
                <a:cs typeface="Courier New" panose="02070309020205020404" pitchFamily="49" charset="0"/>
              </a:rPr>
              <a:t>	static int count = 0;</a:t>
            </a:r>
          </a:p>
          <a:p>
            <a:r>
              <a:rPr lang="en-US" altLang="zh-CN" dirty="0">
                <a:latin typeface="Courier New" panose="02070309020205020404" pitchFamily="49" charset="0"/>
                <a:cs typeface="Courier New" panose="02070309020205020404" pitchFamily="49" charset="0"/>
              </a:rPr>
              <a:t>	int temp;</a:t>
            </a:r>
          </a:p>
          <a:p>
            <a:r>
              <a:rPr lang="en-US" altLang="zh-CN" dirty="0">
                <a:latin typeface="Courier New" panose="02070309020205020404" pitchFamily="49" charset="0"/>
                <a:cs typeface="Courier New" panose="02070309020205020404" pitchFamily="49" charset="0"/>
              </a:rPr>
              <a:t>	bufp1 = &amp;</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[1];</a:t>
            </a:r>
          </a:p>
          <a:p>
            <a:r>
              <a:rPr lang="en-US" altLang="zh-CN" dirty="0">
                <a:latin typeface="Courier New" panose="02070309020205020404" pitchFamily="49" charset="0"/>
                <a:cs typeface="Courier New" panose="02070309020205020404" pitchFamily="49" charset="0"/>
              </a:rPr>
              <a:t>	temp = *bufp0;</a:t>
            </a:r>
          </a:p>
          <a:p>
            <a:r>
              <a:rPr lang="en-US" altLang="zh-CN" dirty="0">
                <a:latin typeface="Courier New" panose="02070309020205020404" pitchFamily="49" charset="0"/>
                <a:cs typeface="Courier New" panose="02070309020205020404" pitchFamily="49" charset="0"/>
              </a:rPr>
              <a:t>	*bufp0 = *bufp1;</a:t>
            </a:r>
          </a:p>
          <a:p>
            <a:r>
              <a:rPr lang="en-US" altLang="zh-CN" dirty="0">
                <a:latin typeface="Courier New" panose="02070309020205020404" pitchFamily="49" charset="0"/>
                <a:cs typeface="Courier New" panose="02070309020205020404" pitchFamily="49" charset="0"/>
              </a:rPr>
              <a:t>	*bufp1 = temp;</a:t>
            </a:r>
          </a:p>
          <a:p>
            <a:r>
              <a:rPr lang="en-US" altLang="zh-CN" dirty="0">
                <a:latin typeface="Courier New" panose="02070309020205020404" pitchFamily="49" charset="0"/>
                <a:cs typeface="Courier New" panose="02070309020205020404" pitchFamily="49" charset="0"/>
              </a:rPr>
              <a:t>	count++;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86A40FE9-2711-439E-99EB-FC8492505A79}"/>
              </a:ext>
            </a:extLst>
          </p:cNvPr>
          <p:cNvSpPr/>
          <p:nvPr/>
        </p:nvSpPr>
        <p:spPr>
          <a:xfrm>
            <a:off x="4886503" y="160473"/>
            <a:ext cx="462167" cy="337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1E3C55DD-A132-4E44-9D2B-9BD0670E787D}"/>
              </a:ext>
            </a:extLst>
          </p:cNvPr>
          <p:cNvSpPr/>
          <p:nvPr/>
        </p:nvSpPr>
        <p:spPr>
          <a:xfrm>
            <a:off x="4940362" y="747307"/>
            <a:ext cx="549253" cy="337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7">
            <a:extLst>
              <a:ext uri="{FF2B5EF4-FFF2-40B4-BE49-F238E27FC236}">
                <a16:creationId xmlns:a16="http://schemas.microsoft.com/office/drawing/2014/main" id="{DB68C513-3E7C-4D4E-A76B-562E58DD9F30}"/>
              </a:ext>
            </a:extLst>
          </p:cNvPr>
          <p:cNvSpPr/>
          <p:nvPr/>
        </p:nvSpPr>
        <p:spPr>
          <a:xfrm>
            <a:off x="1086819" y="4984040"/>
            <a:ext cx="2300815" cy="365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8C233BBF-D2E3-432D-B451-E11924AB1A8A}"/>
              </a:ext>
            </a:extLst>
          </p:cNvPr>
          <p:cNvPicPr>
            <a:picLocks noChangeAspect="1"/>
          </p:cNvPicPr>
          <p:nvPr/>
        </p:nvPicPr>
        <p:blipFill>
          <a:blip r:embed="rId5"/>
          <a:stretch>
            <a:fillRect/>
          </a:stretch>
        </p:blipFill>
        <p:spPr>
          <a:xfrm>
            <a:off x="4469430" y="4717905"/>
            <a:ext cx="4299171" cy="2159111"/>
          </a:xfrm>
          <a:prstGeom prst="rect">
            <a:avLst/>
          </a:prstGeom>
        </p:spPr>
      </p:pic>
      <p:cxnSp>
        <p:nvCxnSpPr>
          <p:cNvPr id="13" name="直接箭头连接符 12">
            <a:extLst>
              <a:ext uri="{FF2B5EF4-FFF2-40B4-BE49-F238E27FC236}">
                <a16:creationId xmlns:a16="http://schemas.microsoft.com/office/drawing/2014/main" id="{F823DC2C-4CC7-452D-A070-4274FAE48650}"/>
              </a:ext>
            </a:extLst>
          </p:cNvPr>
          <p:cNvCxnSpPr>
            <a:cxnSpLocks/>
          </p:cNvCxnSpPr>
          <p:nvPr/>
        </p:nvCxnSpPr>
        <p:spPr>
          <a:xfrm flipH="1">
            <a:off x="2612572" y="809897"/>
            <a:ext cx="2177142" cy="4075612"/>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7">
            <a:extLst>
              <a:ext uri="{FF2B5EF4-FFF2-40B4-BE49-F238E27FC236}">
                <a16:creationId xmlns:a16="http://schemas.microsoft.com/office/drawing/2014/main" id="{02078050-DC2A-41DD-A5CB-2A28DFB72C1C}"/>
              </a:ext>
            </a:extLst>
          </p:cNvPr>
          <p:cNvSpPr/>
          <p:nvPr/>
        </p:nvSpPr>
        <p:spPr>
          <a:xfrm>
            <a:off x="2262622" y="1008174"/>
            <a:ext cx="1334018" cy="337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8436453C-1D9B-480C-8C85-A4AC8B7C753D}"/>
              </a:ext>
            </a:extLst>
          </p:cNvPr>
          <p:cNvSpPr txBox="1"/>
          <p:nvPr/>
        </p:nvSpPr>
        <p:spPr>
          <a:xfrm>
            <a:off x="6095646" y="2956741"/>
            <a:ext cx="2011680" cy="369332"/>
          </a:xfrm>
          <a:prstGeom prst="rect">
            <a:avLst/>
          </a:prstGeom>
          <a:noFill/>
        </p:spPr>
        <p:txBody>
          <a:bodyPr wrap="square" rtlCol="0">
            <a:spAutoFit/>
          </a:bodyPr>
          <a:lstStyle/>
          <a:p>
            <a:r>
              <a:rPr lang="en-US" altLang="zh-CN" b="1" dirty="0" err="1">
                <a:solidFill>
                  <a:srgbClr val="FF0000"/>
                </a:solidFill>
              </a:rPr>
              <a:t>buf</a:t>
            </a:r>
            <a:r>
              <a:rPr lang="en-US" altLang="zh-CN" b="1" dirty="0">
                <a:solidFill>
                  <a:srgbClr val="FF0000"/>
                </a:solidFill>
              </a:rPr>
              <a:t>[1]</a:t>
            </a:r>
            <a:r>
              <a:rPr lang="zh-CN" altLang="en-US" b="1" dirty="0">
                <a:solidFill>
                  <a:srgbClr val="FF0000"/>
                </a:solidFill>
              </a:rPr>
              <a:t>的绝对地址</a:t>
            </a:r>
          </a:p>
        </p:txBody>
      </p:sp>
      <p:sp>
        <p:nvSpPr>
          <p:cNvPr id="23" name="文本框 22">
            <a:extLst>
              <a:ext uri="{FF2B5EF4-FFF2-40B4-BE49-F238E27FC236}">
                <a16:creationId xmlns:a16="http://schemas.microsoft.com/office/drawing/2014/main" id="{F62FF190-6B50-4053-8388-C814EC35F78F}"/>
              </a:ext>
            </a:extLst>
          </p:cNvPr>
          <p:cNvSpPr txBox="1"/>
          <p:nvPr/>
        </p:nvSpPr>
        <p:spPr>
          <a:xfrm>
            <a:off x="7101486" y="1381391"/>
            <a:ext cx="2011680" cy="369332"/>
          </a:xfrm>
          <a:prstGeom prst="rect">
            <a:avLst/>
          </a:prstGeom>
          <a:noFill/>
        </p:spPr>
        <p:txBody>
          <a:bodyPr wrap="square" rtlCol="0">
            <a:spAutoFit/>
          </a:bodyPr>
          <a:lstStyle/>
          <a:p>
            <a:r>
              <a:rPr lang="en-US" altLang="zh-CN" b="1" dirty="0">
                <a:solidFill>
                  <a:srgbClr val="FF0000"/>
                </a:solidFill>
              </a:rPr>
              <a:t>bufp1</a:t>
            </a:r>
            <a:r>
              <a:rPr lang="zh-CN" altLang="en-US" b="1" dirty="0">
                <a:solidFill>
                  <a:srgbClr val="FF0000"/>
                </a:solidFill>
              </a:rPr>
              <a:t>的相对地址</a:t>
            </a:r>
          </a:p>
        </p:txBody>
      </p:sp>
      <p:cxnSp>
        <p:nvCxnSpPr>
          <p:cNvPr id="24" name="直接箭头连接符 23">
            <a:extLst>
              <a:ext uri="{FF2B5EF4-FFF2-40B4-BE49-F238E27FC236}">
                <a16:creationId xmlns:a16="http://schemas.microsoft.com/office/drawing/2014/main" id="{E0ED95A5-6779-44BD-A030-C41C73E49F1A}"/>
              </a:ext>
            </a:extLst>
          </p:cNvPr>
          <p:cNvCxnSpPr>
            <a:cxnSpLocks/>
            <a:stCxn id="23" idx="2"/>
          </p:cNvCxnSpPr>
          <p:nvPr/>
        </p:nvCxnSpPr>
        <p:spPr>
          <a:xfrm>
            <a:off x="8107326" y="1750723"/>
            <a:ext cx="130983" cy="774763"/>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2C6EBF0-C024-4E18-98A5-69A18E17CDFC}"/>
              </a:ext>
            </a:extLst>
          </p:cNvPr>
          <p:cNvCxnSpPr>
            <a:cxnSpLocks/>
            <a:stCxn id="22" idx="0"/>
          </p:cNvCxnSpPr>
          <p:nvPr/>
        </p:nvCxnSpPr>
        <p:spPr>
          <a:xfrm flipV="1">
            <a:off x="7101486" y="2686475"/>
            <a:ext cx="501097" cy="270266"/>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9D112B7B-AE7C-42E4-B716-8FF55449BE47}"/>
              </a:ext>
            </a:extLst>
          </p:cNvPr>
          <p:cNvSpPr txBox="1"/>
          <p:nvPr/>
        </p:nvSpPr>
        <p:spPr>
          <a:xfrm>
            <a:off x="7027039" y="305417"/>
            <a:ext cx="1488311" cy="369332"/>
          </a:xfrm>
          <a:prstGeom prst="rect">
            <a:avLst/>
          </a:prstGeom>
          <a:noFill/>
        </p:spPr>
        <p:txBody>
          <a:bodyPr wrap="square" rtlCol="0">
            <a:spAutoFit/>
          </a:bodyPr>
          <a:lstStyle/>
          <a:p>
            <a:r>
              <a:rPr lang="en-US" altLang="zh-CN" b="1" dirty="0">
                <a:solidFill>
                  <a:srgbClr val="FF0000"/>
                </a:solidFill>
              </a:rPr>
              <a:t>0x2334</a:t>
            </a:r>
            <a:endParaRPr lang="zh-CN" altLang="en-US" b="1" dirty="0">
              <a:solidFill>
                <a:srgbClr val="FF0000"/>
              </a:solidFill>
            </a:endParaRPr>
          </a:p>
        </p:txBody>
      </p:sp>
      <p:sp>
        <p:nvSpPr>
          <p:cNvPr id="31" name="文本框 30">
            <a:extLst>
              <a:ext uri="{FF2B5EF4-FFF2-40B4-BE49-F238E27FC236}">
                <a16:creationId xmlns:a16="http://schemas.microsoft.com/office/drawing/2014/main" id="{E00EC609-DBC7-4B5C-9870-686F93D315B2}"/>
              </a:ext>
            </a:extLst>
          </p:cNvPr>
          <p:cNvSpPr txBox="1"/>
          <p:nvPr/>
        </p:nvSpPr>
        <p:spPr>
          <a:xfrm>
            <a:off x="7027039" y="852637"/>
            <a:ext cx="1488311" cy="369332"/>
          </a:xfrm>
          <a:prstGeom prst="rect">
            <a:avLst/>
          </a:prstGeom>
          <a:noFill/>
        </p:spPr>
        <p:txBody>
          <a:bodyPr wrap="square" rtlCol="0">
            <a:spAutoFit/>
          </a:bodyPr>
          <a:lstStyle/>
          <a:p>
            <a:r>
              <a:rPr lang="en-US" altLang="zh-CN" b="1" dirty="0">
                <a:solidFill>
                  <a:srgbClr val="FF0000"/>
                </a:solidFill>
              </a:rPr>
              <a:t>0x2019</a:t>
            </a:r>
            <a:endParaRPr lang="zh-CN" altLang="en-US" b="1" dirty="0">
              <a:solidFill>
                <a:srgbClr val="FF0000"/>
              </a:solidFill>
            </a:endParaRPr>
          </a:p>
        </p:txBody>
      </p:sp>
    </p:spTree>
    <p:extLst>
      <p:ext uri="{BB962C8B-B14F-4D97-AF65-F5344CB8AC3E}">
        <p14:creationId xmlns:p14="http://schemas.microsoft.com/office/powerpoint/2010/main" val="86194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1" grpId="0" animBg="1"/>
      <p:bldP spid="22" grpId="0"/>
      <p:bldP spid="23" grpId="0"/>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D152C92-6A35-4C0C-BBF7-D0E4023CAE41}"/>
              </a:ext>
            </a:extLst>
          </p:cNvPr>
          <p:cNvSpPr>
            <a:spLocks noGrp="1"/>
          </p:cNvSpPr>
          <p:nvPr>
            <p:ph type="ftr" sz="quarter" idx="11"/>
          </p:nvPr>
        </p:nvSpPr>
        <p:spPr/>
        <p:txBody>
          <a:bodyPr/>
          <a:lstStyle/>
          <a:p>
            <a:r>
              <a:rPr lang="en-US" altLang="zh-CN"/>
              <a:t>L2 Float &amp; Asm</a:t>
            </a:r>
            <a:endParaRPr lang="zh-CN" altLang="en-US" dirty="0"/>
          </a:p>
        </p:txBody>
      </p:sp>
      <p:sp>
        <p:nvSpPr>
          <p:cNvPr id="3" name="灯片编号占位符 2">
            <a:extLst>
              <a:ext uri="{FF2B5EF4-FFF2-40B4-BE49-F238E27FC236}">
                <a16:creationId xmlns:a16="http://schemas.microsoft.com/office/drawing/2014/main" id="{2B00E6ED-674B-4FFD-B78B-E2E8F5EE6956}"/>
              </a:ext>
            </a:extLst>
          </p:cNvPr>
          <p:cNvSpPr>
            <a:spLocks noGrp="1"/>
          </p:cNvSpPr>
          <p:nvPr>
            <p:ph type="sldNum" sz="quarter" idx="12"/>
          </p:nvPr>
        </p:nvSpPr>
        <p:spPr/>
        <p:txBody>
          <a:bodyPr/>
          <a:lstStyle/>
          <a:p>
            <a:fld id="{72C11F88-783B-427F-AEBF-5807090EDC39}" type="slidenum">
              <a:rPr lang="zh-CN" altLang="en-US" smtClean="0"/>
              <a:pPr/>
              <a:t>6</a:t>
            </a:fld>
            <a:endParaRPr lang="zh-CN" altLang="en-US" dirty="0"/>
          </a:p>
        </p:txBody>
      </p:sp>
      <p:pic>
        <p:nvPicPr>
          <p:cNvPr id="4" name="图片 3">
            <a:extLst>
              <a:ext uri="{FF2B5EF4-FFF2-40B4-BE49-F238E27FC236}">
                <a16:creationId xmlns:a16="http://schemas.microsoft.com/office/drawing/2014/main" id="{AF1F3BB1-AFB7-450C-907E-0F32CBA11106}"/>
              </a:ext>
            </a:extLst>
          </p:cNvPr>
          <p:cNvPicPr>
            <a:picLocks noChangeAspect="1"/>
          </p:cNvPicPr>
          <p:nvPr/>
        </p:nvPicPr>
        <p:blipFill>
          <a:blip r:embed="rId2"/>
          <a:stretch>
            <a:fillRect/>
          </a:stretch>
        </p:blipFill>
        <p:spPr>
          <a:xfrm>
            <a:off x="457620" y="276481"/>
            <a:ext cx="8350679" cy="609631"/>
          </a:xfrm>
          <a:prstGeom prst="rect">
            <a:avLst/>
          </a:prstGeom>
        </p:spPr>
      </p:pic>
      <p:pic>
        <p:nvPicPr>
          <p:cNvPr id="5" name="图片 4">
            <a:extLst>
              <a:ext uri="{FF2B5EF4-FFF2-40B4-BE49-F238E27FC236}">
                <a16:creationId xmlns:a16="http://schemas.microsoft.com/office/drawing/2014/main" id="{6BEE336C-83D8-4A7A-B964-533EE63488C1}"/>
              </a:ext>
            </a:extLst>
          </p:cNvPr>
          <p:cNvPicPr>
            <a:picLocks noChangeAspect="1"/>
          </p:cNvPicPr>
          <p:nvPr/>
        </p:nvPicPr>
        <p:blipFill>
          <a:blip r:embed="rId3"/>
          <a:stretch>
            <a:fillRect/>
          </a:stretch>
        </p:blipFill>
        <p:spPr>
          <a:xfrm>
            <a:off x="454444" y="1051018"/>
            <a:ext cx="8357029" cy="3397425"/>
          </a:xfrm>
          <a:prstGeom prst="rect">
            <a:avLst/>
          </a:prstGeom>
        </p:spPr>
      </p:pic>
      <p:pic>
        <p:nvPicPr>
          <p:cNvPr id="6" name="图片 5">
            <a:extLst>
              <a:ext uri="{FF2B5EF4-FFF2-40B4-BE49-F238E27FC236}">
                <a16:creationId xmlns:a16="http://schemas.microsoft.com/office/drawing/2014/main" id="{61F60F9A-FA7F-40DD-AA00-FD4E8344BD4B}"/>
              </a:ext>
            </a:extLst>
          </p:cNvPr>
          <p:cNvPicPr>
            <a:picLocks noChangeAspect="1"/>
          </p:cNvPicPr>
          <p:nvPr/>
        </p:nvPicPr>
        <p:blipFill>
          <a:blip r:embed="rId4"/>
          <a:stretch>
            <a:fillRect/>
          </a:stretch>
        </p:blipFill>
        <p:spPr>
          <a:xfrm>
            <a:off x="4509128" y="4613349"/>
            <a:ext cx="4299171" cy="2159111"/>
          </a:xfrm>
          <a:prstGeom prst="rect">
            <a:avLst/>
          </a:prstGeom>
        </p:spPr>
      </p:pic>
      <p:sp>
        <p:nvSpPr>
          <p:cNvPr id="7" name="Rectangle 7">
            <a:extLst>
              <a:ext uri="{FF2B5EF4-FFF2-40B4-BE49-F238E27FC236}">
                <a16:creationId xmlns:a16="http://schemas.microsoft.com/office/drawing/2014/main" id="{92DFA8D3-10B2-4730-9DDC-9098B3372107}"/>
              </a:ext>
            </a:extLst>
          </p:cNvPr>
          <p:cNvSpPr/>
          <p:nvPr/>
        </p:nvSpPr>
        <p:spPr>
          <a:xfrm>
            <a:off x="4973589" y="276481"/>
            <a:ext cx="565062" cy="2982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4">
            <a:extLst>
              <a:ext uri="{FF2B5EF4-FFF2-40B4-BE49-F238E27FC236}">
                <a16:creationId xmlns:a16="http://schemas.microsoft.com/office/drawing/2014/main" id="{474D4BBA-1130-4C6A-AD32-BEA40A2BEB98}"/>
              </a:ext>
            </a:extLst>
          </p:cNvPr>
          <p:cNvSpPr txBox="1"/>
          <p:nvPr/>
        </p:nvSpPr>
        <p:spPr>
          <a:xfrm>
            <a:off x="626113" y="3345884"/>
            <a:ext cx="3590066" cy="34163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a:latin typeface="Courier New" panose="02070309020205020404" pitchFamily="49" charset="0"/>
                <a:cs typeface="Courier New" panose="02070309020205020404" pitchFamily="49" charset="0"/>
              </a:rPr>
              <a:t>extern int </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int *bufp0 = &amp;</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[0];</a:t>
            </a:r>
          </a:p>
          <a:p>
            <a:r>
              <a:rPr lang="en-US" altLang="zh-CN" dirty="0">
                <a:latin typeface="Courier New" panose="02070309020205020404" pitchFamily="49" charset="0"/>
                <a:cs typeface="Courier New" panose="02070309020205020404" pitchFamily="49" charset="0"/>
              </a:rPr>
              <a:t>int *bufp1;</a:t>
            </a:r>
          </a:p>
          <a:p>
            <a:r>
              <a:rPr lang="en-US" altLang="zh-CN" dirty="0">
                <a:latin typeface="Courier New" panose="02070309020205020404" pitchFamily="49" charset="0"/>
                <a:cs typeface="Courier New" panose="02070309020205020404" pitchFamily="49" charset="0"/>
              </a:rPr>
              <a:t>void foo(){</a:t>
            </a:r>
          </a:p>
          <a:p>
            <a:r>
              <a:rPr lang="en-US" altLang="zh-CN" dirty="0">
                <a:latin typeface="Courier New" panose="02070309020205020404" pitchFamily="49" charset="0"/>
                <a:cs typeface="Courier New" panose="02070309020205020404" pitchFamily="49" charset="0"/>
              </a:rPr>
              <a:t>	static int count = 0;</a:t>
            </a:r>
          </a:p>
          <a:p>
            <a:r>
              <a:rPr lang="en-US" altLang="zh-CN" dirty="0">
                <a:latin typeface="Courier New" panose="02070309020205020404" pitchFamily="49" charset="0"/>
                <a:cs typeface="Courier New" panose="02070309020205020404" pitchFamily="49" charset="0"/>
              </a:rPr>
              <a:t>	int temp;</a:t>
            </a:r>
          </a:p>
          <a:p>
            <a:r>
              <a:rPr lang="en-US" altLang="zh-CN" dirty="0">
                <a:latin typeface="Courier New" panose="02070309020205020404" pitchFamily="49" charset="0"/>
                <a:cs typeface="Courier New" panose="02070309020205020404" pitchFamily="49" charset="0"/>
              </a:rPr>
              <a:t>	bufp1 = &amp;</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[1];</a:t>
            </a:r>
          </a:p>
          <a:p>
            <a:r>
              <a:rPr lang="en-US" altLang="zh-CN" dirty="0">
                <a:latin typeface="Courier New" panose="02070309020205020404" pitchFamily="49" charset="0"/>
                <a:cs typeface="Courier New" panose="02070309020205020404" pitchFamily="49" charset="0"/>
              </a:rPr>
              <a:t>	temp = *bufp0;</a:t>
            </a:r>
          </a:p>
          <a:p>
            <a:r>
              <a:rPr lang="en-US" altLang="zh-CN" dirty="0">
                <a:latin typeface="Courier New" panose="02070309020205020404" pitchFamily="49" charset="0"/>
                <a:cs typeface="Courier New" panose="02070309020205020404" pitchFamily="49" charset="0"/>
              </a:rPr>
              <a:t>	*bufp0 = *bufp1;</a:t>
            </a:r>
          </a:p>
          <a:p>
            <a:r>
              <a:rPr lang="en-US" altLang="zh-CN" dirty="0">
                <a:latin typeface="Courier New" panose="02070309020205020404" pitchFamily="49" charset="0"/>
                <a:cs typeface="Courier New" panose="02070309020205020404" pitchFamily="49" charset="0"/>
              </a:rPr>
              <a:t>	*bufp1 = temp;</a:t>
            </a:r>
          </a:p>
          <a:p>
            <a:r>
              <a:rPr lang="en-US" altLang="zh-CN" dirty="0">
                <a:latin typeface="Courier New" panose="02070309020205020404" pitchFamily="49" charset="0"/>
                <a:cs typeface="Courier New" panose="02070309020205020404" pitchFamily="49" charset="0"/>
              </a:rPr>
              <a:t>	count++;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9" name="Rectangle 7">
            <a:extLst>
              <a:ext uri="{FF2B5EF4-FFF2-40B4-BE49-F238E27FC236}">
                <a16:creationId xmlns:a16="http://schemas.microsoft.com/office/drawing/2014/main" id="{CEA9156A-6BF1-4A1E-9ECC-E9BA517CD7CF}"/>
              </a:ext>
            </a:extLst>
          </p:cNvPr>
          <p:cNvSpPr/>
          <p:nvPr/>
        </p:nvSpPr>
        <p:spPr>
          <a:xfrm>
            <a:off x="1051985" y="5272088"/>
            <a:ext cx="2300815" cy="365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7">
            <a:extLst>
              <a:ext uri="{FF2B5EF4-FFF2-40B4-BE49-F238E27FC236}">
                <a16:creationId xmlns:a16="http://schemas.microsoft.com/office/drawing/2014/main" id="{9DBF941D-843D-4A81-89B0-54491BD4AEB3}"/>
              </a:ext>
            </a:extLst>
          </p:cNvPr>
          <p:cNvSpPr/>
          <p:nvPr/>
        </p:nvSpPr>
        <p:spPr>
          <a:xfrm>
            <a:off x="4528457" y="5354542"/>
            <a:ext cx="2300815" cy="365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D663B95-A8C0-46AF-80D5-C173761D0DFC}"/>
              </a:ext>
            </a:extLst>
          </p:cNvPr>
          <p:cNvSpPr txBox="1"/>
          <p:nvPr/>
        </p:nvSpPr>
        <p:spPr>
          <a:xfrm>
            <a:off x="6983494" y="366380"/>
            <a:ext cx="1488311" cy="369332"/>
          </a:xfrm>
          <a:prstGeom prst="rect">
            <a:avLst/>
          </a:prstGeom>
          <a:noFill/>
        </p:spPr>
        <p:txBody>
          <a:bodyPr wrap="square" rtlCol="0">
            <a:spAutoFit/>
          </a:bodyPr>
          <a:lstStyle/>
          <a:p>
            <a:r>
              <a:rPr lang="en-US" altLang="zh-CN" b="1" dirty="0">
                <a:solidFill>
                  <a:srgbClr val="FF0000"/>
                </a:solidFill>
              </a:rPr>
              <a:t>0x1316</a:t>
            </a:r>
            <a:endParaRPr lang="zh-CN" altLang="en-US" b="1" dirty="0">
              <a:solidFill>
                <a:srgbClr val="FF0000"/>
              </a:solidFill>
            </a:endParaRPr>
          </a:p>
        </p:txBody>
      </p:sp>
    </p:spTree>
    <p:extLst>
      <p:ext uri="{BB962C8B-B14F-4D97-AF65-F5344CB8AC3E}">
        <p14:creationId xmlns:p14="http://schemas.microsoft.com/office/powerpoint/2010/main" val="48813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4752603-51A4-4720-9261-48BFB8664E3B}"/>
              </a:ext>
            </a:extLst>
          </p:cNvPr>
          <p:cNvSpPr>
            <a:spLocks noGrp="1"/>
          </p:cNvSpPr>
          <p:nvPr>
            <p:ph type="ftr" sz="quarter" idx="11"/>
          </p:nvPr>
        </p:nvSpPr>
        <p:spPr/>
        <p:txBody>
          <a:bodyPr/>
          <a:lstStyle/>
          <a:p>
            <a:r>
              <a:rPr lang="en-US" altLang="zh-CN"/>
              <a:t>L2 Float &amp; Asm</a:t>
            </a:r>
            <a:endParaRPr lang="zh-CN" altLang="en-US" dirty="0"/>
          </a:p>
        </p:txBody>
      </p:sp>
      <p:sp>
        <p:nvSpPr>
          <p:cNvPr id="3" name="灯片编号占位符 2">
            <a:extLst>
              <a:ext uri="{FF2B5EF4-FFF2-40B4-BE49-F238E27FC236}">
                <a16:creationId xmlns:a16="http://schemas.microsoft.com/office/drawing/2014/main" id="{A28F178E-DF5F-4511-AF19-F66E2B4DC573}"/>
              </a:ext>
            </a:extLst>
          </p:cNvPr>
          <p:cNvSpPr>
            <a:spLocks noGrp="1"/>
          </p:cNvSpPr>
          <p:nvPr>
            <p:ph type="sldNum" sz="quarter" idx="12"/>
          </p:nvPr>
        </p:nvSpPr>
        <p:spPr/>
        <p:txBody>
          <a:bodyPr/>
          <a:lstStyle/>
          <a:p>
            <a:fld id="{72C11F88-783B-427F-AEBF-5807090EDC39}" type="slidenum">
              <a:rPr lang="zh-CN" altLang="en-US" smtClean="0"/>
              <a:pPr/>
              <a:t>7</a:t>
            </a:fld>
            <a:endParaRPr lang="zh-CN" altLang="en-US" dirty="0"/>
          </a:p>
        </p:txBody>
      </p:sp>
      <p:pic>
        <p:nvPicPr>
          <p:cNvPr id="4" name="图片 3">
            <a:extLst>
              <a:ext uri="{FF2B5EF4-FFF2-40B4-BE49-F238E27FC236}">
                <a16:creationId xmlns:a16="http://schemas.microsoft.com/office/drawing/2014/main" id="{73E84F6A-B9FF-4C90-A453-AD63C66F03DD}"/>
              </a:ext>
            </a:extLst>
          </p:cNvPr>
          <p:cNvPicPr>
            <a:picLocks noChangeAspect="1"/>
          </p:cNvPicPr>
          <p:nvPr/>
        </p:nvPicPr>
        <p:blipFill>
          <a:blip r:embed="rId2"/>
          <a:stretch>
            <a:fillRect/>
          </a:stretch>
        </p:blipFill>
        <p:spPr>
          <a:xfrm>
            <a:off x="412536" y="265414"/>
            <a:ext cx="8318928" cy="596931"/>
          </a:xfrm>
          <a:prstGeom prst="rect">
            <a:avLst/>
          </a:prstGeom>
        </p:spPr>
      </p:pic>
      <p:pic>
        <p:nvPicPr>
          <p:cNvPr id="5" name="图片 4">
            <a:extLst>
              <a:ext uri="{FF2B5EF4-FFF2-40B4-BE49-F238E27FC236}">
                <a16:creationId xmlns:a16="http://schemas.microsoft.com/office/drawing/2014/main" id="{93944121-BA01-41D7-934B-33B35C4FA4AC}"/>
              </a:ext>
            </a:extLst>
          </p:cNvPr>
          <p:cNvPicPr>
            <a:picLocks noChangeAspect="1"/>
          </p:cNvPicPr>
          <p:nvPr/>
        </p:nvPicPr>
        <p:blipFill>
          <a:blip r:embed="rId3"/>
          <a:stretch>
            <a:fillRect/>
          </a:stretch>
        </p:blipFill>
        <p:spPr>
          <a:xfrm>
            <a:off x="412536" y="1059959"/>
            <a:ext cx="8344329" cy="5016758"/>
          </a:xfrm>
          <a:prstGeom prst="rect">
            <a:avLst/>
          </a:prstGeom>
        </p:spPr>
      </p:pic>
      <p:sp>
        <p:nvSpPr>
          <p:cNvPr id="6" name="TextBox 4">
            <a:extLst>
              <a:ext uri="{FF2B5EF4-FFF2-40B4-BE49-F238E27FC236}">
                <a16:creationId xmlns:a16="http://schemas.microsoft.com/office/drawing/2014/main" id="{3F70B7B3-7408-42E8-98C8-C2A790F20C5C}"/>
              </a:ext>
            </a:extLst>
          </p:cNvPr>
          <p:cNvSpPr txBox="1"/>
          <p:nvPr/>
        </p:nvSpPr>
        <p:spPr>
          <a:xfrm>
            <a:off x="626113" y="3345884"/>
            <a:ext cx="3590066" cy="34163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a:latin typeface="Courier New" panose="02070309020205020404" pitchFamily="49" charset="0"/>
                <a:cs typeface="Courier New" panose="02070309020205020404" pitchFamily="49" charset="0"/>
              </a:rPr>
              <a:t>extern int </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int *bufp0 = &amp;</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[0];</a:t>
            </a:r>
          </a:p>
          <a:p>
            <a:r>
              <a:rPr lang="en-US" altLang="zh-CN" dirty="0">
                <a:latin typeface="Courier New" panose="02070309020205020404" pitchFamily="49" charset="0"/>
                <a:cs typeface="Courier New" panose="02070309020205020404" pitchFamily="49" charset="0"/>
              </a:rPr>
              <a:t>int *bufp1;</a:t>
            </a:r>
          </a:p>
          <a:p>
            <a:r>
              <a:rPr lang="en-US" altLang="zh-CN" dirty="0">
                <a:latin typeface="Courier New" panose="02070309020205020404" pitchFamily="49" charset="0"/>
                <a:cs typeface="Courier New" panose="02070309020205020404" pitchFamily="49" charset="0"/>
              </a:rPr>
              <a:t>void foo(){</a:t>
            </a:r>
          </a:p>
          <a:p>
            <a:r>
              <a:rPr lang="en-US" altLang="zh-CN" dirty="0">
                <a:latin typeface="Courier New" panose="02070309020205020404" pitchFamily="49" charset="0"/>
                <a:cs typeface="Courier New" panose="02070309020205020404" pitchFamily="49" charset="0"/>
              </a:rPr>
              <a:t>	static int count = 0;</a:t>
            </a:r>
          </a:p>
          <a:p>
            <a:r>
              <a:rPr lang="en-US" altLang="zh-CN" dirty="0">
                <a:latin typeface="Courier New" panose="02070309020205020404" pitchFamily="49" charset="0"/>
                <a:cs typeface="Courier New" panose="02070309020205020404" pitchFamily="49" charset="0"/>
              </a:rPr>
              <a:t>	int temp;</a:t>
            </a:r>
          </a:p>
          <a:p>
            <a:r>
              <a:rPr lang="en-US" altLang="zh-CN" dirty="0">
                <a:latin typeface="Courier New" panose="02070309020205020404" pitchFamily="49" charset="0"/>
                <a:cs typeface="Courier New" panose="02070309020205020404" pitchFamily="49" charset="0"/>
              </a:rPr>
              <a:t>	bufp1 = &amp;</a:t>
            </a:r>
            <a:r>
              <a:rPr lang="en-US" altLang="zh-CN" dirty="0" err="1">
                <a:latin typeface="Courier New" panose="02070309020205020404" pitchFamily="49" charset="0"/>
                <a:cs typeface="Courier New" panose="02070309020205020404" pitchFamily="49" charset="0"/>
              </a:rPr>
              <a:t>buf</a:t>
            </a:r>
            <a:r>
              <a:rPr lang="en-US" altLang="zh-CN" dirty="0">
                <a:latin typeface="Courier New" panose="02070309020205020404" pitchFamily="49" charset="0"/>
                <a:cs typeface="Courier New" panose="02070309020205020404" pitchFamily="49" charset="0"/>
              </a:rPr>
              <a:t>[1];</a:t>
            </a:r>
          </a:p>
          <a:p>
            <a:r>
              <a:rPr lang="en-US" altLang="zh-CN" dirty="0">
                <a:latin typeface="Courier New" panose="02070309020205020404" pitchFamily="49" charset="0"/>
                <a:cs typeface="Courier New" panose="02070309020205020404" pitchFamily="49" charset="0"/>
              </a:rPr>
              <a:t>	temp = *bufp0;</a:t>
            </a:r>
          </a:p>
          <a:p>
            <a:r>
              <a:rPr lang="en-US" altLang="zh-CN" dirty="0">
                <a:latin typeface="Courier New" panose="02070309020205020404" pitchFamily="49" charset="0"/>
                <a:cs typeface="Courier New" panose="02070309020205020404" pitchFamily="49" charset="0"/>
              </a:rPr>
              <a:t>	*bufp0 = *bufp1;</a:t>
            </a:r>
          </a:p>
          <a:p>
            <a:r>
              <a:rPr lang="en-US" altLang="zh-CN" dirty="0">
                <a:latin typeface="Courier New" panose="02070309020205020404" pitchFamily="49" charset="0"/>
                <a:cs typeface="Courier New" panose="02070309020205020404" pitchFamily="49" charset="0"/>
              </a:rPr>
              <a:t>	*bufp1 = temp;</a:t>
            </a:r>
          </a:p>
          <a:p>
            <a:r>
              <a:rPr lang="en-US" altLang="zh-CN" dirty="0">
                <a:latin typeface="Courier New" panose="02070309020205020404" pitchFamily="49" charset="0"/>
                <a:cs typeface="Courier New" panose="02070309020205020404" pitchFamily="49" charset="0"/>
              </a:rPr>
              <a:t>	count++;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Rectangle 7">
            <a:extLst>
              <a:ext uri="{FF2B5EF4-FFF2-40B4-BE49-F238E27FC236}">
                <a16:creationId xmlns:a16="http://schemas.microsoft.com/office/drawing/2014/main" id="{19CEBE53-1D3F-49B4-A2F7-81EFF7BEFB87}"/>
              </a:ext>
            </a:extLst>
          </p:cNvPr>
          <p:cNvSpPr/>
          <p:nvPr/>
        </p:nvSpPr>
        <p:spPr>
          <a:xfrm>
            <a:off x="6783977" y="2621281"/>
            <a:ext cx="1384663" cy="2640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67C566EA-730B-4A90-9B88-A14F872B9939}"/>
              </a:ext>
            </a:extLst>
          </p:cNvPr>
          <p:cNvSpPr/>
          <p:nvPr/>
        </p:nvSpPr>
        <p:spPr>
          <a:xfrm>
            <a:off x="1130363" y="6116553"/>
            <a:ext cx="1281912" cy="3355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095BC02-3222-4189-AE7B-1843F8ACE4E4}"/>
              </a:ext>
            </a:extLst>
          </p:cNvPr>
          <p:cNvSpPr txBox="1"/>
          <p:nvPr/>
        </p:nvSpPr>
        <p:spPr>
          <a:xfrm>
            <a:off x="6983494" y="366380"/>
            <a:ext cx="1488311" cy="369332"/>
          </a:xfrm>
          <a:prstGeom prst="rect">
            <a:avLst/>
          </a:prstGeom>
          <a:noFill/>
        </p:spPr>
        <p:txBody>
          <a:bodyPr wrap="square" rtlCol="0">
            <a:spAutoFit/>
          </a:bodyPr>
          <a:lstStyle/>
          <a:p>
            <a:r>
              <a:rPr lang="en-US" altLang="zh-CN" b="1" dirty="0">
                <a:solidFill>
                  <a:srgbClr val="FF0000"/>
                </a:solidFill>
              </a:rPr>
              <a:t>0x1fdc</a:t>
            </a:r>
            <a:endParaRPr lang="zh-CN" altLang="en-US" b="1" dirty="0">
              <a:solidFill>
                <a:srgbClr val="FF0000"/>
              </a:solidFill>
            </a:endParaRPr>
          </a:p>
        </p:txBody>
      </p:sp>
      <p:sp>
        <p:nvSpPr>
          <p:cNvPr id="11" name="Rectangle 7">
            <a:extLst>
              <a:ext uri="{FF2B5EF4-FFF2-40B4-BE49-F238E27FC236}">
                <a16:creationId xmlns:a16="http://schemas.microsoft.com/office/drawing/2014/main" id="{6AEF7864-CEE8-407A-AE41-20CB97E9214B}"/>
              </a:ext>
            </a:extLst>
          </p:cNvPr>
          <p:cNvSpPr/>
          <p:nvPr/>
        </p:nvSpPr>
        <p:spPr>
          <a:xfrm>
            <a:off x="4572000" y="5259977"/>
            <a:ext cx="1236617" cy="277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548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A4B16A8-673C-472E-A220-AE2FB46DA6C5}"/>
              </a:ext>
            </a:extLst>
          </p:cNvPr>
          <p:cNvSpPr>
            <a:spLocks noGrp="1"/>
          </p:cNvSpPr>
          <p:nvPr>
            <p:ph type="ftr" sz="quarter" idx="11"/>
          </p:nvPr>
        </p:nvSpPr>
        <p:spPr/>
        <p:txBody>
          <a:bodyPr/>
          <a:lstStyle/>
          <a:p>
            <a:r>
              <a:rPr lang="en-US" altLang="zh-CN" dirty="0"/>
              <a:t>Linking</a:t>
            </a:r>
            <a:endParaRPr lang="zh-CN" altLang="en-US" dirty="0"/>
          </a:p>
        </p:txBody>
      </p:sp>
      <p:sp>
        <p:nvSpPr>
          <p:cNvPr id="5" name="灯片编号占位符 4">
            <a:extLst>
              <a:ext uri="{FF2B5EF4-FFF2-40B4-BE49-F238E27FC236}">
                <a16:creationId xmlns:a16="http://schemas.microsoft.com/office/drawing/2014/main" id="{66DD9A84-2D66-4461-9782-762DE3CBC816}"/>
              </a:ext>
            </a:extLst>
          </p:cNvPr>
          <p:cNvSpPr>
            <a:spLocks noGrp="1"/>
          </p:cNvSpPr>
          <p:nvPr>
            <p:ph type="sldNum" sz="quarter" idx="12"/>
          </p:nvPr>
        </p:nvSpPr>
        <p:spPr/>
        <p:txBody>
          <a:bodyPr/>
          <a:lstStyle/>
          <a:p>
            <a:fld id="{72C11F88-783B-427F-AEBF-5807090EDC39}" type="slidenum">
              <a:rPr lang="zh-CN" altLang="en-US" smtClean="0"/>
              <a:pPr/>
              <a:t>8</a:t>
            </a:fld>
            <a:endParaRPr lang="zh-CN" altLang="en-US" dirty="0"/>
          </a:p>
        </p:txBody>
      </p:sp>
      <p:sp>
        <p:nvSpPr>
          <p:cNvPr id="6" name="TextBox 4">
            <a:extLst>
              <a:ext uri="{FF2B5EF4-FFF2-40B4-BE49-F238E27FC236}">
                <a16:creationId xmlns:a16="http://schemas.microsoft.com/office/drawing/2014/main" id="{16CE2CE4-2615-4645-BFDD-9251D0029002}"/>
              </a:ext>
            </a:extLst>
          </p:cNvPr>
          <p:cNvSpPr txBox="1"/>
          <p:nvPr/>
        </p:nvSpPr>
        <p:spPr>
          <a:xfrm>
            <a:off x="481199" y="2382653"/>
            <a:ext cx="5670272" cy="175432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a:latin typeface="Courier New" panose="02070309020205020404" pitchFamily="49" charset="0"/>
                <a:cs typeface="Courier New" panose="02070309020205020404" pitchFamily="49" charset="0"/>
              </a:rPr>
              <a:t>void foo(void);</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int main(){</a:t>
            </a:r>
          </a:p>
          <a:p>
            <a:r>
              <a:rPr lang="en-US" altLang="zh-CN" dirty="0">
                <a:latin typeface="Courier New" panose="02070309020205020404" pitchFamily="49" charset="0"/>
                <a:cs typeface="Courier New" panose="02070309020205020404" pitchFamily="49" charset="0"/>
              </a:rPr>
              <a:t>	foo();</a:t>
            </a:r>
          </a:p>
          <a:p>
            <a:r>
              <a:rPr lang="en-US" altLang="zh-CN" dirty="0">
                <a:latin typeface="Courier New" panose="02070309020205020404" pitchFamily="49" charset="0"/>
                <a:cs typeface="Courier New" panose="02070309020205020404" pitchFamily="49" charset="0"/>
              </a:rPr>
              <a:t>	return 0;</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TextBox 4">
            <a:extLst>
              <a:ext uri="{FF2B5EF4-FFF2-40B4-BE49-F238E27FC236}">
                <a16:creationId xmlns:a16="http://schemas.microsoft.com/office/drawing/2014/main" id="{8B40167C-3813-4CE3-BDDB-E23997A540F2}"/>
              </a:ext>
            </a:extLst>
          </p:cNvPr>
          <p:cNvSpPr txBox="1"/>
          <p:nvPr/>
        </p:nvSpPr>
        <p:spPr>
          <a:xfrm>
            <a:off x="481199" y="4846721"/>
            <a:ext cx="5670272"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a:latin typeface="Courier New" panose="02070309020205020404" pitchFamily="49" charset="0"/>
                <a:cs typeface="Courier New" panose="02070309020205020404" pitchFamily="49" charset="0"/>
              </a:rPr>
              <a:t>int foo = 0xc3;</a:t>
            </a:r>
            <a:endParaRPr lang="zh-CN" altLang="en-US" dirty="0">
              <a:latin typeface="Courier New" panose="02070309020205020404" pitchFamily="49" charset="0"/>
              <a:cs typeface="Courier New" panose="02070309020205020404" pitchFamily="49" charset="0"/>
            </a:endParaRPr>
          </a:p>
        </p:txBody>
      </p:sp>
      <p:sp>
        <p:nvSpPr>
          <p:cNvPr id="8" name="文本框 7">
            <a:extLst>
              <a:ext uri="{FF2B5EF4-FFF2-40B4-BE49-F238E27FC236}">
                <a16:creationId xmlns:a16="http://schemas.microsoft.com/office/drawing/2014/main" id="{498D7FA4-CFDF-4987-97AF-765B04280636}"/>
              </a:ext>
            </a:extLst>
          </p:cNvPr>
          <p:cNvSpPr txBox="1"/>
          <p:nvPr/>
        </p:nvSpPr>
        <p:spPr>
          <a:xfrm>
            <a:off x="373546" y="306855"/>
            <a:ext cx="4572924" cy="584775"/>
          </a:xfrm>
          <a:prstGeom prst="rect">
            <a:avLst/>
          </a:prstGeom>
          <a:noFill/>
        </p:spPr>
        <p:txBody>
          <a:bodyPr wrap="square" rtlCol="0">
            <a:spAutoFit/>
          </a:bodyPr>
          <a:lstStyle/>
          <a:p>
            <a:r>
              <a:rPr lang="en-US" altLang="zh-CN" sz="3200" b="1" dirty="0"/>
              <a:t>Pitfall</a:t>
            </a:r>
          </a:p>
        </p:txBody>
      </p:sp>
      <p:sp>
        <p:nvSpPr>
          <p:cNvPr id="9" name="文本框 8">
            <a:extLst>
              <a:ext uri="{FF2B5EF4-FFF2-40B4-BE49-F238E27FC236}">
                <a16:creationId xmlns:a16="http://schemas.microsoft.com/office/drawing/2014/main" id="{EFA9DFA8-1A3A-4BBA-BE5A-B86A9A22EBF5}"/>
              </a:ext>
            </a:extLst>
          </p:cNvPr>
          <p:cNvSpPr txBox="1"/>
          <p:nvPr/>
        </p:nvSpPr>
        <p:spPr>
          <a:xfrm>
            <a:off x="4401048" y="3718585"/>
            <a:ext cx="2759623" cy="382349"/>
          </a:xfrm>
          <a:prstGeom prst="rect">
            <a:avLst/>
          </a:prstGeom>
          <a:noFill/>
        </p:spPr>
        <p:txBody>
          <a:bodyPr wrap="square" rtlCol="0">
            <a:spAutoFit/>
          </a:bodyPr>
          <a:lstStyle/>
          <a:p>
            <a:pPr algn="ctr">
              <a:lnSpc>
                <a:spcPct val="110000"/>
              </a:lnSpc>
            </a:pPr>
            <a:r>
              <a:rPr lang="en-US" altLang="zh-CN" dirty="0" err="1"/>
              <a:t>foo.c</a:t>
            </a:r>
            <a:endParaRPr lang="zh-CN" altLang="en-US" dirty="0"/>
          </a:p>
        </p:txBody>
      </p:sp>
      <p:sp>
        <p:nvSpPr>
          <p:cNvPr id="10" name="文本框 9">
            <a:extLst>
              <a:ext uri="{FF2B5EF4-FFF2-40B4-BE49-F238E27FC236}">
                <a16:creationId xmlns:a16="http://schemas.microsoft.com/office/drawing/2014/main" id="{BA835791-42D3-4FB1-B47D-0058D73C79E1}"/>
              </a:ext>
            </a:extLst>
          </p:cNvPr>
          <p:cNvSpPr txBox="1"/>
          <p:nvPr/>
        </p:nvSpPr>
        <p:spPr>
          <a:xfrm>
            <a:off x="4401047" y="4833704"/>
            <a:ext cx="2759623" cy="382349"/>
          </a:xfrm>
          <a:prstGeom prst="rect">
            <a:avLst/>
          </a:prstGeom>
          <a:noFill/>
        </p:spPr>
        <p:txBody>
          <a:bodyPr wrap="square" rtlCol="0">
            <a:spAutoFit/>
          </a:bodyPr>
          <a:lstStyle/>
          <a:p>
            <a:pPr algn="ctr">
              <a:lnSpc>
                <a:spcPct val="110000"/>
              </a:lnSpc>
            </a:pPr>
            <a:r>
              <a:rPr lang="en-US" altLang="zh-CN" dirty="0" err="1"/>
              <a:t>bar.c</a:t>
            </a:r>
            <a:endParaRPr lang="zh-CN" altLang="en-US" dirty="0"/>
          </a:p>
        </p:txBody>
      </p:sp>
      <p:sp>
        <p:nvSpPr>
          <p:cNvPr id="11" name="文本框 10">
            <a:extLst>
              <a:ext uri="{FF2B5EF4-FFF2-40B4-BE49-F238E27FC236}">
                <a16:creationId xmlns:a16="http://schemas.microsoft.com/office/drawing/2014/main" id="{931F5226-3410-4059-A274-D3E241652BC9}"/>
              </a:ext>
            </a:extLst>
          </p:cNvPr>
          <p:cNvSpPr txBox="1"/>
          <p:nvPr/>
        </p:nvSpPr>
        <p:spPr>
          <a:xfrm>
            <a:off x="373546" y="1208971"/>
            <a:ext cx="7899597" cy="991746"/>
          </a:xfrm>
          <a:prstGeom prst="rect">
            <a:avLst/>
          </a:prstGeom>
          <a:noFill/>
        </p:spPr>
        <p:txBody>
          <a:bodyPr wrap="square" rtlCol="0">
            <a:spAutoFit/>
          </a:bodyPr>
          <a:lstStyle/>
          <a:p>
            <a:pPr>
              <a:lnSpc>
                <a:spcPct val="110000"/>
              </a:lnSpc>
            </a:pPr>
            <a:r>
              <a:rPr lang="zh-CN" altLang="en-US" dirty="0"/>
              <a:t>已知</a:t>
            </a:r>
            <a:r>
              <a:rPr lang="en-US" altLang="zh-CN" dirty="0"/>
              <a:t>x86-64</a:t>
            </a:r>
            <a:r>
              <a:rPr lang="zh-CN" altLang="en-US" dirty="0"/>
              <a:t>汇编指令 </a:t>
            </a:r>
            <a:r>
              <a:rPr lang="en-US" altLang="zh-CN" dirty="0"/>
              <a:t>ret </a:t>
            </a:r>
            <a:r>
              <a:rPr lang="zh-CN" altLang="en-US" dirty="0"/>
              <a:t>的十六进制机器码为 </a:t>
            </a:r>
            <a:r>
              <a:rPr lang="en-US" altLang="zh-CN" dirty="0"/>
              <a:t>0xc3 </a:t>
            </a:r>
            <a:r>
              <a:rPr lang="zh-CN" altLang="en-US" dirty="0"/>
              <a:t>。如果在一台现代</a:t>
            </a:r>
            <a:r>
              <a:rPr lang="en-US" altLang="zh-CN" dirty="0"/>
              <a:t>Intel x86</a:t>
            </a:r>
            <a:r>
              <a:rPr lang="zh-CN" altLang="en-US" dirty="0"/>
              <a:t>机器上使用 </a:t>
            </a:r>
            <a:r>
              <a:rPr lang="en-US" altLang="zh-CN" dirty="0" err="1"/>
              <a:t>gcc</a:t>
            </a:r>
            <a:r>
              <a:rPr lang="en-US" altLang="zh-CN" dirty="0"/>
              <a:t> </a:t>
            </a:r>
            <a:r>
              <a:rPr lang="zh-CN" altLang="en-US" dirty="0"/>
              <a:t>编译 </a:t>
            </a:r>
            <a:r>
              <a:rPr lang="en-US" altLang="zh-CN" dirty="0" err="1"/>
              <a:t>foo.c</a:t>
            </a:r>
            <a:r>
              <a:rPr lang="en-US" altLang="zh-CN" dirty="0"/>
              <a:t> </a:t>
            </a:r>
            <a:r>
              <a:rPr lang="zh-CN" altLang="en-US" dirty="0"/>
              <a:t>和 </a:t>
            </a:r>
            <a:r>
              <a:rPr lang="en-US" altLang="zh-CN" dirty="0" err="1"/>
              <a:t>bar.c</a:t>
            </a:r>
            <a:r>
              <a:rPr lang="en-US" altLang="zh-CN" dirty="0"/>
              <a:t> </a:t>
            </a:r>
            <a:r>
              <a:rPr lang="zh-CN" altLang="en-US" dirty="0"/>
              <a:t>得到可执行文件 </a:t>
            </a:r>
            <a:r>
              <a:rPr lang="en-US" altLang="zh-CN" dirty="0" err="1"/>
              <a:t>a.out</a:t>
            </a:r>
            <a:r>
              <a:rPr lang="en-US" altLang="zh-CN" dirty="0"/>
              <a:t> </a:t>
            </a:r>
            <a:r>
              <a:rPr lang="zh-CN" altLang="en-US" dirty="0"/>
              <a:t>，再执行它，则会遇到如下哪种情况？</a:t>
            </a:r>
          </a:p>
        </p:txBody>
      </p:sp>
      <p:sp>
        <p:nvSpPr>
          <p:cNvPr id="12" name="矩形 11">
            <a:extLst>
              <a:ext uri="{FF2B5EF4-FFF2-40B4-BE49-F238E27FC236}">
                <a16:creationId xmlns:a16="http://schemas.microsoft.com/office/drawing/2014/main" id="{0C6D7EA0-CCF4-4E2D-92E5-8D1704FFC7B3}"/>
              </a:ext>
            </a:extLst>
          </p:cNvPr>
          <p:cNvSpPr/>
          <p:nvPr/>
        </p:nvSpPr>
        <p:spPr>
          <a:xfrm>
            <a:off x="6500404" y="2225906"/>
            <a:ext cx="1972492" cy="1608069"/>
          </a:xfrm>
          <a:prstGeom prst="rect">
            <a:avLst/>
          </a:prstGeom>
        </p:spPr>
        <p:txBody>
          <a:bodyPr wrap="square">
            <a:spAutoFit/>
          </a:bodyPr>
          <a:lstStyle/>
          <a:p>
            <a:pPr marL="285750" indent="-285750">
              <a:lnSpc>
                <a:spcPct val="140000"/>
              </a:lnSpc>
              <a:buClr>
                <a:schemeClr val="accent2">
                  <a:lumMod val="75000"/>
                </a:schemeClr>
              </a:buClr>
              <a:buFont typeface="Wingdings" panose="05000000000000000000" pitchFamily="2" charset="2"/>
              <a:buChar char="n"/>
            </a:pPr>
            <a:r>
              <a:rPr lang="zh-CN" altLang="en-US" dirty="0"/>
              <a:t>编译时报错</a:t>
            </a:r>
            <a:endParaRPr lang="en-US" altLang="zh-CN" dirty="0"/>
          </a:p>
          <a:p>
            <a:pPr marL="285750" indent="-285750">
              <a:lnSpc>
                <a:spcPct val="140000"/>
              </a:lnSpc>
              <a:buClr>
                <a:schemeClr val="accent2">
                  <a:lumMod val="75000"/>
                </a:schemeClr>
              </a:buClr>
              <a:buFont typeface="Wingdings" panose="05000000000000000000" pitchFamily="2" charset="2"/>
              <a:buChar char="n"/>
            </a:pPr>
            <a:r>
              <a:rPr lang="zh-CN" altLang="en-US" dirty="0"/>
              <a:t>链接时报错</a:t>
            </a:r>
            <a:endParaRPr lang="en-US" altLang="zh-CN" dirty="0"/>
          </a:p>
          <a:p>
            <a:pPr marL="285750" indent="-285750">
              <a:lnSpc>
                <a:spcPct val="140000"/>
              </a:lnSpc>
              <a:buClr>
                <a:schemeClr val="accent2">
                  <a:lumMod val="75000"/>
                </a:schemeClr>
              </a:buClr>
              <a:buFont typeface="Wingdings" panose="05000000000000000000" pitchFamily="2" charset="2"/>
              <a:buChar char="n"/>
            </a:pPr>
            <a:r>
              <a:rPr lang="zh-CN" altLang="en-US" dirty="0"/>
              <a:t>执行时出错</a:t>
            </a:r>
            <a:endParaRPr lang="en-US" altLang="zh-CN" dirty="0"/>
          </a:p>
          <a:p>
            <a:pPr marL="285750" indent="-285750">
              <a:lnSpc>
                <a:spcPct val="140000"/>
              </a:lnSpc>
              <a:buClr>
                <a:schemeClr val="accent2">
                  <a:lumMod val="75000"/>
                </a:schemeClr>
              </a:buClr>
              <a:buFont typeface="Wingdings" panose="05000000000000000000" pitchFamily="2" charset="2"/>
              <a:buChar char="n"/>
            </a:pPr>
            <a:r>
              <a:rPr lang="zh-CN" altLang="en-US" dirty="0"/>
              <a:t>不出错</a:t>
            </a:r>
          </a:p>
        </p:txBody>
      </p:sp>
    </p:spTree>
    <p:extLst>
      <p:ext uri="{BB962C8B-B14F-4D97-AF65-F5344CB8AC3E}">
        <p14:creationId xmlns:p14="http://schemas.microsoft.com/office/powerpoint/2010/main" val="183260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DA13E76-335D-40EF-B4D7-FF8D7DAB7139}"/>
              </a:ext>
            </a:extLst>
          </p:cNvPr>
          <p:cNvSpPr>
            <a:spLocks noGrp="1"/>
          </p:cNvSpPr>
          <p:nvPr>
            <p:ph type="ftr" sz="quarter" idx="11"/>
          </p:nvPr>
        </p:nvSpPr>
        <p:spPr/>
        <p:txBody>
          <a:bodyPr/>
          <a:lstStyle/>
          <a:p>
            <a:r>
              <a:rPr lang="en-US" altLang="zh-CN" dirty="0"/>
              <a:t>Linking</a:t>
            </a:r>
            <a:endParaRPr lang="zh-CN" altLang="en-US" dirty="0"/>
          </a:p>
        </p:txBody>
      </p:sp>
      <p:sp>
        <p:nvSpPr>
          <p:cNvPr id="3" name="灯片编号占位符 2">
            <a:extLst>
              <a:ext uri="{FF2B5EF4-FFF2-40B4-BE49-F238E27FC236}">
                <a16:creationId xmlns:a16="http://schemas.microsoft.com/office/drawing/2014/main" id="{D13AF158-7C07-4C22-9E2A-F2EBDE1BC545}"/>
              </a:ext>
            </a:extLst>
          </p:cNvPr>
          <p:cNvSpPr>
            <a:spLocks noGrp="1"/>
          </p:cNvSpPr>
          <p:nvPr>
            <p:ph type="sldNum" sz="quarter" idx="12"/>
          </p:nvPr>
        </p:nvSpPr>
        <p:spPr/>
        <p:txBody>
          <a:bodyPr/>
          <a:lstStyle/>
          <a:p>
            <a:fld id="{72C11F88-783B-427F-AEBF-5807090EDC39}" type="slidenum">
              <a:rPr lang="zh-CN" altLang="en-US" smtClean="0"/>
              <a:pPr/>
              <a:t>9</a:t>
            </a:fld>
            <a:endParaRPr lang="zh-CN" altLang="en-US" dirty="0"/>
          </a:p>
        </p:txBody>
      </p:sp>
      <p:sp>
        <p:nvSpPr>
          <p:cNvPr id="4" name="TextBox 4">
            <a:extLst>
              <a:ext uri="{FF2B5EF4-FFF2-40B4-BE49-F238E27FC236}">
                <a16:creationId xmlns:a16="http://schemas.microsoft.com/office/drawing/2014/main" id="{635E9A75-F4C1-40DD-9688-16FF326B1830}"/>
              </a:ext>
            </a:extLst>
          </p:cNvPr>
          <p:cNvSpPr txBox="1"/>
          <p:nvPr/>
        </p:nvSpPr>
        <p:spPr>
          <a:xfrm>
            <a:off x="280900" y="310020"/>
            <a:ext cx="5670272" cy="175432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a:latin typeface="Courier New" panose="02070309020205020404" pitchFamily="49" charset="0"/>
                <a:cs typeface="Courier New" panose="02070309020205020404" pitchFamily="49" charset="0"/>
              </a:rPr>
              <a:t>void foo(void);</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int main(){</a:t>
            </a:r>
          </a:p>
          <a:p>
            <a:r>
              <a:rPr lang="en-US" altLang="zh-CN" dirty="0">
                <a:latin typeface="Courier New" panose="02070309020205020404" pitchFamily="49" charset="0"/>
                <a:cs typeface="Courier New" panose="02070309020205020404" pitchFamily="49" charset="0"/>
              </a:rPr>
              <a:t>	foo();</a:t>
            </a:r>
          </a:p>
          <a:p>
            <a:r>
              <a:rPr lang="en-US" altLang="zh-CN" dirty="0">
                <a:latin typeface="Courier New" panose="02070309020205020404" pitchFamily="49" charset="0"/>
                <a:cs typeface="Courier New" panose="02070309020205020404" pitchFamily="49" charset="0"/>
              </a:rPr>
              <a:t>	return 0;</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F40F9FA0-F1DC-4DFD-8B06-98365E9A3C85}"/>
              </a:ext>
            </a:extLst>
          </p:cNvPr>
          <p:cNvSpPr txBox="1"/>
          <p:nvPr/>
        </p:nvSpPr>
        <p:spPr>
          <a:xfrm>
            <a:off x="4235585" y="1681997"/>
            <a:ext cx="2759623" cy="382349"/>
          </a:xfrm>
          <a:prstGeom prst="rect">
            <a:avLst/>
          </a:prstGeom>
          <a:noFill/>
        </p:spPr>
        <p:txBody>
          <a:bodyPr wrap="square" rtlCol="0">
            <a:spAutoFit/>
          </a:bodyPr>
          <a:lstStyle/>
          <a:p>
            <a:pPr algn="ctr">
              <a:lnSpc>
                <a:spcPct val="110000"/>
              </a:lnSpc>
            </a:pPr>
            <a:r>
              <a:rPr lang="en-US" altLang="zh-CN" dirty="0" err="1"/>
              <a:t>foo.c</a:t>
            </a:r>
            <a:endParaRPr lang="zh-CN" altLang="en-US" dirty="0"/>
          </a:p>
        </p:txBody>
      </p:sp>
      <p:sp>
        <p:nvSpPr>
          <p:cNvPr id="9" name="文本框 8">
            <a:extLst>
              <a:ext uri="{FF2B5EF4-FFF2-40B4-BE49-F238E27FC236}">
                <a16:creationId xmlns:a16="http://schemas.microsoft.com/office/drawing/2014/main" id="{03088828-C733-4ED9-AB12-780F074DC0DF}"/>
              </a:ext>
            </a:extLst>
          </p:cNvPr>
          <p:cNvSpPr txBox="1"/>
          <p:nvPr/>
        </p:nvSpPr>
        <p:spPr>
          <a:xfrm>
            <a:off x="252526" y="2811087"/>
            <a:ext cx="7966117" cy="2284343"/>
          </a:xfrm>
          <a:prstGeom prst="rect">
            <a:avLst/>
          </a:prstGeom>
          <a:noFill/>
        </p:spPr>
        <p:txBody>
          <a:bodyPr wrap="square" rtlCol="0">
            <a:spAutoFit/>
          </a:bodyPr>
          <a:lstStyle/>
          <a:p>
            <a:pPr marL="342900" indent="-342900">
              <a:lnSpc>
                <a:spcPct val="120000"/>
              </a:lnSpc>
              <a:buClr>
                <a:schemeClr val="accent2">
                  <a:lumMod val="75000"/>
                </a:schemeClr>
              </a:buClr>
              <a:buFont typeface="Wingdings" panose="05000000000000000000" pitchFamily="2" charset="2"/>
              <a:buChar char="n"/>
            </a:pPr>
            <a:r>
              <a:rPr lang="zh-CN" altLang="en-US" sz="2000" dirty="0"/>
              <a:t>符号解析时仅根据符号来解析变量，并不区分 </a:t>
            </a:r>
            <a:r>
              <a:rPr lang="en-US" altLang="zh-CN" sz="2000" dirty="0"/>
              <a:t>Type </a:t>
            </a:r>
            <a:r>
              <a:rPr lang="zh-CN" altLang="en-US" sz="2000" dirty="0"/>
              <a:t>域的内容。编译、链接时均合法。</a:t>
            </a:r>
            <a:endParaRPr lang="en-US" altLang="zh-CN" sz="2000" dirty="0"/>
          </a:p>
          <a:p>
            <a:pPr marL="342900" indent="-342900">
              <a:lnSpc>
                <a:spcPct val="120000"/>
              </a:lnSpc>
              <a:buClr>
                <a:schemeClr val="accent2">
                  <a:lumMod val="75000"/>
                </a:schemeClr>
              </a:buClr>
              <a:buFont typeface="Wingdings" panose="05000000000000000000" pitchFamily="2" charset="2"/>
              <a:buChar char="n"/>
            </a:pPr>
            <a:r>
              <a:rPr lang="zh-CN" altLang="en-US" sz="2000" dirty="0"/>
              <a:t>执行时，由于 </a:t>
            </a:r>
            <a:r>
              <a:rPr lang="en-US" altLang="zh-CN" sz="2000" dirty="0"/>
              <a:t>.data </a:t>
            </a:r>
            <a:r>
              <a:rPr lang="zh-CN" altLang="en-US" sz="2000" dirty="0"/>
              <a:t>节加载到的内存页无执行权限，</a:t>
            </a:r>
            <a:r>
              <a:rPr lang="en-US" altLang="zh-CN" sz="2000" dirty="0"/>
              <a:t>foo() </a:t>
            </a:r>
            <a:r>
              <a:rPr lang="zh-CN" altLang="en-US" sz="2000" dirty="0"/>
              <a:t>跳转到此页上取指将引发一般保护故障 </a:t>
            </a:r>
            <a:r>
              <a:rPr lang="en-US" altLang="zh-CN" sz="2000" dirty="0"/>
              <a:t>(GPF)</a:t>
            </a:r>
            <a:r>
              <a:rPr lang="zh-CN" altLang="en-US" sz="2000" dirty="0"/>
              <a:t>。</a:t>
            </a:r>
            <a:endParaRPr lang="en-US" altLang="zh-CN" sz="2000" dirty="0"/>
          </a:p>
          <a:p>
            <a:pPr marL="342900" indent="-342900">
              <a:lnSpc>
                <a:spcPct val="120000"/>
              </a:lnSpc>
              <a:buClr>
                <a:schemeClr val="accent2">
                  <a:lumMod val="75000"/>
                </a:schemeClr>
              </a:buClr>
              <a:buFont typeface="Wingdings" panose="05000000000000000000" pitchFamily="2" charset="2"/>
              <a:buChar char="n"/>
            </a:pPr>
            <a:r>
              <a:rPr lang="zh-CN" altLang="en-US" sz="2000" dirty="0"/>
              <a:t>该故障不可恢复，最终导致进程收到一个 </a:t>
            </a:r>
            <a:r>
              <a:rPr lang="en-US" altLang="zh-CN" sz="2000" dirty="0"/>
              <a:t>SIGSEGV </a:t>
            </a:r>
            <a:r>
              <a:rPr lang="zh-CN" altLang="en-US" sz="2000" dirty="0"/>
              <a:t>信号。其默认行为是终止进程。请注意，该信号的默认行为可以修改</a:t>
            </a:r>
            <a:endParaRPr lang="en-US" altLang="zh-CN" sz="2000" dirty="0"/>
          </a:p>
        </p:txBody>
      </p:sp>
      <p:sp>
        <p:nvSpPr>
          <p:cNvPr id="11" name="TextBox 4">
            <a:extLst>
              <a:ext uri="{FF2B5EF4-FFF2-40B4-BE49-F238E27FC236}">
                <a16:creationId xmlns:a16="http://schemas.microsoft.com/office/drawing/2014/main" id="{646D237C-4918-4978-91B2-CC93DFD31B15}"/>
              </a:ext>
            </a:extLst>
          </p:cNvPr>
          <p:cNvSpPr txBox="1"/>
          <p:nvPr/>
        </p:nvSpPr>
        <p:spPr>
          <a:xfrm>
            <a:off x="280900" y="2272248"/>
            <a:ext cx="5670272"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dirty="0">
                <a:latin typeface="Courier New" panose="02070309020205020404" pitchFamily="49" charset="0"/>
                <a:cs typeface="Courier New" panose="02070309020205020404" pitchFamily="49" charset="0"/>
              </a:rPr>
              <a:t>int foo = 0xc3;</a:t>
            </a:r>
            <a:endParaRPr lang="zh-CN" altLang="en-US" dirty="0">
              <a:latin typeface="Courier New" panose="02070309020205020404" pitchFamily="49" charset="0"/>
              <a:cs typeface="Courier New" panose="02070309020205020404" pitchFamily="49" charset="0"/>
            </a:endParaRPr>
          </a:p>
        </p:txBody>
      </p:sp>
      <p:sp>
        <p:nvSpPr>
          <p:cNvPr id="12" name="文本框 11">
            <a:extLst>
              <a:ext uri="{FF2B5EF4-FFF2-40B4-BE49-F238E27FC236}">
                <a16:creationId xmlns:a16="http://schemas.microsoft.com/office/drawing/2014/main" id="{DF5FD611-DFF6-4C94-A263-D74B71CD30D0}"/>
              </a:ext>
            </a:extLst>
          </p:cNvPr>
          <p:cNvSpPr txBox="1"/>
          <p:nvPr/>
        </p:nvSpPr>
        <p:spPr>
          <a:xfrm>
            <a:off x="4200748" y="2259231"/>
            <a:ext cx="2759623" cy="382349"/>
          </a:xfrm>
          <a:prstGeom prst="rect">
            <a:avLst/>
          </a:prstGeom>
          <a:noFill/>
        </p:spPr>
        <p:txBody>
          <a:bodyPr wrap="square" rtlCol="0">
            <a:spAutoFit/>
          </a:bodyPr>
          <a:lstStyle/>
          <a:p>
            <a:pPr algn="ctr">
              <a:lnSpc>
                <a:spcPct val="110000"/>
              </a:lnSpc>
            </a:pPr>
            <a:r>
              <a:rPr lang="en-US" altLang="zh-CN" dirty="0" err="1"/>
              <a:t>bar.c</a:t>
            </a:r>
            <a:endParaRPr lang="zh-CN" altLang="en-US" dirty="0"/>
          </a:p>
        </p:txBody>
      </p:sp>
      <p:sp>
        <p:nvSpPr>
          <p:cNvPr id="14" name="矩形 13">
            <a:extLst>
              <a:ext uri="{FF2B5EF4-FFF2-40B4-BE49-F238E27FC236}">
                <a16:creationId xmlns:a16="http://schemas.microsoft.com/office/drawing/2014/main" id="{BEEB1FF5-2A46-4658-99BD-DB063B05CF5D}"/>
              </a:ext>
            </a:extLst>
          </p:cNvPr>
          <p:cNvSpPr/>
          <p:nvPr/>
        </p:nvSpPr>
        <p:spPr>
          <a:xfrm>
            <a:off x="6500404" y="693195"/>
            <a:ext cx="1972492" cy="1608069"/>
          </a:xfrm>
          <a:prstGeom prst="rect">
            <a:avLst/>
          </a:prstGeom>
        </p:spPr>
        <p:txBody>
          <a:bodyPr wrap="square">
            <a:spAutoFit/>
          </a:bodyPr>
          <a:lstStyle/>
          <a:p>
            <a:pPr marL="285750" indent="-285750">
              <a:lnSpc>
                <a:spcPct val="140000"/>
              </a:lnSpc>
              <a:buClr>
                <a:schemeClr val="accent2">
                  <a:lumMod val="75000"/>
                </a:schemeClr>
              </a:buClr>
              <a:buFont typeface="Wingdings" panose="05000000000000000000" pitchFamily="2" charset="2"/>
              <a:buChar char="n"/>
            </a:pPr>
            <a:r>
              <a:rPr lang="zh-CN" altLang="en-US" dirty="0">
                <a:solidFill>
                  <a:schemeClr val="bg1">
                    <a:lumMod val="75000"/>
                  </a:schemeClr>
                </a:solidFill>
              </a:rPr>
              <a:t>编译时报错</a:t>
            </a:r>
            <a:endParaRPr lang="en-US" altLang="zh-CN" dirty="0">
              <a:solidFill>
                <a:schemeClr val="bg1">
                  <a:lumMod val="75000"/>
                </a:schemeClr>
              </a:solidFill>
            </a:endParaRPr>
          </a:p>
          <a:p>
            <a:pPr marL="285750" indent="-285750">
              <a:lnSpc>
                <a:spcPct val="140000"/>
              </a:lnSpc>
              <a:buClr>
                <a:schemeClr val="accent2">
                  <a:lumMod val="75000"/>
                </a:schemeClr>
              </a:buClr>
              <a:buFont typeface="Wingdings" panose="05000000000000000000" pitchFamily="2" charset="2"/>
              <a:buChar char="n"/>
            </a:pPr>
            <a:r>
              <a:rPr lang="zh-CN" altLang="en-US" dirty="0">
                <a:solidFill>
                  <a:schemeClr val="bg1">
                    <a:lumMod val="75000"/>
                  </a:schemeClr>
                </a:solidFill>
              </a:rPr>
              <a:t>链接时报错</a:t>
            </a:r>
            <a:endParaRPr lang="en-US" altLang="zh-CN" dirty="0">
              <a:solidFill>
                <a:schemeClr val="bg1">
                  <a:lumMod val="75000"/>
                </a:schemeClr>
              </a:solidFill>
            </a:endParaRPr>
          </a:p>
          <a:p>
            <a:pPr marL="285750" indent="-285750">
              <a:lnSpc>
                <a:spcPct val="140000"/>
              </a:lnSpc>
              <a:buClr>
                <a:schemeClr val="accent2">
                  <a:lumMod val="75000"/>
                </a:schemeClr>
              </a:buClr>
              <a:buFont typeface="Wingdings" panose="05000000000000000000" pitchFamily="2" charset="2"/>
              <a:buChar char="n"/>
            </a:pPr>
            <a:r>
              <a:rPr lang="zh-CN" altLang="en-US" dirty="0"/>
              <a:t>执行时出错</a:t>
            </a:r>
            <a:endParaRPr lang="en-US" altLang="zh-CN" dirty="0"/>
          </a:p>
          <a:p>
            <a:pPr marL="285750" indent="-285750">
              <a:lnSpc>
                <a:spcPct val="140000"/>
              </a:lnSpc>
              <a:buClr>
                <a:schemeClr val="accent2">
                  <a:lumMod val="75000"/>
                </a:schemeClr>
              </a:buClr>
              <a:buFont typeface="Wingdings" panose="05000000000000000000" pitchFamily="2" charset="2"/>
              <a:buChar char="n"/>
            </a:pPr>
            <a:r>
              <a:rPr lang="zh-CN" altLang="en-US" dirty="0">
                <a:solidFill>
                  <a:schemeClr val="bg1">
                    <a:lumMod val="75000"/>
                  </a:schemeClr>
                </a:solidFill>
              </a:rPr>
              <a:t>不出错</a:t>
            </a:r>
          </a:p>
        </p:txBody>
      </p:sp>
      <p:sp>
        <p:nvSpPr>
          <p:cNvPr id="6" name="文本框 5">
            <a:extLst>
              <a:ext uri="{FF2B5EF4-FFF2-40B4-BE49-F238E27FC236}">
                <a16:creationId xmlns:a16="http://schemas.microsoft.com/office/drawing/2014/main" id="{81792467-B0AC-4B87-9A00-4CF61DEBD0AB}"/>
              </a:ext>
            </a:extLst>
          </p:cNvPr>
          <p:cNvSpPr txBox="1"/>
          <p:nvPr/>
        </p:nvSpPr>
        <p:spPr>
          <a:xfrm>
            <a:off x="696686" y="5039143"/>
            <a:ext cx="7611292" cy="1740476"/>
          </a:xfrm>
          <a:prstGeom prst="rect">
            <a:avLst/>
          </a:prstGeom>
          <a:noFill/>
        </p:spPr>
        <p:txBody>
          <a:bodyPr wrap="square" rtlCol="0">
            <a:spAutoFit/>
          </a:bodyPr>
          <a:lstStyle/>
          <a:p>
            <a:pPr>
              <a:lnSpc>
                <a:spcPct val="120000"/>
              </a:lnSpc>
            </a:pPr>
            <a:r>
              <a:rPr lang="en-US" altLang="zh-CN" b="1" dirty="0">
                <a:latin typeface="Courier New" panose="02070309020205020404" pitchFamily="49" charset="0"/>
                <a:cs typeface="Courier New" panose="02070309020205020404" pitchFamily="49" charset="0"/>
              </a:rPr>
              <a:t>&gt; ./</a:t>
            </a:r>
            <a:r>
              <a:rPr lang="en-US" altLang="zh-CN" b="1" dirty="0" err="1">
                <a:latin typeface="Courier New" panose="02070309020205020404" pitchFamily="49" charset="0"/>
                <a:cs typeface="Courier New" panose="02070309020205020404" pitchFamily="49" charset="0"/>
              </a:rPr>
              <a:t>a.out</a:t>
            </a:r>
            <a:r>
              <a:rPr lang="en-US" altLang="zh-CN" b="1" dirty="0">
                <a:latin typeface="Courier New" panose="02070309020205020404" pitchFamily="49" charset="0"/>
                <a:cs typeface="Courier New" panose="02070309020205020404" pitchFamily="49" charset="0"/>
              </a:rPr>
              <a:t>      </a:t>
            </a:r>
          </a:p>
          <a:p>
            <a:pPr>
              <a:lnSpc>
                <a:spcPct val="120000"/>
              </a:lnSpc>
            </a:pPr>
            <a:r>
              <a:rPr lang="en-US" altLang="zh-CN" b="1" dirty="0">
                <a:latin typeface="Courier New" panose="02070309020205020404" pitchFamily="49" charset="0"/>
                <a:cs typeface="Courier New" panose="02070309020205020404" pitchFamily="49" charset="0"/>
              </a:rPr>
              <a:t>Segmentation fault (core dumped)</a:t>
            </a:r>
          </a:p>
          <a:p>
            <a:pPr>
              <a:lnSpc>
                <a:spcPct val="120000"/>
              </a:lnSpc>
            </a:pPr>
            <a:r>
              <a:rPr lang="en-US" altLang="zh-CN" b="1" dirty="0">
                <a:latin typeface="Courier New" panose="02070309020205020404" pitchFamily="49" charset="0"/>
                <a:cs typeface="Courier New" panose="02070309020205020404" pitchFamily="49" charset="0"/>
              </a:rPr>
              <a:t>&gt; echo $?</a:t>
            </a:r>
          </a:p>
          <a:p>
            <a:pPr>
              <a:lnSpc>
                <a:spcPct val="120000"/>
              </a:lnSpc>
            </a:pPr>
            <a:r>
              <a:rPr lang="en-US" altLang="zh-CN" b="1" dirty="0">
                <a:latin typeface="Courier New" panose="02070309020205020404" pitchFamily="49" charset="0"/>
                <a:cs typeface="Courier New" panose="02070309020205020404" pitchFamily="49" charset="0"/>
              </a:rPr>
              <a:t>139			</a:t>
            </a:r>
            <a:r>
              <a:rPr lang="en-US" altLang="zh-CN" dirty="0">
                <a:solidFill>
                  <a:schemeClr val="bg1">
                    <a:lumMod val="65000"/>
                  </a:schemeClr>
                </a:solidFill>
                <a:cs typeface="Courier New" panose="02070309020205020404" pitchFamily="49" charset="0"/>
              </a:rPr>
              <a:t>// Terminated by SIGSEGV</a:t>
            </a:r>
          </a:p>
          <a:p>
            <a:pPr>
              <a:lnSpc>
                <a:spcPct val="120000"/>
              </a:lnSpc>
            </a:pPr>
            <a:r>
              <a:rPr lang="en-US" altLang="zh-CN" b="1" dirty="0">
                <a:latin typeface="Courier New" panose="02070309020205020404" pitchFamily="49" charset="0"/>
                <a:cs typeface="Courier New" panose="02070309020205020404" pitchFamily="49" charset="0"/>
              </a:rPr>
              <a:t>&gt;</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725226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3273</TotalTime>
  <Words>1400</Words>
  <Application>Microsoft Office PowerPoint</Application>
  <PresentationFormat>全屏显示(4:3)</PresentationFormat>
  <Paragraphs>254</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Arial</vt:lpstr>
      <vt:lpstr>Calibri</vt:lpstr>
      <vt:lpstr>Calibri Light</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ding rui</dc:creator>
  <cp:lastModifiedBy>ding rui</cp:lastModifiedBy>
  <cp:revision>391</cp:revision>
  <dcterms:created xsi:type="dcterms:W3CDTF">2020-09-23T12:08:53Z</dcterms:created>
  <dcterms:modified xsi:type="dcterms:W3CDTF">2020-12-27T07:00:35Z</dcterms:modified>
</cp:coreProperties>
</file>