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73" r:id="rId3"/>
    <p:sldId id="271" r:id="rId4"/>
    <p:sldId id="272" r:id="rId5"/>
    <p:sldId id="277" r:id="rId6"/>
    <p:sldId id="278" r:id="rId7"/>
    <p:sldId id="279" r:id="rId8"/>
    <p:sldId id="280" r:id="rId9"/>
    <p:sldId id="276" r:id="rId10"/>
    <p:sldId id="281" r:id="rId11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4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5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D11D2-4EFA-4476-9CB3-958E76DD7B41}" type="datetimeFigureOut">
              <a:rPr lang="zh-CN" altLang="en-US" smtClean="0"/>
              <a:t>2022/1/27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B9F17-1C61-4BDE-AC23-78EC66C36C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/>
          <p:cNvSpPr/>
          <p:nvPr/>
        </p:nvSpPr>
        <p:spPr>
          <a:xfrm>
            <a:off x="404998" y="2592828"/>
            <a:ext cx="5932096" cy="688801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16928" y="540625"/>
            <a:ext cx="162416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+mj-lt"/>
                <a:ea typeface="宋体" panose="02010600030101010101" pitchFamily="2" charset="-122"/>
              </a:rPr>
              <a:t>2021</a:t>
            </a:r>
            <a:r>
              <a:rPr lang="zh-CN" altLang="en-US" sz="1100" b="1" dirty="0">
                <a:ln w="0"/>
                <a:latin typeface="+mj-lt"/>
                <a:ea typeface="宋体" panose="02010600030101010101" pitchFamily="2" charset="-122"/>
              </a:rPr>
              <a:t>秋</a:t>
            </a:r>
            <a:r>
              <a:rPr lang="en-US" altLang="zh-CN" sz="1100" b="1" dirty="0">
                <a:ln w="0"/>
                <a:latin typeface="+mj-lt"/>
                <a:ea typeface="宋体" panose="02010600030101010101" pitchFamily="2" charset="-122"/>
              </a:rPr>
              <a:t>ICS</a:t>
            </a:r>
            <a:r>
              <a:rPr lang="zh-CN" altLang="en-US" sz="1100" b="1" dirty="0">
                <a:ln w="0"/>
                <a:latin typeface="+mj-lt"/>
                <a:ea typeface="宋体" panose="02010600030101010101" pitchFamily="2" charset="-122"/>
              </a:rPr>
              <a:t>小班练习题</a:t>
            </a:r>
            <a:r>
              <a:rPr lang="en-US" altLang="zh-CN" sz="1100" b="1" dirty="0">
                <a:ln w="0"/>
                <a:latin typeface="+mj-lt"/>
                <a:ea typeface="宋体" panose="02010600030101010101" pitchFamily="2" charset="-122"/>
              </a:rPr>
              <a:t>10</a:t>
            </a:r>
          </a:p>
          <a:p>
            <a:pPr algn="ctr"/>
            <a:r>
              <a:rPr lang="zh-CN" altLang="en-US" sz="1100" b="1" dirty="0">
                <a:ln w="0"/>
                <a:latin typeface="+mj-lt"/>
                <a:ea typeface="宋体" panose="02010600030101010101" pitchFamily="2" charset="-122"/>
              </a:rPr>
              <a:t>建议用时</a:t>
            </a:r>
            <a:r>
              <a:rPr lang="en-US" altLang="zh-CN" sz="1100" b="1" dirty="0">
                <a:ln w="0"/>
                <a:latin typeface="+mj-lt"/>
                <a:ea typeface="宋体" panose="02010600030101010101" pitchFamily="2" charset="-122"/>
              </a:rPr>
              <a:t>:100</a:t>
            </a:r>
            <a:r>
              <a:rPr lang="zh-CN" altLang="en-US" sz="1100" b="1" dirty="0">
                <a:ln w="0"/>
                <a:latin typeface="+mj-lt"/>
                <a:ea typeface="宋体" panose="02010600030101010101" pitchFamily="2" charset="-122"/>
              </a:rPr>
              <a:t>分钟</a:t>
            </a:r>
          </a:p>
        </p:txBody>
      </p:sp>
      <p:sp>
        <p:nvSpPr>
          <p:cNvPr id="12" name="矩形 11"/>
          <p:cNvSpPr/>
          <p:nvPr/>
        </p:nvSpPr>
        <p:spPr>
          <a:xfrm>
            <a:off x="404998" y="1426026"/>
            <a:ext cx="5932096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+mj-lt"/>
                <a:ea typeface="宋体" panose="02010600030101010101" pitchFamily="2" charset="-122"/>
              </a:rPr>
              <a:t>答卷说明</a:t>
            </a:r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a.</a:t>
            </a:r>
            <a:r>
              <a:rPr lang="zh-CN" altLang="en-US" sz="1100" dirty="0">
                <a:latin typeface="+mj-lt"/>
                <a:ea typeface="宋体" panose="02010600030101010101" pitchFamily="2" charset="-122"/>
              </a:rPr>
              <a:t>答卷前</a:t>
            </a:r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+mj-lt"/>
                <a:ea typeface="宋体" panose="02010600030101010101" pitchFamily="2" charset="-122"/>
              </a:rPr>
              <a:t>考生务必将自己的姓名填写在答题卡指定位置</a:t>
            </a:r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b.</a:t>
            </a:r>
            <a:r>
              <a:rPr lang="zh-CN" altLang="en-US" sz="1100" dirty="0">
                <a:latin typeface="+mj-lt"/>
                <a:ea typeface="宋体" panose="02010600030101010101" pitchFamily="2" charset="-122"/>
              </a:rPr>
              <a:t>答题时</a:t>
            </a:r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+mj-lt"/>
                <a:ea typeface="宋体" panose="02010600030101010101" pitchFamily="2" charset="-122"/>
              </a:rPr>
              <a:t>请将答案填写在试卷和答题卡相应位置</a:t>
            </a:r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.</a:t>
            </a:r>
            <a:r>
              <a:rPr lang="zh-CN" altLang="en-US" sz="1100" dirty="0">
                <a:latin typeface="+mj-lt"/>
                <a:ea typeface="宋体" panose="02010600030101010101" pitchFamily="2" charset="-122"/>
              </a:rPr>
              <a:t>如需改动</a:t>
            </a:r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+mj-lt"/>
                <a:ea typeface="宋体" panose="02010600030101010101" pitchFamily="2" charset="-122"/>
              </a:rPr>
              <a:t>请用签字笔将原答案划去</a:t>
            </a:r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+mj-lt"/>
                <a:ea typeface="宋体" panose="02010600030101010101" pitchFamily="2" charset="-122"/>
              </a:rPr>
              <a:t>再在规定位置填写修正后的答案</a:t>
            </a:r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.</a:t>
            </a:r>
            <a:r>
              <a:rPr lang="zh-CN" altLang="en-US" sz="1100" dirty="0">
                <a:latin typeface="+mj-lt"/>
                <a:ea typeface="宋体" panose="02010600030101010101" pitchFamily="2" charset="-122"/>
              </a:rPr>
              <a:t>未在规定区域作答的答案无效</a:t>
            </a:r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c.</a:t>
            </a:r>
            <a:r>
              <a:rPr lang="zh-CN" altLang="en-US" sz="1100" dirty="0">
                <a:latin typeface="+mj-lt"/>
                <a:ea typeface="宋体" panose="02010600030101010101" pitchFamily="2" charset="-122"/>
              </a:rPr>
              <a:t>本卷共</a:t>
            </a:r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8</a:t>
            </a:r>
            <a:r>
              <a:rPr lang="zh-CN" altLang="en-US" sz="1100" dirty="0">
                <a:latin typeface="+mj-lt"/>
                <a:ea typeface="宋体" panose="02010600030101010101" pitchFamily="2" charset="-122"/>
              </a:rPr>
              <a:t>页</a:t>
            </a:r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+mj-lt"/>
                <a:ea typeface="宋体" panose="02010600030101010101" pitchFamily="2" charset="-122"/>
              </a:rPr>
              <a:t>卷面分</a:t>
            </a:r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100</a:t>
            </a:r>
            <a:r>
              <a:rPr lang="zh-CN" altLang="en-US" sz="1100" dirty="0">
                <a:latin typeface="+mj-lt"/>
                <a:ea typeface="宋体" panose="02010600030101010101" pitchFamily="2" charset="-122"/>
              </a:rPr>
              <a:t>分</a:t>
            </a:r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.</a:t>
            </a:r>
            <a:r>
              <a:rPr lang="zh-CN" altLang="en-US" sz="1100" dirty="0">
                <a:latin typeface="+mj-lt"/>
                <a:ea typeface="宋体" panose="02010600030101010101" pitchFamily="2" charset="-122"/>
              </a:rPr>
              <a:t>考试结束后</a:t>
            </a:r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,</a:t>
            </a:r>
            <a:r>
              <a:rPr lang="zh-CN" altLang="en-US" sz="1100" dirty="0">
                <a:latin typeface="+mj-lt"/>
                <a:ea typeface="宋体" panose="02010600030101010101" pitchFamily="2" charset="-122"/>
              </a:rPr>
              <a:t>试卷由助教统一收回</a:t>
            </a:r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.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95300" y="1289604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04998" y="1329478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87321" y="2460115"/>
            <a:ext cx="5932096" cy="0"/>
          </a:xfrm>
          <a:prstGeom prst="line">
            <a:avLst/>
          </a:prstGeom>
          <a:ln w="254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95300" y="421398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04998" y="371606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+mj-lt"/>
              <a:ea typeface="宋体" panose="02010600030101010101" pitchFamily="2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40375" y="950832"/>
            <a:ext cx="266906" cy="8004335"/>
            <a:chOff x="6418498" y="915916"/>
            <a:chExt cx="409023" cy="7921803"/>
          </a:xfrm>
        </p:grpSpPr>
        <p:sp>
          <p:nvSpPr>
            <p:cNvPr id="61" name="矩形 60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100" dirty="0"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6052" y="958671"/>
            <a:ext cx="24929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ln w="0"/>
                <a:latin typeface="+mj-lt"/>
                <a:ea typeface="宋体" panose="02010600030101010101" pitchFamily="2" charset="-122"/>
              </a:rPr>
              <a:t>姓名</a:t>
            </a:r>
            <a:r>
              <a:rPr lang="en-US" altLang="zh-CN" sz="1100" b="1" dirty="0">
                <a:ln w="0"/>
                <a:latin typeface="+mj-lt"/>
                <a:ea typeface="宋体" panose="02010600030101010101" pitchFamily="2" charset="-122"/>
              </a:rPr>
              <a:t>:			</a:t>
            </a:r>
            <a:r>
              <a:rPr lang="zh-CN" altLang="en-US" sz="1100" b="1" dirty="0">
                <a:ln w="0"/>
                <a:latin typeface="+mj-lt"/>
                <a:ea typeface="宋体" panose="02010600030101010101" pitchFamily="2" charset="-122"/>
              </a:rPr>
              <a:t>学号</a:t>
            </a:r>
            <a:r>
              <a:rPr lang="en-US" altLang="zh-CN" sz="1100" b="1" dirty="0">
                <a:ln w="0"/>
                <a:latin typeface="+mj-lt"/>
                <a:ea typeface="宋体" panose="02010600030101010101" pitchFamily="2" charset="-122"/>
              </a:rPr>
              <a:t>:		</a:t>
            </a:r>
          </a:p>
        </p:txBody>
      </p:sp>
      <p:sp>
        <p:nvSpPr>
          <p:cNvPr id="7" name="矩形 6"/>
          <p:cNvSpPr/>
          <p:nvPr/>
        </p:nvSpPr>
        <p:spPr>
          <a:xfrm>
            <a:off x="503309" y="2602059"/>
            <a:ext cx="579843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n w="0"/>
                <a:latin typeface="+mj-lt"/>
                <a:ea typeface="宋体" panose="02010600030101010101" pitchFamily="2" charset="-122"/>
              </a:rPr>
              <a:t>一、单项选择题</a:t>
            </a:r>
            <a:r>
              <a:rPr lang="en-US" altLang="zh-CN" sz="1100" dirty="0">
                <a:ln w="0"/>
                <a:latin typeface="+mj-lt"/>
                <a:ea typeface="宋体" panose="02010600030101010101" pitchFamily="2" charset="-122"/>
              </a:rPr>
              <a:t>(36</a:t>
            </a:r>
            <a:r>
              <a:rPr lang="zh-CN" altLang="en-US" sz="1100" dirty="0">
                <a:ln w="0"/>
                <a:latin typeface="+mj-lt"/>
                <a:ea typeface="宋体" panose="02010600030101010101" pitchFamily="2" charset="-122"/>
              </a:rPr>
              <a:t>分</a:t>
            </a:r>
            <a:r>
              <a:rPr lang="en-US" altLang="zh-CN" sz="1100" dirty="0">
                <a:ln w="0"/>
                <a:latin typeface="+mj-lt"/>
                <a:ea typeface="宋体" panose="02010600030101010101" pitchFamily="2" charset="-122"/>
              </a:rPr>
              <a:t>)</a:t>
            </a:r>
          </a:p>
          <a:p>
            <a:endParaRPr lang="en-US" altLang="zh-CN" sz="1100" dirty="0">
              <a:ln w="0"/>
              <a:latin typeface="+mj-lt"/>
              <a:ea typeface="宋体" panose="02010600030101010101" pitchFamily="2" charset="-122"/>
            </a:endParaRPr>
          </a:p>
          <a:p>
            <a:pPr lvl="0"/>
            <a:r>
              <a:rPr lang="en-US" altLang="zh-CN" sz="1100" dirty="0">
                <a:latin typeface="+mj-lt"/>
              </a:rPr>
              <a:t>(	)1.</a:t>
            </a:r>
            <a:r>
              <a:rPr lang="zh-CN" altLang="zh-CN" sz="1100" dirty="0">
                <a:latin typeface="+mj-lt"/>
              </a:rPr>
              <a:t>对于虚拟存储系统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一次访存过程中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下列命中组合不可能发生的是</a:t>
            </a:r>
            <a:r>
              <a:rPr lang="en-US" altLang="zh-CN" sz="1100" dirty="0">
                <a:latin typeface="+mj-lt"/>
              </a:rPr>
              <a:t>________.</a:t>
            </a:r>
            <a:endParaRPr lang="zh-CN" altLang="zh-CN" sz="1100" dirty="0">
              <a:latin typeface="+mj-lt"/>
            </a:endParaRPr>
          </a:p>
          <a:p>
            <a:pPr lvl="1"/>
            <a:r>
              <a:rPr lang="en-US" altLang="zh-CN" sz="1100" dirty="0">
                <a:latin typeface="+mj-lt"/>
              </a:rPr>
              <a:t>A.TLB </a:t>
            </a:r>
            <a:r>
              <a:rPr lang="en-US" altLang="zh-CN" sz="1100" dirty="0" err="1">
                <a:latin typeface="+mj-lt"/>
              </a:rPr>
              <a:t>未命中</a:t>
            </a:r>
            <a:r>
              <a:rPr lang="en-US" altLang="zh-CN" sz="1100" dirty="0">
                <a:latin typeface="+mj-lt"/>
              </a:rPr>
              <a:t>,	Cache </a:t>
            </a:r>
            <a:r>
              <a:rPr lang="en-US" altLang="zh-CN" sz="1100" dirty="0" err="1">
                <a:latin typeface="+mj-lt"/>
              </a:rPr>
              <a:t>未命中</a:t>
            </a:r>
            <a:r>
              <a:rPr lang="en-US" altLang="zh-CN" sz="1100" dirty="0">
                <a:latin typeface="+mj-lt"/>
              </a:rPr>
              <a:t>,	Page </a:t>
            </a:r>
            <a:r>
              <a:rPr lang="en-US" altLang="zh-CN" sz="1100" dirty="0" err="1">
                <a:latin typeface="+mj-lt"/>
              </a:rPr>
              <a:t>未命中</a:t>
            </a:r>
            <a:endParaRPr lang="zh-CN" altLang="zh-CN" sz="1100" dirty="0">
              <a:latin typeface="+mj-lt"/>
            </a:endParaRPr>
          </a:p>
          <a:p>
            <a:pPr lvl="1"/>
            <a:r>
              <a:rPr lang="en-US" altLang="zh-CN" sz="1100" dirty="0">
                <a:latin typeface="+mj-lt"/>
              </a:rPr>
              <a:t>B.TLB </a:t>
            </a:r>
            <a:r>
              <a:rPr lang="en-US" altLang="zh-CN" sz="1100" dirty="0" err="1">
                <a:latin typeface="+mj-lt"/>
              </a:rPr>
              <a:t>未命中</a:t>
            </a:r>
            <a:r>
              <a:rPr lang="en-US" altLang="zh-CN" sz="1100" dirty="0">
                <a:latin typeface="+mj-lt"/>
              </a:rPr>
              <a:t>,	Cache </a:t>
            </a:r>
            <a:r>
              <a:rPr lang="en-US" altLang="zh-CN" sz="1100" dirty="0" err="1">
                <a:latin typeface="+mj-lt"/>
              </a:rPr>
              <a:t>命中</a:t>
            </a:r>
            <a:r>
              <a:rPr lang="en-US" altLang="zh-CN" sz="1100" dirty="0">
                <a:latin typeface="+mj-lt"/>
              </a:rPr>
              <a:t>,	Page </a:t>
            </a:r>
            <a:r>
              <a:rPr lang="en-US" altLang="zh-CN" sz="1100" dirty="0" err="1">
                <a:latin typeface="+mj-lt"/>
              </a:rPr>
              <a:t>命中</a:t>
            </a:r>
            <a:endParaRPr lang="zh-CN" altLang="zh-CN" sz="1100" dirty="0">
              <a:latin typeface="+mj-lt"/>
            </a:endParaRPr>
          </a:p>
          <a:p>
            <a:pPr lvl="1"/>
            <a:r>
              <a:rPr lang="en-US" altLang="zh-CN" sz="1100" dirty="0">
                <a:latin typeface="+mj-lt"/>
              </a:rPr>
              <a:t>C.TLB </a:t>
            </a:r>
            <a:r>
              <a:rPr lang="en-US" altLang="zh-CN" sz="1100" dirty="0" err="1">
                <a:latin typeface="+mj-lt"/>
              </a:rPr>
              <a:t>命中</a:t>
            </a:r>
            <a:r>
              <a:rPr lang="en-US" altLang="zh-CN" sz="1100" dirty="0">
                <a:latin typeface="+mj-lt"/>
              </a:rPr>
              <a:t>,	Cache </a:t>
            </a:r>
            <a:r>
              <a:rPr lang="en-US" altLang="zh-CN" sz="1100" dirty="0" err="1">
                <a:latin typeface="+mj-lt"/>
              </a:rPr>
              <a:t>未命中</a:t>
            </a:r>
            <a:r>
              <a:rPr lang="en-US" altLang="zh-CN" sz="1100" dirty="0">
                <a:latin typeface="+mj-lt"/>
              </a:rPr>
              <a:t>,	Page </a:t>
            </a:r>
            <a:r>
              <a:rPr lang="en-US" altLang="zh-CN" sz="1100" dirty="0" err="1">
                <a:latin typeface="+mj-lt"/>
              </a:rPr>
              <a:t>命中</a:t>
            </a:r>
            <a:endParaRPr lang="zh-CN" altLang="zh-CN" sz="1100" dirty="0">
              <a:latin typeface="+mj-lt"/>
            </a:endParaRPr>
          </a:p>
          <a:p>
            <a:pPr lvl="1"/>
            <a:r>
              <a:rPr lang="en-US" altLang="zh-CN" sz="1100" dirty="0">
                <a:latin typeface="+mj-lt"/>
              </a:rPr>
              <a:t>D.TLB </a:t>
            </a:r>
            <a:r>
              <a:rPr lang="en-US" altLang="zh-CN" sz="1100" dirty="0" err="1">
                <a:latin typeface="+mj-lt"/>
              </a:rPr>
              <a:t>命中</a:t>
            </a:r>
            <a:r>
              <a:rPr lang="en-US" altLang="zh-CN" sz="1100" dirty="0">
                <a:latin typeface="+mj-lt"/>
              </a:rPr>
              <a:t>,	Cache </a:t>
            </a:r>
            <a:r>
              <a:rPr lang="en-US" altLang="zh-CN" sz="1100" dirty="0" err="1">
                <a:latin typeface="+mj-lt"/>
              </a:rPr>
              <a:t>命中</a:t>
            </a:r>
            <a:r>
              <a:rPr lang="en-US" altLang="zh-CN" sz="1100" dirty="0">
                <a:latin typeface="+mj-lt"/>
              </a:rPr>
              <a:t>,	Page </a:t>
            </a:r>
            <a:r>
              <a:rPr lang="en-US" altLang="zh-CN" sz="1100" dirty="0" err="1">
                <a:latin typeface="+mj-lt"/>
              </a:rPr>
              <a:t>未命中</a:t>
            </a:r>
            <a:endParaRPr lang="en-US" altLang="zh-CN" sz="1100" dirty="0">
              <a:latin typeface="+mj-lt"/>
            </a:endParaRPr>
          </a:p>
          <a:p>
            <a:pPr lvl="1"/>
            <a:endParaRPr lang="zh-CN" altLang="zh-CN" sz="1100" dirty="0">
              <a:latin typeface="+mj-lt"/>
            </a:endParaRPr>
          </a:p>
          <a:p>
            <a:pPr lvl="0"/>
            <a:r>
              <a:rPr lang="en-US" altLang="zh-CN" sz="1100" dirty="0">
                <a:latin typeface="+mj-lt"/>
              </a:rPr>
              <a:t>(	)2.有程序段如下:</a:t>
            </a:r>
          </a:p>
          <a:p>
            <a:pPr lvl="0"/>
            <a:br>
              <a:rPr lang="en-US" altLang="zh-CN" sz="1100" dirty="0">
                <a:latin typeface="+mj-lt"/>
              </a:rPr>
            </a:br>
            <a:r>
              <a:rPr lang="en-US" altLang="zh-CN" sz="1100" dirty="0">
                <a:latin typeface="Courier"/>
              </a:rPr>
              <a:t>int foo( ) {</a:t>
            </a:r>
            <a:endParaRPr lang="zh-CN" altLang="zh-CN" sz="1100" dirty="0">
              <a:latin typeface="Courier"/>
            </a:endParaRPr>
          </a:p>
          <a:p>
            <a:pPr lvl="1"/>
            <a:r>
              <a:rPr lang="en-US" altLang="zh-CN" sz="1100" dirty="0">
                <a:latin typeface="Courier"/>
              </a:rPr>
              <a:t>char str1[20], *str2;</a:t>
            </a:r>
            <a:endParaRPr lang="zh-CN" altLang="zh-CN" sz="1100" dirty="0">
              <a:latin typeface="Courier"/>
            </a:endParaRPr>
          </a:p>
          <a:p>
            <a:pPr lvl="1"/>
            <a:r>
              <a:rPr lang="en-US" altLang="zh-CN" sz="1100" dirty="0">
                <a:latin typeface="Courier"/>
              </a:rPr>
              <a:t>str2 = (char*)malloc(20*</a:t>
            </a:r>
            <a:r>
              <a:rPr lang="en-US" altLang="zh-CN" sz="1100" dirty="0" err="1">
                <a:latin typeface="Courier"/>
              </a:rPr>
              <a:t>sizeof</a:t>
            </a:r>
            <a:r>
              <a:rPr lang="en-US" altLang="zh-CN" sz="1100" dirty="0">
                <a:latin typeface="Courier"/>
              </a:rPr>
              <a:t>(char)); free(str2);</a:t>
            </a:r>
          </a:p>
          <a:p>
            <a:pPr lvl="1"/>
            <a:r>
              <a:rPr lang="en-US" altLang="zh-CN" sz="1100" dirty="0">
                <a:latin typeface="Courier"/>
              </a:rPr>
              <a:t>}</a:t>
            </a:r>
          </a:p>
          <a:p>
            <a:pPr lvl="1"/>
            <a:endParaRPr lang="en-US" altLang="zh-CN" sz="1100" dirty="0">
              <a:latin typeface="+mj-lt"/>
            </a:endParaRPr>
          </a:p>
          <a:p>
            <a:r>
              <a:rPr lang="en-US" altLang="zh-CN" sz="1100" dirty="0" err="1">
                <a:latin typeface="+mj-lt"/>
              </a:rPr>
              <a:t>下列说法中正确的是</a:t>
            </a:r>
            <a:r>
              <a:rPr lang="en-US" altLang="zh-CN" sz="1100" dirty="0">
                <a:latin typeface="+mj-lt"/>
              </a:rPr>
              <a:t>________.</a:t>
            </a:r>
            <a:endParaRPr lang="zh-CN" altLang="zh-CN" sz="1100" dirty="0">
              <a:latin typeface="+mj-lt"/>
            </a:endParaRPr>
          </a:p>
          <a:p>
            <a:pPr lvl="1"/>
            <a:r>
              <a:rPr lang="en-US" altLang="zh-CN" sz="1100" dirty="0">
                <a:latin typeface="+mj-lt"/>
              </a:rPr>
              <a:t>A.str1 </a:t>
            </a:r>
            <a:r>
              <a:rPr lang="zh-CN" altLang="zh-CN" sz="1100" dirty="0">
                <a:latin typeface="+mj-lt"/>
              </a:rPr>
              <a:t>和 </a:t>
            </a:r>
            <a:r>
              <a:rPr lang="en-US" altLang="zh-CN" sz="1100" dirty="0">
                <a:latin typeface="+mj-lt"/>
              </a:rPr>
              <a:t>str2 </a:t>
            </a:r>
            <a:r>
              <a:rPr lang="zh-CN" altLang="zh-CN" sz="1100" dirty="0">
                <a:latin typeface="+mj-lt"/>
              </a:rPr>
              <a:t>指向的内存都是分配在栈空间内的</a:t>
            </a:r>
          </a:p>
          <a:p>
            <a:pPr lvl="1"/>
            <a:r>
              <a:rPr lang="en-US" altLang="zh-CN" sz="1100" dirty="0">
                <a:latin typeface="+mj-lt"/>
              </a:rPr>
              <a:t>B.str1 </a:t>
            </a:r>
            <a:r>
              <a:rPr lang="zh-CN" altLang="zh-CN" sz="1100" dirty="0">
                <a:latin typeface="+mj-lt"/>
              </a:rPr>
              <a:t>和 </a:t>
            </a:r>
            <a:r>
              <a:rPr lang="en-US" altLang="zh-CN" sz="1100" dirty="0">
                <a:latin typeface="+mj-lt"/>
              </a:rPr>
              <a:t>str2 </a:t>
            </a:r>
            <a:r>
              <a:rPr lang="zh-CN" altLang="zh-CN" sz="1100" dirty="0">
                <a:latin typeface="+mj-lt"/>
              </a:rPr>
              <a:t>指向的内存都是分配在堆空间内的</a:t>
            </a:r>
          </a:p>
          <a:p>
            <a:pPr lvl="1"/>
            <a:r>
              <a:rPr lang="en-US" altLang="zh-CN" sz="1100" dirty="0">
                <a:latin typeface="+mj-lt"/>
              </a:rPr>
              <a:t>C.str1 </a:t>
            </a:r>
            <a:r>
              <a:rPr lang="zh-CN" altLang="zh-CN" sz="1100" dirty="0">
                <a:latin typeface="+mj-lt"/>
              </a:rPr>
              <a:t>指向的内存是分配在栈空间内的</a:t>
            </a:r>
            <a:r>
              <a:rPr lang="en-US" altLang="zh-CN" sz="1100" dirty="0">
                <a:latin typeface="+mj-lt"/>
              </a:rPr>
              <a:t>,str2 </a:t>
            </a:r>
            <a:r>
              <a:rPr lang="zh-CN" altLang="zh-CN" sz="1100" dirty="0">
                <a:latin typeface="+mj-lt"/>
              </a:rPr>
              <a:t>指向的内存是分配在堆空间内的</a:t>
            </a:r>
          </a:p>
          <a:p>
            <a:pPr lvl="1"/>
            <a:r>
              <a:rPr lang="en-US" altLang="zh-CN" sz="1100" dirty="0">
                <a:latin typeface="+mj-lt"/>
              </a:rPr>
              <a:t>D.str1 </a:t>
            </a:r>
            <a:r>
              <a:rPr lang="zh-CN" altLang="zh-CN" sz="1100" dirty="0">
                <a:latin typeface="+mj-lt"/>
              </a:rPr>
              <a:t>指向的内存是分配在堆空间内的</a:t>
            </a:r>
            <a:r>
              <a:rPr lang="en-US" altLang="zh-CN" sz="1100" dirty="0">
                <a:latin typeface="+mj-lt"/>
              </a:rPr>
              <a:t>,str2 </a:t>
            </a:r>
            <a:r>
              <a:rPr lang="zh-CN" altLang="zh-CN" sz="1100" dirty="0">
                <a:latin typeface="+mj-lt"/>
              </a:rPr>
              <a:t>指向的内存是分配在栈空间内的</a:t>
            </a:r>
            <a:endParaRPr lang="en-US" altLang="zh-CN" sz="1100" dirty="0">
              <a:latin typeface="+mj-lt"/>
            </a:endParaRPr>
          </a:p>
          <a:p>
            <a:pPr lvl="1"/>
            <a:endParaRPr lang="zh-CN" altLang="zh-CN" sz="1100" dirty="0">
              <a:latin typeface="+mj-lt"/>
            </a:endParaRPr>
          </a:p>
          <a:p>
            <a:r>
              <a:rPr lang="en-US" altLang="zh-CN" sz="1100" dirty="0">
                <a:latin typeface="+mj-lt"/>
              </a:rPr>
              <a:t>(	)3.假设有一台 64 </a:t>
            </a:r>
            <a:r>
              <a:rPr lang="en-US" altLang="zh-CN" sz="1100" dirty="0" err="1">
                <a:latin typeface="+mj-lt"/>
              </a:rPr>
              <a:t>位的计算机的物理页块大小是</a:t>
            </a:r>
            <a:r>
              <a:rPr lang="en-US" altLang="zh-CN" sz="1100" dirty="0">
                <a:latin typeface="+mj-lt"/>
              </a:rPr>
              <a:t> 8KB,采用三级页表进行虚拟地址寻址,它的虚拟地址的 VPO(Virtual Page </a:t>
            </a:r>
            <a:r>
              <a:rPr lang="en-US" altLang="zh-CN" sz="1100" dirty="0" err="1">
                <a:latin typeface="+mj-lt"/>
              </a:rPr>
              <a:t>Offset,虚拟页偏移</a:t>
            </a:r>
            <a:r>
              <a:rPr lang="en-US" altLang="zh-CN" sz="1100" dirty="0">
                <a:latin typeface="+mj-lt"/>
              </a:rPr>
              <a:t>)有 13 </a:t>
            </a:r>
            <a:r>
              <a:rPr lang="en-US" altLang="zh-CN" sz="1100" dirty="0" err="1">
                <a:latin typeface="+mj-lt"/>
              </a:rPr>
              <a:t>位,问它的虚拟地址的</a:t>
            </a:r>
            <a:r>
              <a:rPr lang="en-US" altLang="zh-CN" sz="1100" dirty="0">
                <a:latin typeface="+mj-lt"/>
              </a:rPr>
              <a:t> VPN(Virtual Page </a:t>
            </a:r>
            <a:r>
              <a:rPr lang="en-US" altLang="zh-CN" sz="1100" dirty="0" err="1">
                <a:latin typeface="+mj-lt"/>
              </a:rPr>
              <a:t>Number,虚拟页号码</a:t>
            </a:r>
            <a:r>
              <a:rPr lang="en-US" altLang="zh-CN" sz="1100" dirty="0">
                <a:latin typeface="+mj-lt"/>
              </a:rPr>
              <a:t>)</a:t>
            </a:r>
            <a:r>
              <a:rPr lang="en-US" altLang="zh-CN" sz="1100" dirty="0" err="1">
                <a:latin typeface="+mj-lt"/>
              </a:rPr>
              <a:t>有多少位</a:t>
            </a:r>
            <a:r>
              <a:rPr lang="en-US" altLang="zh-CN" sz="1100" dirty="0">
                <a:latin typeface="+mj-lt"/>
              </a:rPr>
              <a:t>？</a:t>
            </a:r>
          </a:p>
          <a:p>
            <a:pPr marL="685800" lvl="1" indent="-228600">
              <a:buAutoNum type="alphaUcPeriod"/>
            </a:pPr>
            <a:r>
              <a:rPr lang="en-US" altLang="zh-CN" sz="1100" dirty="0">
                <a:latin typeface="+mj-lt"/>
              </a:rPr>
              <a:t>20		</a:t>
            </a:r>
          </a:p>
          <a:p>
            <a:pPr marL="685800" lvl="1" indent="-228600">
              <a:buAutoNum type="alphaUcPeriod"/>
            </a:pPr>
            <a:r>
              <a:rPr lang="en-US" altLang="zh-CN" sz="1100" dirty="0">
                <a:latin typeface="+mj-lt"/>
              </a:rPr>
              <a:t>B. 27		</a:t>
            </a:r>
          </a:p>
          <a:p>
            <a:pPr marL="685800" lvl="1" indent="-228600">
              <a:buAutoNum type="alphaUcPeriod"/>
            </a:pPr>
            <a:r>
              <a:rPr lang="en-US" altLang="zh-CN" sz="1100" dirty="0">
                <a:latin typeface="+mj-lt"/>
              </a:rPr>
              <a:t>C. 30		</a:t>
            </a:r>
          </a:p>
          <a:p>
            <a:pPr marL="685800" lvl="1" indent="-228600">
              <a:buAutoNum type="alphaUcPeriod"/>
            </a:pPr>
            <a:r>
              <a:rPr lang="en-US" altLang="zh-CN" sz="1100" dirty="0">
                <a:latin typeface="+mj-lt"/>
              </a:rPr>
              <a:t>D. 33</a:t>
            </a:r>
          </a:p>
          <a:p>
            <a:pPr marL="685800" lvl="1" indent="-228600">
              <a:buAutoNum type="alphaUcPeriod"/>
            </a:pPr>
            <a:endParaRPr lang="zh-CN" altLang="zh-CN" sz="1100" dirty="0">
              <a:latin typeface="+mj-lt"/>
            </a:endParaRPr>
          </a:p>
          <a:p>
            <a:r>
              <a:rPr lang="en-US" altLang="zh-CN" sz="1100" dirty="0">
                <a:latin typeface="+mj-lt"/>
              </a:rPr>
              <a:t>(	)4.</a:t>
            </a:r>
            <a:r>
              <a:rPr lang="zh-CN" altLang="zh-CN" sz="1100" dirty="0">
                <a:latin typeface="+mj-lt"/>
              </a:rPr>
              <a:t>进程 </a:t>
            </a:r>
            <a:r>
              <a:rPr lang="en-US" altLang="zh-CN" sz="1100" dirty="0">
                <a:latin typeface="+mj-lt"/>
              </a:rPr>
              <a:t>P1 </a:t>
            </a:r>
            <a:r>
              <a:rPr lang="zh-CN" altLang="zh-CN" sz="1100" dirty="0">
                <a:latin typeface="+mj-lt"/>
              </a:rPr>
              <a:t>通过 </a:t>
            </a:r>
            <a:r>
              <a:rPr lang="en-US" altLang="zh-CN" sz="1100" dirty="0">
                <a:latin typeface="+mj-lt"/>
              </a:rPr>
              <a:t>fork()</a:t>
            </a:r>
            <a:r>
              <a:rPr lang="zh-CN" altLang="zh-CN" sz="1100" dirty="0">
                <a:latin typeface="+mj-lt"/>
              </a:rPr>
              <a:t>函数产生一个子进程 </a:t>
            </a:r>
            <a:r>
              <a:rPr lang="en-US" altLang="zh-CN" sz="1100" dirty="0">
                <a:latin typeface="+mj-lt"/>
              </a:rPr>
              <a:t>P2.</a:t>
            </a:r>
            <a:r>
              <a:rPr lang="zh-CN" altLang="zh-CN" sz="1100" dirty="0">
                <a:latin typeface="+mj-lt"/>
              </a:rPr>
              <a:t>假设执行 </a:t>
            </a:r>
            <a:r>
              <a:rPr lang="en-US" altLang="zh-CN" sz="1100" dirty="0">
                <a:latin typeface="+mj-lt"/>
              </a:rPr>
              <a:t>fork()</a:t>
            </a:r>
            <a:r>
              <a:rPr lang="zh-CN" altLang="zh-CN" sz="1100" dirty="0">
                <a:latin typeface="+mj-lt"/>
              </a:rPr>
              <a:t>函数之前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 进程 </a:t>
            </a:r>
            <a:r>
              <a:rPr lang="en-US" altLang="zh-CN" sz="1100" dirty="0">
                <a:latin typeface="+mj-lt"/>
              </a:rPr>
              <a:t>P1 </a:t>
            </a:r>
            <a:r>
              <a:rPr lang="zh-CN" altLang="zh-CN" sz="1100" dirty="0">
                <a:latin typeface="+mj-lt"/>
              </a:rPr>
              <a:t>占用了 </a:t>
            </a:r>
            <a:r>
              <a:rPr lang="en-US" altLang="zh-CN" sz="1100" dirty="0">
                <a:latin typeface="+mj-lt"/>
              </a:rPr>
              <a:t>53 </a:t>
            </a:r>
            <a:r>
              <a:rPr lang="zh-CN" altLang="zh-CN" sz="1100" dirty="0">
                <a:latin typeface="+mj-lt"/>
              </a:rPr>
              <a:t>个</a:t>
            </a:r>
            <a:r>
              <a:rPr lang="en-US" altLang="zh-CN" sz="1100" dirty="0">
                <a:latin typeface="+mj-lt"/>
              </a:rPr>
              <a:t>(</a:t>
            </a:r>
            <a:r>
              <a:rPr lang="zh-CN" altLang="zh-CN" sz="1100" dirty="0">
                <a:latin typeface="+mj-lt"/>
              </a:rPr>
              <a:t>用户态的</a:t>
            </a:r>
            <a:r>
              <a:rPr lang="en-US" altLang="zh-CN" sz="1100" dirty="0">
                <a:latin typeface="+mj-lt"/>
              </a:rPr>
              <a:t>)</a:t>
            </a:r>
            <a:r>
              <a:rPr lang="zh-CN" altLang="zh-CN" sz="1100" dirty="0">
                <a:latin typeface="+mj-lt"/>
              </a:rPr>
              <a:t>物理页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则 </a:t>
            </a:r>
            <a:r>
              <a:rPr lang="en-US" altLang="zh-CN" sz="1100" dirty="0">
                <a:latin typeface="+mj-lt"/>
              </a:rPr>
              <a:t>fork </a:t>
            </a:r>
            <a:r>
              <a:rPr lang="zh-CN" altLang="zh-CN" sz="1100" dirty="0">
                <a:latin typeface="+mj-lt"/>
              </a:rPr>
              <a:t>函数之后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进程 </a:t>
            </a:r>
            <a:r>
              <a:rPr lang="en-US" altLang="zh-CN" sz="1100" dirty="0">
                <a:latin typeface="+mj-lt"/>
              </a:rPr>
              <a:t>P1 </a:t>
            </a:r>
            <a:r>
              <a:rPr lang="zh-CN" altLang="zh-CN" sz="1100" dirty="0">
                <a:latin typeface="+mj-lt"/>
              </a:rPr>
              <a:t>和进程</a:t>
            </a:r>
            <a:r>
              <a:rPr lang="en-US" altLang="zh-CN" sz="1100" dirty="0">
                <a:latin typeface="+mj-lt"/>
              </a:rPr>
              <a:t>P2 </a:t>
            </a:r>
            <a:r>
              <a:rPr lang="zh-CN" altLang="zh-CN" sz="1100" dirty="0">
                <a:latin typeface="+mj-lt"/>
              </a:rPr>
              <a:t>共占用</a:t>
            </a:r>
            <a:r>
              <a:rPr lang="en-US" altLang="zh-CN" sz="1100" dirty="0">
                <a:latin typeface="+mj-lt"/>
              </a:rPr>
              <a:t>________</a:t>
            </a:r>
            <a:r>
              <a:rPr lang="zh-CN" altLang="zh-CN" sz="1100" dirty="0">
                <a:latin typeface="+mj-lt"/>
              </a:rPr>
              <a:t>个</a:t>
            </a:r>
            <a:r>
              <a:rPr lang="en-US" altLang="zh-CN" sz="1100" dirty="0">
                <a:latin typeface="+mj-lt"/>
              </a:rPr>
              <a:t>(</a:t>
            </a:r>
            <a:r>
              <a:rPr lang="zh-CN" altLang="zh-CN" sz="1100" dirty="0">
                <a:latin typeface="+mj-lt"/>
              </a:rPr>
              <a:t>用户态的</a:t>
            </a:r>
            <a:r>
              <a:rPr lang="en-US" altLang="zh-CN" sz="1100" dirty="0">
                <a:latin typeface="+mj-lt"/>
              </a:rPr>
              <a:t>)</a:t>
            </a:r>
            <a:r>
              <a:rPr lang="zh-CN" altLang="zh-CN" sz="1100" dirty="0">
                <a:latin typeface="+mj-lt"/>
              </a:rPr>
              <a:t>物理页</a:t>
            </a:r>
            <a:r>
              <a:rPr lang="en-US" altLang="zh-CN" sz="1100" dirty="0">
                <a:latin typeface="+mj-lt"/>
              </a:rPr>
              <a:t>;</a:t>
            </a:r>
            <a:r>
              <a:rPr lang="zh-CN" altLang="zh-CN" sz="1100" dirty="0">
                <a:latin typeface="+mj-lt"/>
              </a:rPr>
              <a:t>假设执行 </a:t>
            </a:r>
            <a:r>
              <a:rPr lang="en-US" altLang="zh-CN" sz="1100" dirty="0">
                <a:latin typeface="+mj-lt"/>
              </a:rPr>
              <a:t>fork()</a:t>
            </a:r>
            <a:r>
              <a:rPr lang="zh-CN" altLang="zh-CN" sz="1100" dirty="0">
                <a:latin typeface="+mj-lt"/>
              </a:rPr>
              <a:t>函数之前进程 </a:t>
            </a:r>
            <a:r>
              <a:rPr lang="en-US" altLang="zh-CN" sz="1100" dirty="0">
                <a:latin typeface="+mj-lt"/>
              </a:rPr>
              <a:t>P1</a:t>
            </a:r>
            <a:r>
              <a:rPr lang="zh-CN" altLang="zh-CN" sz="1100" dirty="0">
                <a:latin typeface="+mj-lt"/>
              </a:rPr>
              <a:t>中有一个可读写的物理页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则执行 </a:t>
            </a:r>
            <a:r>
              <a:rPr lang="en-US" altLang="zh-CN" sz="1100" dirty="0">
                <a:latin typeface="+mj-lt"/>
              </a:rPr>
              <a:t>fork()</a:t>
            </a:r>
            <a:r>
              <a:rPr lang="zh-CN" altLang="zh-CN" sz="1100" dirty="0">
                <a:latin typeface="+mj-lt"/>
              </a:rPr>
              <a:t>函数之后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进程 </a:t>
            </a:r>
            <a:r>
              <a:rPr lang="en-US" altLang="zh-CN" sz="1100" dirty="0">
                <a:latin typeface="+mj-lt"/>
              </a:rPr>
              <a:t>P1 </a:t>
            </a:r>
            <a:r>
              <a:rPr lang="zh-CN" altLang="zh-CN" sz="1100" dirty="0">
                <a:latin typeface="+mj-lt"/>
              </a:rPr>
              <a:t>对该物理页的页表项权限为</a:t>
            </a:r>
            <a:r>
              <a:rPr lang="en-US" altLang="zh-CN" sz="1100" dirty="0">
                <a:latin typeface="+mj-lt"/>
              </a:rPr>
              <a:t>________.</a:t>
            </a:r>
          </a:p>
          <a:p>
            <a:r>
              <a:rPr lang="en-US" altLang="zh-CN" sz="1100" dirty="0">
                <a:latin typeface="+mj-lt"/>
              </a:rPr>
              <a:t>	A. 53,</a:t>
            </a:r>
            <a:r>
              <a:rPr lang="zh-CN" altLang="zh-CN" sz="1100" dirty="0">
                <a:latin typeface="+mj-lt"/>
              </a:rPr>
              <a:t>读写</a:t>
            </a:r>
            <a:r>
              <a:rPr lang="en-US" altLang="zh-CN" sz="1100" dirty="0">
                <a:latin typeface="+mj-lt"/>
              </a:rPr>
              <a:t>	B. 53,</a:t>
            </a:r>
            <a:r>
              <a:rPr lang="zh-CN" altLang="zh-CN" sz="1100" dirty="0">
                <a:latin typeface="+mj-lt"/>
              </a:rPr>
              <a:t>只读</a:t>
            </a:r>
            <a:r>
              <a:rPr lang="en-US" altLang="zh-CN" sz="1100" dirty="0">
                <a:latin typeface="+mj-lt"/>
              </a:rPr>
              <a:t>	C. 106,</a:t>
            </a:r>
            <a:r>
              <a:rPr lang="zh-CN" altLang="zh-CN" sz="1100" dirty="0">
                <a:latin typeface="+mj-lt"/>
              </a:rPr>
              <a:t>读写</a:t>
            </a:r>
            <a:r>
              <a:rPr lang="en-US" altLang="zh-CN" sz="1100" dirty="0">
                <a:latin typeface="+mj-lt"/>
              </a:rPr>
              <a:t>	D. 106,</a:t>
            </a:r>
            <a:r>
              <a:rPr lang="zh-CN" altLang="zh-CN" sz="1100" dirty="0">
                <a:latin typeface="+mj-lt"/>
              </a:rPr>
              <a:t>只读</a:t>
            </a:r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pPr lvl="0"/>
            <a:r>
              <a:rPr lang="en-US" altLang="zh-CN" sz="1100" dirty="0">
                <a:latin typeface="+mj-lt"/>
              </a:rPr>
              <a:t>(	)5.</a:t>
            </a:r>
            <a:r>
              <a:rPr lang="zh-CN" altLang="zh-CN" sz="1100" dirty="0">
                <a:latin typeface="+mj-lt"/>
              </a:rPr>
              <a:t>动态管理器分配策略中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最适合</a:t>
            </a:r>
            <a:r>
              <a:rPr lang="en-US" altLang="zh-CN" sz="1100" dirty="0">
                <a:latin typeface="+mj-lt"/>
              </a:rPr>
              <a:t>“</a:t>
            </a:r>
            <a:r>
              <a:rPr lang="zh-CN" altLang="zh-CN" sz="1100" dirty="0">
                <a:latin typeface="+mj-lt"/>
              </a:rPr>
              <a:t>最佳适配算法</a:t>
            </a:r>
            <a:r>
              <a:rPr lang="en-US" altLang="zh-CN" sz="1100" dirty="0">
                <a:latin typeface="+mj-lt"/>
              </a:rPr>
              <a:t>”</a:t>
            </a:r>
            <a:r>
              <a:rPr lang="zh-CN" altLang="zh-CN" sz="1100" dirty="0">
                <a:latin typeface="+mj-lt"/>
              </a:rPr>
              <a:t>的空白区组织方式是</a:t>
            </a:r>
            <a:r>
              <a:rPr lang="en-US" altLang="zh-CN" sz="1100" dirty="0">
                <a:latin typeface="+mj-lt"/>
              </a:rPr>
              <a:t>:</a:t>
            </a:r>
            <a:endParaRPr lang="zh-CN" altLang="zh-CN" sz="1100" dirty="0">
              <a:latin typeface="+mj-lt"/>
            </a:endParaRPr>
          </a:p>
          <a:p>
            <a:pPr lvl="1"/>
            <a:r>
              <a:rPr lang="en-US" altLang="zh-CN" sz="1100" dirty="0" err="1">
                <a:latin typeface="+mj-lt"/>
              </a:rPr>
              <a:t>A.按大小递减顺序排列</a:t>
            </a:r>
            <a:endParaRPr lang="zh-CN" altLang="zh-CN" sz="1100" dirty="0">
              <a:latin typeface="+mj-lt"/>
            </a:endParaRPr>
          </a:p>
          <a:p>
            <a:pPr lvl="1"/>
            <a:r>
              <a:rPr lang="en-US" altLang="zh-CN" sz="1100" dirty="0" err="1">
                <a:latin typeface="+mj-lt"/>
              </a:rPr>
              <a:t>B.按大小递增顺序排列</a:t>
            </a:r>
            <a:endParaRPr lang="zh-CN" altLang="zh-CN" sz="1100" dirty="0">
              <a:latin typeface="+mj-lt"/>
            </a:endParaRPr>
          </a:p>
          <a:p>
            <a:pPr lvl="1"/>
            <a:r>
              <a:rPr lang="en-US" altLang="zh-CN" sz="1100" dirty="0" err="1">
                <a:latin typeface="+mj-lt"/>
              </a:rPr>
              <a:t>C.按地址由小到大排列</a:t>
            </a:r>
            <a:endParaRPr lang="zh-CN" altLang="zh-CN" sz="1100" dirty="0">
              <a:latin typeface="+mj-lt"/>
            </a:endParaRPr>
          </a:p>
          <a:p>
            <a:r>
              <a:rPr lang="en-US" altLang="zh-CN" sz="1100" dirty="0">
                <a:latin typeface="+mj-lt"/>
              </a:rPr>
              <a:t>	</a:t>
            </a:r>
            <a:r>
              <a:rPr lang="en-US" altLang="zh-CN" sz="1100" dirty="0" err="1">
                <a:latin typeface="+mj-lt"/>
              </a:rPr>
              <a:t>D.按地址由大到小排列</a:t>
            </a:r>
            <a:endParaRPr lang="en-US" altLang="zh-CN" sz="1100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79384" y="476443"/>
            <a:ext cx="103105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1" dirty="0">
                <a:ln w="0"/>
                <a:latin typeface="+mj-lt"/>
                <a:ea typeface="宋体" panose="02010600030101010101" pitchFamily="2" charset="-122"/>
              </a:rPr>
              <a:t>秘密★启用前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98B227E-7BD4-46CB-ADEB-5EB70CA85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8824"/>
              </p:ext>
            </p:extLst>
          </p:nvPr>
        </p:nvGraphicFramePr>
        <p:xfrm>
          <a:off x="4319291" y="585550"/>
          <a:ext cx="1858523" cy="518160"/>
        </p:xfrm>
        <a:graphic>
          <a:graphicData uri="http://schemas.openxmlformats.org/drawingml/2006/table">
            <a:tbl>
              <a:tblPr/>
              <a:tblGrid>
                <a:gridCol w="1858523">
                  <a:extLst>
                    <a:ext uri="{9D8B030D-6E8A-4147-A177-3AD203B41FA5}">
                      <a16:colId xmlns:a16="http://schemas.microsoft.com/office/drawing/2014/main" val="4405460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Virtual Memory: Concepts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660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Virtual Memory: Systems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78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18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/>
          <p:cNvSpPr/>
          <p:nvPr/>
        </p:nvSpPr>
        <p:spPr>
          <a:xfrm>
            <a:off x="404998" y="517387"/>
            <a:ext cx="5932096" cy="9017006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95300" y="421398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04998" y="371606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3309" y="632846"/>
            <a:ext cx="579843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+mj-lt"/>
              </a:rPr>
              <a:t>15.答案:</a:t>
            </a:r>
            <a:endParaRPr lang="zh-CN" altLang="zh-CN" sz="1100" dirty="0">
              <a:latin typeface="+mj-lt"/>
            </a:endParaRPr>
          </a:p>
          <a:p>
            <a:r>
              <a:rPr lang="en-US" altLang="zh-CN" sz="1100" dirty="0">
                <a:latin typeface="+mj-lt"/>
              </a:rPr>
              <a:t>I. (c);</a:t>
            </a:r>
            <a:endParaRPr lang="zh-CN" altLang="zh-CN" sz="1100" dirty="0">
              <a:latin typeface="+mj-lt"/>
            </a:endParaRPr>
          </a:p>
          <a:p>
            <a:r>
              <a:rPr lang="en-US" altLang="zh-CN" sz="1100" dirty="0">
                <a:latin typeface="+mj-lt"/>
              </a:rPr>
              <a:t>II: 1, (b); 0x0C23B080; 0x00055004(或“--”);8974D6BA(或“--”)</a:t>
            </a:r>
            <a:endParaRPr lang="zh-CN" altLang="zh-CN" sz="1100" dirty="0">
              <a:latin typeface="+mj-lt"/>
            </a:endParaRPr>
          </a:p>
          <a:p>
            <a:r>
              <a:rPr lang="zh-CN" altLang="zh-CN" sz="1100" dirty="0">
                <a:latin typeface="+mj-lt"/>
              </a:rPr>
              <a:t>说明</a:t>
            </a:r>
            <a:r>
              <a:rPr lang="en-US" altLang="zh-CN" sz="1100" dirty="0">
                <a:latin typeface="+mj-lt"/>
              </a:rPr>
              <a:t>:</a:t>
            </a:r>
            <a:r>
              <a:rPr lang="zh-CN" altLang="zh-CN" sz="1100" dirty="0">
                <a:latin typeface="+mj-lt"/>
              </a:rPr>
              <a:t>联合考察虚存、高速缓存</a:t>
            </a:r>
            <a:r>
              <a:rPr lang="en-US" altLang="zh-CN" sz="1100" dirty="0">
                <a:latin typeface="+mj-lt"/>
              </a:rPr>
              <a:t>(</a:t>
            </a:r>
            <a:r>
              <a:rPr lang="zh-CN" altLang="zh-CN" sz="1100" dirty="0">
                <a:latin typeface="+mj-lt"/>
              </a:rPr>
              <a:t>通过 </a:t>
            </a:r>
            <a:r>
              <a:rPr lang="en-US" altLang="zh-CN" sz="1100" dirty="0">
                <a:latin typeface="+mj-lt"/>
              </a:rPr>
              <a:t>TLB </a:t>
            </a:r>
            <a:r>
              <a:rPr lang="zh-CN" altLang="zh-CN" sz="1100" dirty="0">
                <a:latin typeface="+mj-lt"/>
              </a:rPr>
              <a:t>考察</a:t>
            </a:r>
            <a:r>
              <a:rPr lang="en-US" altLang="zh-CN" sz="1100" dirty="0">
                <a:latin typeface="+mj-lt"/>
              </a:rPr>
              <a:t>)</a:t>
            </a:r>
            <a:r>
              <a:rPr lang="zh-CN" altLang="zh-CN" sz="1100" dirty="0">
                <a:latin typeface="+mj-lt"/>
              </a:rPr>
              <a:t>、大端法和小端法的知识</a:t>
            </a:r>
            <a:r>
              <a:rPr lang="en-US" altLang="zh-CN" sz="1100" dirty="0">
                <a:latin typeface="+mj-lt"/>
              </a:rPr>
              <a:t>.</a:t>
            </a:r>
            <a:endParaRPr lang="zh-CN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r>
              <a:rPr lang="en-US" altLang="zh-CN" sz="1100" dirty="0">
                <a:latin typeface="+mj-lt"/>
              </a:rPr>
              <a:t>16.</a:t>
            </a:r>
            <a:r>
              <a:rPr lang="zh-CN" altLang="en-US" sz="1100" dirty="0">
                <a:latin typeface="+mj-lt"/>
              </a:rPr>
              <a:t>答案</a:t>
            </a:r>
            <a:r>
              <a:rPr lang="en-US" altLang="zh-CN" sz="1100" dirty="0">
                <a:latin typeface="+mj-lt"/>
              </a:rPr>
              <a:t>:</a:t>
            </a:r>
          </a:p>
          <a:p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r>
              <a:rPr lang="en-US" altLang="zh-CN" sz="1100" dirty="0" err="1">
                <a:latin typeface="+mj-lt"/>
              </a:rPr>
              <a:t>要获取页目录项,需要让</a:t>
            </a:r>
            <a:r>
              <a:rPr lang="en-US" altLang="zh-CN" sz="1100" dirty="0">
                <a:latin typeface="+mj-lt"/>
              </a:rPr>
              <a:t> </a:t>
            </a:r>
            <a:r>
              <a:rPr lang="en-US" altLang="zh-CN" sz="1100" dirty="0" err="1">
                <a:latin typeface="+mj-lt"/>
              </a:rPr>
              <a:t>addr</a:t>
            </a:r>
            <a:r>
              <a:rPr lang="en-US" altLang="zh-CN" sz="1100" dirty="0">
                <a:latin typeface="+mj-lt"/>
              </a:rPr>
              <a:t>= UVPT[31:22] | UVPT[31:22] | PDX | 00,即最高的 10 </a:t>
            </a:r>
            <a:r>
              <a:rPr lang="en-US" altLang="zh-CN" sz="1100" dirty="0" err="1">
                <a:latin typeface="+mj-lt"/>
              </a:rPr>
              <a:t>位为</a:t>
            </a:r>
            <a:r>
              <a:rPr lang="en-US" altLang="zh-CN" sz="1100" dirty="0">
                <a:latin typeface="+mj-lt"/>
              </a:rPr>
              <a:t> UVPT </a:t>
            </a:r>
            <a:r>
              <a:rPr lang="en-US" altLang="zh-CN" sz="1100" dirty="0" err="1">
                <a:latin typeface="+mj-lt"/>
              </a:rPr>
              <a:t>的高</a:t>
            </a:r>
            <a:r>
              <a:rPr lang="en-US" altLang="zh-CN" sz="1100" dirty="0">
                <a:latin typeface="+mj-lt"/>
              </a:rPr>
              <a:t> 10 </a:t>
            </a:r>
            <a:r>
              <a:rPr lang="en-US" altLang="zh-CN" sz="1100" dirty="0" err="1">
                <a:latin typeface="+mj-lt"/>
              </a:rPr>
              <a:t>位,中间的</a:t>
            </a:r>
            <a:r>
              <a:rPr lang="en-US" altLang="zh-CN" sz="1100" dirty="0">
                <a:latin typeface="+mj-lt"/>
              </a:rPr>
              <a:t> 10 </a:t>
            </a:r>
            <a:r>
              <a:rPr lang="en-US" altLang="zh-CN" sz="1100" dirty="0" err="1">
                <a:latin typeface="+mj-lt"/>
              </a:rPr>
              <a:t>位也是</a:t>
            </a:r>
            <a:r>
              <a:rPr lang="en-US" altLang="zh-CN" sz="1100" dirty="0">
                <a:latin typeface="+mj-lt"/>
              </a:rPr>
              <a:t> UVPT </a:t>
            </a:r>
            <a:r>
              <a:rPr lang="en-US" altLang="zh-CN" sz="1100" dirty="0" err="1">
                <a:latin typeface="+mj-lt"/>
              </a:rPr>
              <a:t>的高</a:t>
            </a:r>
            <a:r>
              <a:rPr lang="en-US" altLang="zh-CN" sz="1100" dirty="0">
                <a:latin typeface="+mj-lt"/>
              </a:rPr>
              <a:t> 10 </a:t>
            </a:r>
            <a:r>
              <a:rPr lang="en-US" altLang="zh-CN" sz="1100" dirty="0" err="1">
                <a:latin typeface="+mj-lt"/>
              </a:rPr>
              <a:t>位,接下来</a:t>
            </a:r>
            <a:r>
              <a:rPr lang="en-US" altLang="zh-CN" sz="1100" dirty="0">
                <a:latin typeface="+mj-lt"/>
              </a:rPr>
              <a:t> 10 </a:t>
            </a:r>
            <a:r>
              <a:rPr lang="en-US" altLang="zh-CN" sz="1100" dirty="0" err="1">
                <a:latin typeface="+mj-lt"/>
              </a:rPr>
              <a:t>位是</a:t>
            </a:r>
            <a:r>
              <a:rPr lang="en-US" altLang="zh-CN" sz="1100" dirty="0">
                <a:latin typeface="+mj-lt"/>
              </a:rPr>
              <a:t> PDX(</a:t>
            </a:r>
            <a:r>
              <a:rPr lang="en-US" altLang="zh-CN" sz="1100" dirty="0" err="1">
                <a:latin typeface="+mj-lt"/>
              </a:rPr>
              <a:t>va</a:t>
            </a:r>
            <a:r>
              <a:rPr lang="en-US" altLang="zh-CN" sz="1100" dirty="0">
                <a:latin typeface="+mj-lt"/>
              </a:rPr>
              <a:t> </a:t>
            </a:r>
            <a:r>
              <a:rPr lang="en-US" altLang="zh-CN" sz="1100" dirty="0" err="1">
                <a:latin typeface="+mj-lt"/>
              </a:rPr>
              <a:t>的高</a:t>
            </a:r>
            <a:r>
              <a:rPr lang="en-US" altLang="zh-CN" sz="1100" dirty="0">
                <a:latin typeface="+mj-lt"/>
              </a:rPr>
              <a:t> 10 位),</a:t>
            </a:r>
            <a:r>
              <a:rPr lang="en-US" altLang="zh-CN" sz="1100" dirty="0" err="1">
                <a:latin typeface="+mj-lt"/>
              </a:rPr>
              <a:t>最后两位为</a:t>
            </a:r>
            <a:r>
              <a:rPr lang="en-US" altLang="zh-CN" sz="1100" dirty="0">
                <a:latin typeface="+mj-lt"/>
              </a:rPr>
              <a:t> 0.</a:t>
            </a:r>
            <a:endParaRPr lang="zh-CN" altLang="zh-CN" sz="1100" dirty="0">
              <a:latin typeface="+mj-lt"/>
            </a:endParaRPr>
          </a:p>
          <a:p>
            <a:r>
              <a:rPr lang="zh-CN" altLang="zh-CN" sz="1100" dirty="0">
                <a:latin typeface="+mj-lt"/>
              </a:rPr>
              <a:t>这样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根据翻译机制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第一步取出 </a:t>
            </a:r>
            <a:r>
              <a:rPr lang="en-US" altLang="zh-CN" sz="1100" dirty="0" err="1">
                <a:latin typeface="+mj-lt"/>
              </a:rPr>
              <a:t>addr</a:t>
            </a:r>
            <a:r>
              <a:rPr lang="en-US" altLang="zh-CN" sz="1100" dirty="0">
                <a:latin typeface="+mj-lt"/>
              </a:rPr>
              <a:t> </a:t>
            </a:r>
            <a:r>
              <a:rPr lang="zh-CN" altLang="zh-CN" sz="1100" dirty="0">
                <a:latin typeface="+mj-lt"/>
              </a:rPr>
              <a:t>的高 </a:t>
            </a:r>
            <a:r>
              <a:rPr lang="en-US" altLang="zh-CN" sz="1100" dirty="0">
                <a:latin typeface="+mj-lt"/>
              </a:rPr>
              <a:t>10 </a:t>
            </a:r>
            <a:r>
              <a:rPr lang="zh-CN" altLang="zh-CN" sz="1100" dirty="0">
                <a:latin typeface="+mj-lt"/>
              </a:rPr>
              <a:t>位 </a:t>
            </a:r>
            <a:r>
              <a:rPr lang="en-US" altLang="zh-CN" sz="1100" dirty="0">
                <a:latin typeface="+mj-lt"/>
              </a:rPr>
              <a:t>UVPT[31:22],</a:t>
            </a:r>
            <a:r>
              <a:rPr lang="zh-CN" altLang="zh-CN" sz="1100" dirty="0">
                <a:latin typeface="+mj-lt"/>
              </a:rPr>
              <a:t>由于页目录中 </a:t>
            </a:r>
            <a:r>
              <a:rPr lang="en-US" altLang="zh-CN" sz="1100" dirty="0">
                <a:latin typeface="+mj-lt"/>
              </a:rPr>
              <a:t>UVPT[31:22]</a:t>
            </a:r>
            <a:r>
              <a:rPr lang="zh-CN" altLang="zh-CN" sz="1100" dirty="0">
                <a:latin typeface="+mj-lt"/>
              </a:rPr>
              <a:t>指向的是页目录本身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所以这一步找到的二级页表仍然为页目录本身</a:t>
            </a:r>
            <a:r>
              <a:rPr lang="en-US" altLang="zh-CN" sz="1100" dirty="0">
                <a:latin typeface="+mj-lt"/>
              </a:rPr>
              <a:t>.</a:t>
            </a:r>
            <a:r>
              <a:rPr lang="zh-CN" altLang="zh-CN" sz="1100" dirty="0">
                <a:latin typeface="+mj-lt"/>
              </a:rPr>
              <a:t>第二步取出中间 </a:t>
            </a:r>
            <a:r>
              <a:rPr lang="en-US" altLang="zh-CN" sz="1100" dirty="0">
                <a:latin typeface="+mj-lt"/>
              </a:rPr>
              <a:t>10 </a:t>
            </a:r>
            <a:r>
              <a:rPr lang="zh-CN" altLang="zh-CN" sz="1100" dirty="0">
                <a:latin typeface="+mj-lt"/>
              </a:rPr>
              <a:t>位 </a:t>
            </a:r>
            <a:r>
              <a:rPr lang="en-US" altLang="zh-CN" sz="1100" dirty="0">
                <a:latin typeface="+mj-lt"/>
              </a:rPr>
              <a:t>UVPT[31:22],</a:t>
            </a:r>
            <a:r>
              <a:rPr lang="zh-CN" altLang="zh-CN" sz="1100" dirty="0">
                <a:latin typeface="+mj-lt"/>
              </a:rPr>
              <a:t>重复刚才的过程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这一步找到的物理页仍然为页目录本身</a:t>
            </a:r>
            <a:r>
              <a:rPr lang="en-US" altLang="zh-CN" sz="1100" dirty="0">
                <a:latin typeface="+mj-lt"/>
              </a:rPr>
              <a:t>.</a:t>
            </a:r>
            <a:r>
              <a:rPr lang="zh-CN" altLang="zh-CN" sz="1100" dirty="0">
                <a:latin typeface="+mj-lt"/>
              </a:rPr>
              <a:t>最后加上偏移量 </a:t>
            </a:r>
            <a:r>
              <a:rPr lang="en-US" altLang="zh-CN" sz="1100" dirty="0">
                <a:latin typeface="+mj-lt"/>
              </a:rPr>
              <a:t>PDX|00 </a:t>
            </a:r>
            <a:r>
              <a:rPr lang="zh-CN" altLang="zh-CN" sz="1100" dirty="0">
                <a:latin typeface="+mj-lt"/>
              </a:rPr>
              <a:t>就可以找到页目录中的第</a:t>
            </a:r>
            <a:r>
              <a:rPr lang="en-US" altLang="zh-CN" sz="1100" dirty="0">
                <a:latin typeface="+mj-lt"/>
              </a:rPr>
              <a:t>PDX </a:t>
            </a:r>
            <a:r>
              <a:rPr lang="zh-CN" altLang="zh-CN" sz="1100" dirty="0">
                <a:latin typeface="+mj-lt"/>
              </a:rPr>
              <a:t>项</a:t>
            </a:r>
            <a:r>
              <a:rPr lang="en-US" altLang="zh-CN" sz="1100" dirty="0">
                <a:latin typeface="+mj-lt"/>
              </a:rPr>
              <a:t>.</a:t>
            </a:r>
            <a:endParaRPr lang="zh-CN" altLang="zh-CN" sz="1100" dirty="0">
              <a:latin typeface="+mj-lt"/>
            </a:endParaRPr>
          </a:p>
          <a:p>
            <a:r>
              <a:rPr lang="zh-CN" altLang="zh-CN" sz="1100" dirty="0">
                <a:latin typeface="+mj-lt"/>
              </a:rPr>
              <a:t>要获取页表项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让 </a:t>
            </a:r>
            <a:r>
              <a:rPr lang="en-US" altLang="zh-CN" sz="1100" dirty="0" err="1">
                <a:latin typeface="+mj-lt"/>
              </a:rPr>
              <a:t>addr</a:t>
            </a:r>
            <a:r>
              <a:rPr lang="en-US" altLang="zh-CN" sz="1100" dirty="0">
                <a:latin typeface="+mj-lt"/>
              </a:rPr>
              <a:t>= UVPT[31:22] | PDX | PTX | 00,</a:t>
            </a:r>
            <a:r>
              <a:rPr lang="zh-CN" altLang="zh-CN" sz="1100" dirty="0">
                <a:latin typeface="+mj-lt"/>
              </a:rPr>
              <a:t>其中 </a:t>
            </a:r>
            <a:r>
              <a:rPr lang="en-US" altLang="zh-CN" sz="1100" dirty="0">
                <a:latin typeface="+mj-lt"/>
              </a:rPr>
              <a:t>PTX </a:t>
            </a:r>
            <a:r>
              <a:rPr lang="zh-CN" altLang="zh-CN" sz="1100" dirty="0">
                <a:latin typeface="+mj-lt"/>
              </a:rPr>
              <a:t>是 </a:t>
            </a:r>
            <a:r>
              <a:rPr lang="en-US" altLang="zh-CN" sz="1100" dirty="0" err="1">
                <a:latin typeface="+mj-lt"/>
              </a:rPr>
              <a:t>va</a:t>
            </a:r>
            <a:r>
              <a:rPr lang="en-US" altLang="zh-CN" sz="1100" dirty="0">
                <a:latin typeface="+mj-lt"/>
              </a:rPr>
              <a:t> </a:t>
            </a:r>
            <a:r>
              <a:rPr lang="zh-CN" altLang="zh-CN" sz="1100" dirty="0">
                <a:latin typeface="+mj-lt"/>
              </a:rPr>
              <a:t>的中间 </a:t>
            </a:r>
            <a:r>
              <a:rPr lang="en-US" altLang="zh-CN" sz="1100" dirty="0">
                <a:latin typeface="+mj-lt"/>
              </a:rPr>
              <a:t>10 </a:t>
            </a:r>
            <a:r>
              <a:rPr lang="zh-CN" altLang="zh-CN" sz="1100" dirty="0">
                <a:latin typeface="+mj-lt"/>
              </a:rPr>
              <a:t>位</a:t>
            </a:r>
            <a:r>
              <a:rPr lang="en-US" altLang="zh-CN" sz="1100" dirty="0">
                <a:latin typeface="+mj-lt"/>
              </a:rPr>
              <a:t>.</a:t>
            </a:r>
            <a:r>
              <a:rPr lang="zh-CN" altLang="zh-CN" sz="1100" dirty="0">
                <a:latin typeface="+mj-lt"/>
              </a:rPr>
              <a:t>这样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第一步翻译后得到的二级页表仍然指向页目录本身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 第二步翻译后得到的物理页指向的是 </a:t>
            </a:r>
            <a:r>
              <a:rPr lang="en-US" altLang="zh-CN" sz="1100" dirty="0" err="1">
                <a:latin typeface="+mj-lt"/>
              </a:rPr>
              <a:t>va</a:t>
            </a:r>
            <a:r>
              <a:rPr lang="en-US" altLang="zh-CN" sz="1100" dirty="0">
                <a:latin typeface="+mj-lt"/>
              </a:rPr>
              <a:t> </a:t>
            </a:r>
            <a:r>
              <a:rPr lang="zh-CN" altLang="zh-CN" sz="1100" dirty="0">
                <a:latin typeface="+mj-lt"/>
              </a:rPr>
              <a:t>对应的二级页表</a:t>
            </a:r>
            <a:r>
              <a:rPr lang="en-US" altLang="zh-CN" sz="1100" dirty="0">
                <a:latin typeface="+mj-lt"/>
              </a:rPr>
              <a:t>.</a:t>
            </a:r>
            <a:r>
              <a:rPr lang="zh-CN" altLang="zh-CN" sz="1100" dirty="0">
                <a:latin typeface="+mj-lt"/>
              </a:rPr>
              <a:t>最后用偏移量 </a:t>
            </a:r>
            <a:r>
              <a:rPr lang="en-US" altLang="zh-CN" sz="1100" dirty="0">
                <a:latin typeface="+mj-lt"/>
              </a:rPr>
              <a:t>PTX|00 </a:t>
            </a:r>
            <a:r>
              <a:rPr lang="zh-CN" altLang="zh-CN" sz="1100" dirty="0">
                <a:latin typeface="+mj-lt"/>
              </a:rPr>
              <a:t>即可获得二级页表中的第 </a:t>
            </a:r>
            <a:r>
              <a:rPr lang="en-US" altLang="zh-CN" sz="1100" dirty="0">
                <a:latin typeface="+mj-lt"/>
              </a:rPr>
              <a:t>PTX </a:t>
            </a:r>
            <a:r>
              <a:rPr lang="zh-CN" altLang="zh-CN" sz="1100" dirty="0">
                <a:latin typeface="+mj-lt"/>
              </a:rPr>
              <a:t>项</a:t>
            </a:r>
            <a:r>
              <a:rPr lang="en-US" altLang="zh-CN" sz="1100" dirty="0">
                <a:latin typeface="+mj-lt"/>
              </a:rPr>
              <a:t>.</a:t>
            </a:r>
            <a:endParaRPr lang="zh-CN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endParaRPr lang="zh-CN" altLang="zh-CN" sz="1100" dirty="0">
              <a:latin typeface="+mj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41FA22-DE44-47E0-8BA6-9400C16A5BEA}"/>
              </a:ext>
            </a:extLst>
          </p:cNvPr>
          <p:cNvSpPr/>
          <p:nvPr/>
        </p:nvSpPr>
        <p:spPr>
          <a:xfrm>
            <a:off x="653288" y="1802635"/>
            <a:ext cx="5450331" cy="19543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/>
              <a:t>#define UVPT 0xef400000</a:t>
            </a:r>
            <a:endParaRPr lang="zh-CN" altLang="zh-CN" sz="1100" dirty="0"/>
          </a:p>
          <a:p>
            <a:r>
              <a:rPr lang="en-US" altLang="zh-CN" sz="1100" dirty="0"/>
              <a:t>unsigned int </a:t>
            </a:r>
            <a:r>
              <a:rPr lang="en-US" altLang="zh-CN" sz="1100" dirty="0" err="1"/>
              <a:t>get_pde</a:t>
            </a:r>
            <a:r>
              <a:rPr lang="en-US" altLang="zh-CN" sz="1100" dirty="0"/>
              <a:t>(unsigned int </a:t>
            </a:r>
            <a:r>
              <a:rPr lang="en-US" altLang="zh-CN" sz="1100" dirty="0" err="1"/>
              <a:t>va</a:t>
            </a:r>
            <a:r>
              <a:rPr lang="en-US" altLang="zh-CN" sz="1100" dirty="0"/>
              <a:t>) {</a:t>
            </a:r>
          </a:p>
          <a:p>
            <a:pPr lvl="1"/>
            <a:r>
              <a:rPr lang="en-US" altLang="zh-CN" sz="1100" dirty="0"/>
              <a:t>unsigned int </a:t>
            </a:r>
            <a:r>
              <a:rPr lang="en-US" altLang="zh-CN" sz="1100" dirty="0" err="1"/>
              <a:t>pdx</a:t>
            </a:r>
            <a:r>
              <a:rPr lang="en-US" altLang="zh-CN" sz="1100" dirty="0"/>
              <a:t> = (</a:t>
            </a:r>
            <a:r>
              <a:rPr lang="en-US" altLang="zh-CN" sz="1100" dirty="0" err="1"/>
              <a:t>va</a:t>
            </a:r>
            <a:r>
              <a:rPr lang="en-US" altLang="zh-CN" sz="1100" dirty="0"/>
              <a:t> &gt;&gt; 22) &amp; 0x3ff;</a:t>
            </a:r>
            <a:endParaRPr lang="zh-CN" altLang="zh-CN" sz="1100" dirty="0"/>
          </a:p>
          <a:p>
            <a:pPr lvl="1"/>
            <a:r>
              <a:rPr lang="en-US" altLang="zh-CN" sz="1100" dirty="0"/>
              <a:t>unsigned int </a:t>
            </a:r>
            <a:r>
              <a:rPr lang="en-US" altLang="zh-CN" sz="1100" dirty="0" err="1"/>
              <a:t>addr</a:t>
            </a:r>
            <a:r>
              <a:rPr lang="en-US" altLang="zh-CN" sz="1100" dirty="0"/>
              <a:t> = UVPT + (UVPT &gt;&gt; 10) + </a:t>
            </a:r>
            <a:r>
              <a:rPr lang="en-US" altLang="zh-CN" sz="1100" dirty="0" err="1"/>
              <a:t>pdx</a:t>
            </a:r>
            <a:r>
              <a:rPr lang="en-US" altLang="zh-CN" sz="1100" dirty="0"/>
              <a:t> * 4;</a:t>
            </a:r>
          </a:p>
          <a:p>
            <a:pPr lvl="1"/>
            <a:r>
              <a:rPr lang="en-US" altLang="zh-CN" sz="1100" dirty="0"/>
              <a:t>return *((unsigned int *)(</a:t>
            </a:r>
            <a:r>
              <a:rPr lang="en-US" altLang="zh-CN" sz="1100" dirty="0" err="1"/>
              <a:t>addr</a:t>
            </a:r>
            <a:r>
              <a:rPr lang="en-US" altLang="zh-CN" sz="1100" dirty="0"/>
              <a:t>));</a:t>
            </a:r>
            <a:endParaRPr lang="zh-CN" altLang="zh-CN" sz="1100" dirty="0"/>
          </a:p>
          <a:p>
            <a:r>
              <a:rPr lang="en-US" altLang="zh-CN" sz="1100" dirty="0"/>
              <a:t>}</a:t>
            </a:r>
            <a:endParaRPr lang="zh-CN" altLang="zh-CN" sz="1100" dirty="0"/>
          </a:p>
          <a:p>
            <a:pPr lvl="1"/>
            <a:r>
              <a:rPr lang="en-US" altLang="zh-CN" sz="1100" dirty="0"/>
              <a:t>unsigned int </a:t>
            </a:r>
            <a:r>
              <a:rPr lang="en-US" altLang="zh-CN" sz="1100" dirty="0" err="1"/>
              <a:t>get_pte</a:t>
            </a:r>
            <a:r>
              <a:rPr lang="en-US" altLang="zh-CN" sz="1100" dirty="0"/>
              <a:t>(unsigned int </a:t>
            </a:r>
            <a:r>
              <a:rPr lang="en-US" altLang="zh-CN" sz="1100" dirty="0" err="1"/>
              <a:t>va</a:t>
            </a:r>
            <a:r>
              <a:rPr lang="en-US" altLang="zh-CN" sz="1100" dirty="0"/>
              <a:t>) {</a:t>
            </a:r>
          </a:p>
          <a:p>
            <a:pPr lvl="1"/>
            <a:r>
              <a:rPr lang="en-US" altLang="zh-CN" sz="1100" dirty="0"/>
              <a:t>unsigned int PGNUM = </a:t>
            </a:r>
            <a:r>
              <a:rPr lang="en-US" altLang="zh-CN" sz="1100" dirty="0" err="1"/>
              <a:t>va</a:t>
            </a:r>
            <a:r>
              <a:rPr lang="en-US" altLang="zh-CN" sz="1100" dirty="0"/>
              <a:t> &gt;&gt; 12; </a:t>
            </a:r>
          </a:p>
          <a:p>
            <a:pPr lvl="1"/>
            <a:r>
              <a:rPr lang="en-US" altLang="zh-CN" sz="1100" dirty="0"/>
              <a:t>unsigned int </a:t>
            </a:r>
            <a:r>
              <a:rPr lang="en-US" altLang="zh-CN" sz="1100" dirty="0" err="1"/>
              <a:t>addr</a:t>
            </a:r>
            <a:r>
              <a:rPr lang="en-US" altLang="zh-CN" sz="1100" dirty="0"/>
              <a:t> = UVPT + PGNUM * 4; </a:t>
            </a:r>
          </a:p>
          <a:p>
            <a:pPr lvl="1"/>
            <a:r>
              <a:rPr lang="en-US" altLang="zh-CN" sz="1100" dirty="0"/>
              <a:t>return *((unsigned int *)(</a:t>
            </a:r>
            <a:r>
              <a:rPr lang="en-US" altLang="zh-CN" sz="1100" dirty="0" err="1"/>
              <a:t>addr</a:t>
            </a:r>
            <a:r>
              <a:rPr lang="en-US" altLang="zh-CN" sz="1100" dirty="0"/>
              <a:t>));</a:t>
            </a:r>
            <a:endParaRPr lang="zh-CN" altLang="zh-CN" sz="1100" dirty="0"/>
          </a:p>
          <a:p>
            <a:r>
              <a:rPr lang="en-US" altLang="zh-CN" sz="1100" dirty="0"/>
              <a:t>}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02380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53002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269497" y="110985"/>
            <a:ext cx="22060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667E8AB-E48A-4B63-97E4-0EE66384EA95}"/>
              </a:ext>
            </a:extLst>
          </p:cNvPr>
          <p:cNvSpPr/>
          <p:nvPr/>
        </p:nvSpPr>
        <p:spPr>
          <a:xfrm>
            <a:off x="441004" y="600530"/>
            <a:ext cx="5798431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(	)6.Intel 的 IA32 </a:t>
            </a:r>
            <a:r>
              <a:rPr lang="en-US" altLang="zh-CN" sz="1100" dirty="0" err="1"/>
              <a:t>体系结构采用二级页表,称第一级页表为页目录</a:t>
            </a:r>
            <a:r>
              <a:rPr lang="en-US" altLang="zh-CN" sz="1100" dirty="0"/>
              <a:t>(Page Directory),</a:t>
            </a:r>
            <a:r>
              <a:rPr lang="en-US" altLang="zh-CN" sz="1100" dirty="0" err="1"/>
              <a:t>第二级页表为页表</a:t>
            </a:r>
            <a:r>
              <a:rPr lang="en-US" altLang="zh-CN" sz="1100" dirty="0"/>
              <a:t>(Page Table).</a:t>
            </a:r>
            <a:r>
              <a:rPr lang="en-US" altLang="zh-CN" sz="1100" dirty="0" err="1"/>
              <a:t>页面的大小为</a:t>
            </a:r>
            <a:r>
              <a:rPr lang="en-US" altLang="zh-CN" sz="1100" dirty="0"/>
              <a:t> 4KB,页表项 4 </a:t>
            </a:r>
            <a:r>
              <a:rPr lang="en-US" altLang="zh-CN" sz="1100" dirty="0" err="1"/>
              <a:t>字节</a:t>
            </a:r>
            <a:r>
              <a:rPr lang="en-US" altLang="zh-CN" sz="1100" dirty="0"/>
              <a:t>.</a:t>
            </a:r>
            <a:r>
              <a:rPr lang="zh-CN" altLang="zh-CN" sz="1100" dirty="0"/>
              <a:t>以下给出了页目录与若干页表中的部分内容</a:t>
            </a:r>
            <a:r>
              <a:rPr lang="en-US" altLang="zh-CN" sz="1100" dirty="0"/>
              <a:t>,</a:t>
            </a:r>
            <a:r>
              <a:rPr lang="zh-CN" altLang="zh-CN" sz="1100" dirty="0"/>
              <a:t>例如</a:t>
            </a:r>
            <a:r>
              <a:rPr lang="en-US" altLang="zh-CN" sz="1100" dirty="0"/>
              <a:t>,</a:t>
            </a:r>
            <a:r>
              <a:rPr lang="zh-CN" altLang="zh-CN" sz="1100" dirty="0"/>
              <a:t>页目录中的第 </a:t>
            </a:r>
            <a:r>
              <a:rPr lang="en-US" altLang="zh-CN" sz="1100" dirty="0"/>
              <a:t>1 </a:t>
            </a:r>
            <a:r>
              <a:rPr lang="zh-CN" altLang="zh-CN" sz="1100" dirty="0"/>
              <a:t>个项索引到的是页表 </a:t>
            </a:r>
            <a:r>
              <a:rPr lang="en-US" altLang="zh-CN" sz="1100" dirty="0"/>
              <a:t>3,</a:t>
            </a:r>
            <a:r>
              <a:rPr lang="zh-CN" altLang="zh-CN" sz="1100" dirty="0"/>
              <a:t>页表 </a:t>
            </a:r>
            <a:r>
              <a:rPr lang="en-US" altLang="zh-CN" sz="1100" dirty="0"/>
              <a:t>1 </a:t>
            </a:r>
            <a:r>
              <a:rPr lang="zh-CN" altLang="zh-CN" sz="1100" dirty="0"/>
              <a:t>中的第 </a:t>
            </a:r>
            <a:r>
              <a:rPr lang="en-US" altLang="zh-CN" sz="1100" dirty="0"/>
              <a:t>3 </a:t>
            </a:r>
            <a:r>
              <a:rPr lang="zh-CN" altLang="zh-CN" sz="1100" dirty="0"/>
              <a:t>个项索引到的是物理地址中的第 </a:t>
            </a:r>
            <a:r>
              <a:rPr lang="en-US" altLang="zh-CN" sz="1100" dirty="0"/>
              <a:t>5 </a:t>
            </a:r>
            <a:r>
              <a:rPr lang="zh-CN" altLang="zh-CN" sz="1100" dirty="0"/>
              <a:t>个页</a:t>
            </a:r>
            <a:r>
              <a:rPr lang="en-US" altLang="zh-CN" sz="1100" dirty="0"/>
              <a:t>.</a:t>
            </a:r>
            <a:r>
              <a:rPr lang="zh-CN" altLang="zh-CN" sz="1100" dirty="0"/>
              <a:t>则十六进制逻辑地址 </a:t>
            </a:r>
            <a:r>
              <a:rPr lang="en-US" altLang="zh-CN" sz="1100" dirty="0"/>
              <a:t>8052CB </a:t>
            </a:r>
            <a:r>
              <a:rPr lang="zh-CN" altLang="zh-CN" sz="1100" dirty="0"/>
              <a:t>经过地址转换后形成的物理地址应为十进制的</a:t>
            </a:r>
            <a:r>
              <a:rPr lang="en-US" altLang="zh-CN" sz="1100" dirty="0"/>
              <a:t>________.</a:t>
            </a:r>
          </a:p>
          <a:p>
            <a:r>
              <a:rPr lang="en-US" altLang="zh-CN" sz="1100" dirty="0"/>
              <a:t>	A. 21195	B. 29387	C. 21126	D. 47195</a:t>
            </a:r>
          </a:p>
          <a:p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endParaRPr lang="zh-CN" altLang="zh-CN" sz="1100" dirty="0">
              <a:latin typeface="+mj-lt"/>
            </a:endParaRPr>
          </a:p>
          <a:p>
            <a:pPr lvl="0"/>
            <a:r>
              <a:rPr lang="en-US" altLang="zh-CN" sz="1100" dirty="0"/>
              <a:t>(	)7.</a:t>
            </a:r>
            <a:r>
              <a:rPr lang="zh-CN" altLang="zh-CN" sz="1100" dirty="0"/>
              <a:t>已知某系统页面长 </a:t>
            </a:r>
            <a:r>
              <a:rPr lang="en-US" altLang="zh-CN" sz="1100" dirty="0"/>
              <a:t>8KB,</a:t>
            </a:r>
            <a:r>
              <a:rPr lang="zh-CN" altLang="zh-CN" sz="1100" dirty="0"/>
              <a:t>页表项 </a:t>
            </a:r>
            <a:r>
              <a:rPr lang="en-US" altLang="zh-CN" sz="1100" dirty="0"/>
              <a:t>4 </a:t>
            </a:r>
            <a:r>
              <a:rPr lang="zh-CN" altLang="zh-CN" sz="1100" dirty="0"/>
              <a:t>字节</a:t>
            </a:r>
            <a:r>
              <a:rPr lang="en-US" altLang="zh-CN" sz="1100" dirty="0"/>
              <a:t>,</a:t>
            </a:r>
            <a:r>
              <a:rPr lang="zh-CN" altLang="zh-CN" sz="1100" dirty="0"/>
              <a:t>采用多层分页策略映射 </a:t>
            </a:r>
            <a:r>
              <a:rPr lang="en-US" altLang="zh-CN" sz="1100" dirty="0"/>
              <a:t>64 </a:t>
            </a:r>
            <a:r>
              <a:rPr lang="zh-CN" altLang="zh-CN" sz="1100" dirty="0"/>
              <a:t>位虚拟地址空间</a:t>
            </a:r>
            <a:r>
              <a:rPr lang="en-US" altLang="zh-CN" sz="1100" dirty="0"/>
              <a:t>.</a:t>
            </a:r>
            <a:r>
              <a:rPr lang="zh-CN" altLang="zh-CN" sz="1100" dirty="0"/>
              <a:t>若限定最高层页表占 </a:t>
            </a:r>
            <a:r>
              <a:rPr lang="en-US" altLang="zh-CN" sz="1100" dirty="0"/>
              <a:t>1 </a:t>
            </a:r>
            <a:r>
              <a:rPr lang="zh-CN" altLang="zh-CN" sz="1100" dirty="0"/>
              <a:t>页</a:t>
            </a:r>
            <a:r>
              <a:rPr lang="en-US" altLang="zh-CN" sz="1100" dirty="0"/>
              <a:t>,</a:t>
            </a:r>
            <a:r>
              <a:rPr lang="zh-CN" altLang="zh-CN" sz="1100" dirty="0"/>
              <a:t>则它可以采用多少层的分页策略？</a:t>
            </a:r>
          </a:p>
          <a:p>
            <a:pPr lvl="1"/>
            <a:r>
              <a:rPr lang="en-US" altLang="zh-CN" sz="1100" dirty="0"/>
              <a:t>A.3 层		B.4 层		C.5 层		D.6 层</a:t>
            </a:r>
          </a:p>
          <a:p>
            <a:pPr lvl="1"/>
            <a:endParaRPr lang="zh-CN" altLang="zh-CN" sz="1100" dirty="0"/>
          </a:p>
          <a:p>
            <a:pPr lvl="0"/>
            <a:r>
              <a:rPr lang="en-US" altLang="zh-CN" sz="1100" dirty="0"/>
              <a:t>(	)8.在 C </a:t>
            </a:r>
            <a:r>
              <a:rPr lang="en-US" altLang="zh-CN" sz="1100" dirty="0" err="1"/>
              <a:t>语言中实现</a:t>
            </a:r>
            <a:r>
              <a:rPr lang="en-US" altLang="zh-CN" sz="1100" dirty="0"/>
              <a:t> Mark-and-Sweep </a:t>
            </a:r>
            <a:r>
              <a:rPr lang="en-US" altLang="zh-CN" sz="1100" dirty="0" err="1"/>
              <a:t>算法时,可以基于以下哪个假设</a:t>
            </a:r>
            <a:r>
              <a:rPr lang="en-US" altLang="zh-CN" sz="1100" dirty="0"/>
              <a:t>:(</a:t>
            </a:r>
            <a:r>
              <a:rPr lang="en-US" altLang="zh-CN" sz="1100" dirty="0" err="1"/>
              <a:t>宿主机为</a:t>
            </a:r>
            <a:r>
              <a:rPr lang="en-US" altLang="zh-CN" sz="1100" dirty="0"/>
              <a:t> 32 </a:t>
            </a:r>
            <a:r>
              <a:rPr lang="en-US" altLang="zh-CN" sz="1100" dirty="0" err="1"/>
              <a:t>位机器</a:t>
            </a:r>
            <a:r>
              <a:rPr lang="en-US" altLang="zh-CN" sz="1100" dirty="0"/>
              <a:t>)</a:t>
            </a:r>
            <a:endParaRPr lang="zh-CN" altLang="zh-CN" sz="1100" dirty="0"/>
          </a:p>
          <a:p>
            <a:pPr lvl="1"/>
            <a:r>
              <a:rPr lang="en-US" altLang="zh-CN" sz="1100" dirty="0"/>
              <a:t>A.</a:t>
            </a:r>
            <a:r>
              <a:rPr lang="zh-CN" altLang="zh-CN" sz="1100" dirty="0"/>
              <a:t>所有指针指向一个块的起始地址</a:t>
            </a:r>
          </a:p>
          <a:p>
            <a:pPr lvl="1"/>
            <a:r>
              <a:rPr lang="en-US" altLang="zh-CN" sz="1100" dirty="0"/>
              <a:t>B.</a:t>
            </a:r>
            <a:r>
              <a:rPr lang="zh-CN" altLang="zh-CN" sz="1100" dirty="0"/>
              <a:t>所有指针数据都是 </a:t>
            </a:r>
            <a:r>
              <a:rPr lang="en-US" altLang="zh-CN" sz="1100" dirty="0"/>
              <a:t>4 </a:t>
            </a:r>
            <a:r>
              <a:rPr lang="zh-CN" altLang="zh-CN" sz="1100" dirty="0"/>
              <a:t>字节对齐</a:t>
            </a:r>
          </a:p>
          <a:p>
            <a:pPr lvl="1"/>
            <a:r>
              <a:rPr lang="en-US" altLang="zh-CN" sz="1100" dirty="0"/>
              <a:t>C.</a:t>
            </a:r>
            <a:r>
              <a:rPr lang="zh-CN" altLang="zh-CN" sz="1100" dirty="0"/>
              <a:t>只需要扫描数据类型为指针的堆中的数据空间</a:t>
            </a:r>
          </a:p>
          <a:p>
            <a:pPr lvl="1"/>
            <a:r>
              <a:rPr lang="en-US" altLang="zh-CN" sz="1100" dirty="0"/>
              <a:t>D.</a:t>
            </a:r>
            <a:r>
              <a:rPr lang="zh-CN" altLang="zh-CN" sz="1100" dirty="0"/>
              <a:t>只需要扫描所有长度为 </a:t>
            </a:r>
            <a:r>
              <a:rPr lang="en-US" altLang="zh-CN" sz="1100" dirty="0"/>
              <a:t>4 </a:t>
            </a:r>
            <a:r>
              <a:rPr lang="zh-CN" altLang="zh-CN" sz="1100" dirty="0"/>
              <a:t>字节的堆中的数据空间</a:t>
            </a:r>
            <a:endParaRPr lang="en-US" altLang="zh-CN" sz="1100" dirty="0"/>
          </a:p>
          <a:p>
            <a:pPr lvl="0"/>
            <a:endParaRPr lang="en-US" altLang="zh-CN" sz="1100" dirty="0"/>
          </a:p>
          <a:p>
            <a:pPr lvl="0"/>
            <a:r>
              <a:rPr lang="en-US" altLang="zh-CN" sz="1100" dirty="0"/>
              <a:t>(	)9.</a:t>
            </a:r>
            <a:r>
              <a:rPr lang="zh-CN" altLang="zh-CN" sz="1100" dirty="0"/>
              <a:t>在 </a:t>
            </a:r>
            <a:r>
              <a:rPr lang="en-US" altLang="zh-CN" sz="1100" dirty="0"/>
              <a:t>Core i7 </a:t>
            </a:r>
            <a:r>
              <a:rPr lang="zh-CN" altLang="zh-CN" sz="1100" dirty="0"/>
              <a:t>中</a:t>
            </a:r>
            <a:r>
              <a:rPr lang="en-US" altLang="zh-CN" sz="1100" dirty="0"/>
              <a:t>,</a:t>
            </a:r>
            <a:r>
              <a:rPr lang="zh-CN" altLang="zh-CN" sz="1100" dirty="0"/>
              <a:t>以下哪个页表项属于 </a:t>
            </a:r>
            <a:r>
              <a:rPr lang="en-US" altLang="zh-CN" sz="1100" dirty="0"/>
              <a:t>4 </a:t>
            </a:r>
            <a:r>
              <a:rPr lang="zh-CN" altLang="zh-CN" sz="1100" dirty="0"/>
              <a:t>级页表项</a:t>
            </a:r>
            <a:r>
              <a:rPr lang="en-US" altLang="zh-CN" sz="1100" dirty="0"/>
              <a:t>,</a:t>
            </a:r>
            <a:r>
              <a:rPr lang="zh-CN" altLang="zh-CN" sz="1100" dirty="0"/>
              <a:t>不属于 </a:t>
            </a:r>
            <a:r>
              <a:rPr lang="en-US" altLang="zh-CN" sz="1100" dirty="0"/>
              <a:t>1 </a:t>
            </a:r>
            <a:r>
              <a:rPr lang="zh-CN" altLang="zh-CN" sz="1100" dirty="0"/>
              <a:t>级页表项</a:t>
            </a:r>
            <a:r>
              <a:rPr lang="en-US" altLang="zh-CN" sz="1100" dirty="0"/>
              <a:t>:</a:t>
            </a:r>
            <a:br>
              <a:rPr lang="en-US" altLang="zh-CN" sz="1100" dirty="0"/>
            </a:br>
            <a:r>
              <a:rPr lang="en-US" altLang="zh-CN" sz="1100" dirty="0"/>
              <a:t>	A.G 位(Global Bit)</a:t>
            </a:r>
            <a:endParaRPr lang="zh-CN" altLang="zh-CN" sz="1100" dirty="0"/>
          </a:p>
          <a:p>
            <a:pPr lvl="1"/>
            <a:r>
              <a:rPr lang="en-US" altLang="zh-CN" sz="1100" dirty="0"/>
              <a:t>B.D 位(Dirty Bit)</a:t>
            </a:r>
            <a:endParaRPr lang="zh-CN" altLang="zh-CN" sz="1100" dirty="0"/>
          </a:p>
          <a:p>
            <a:pPr lvl="1"/>
            <a:r>
              <a:rPr lang="en-US" altLang="zh-CN" sz="1100" dirty="0"/>
              <a:t>C.XD 位(Disable or enable instruction fetch)</a:t>
            </a:r>
            <a:endParaRPr lang="zh-CN" altLang="zh-CN" sz="1100" dirty="0"/>
          </a:p>
          <a:p>
            <a:pPr lvl="1"/>
            <a:r>
              <a:rPr lang="en-US" altLang="zh-CN" sz="1100" dirty="0"/>
              <a:t>D.U/S 位(User or supervisor mode access permission)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pPr lvl="0"/>
            <a:r>
              <a:rPr lang="en-US" altLang="zh-CN" sz="1100" dirty="0"/>
              <a:t>(	)10.在 Core i7 </a:t>
            </a:r>
            <a:r>
              <a:rPr lang="en-US" altLang="zh-CN" sz="1100" dirty="0" err="1"/>
              <a:t>中,关于虚拟地址和物理地址的说法,不正确的是</a:t>
            </a:r>
            <a:r>
              <a:rPr lang="en-US" altLang="zh-CN" sz="1100" dirty="0"/>
              <a:t>:</a:t>
            </a:r>
            <a:endParaRPr lang="zh-CN" altLang="zh-CN" sz="1100" dirty="0"/>
          </a:p>
          <a:p>
            <a:pPr lvl="1"/>
            <a:r>
              <a:rPr lang="en-US" altLang="zh-CN" sz="1100" dirty="0"/>
              <a:t>A.VPO = CI + CO				B.PPN = TLBT + TLBI</a:t>
            </a:r>
            <a:endParaRPr lang="zh-CN" altLang="zh-CN" sz="1100" dirty="0"/>
          </a:p>
          <a:p>
            <a:pPr lvl="1"/>
            <a:r>
              <a:rPr lang="en-US" altLang="zh-CN" sz="1100" dirty="0"/>
              <a:t>C.VPN1 = VPN2 = VPN3 = VPN4		D.TLBT + TLBI = VPN</a:t>
            </a:r>
            <a:endParaRPr lang="zh-CN" altLang="zh-CN" sz="1100" dirty="0"/>
          </a:p>
          <a:p>
            <a:endParaRPr lang="en-US" altLang="zh-CN" sz="1100" dirty="0"/>
          </a:p>
          <a:p>
            <a:pPr lvl="0"/>
            <a:r>
              <a:rPr lang="en-US" altLang="zh-CN" sz="1100" dirty="0"/>
              <a:t>(	)11.</a:t>
            </a:r>
            <a:r>
              <a:rPr lang="zh-CN" altLang="zh-CN" sz="1100" dirty="0"/>
              <a:t>下列与虚拟内存有关的说法中哪些是不对的？</a:t>
            </a:r>
          </a:p>
          <a:p>
            <a:pPr lvl="0"/>
            <a:r>
              <a:rPr lang="en-US" altLang="zh-CN" sz="1100" dirty="0"/>
              <a:t>	A.</a:t>
            </a:r>
            <a:r>
              <a:rPr lang="zh-CN" altLang="zh-CN" sz="1100" dirty="0"/>
              <a:t>操作系统为每个进程提供一个独立的页表</a:t>
            </a:r>
            <a:r>
              <a:rPr lang="en-US" altLang="zh-CN" sz="1100" dirty="0"/>
              <a:t>,</a:t>
            </a:r>
            <a:r>
              <a:rPr lang="zh-CN" altLang="zh-CN" sz="1100" dirty="0"/>
              <a:t>用于将其虚拟地址空间映射到物理地址空间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pPr lvl="0"/>
            <a:r>
              <a:rPr lang="en-US" altLang="zh-CN" sz="1100" dirty="0"/>
              <a:t>	B.MMU </a:t>
            </a:r>
            <a:r>
              <a:rPr lang="zh-CN" altLang="zh-CN" sz="1100" dirty="0"/>
              <a:t>使用页表进行地址翻译时</a:t>
            </a:r>
            <a:r>
              <a:rPr lang="en-US" altLang="zh-CN" sz="1100" dirty="0"/>
              <a:t>,</a:t>
            </a:r>
            <a:r>
              <a:rPr lang="zh-CN" altLang="zh-CN" sz="1100" dirty="0"/>
              <a:t>虚拟地址的虚拟页面偏移与物理地址的物理页面偏移是相同的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pPr lvl="0"/>
            <a:r>
              <a:rPr lang="en-US" altLang="zh-CN" sz="1100" dirty="0"/>
              <a:t>	C.</a:t>
            </a:r>
            <a:r>
              <a:rPr lang="zh-CN" altLang="zh-CN" sz="1100" dirty="0"/>
              <a:t>若某个进程的工作集大小超出了物理内存的大小</a:t>
            </a:r>
            <a:r>
              <a:rPr lang="en-US" altLang="zh-CN" sz="1100" dirty="0"/>
              <a:t>,</a:t>
            </a:r>
            <a:r>
              <a:rPr lang="zh-CN" altLang="zh-CN" sz="1100" dirty="0"/>
              <a:t>则可能出现抖动现象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pPr lvl="0"/>
            <a:r>
              <a:rPr lang="en-US" altLang="zh-CN" sz="1100" dirty="0"/>
              <a:t>	D.</a:t>
            </a:r>
            <a:r>
              <a:rPr lang="zh-CN" altLang="zh-CN" sz="1100" dirty="0"/>
              <a:t>动态内存分配管理</a:t>
            </a:r>
            <a:r>
              <a:rPr lang="en-US" altLang="zh-CN" sz="1100" dirty="0"/>
              <a:t>,</a:t>
            </a:r>
            <a:r>
              <a:rPr lang="zh-CN" altLang="zh-CN" sz="1100" dirty="0"/>
              <a:t>采用双向链表组织空闲块</a:t>
            </a:r>
            <a:r>
              <a:rPr lang="en-US" altLang="zh-CN" sz="1100" dirty="0"/>
              <a:t>,</a:t>
            </a:r>
            <a:r>
              <a:rPr lang="zh-CN" altLang="zh-CN" sz="1100" dirty="0"/>
              <a:t>使得首次适配的分配与释放均是空闲块数量的线性时间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pPr lvl="0"/>
            <a:r>
              <a:rPr lang="en-US" altLang="zh-CN" sz="1100" dirty="0"/>
              <a:t>(	)12.</a:t>
            </a:r>
            <a:r>
              <a:rPr lang="zh-CN" altLang="zh-CN" sz="1100" dirty="0"/>
              <a:t>假定整型变量 </a:t>
            </a:r>
            <a:r>
              <a:rPr lang="en-US" altLang="zh-CN" sz="1100" dirty="0"/>
              <a:t>A </a:t>
            </a:r>
            <a:r>
              <a:rPr lang="zh-CN" altLang="zh-CN" sz="1100" dirty="0"/>
              <a:t>的虚拟地址空间为 </a:t>
            </a:r>
            <a:r>
              <a:rPr lang="en-US" altLang="zh-CN" sz="1100" dirty="0"/>
              <a:t>0x12345cf0,</a:t>
            </a:r>
            <a:r>
              <a:rPr lang="zh-CN" altLang="zh-CN" sz="1100" dirty="0"/>
              <a:t>另一整形变量 </a:t>
            </a:r>
            <a:r>
              <a:rPr lang="en-US" altLang="zh-CN" sz="1100" dirty="0"/>
              <a:t>B </a:t>
            </a:r>
            <a:r>
              <a:rPr lang="zh-CN" altLang="zh-CN" sz="1100" dirty="0"/>
              <a:t>的虚拟地址 </a:t>
            </a:r>
            <a:r>
              <a:rPr lang="en-US" altLang="zh-CN" sz="1100" dirty="0"/>
              <a:t>0x12345d98,</a:t>
            </a:r>
            <a:r>
              <a:rPr lang="zh-CN" altLang="zh-CN" sz="1100" dirty="0"/>
              <a:t>假定一个 </a:t>
            </a:r>
            <a:r>
              <a:rPr lang="en-US" altLang="zh-CN" sz="1100" dirty="0"/>
              <a:t>page </a:t>
            </a:r>
            <a:r>
              <a:rPr lang="zh-CN" altLang="zh-CN" sz="1100" dirty="0"/>
              <a:t>的长度为 </a:t>
            </a:r>
            <a:r>
              <a:rPr lang="en-US" altLang="zh-CN" sz="1100" dirty="0"/>
              <a:t>0x1000 </a:t>
            </a:r>
            <a:r>
              <a:rPr lang="en-US" altLang="zh-CN" sz="1100" dirty="0" err="1"/>
              <a:t>byte,A</a:t>
            </a:r>
            <a:r>
              <a:rPr lang="en-US" altLang="zh-CN" sz="1100" dirty="0"/>
              <a:t> </a:t>
            </a:r>
            <a:r>
              <a:rPr lang="zh-CN" altLang="zh-CN" sz="1100" dirty="0"/>
              <a:t>的物理地址数值和 </a:t>
            </a:r>
            <a:r>
              <a:rPr lang="en-US" altLang="zh-CN" sz="1100" dirty="0"/>
              <a:t>B </a:t>
            </a:r>
            <a:r>
              <a:rPr lang="zh-CN" altLang="zh-CN" sz="1100" dirty="0"/>
              <a:t>的物理地址数值关系应该为</a:t>
            </a:r>
            <a:r>
              <a:rPr lang="en-US" altLang="zh-CN" sz="1100" dirty="0"/>
              <a:t>:</a:t>
            </a:r>
            <a:endParaRPr lang="zh-CN" altLang="zh-CN" sz="1100" dirty="0"/>
          </a:p>
          <a:p>
            <a:pPr lvl="1"/>
            <a:r>
              <a:rPr lang="en-US" altLang="zh-CN" sz="1100" dirty="0"/>
              <a:t>A.A </a:t>
            </a:r>
            <a:r>
              <a:rPr lang="en-US" altLang="zh-CN" sz="1100" dirty="0" err="1"/>
              <a:t>的物理地址数值始终大于</a:t>
            </a:r>
            <a:r>
              <a:rPr lang="en-US" altLang="zh-CN" sz="1100" dirty="0"/>
              <a:t> B </a:t>
            </a:r>
            <a:r>
              <a:rPr lang="en-US" altLang="zh-CN" sz="1100" dirty="0" err="1"/>
              <a:t>的物理地址数值</a:t>
            </a:r>
            <a:endParaRPr lang="zh-CN" altLang="zh-CN" sz="1100" dirty="0"/>
          </a:p>
          <a:p>
            <a:pPr lvl="1"/>
            <a:r>
              <a:rPr lang="en-US" altLang="zh-CN" sz="1100" dirty="0"/>
              <a:t>B.A </a:t>
            </a:r>
            <a:r>
              <a:rPr lang="en-US" altLang="zh-CN" sz="1100" dirty="0" err="1"/>
              <a:t>的物理地址数值始终小于</a:t>
            </a:r>
            <a:r>
              <a:rPr lang="en-US" altLang="zh-CN" sz="1100" dirty="0"/>
              <a:t> B </a:t>
            </a:r>
            <a:r>
              <a:rPr lang="en-US" altLang="zh-CN" sz="1100" dirty="0" err="1"/>
              <a:t>的物理地址数值</a:t>
            </a:r>
            <a:endParaRPr lang="zh-CN" altLang="zh-CN" sz="1100" dirty="0"/>
          </a:p>
          <a:p>
            <a:pPr lvl="1"/>
            <a:r>
              <a:rPr lang="en-US" altLang="zh-CN" sz="1100" dirty="0"/>
              <a:t>C.A </a:t>
            </a:r>
            <a:r>
              <a:rPr lang="zh-CN" altLang="zh-CN" sz="1100" dirty="0"/>
              <a:t>的物理地址数值和 </a:t>
            </a:r>
            <a:r>
              <a:rPr lang="en-US" altLang="zh-CN" sz="1100" dirty="0"/>
              <a:t>B </a:t>
            </a:r>
            <a:r>
              <a:rPr lang="zh-CN" altLang="zh-CN" sz="1100" dirty="0"/>
              <a:t>的物理地址数值大小取决于动态内存分配策略</a:t>
            </a:r>
          </a:p>
          <a:p>
            <a:pPr lvl="1"/>
            <a:r>
              <a:rPr lang="en-US" altLang="zh-CN" sz="1100" dirty="0"/>
              <a:t>D.</a:t>
            </a:r>
            <a:r>
              <a:rPr lang="zh-CN" altLang="zh-CN" sz="1100" dirty="0"/>
              <a:t>无法判定两个物理地址值的大小</a:t>
            </a:r>
          </a:p>
          <a:p>
            <a:endParaRPr lang="en-US" altLang="zh-CN" sz="1100" dirty="0">
              <a:latin typeface="+mj-lt"/>
              <a:ea typeface="宋体" panose="02010600030101010101" pitchFamily="2" charset="-122"/>
            </a:endParaRPr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EED0B10D-55A0-4CD6-B69D-61B8423DF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65722"/>
              </p:ext>
            </p:extLst>
          </p:nvPr>
        </p:nvGraphicFramePr>
        <p:xfrm>
          <a:off x="568167" y="1697821"/>
          <a:ext cx="5321169" cy="119570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21182">
                  <a:extLst>
                    <a:ext uri="{9D8B030D-6E8A-4147-A177-3AD203B41FA5}">
                      <a16:colId xmlns:a16="http://schemas.microsoft.com/office/drawing/2014/main" val="3764032476"/>
                    </a:ext>
                  </a:extLst>
                </a:gridCol>
                <a:gridCol w="705782">
                  <a:extLst>
                    <a:ext uri="{9D8B030D-6E8A-4147-A177-3AD203B41FA5}">
                      <a16:colId xmlns:a16="http://schemas.microsoft.com/office/drawing/2014/main" val="2517612773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2862456921"/>
                    </a:ext>
                  </a:extLst>
                </a:gridCol>
                <a:gridCol w="565565">
                  <a:extLst>
                    <a:ext uri="{9D8B030D-6E8A-4147-A177-3AD203B41FA5}">
                      <a16:colId xmlns:a16="http://schemas.microsoft.com/office/drawing/2014/main" val="693729924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3618467789"/>
                    </a:ext>
                  </a:extLst>
                </a:gridCol>
                <a:gridCol w="565565">
                  <a:extLst>
                    <a:ext uri="{9D8B030D-6E8A-4147-A177-3AD203B41FA5}">
                      <a16:colId xmlns:a16="http://schemas.microsoft.com/office/drawing/2014/main" val="2733739150"/>
                    </a:ext>
                  </a:extLst>
                </a:gridCol>
                <a:gridCol w="764531">
                  <a:extLst>
                    <a:ext uri="{9D8B030D-6E8A-4147-A177-3AD203B41FA5}">
                      <a16:colId xmlns:a16="http://schemas.microsoft.com/office/drawing/2014/main" val="1081585957"/>
                    </a:ext>
                  </a:extLst>
                </a:gridCol>
                <a:gridCol w="569482">
                  <a:extLst>
                    <a:ext uri="{9D8B030D-6E8A-4147-A177-3AD203B41FA5}">
                      <a16:colId xmlns:a16="http://schemas.microsoft.com/office/drawing/2014/main" val="1757310890"/>
                    </a:ext>
                  </a:extLst>
                </a:gridCol>
              </a:tblGrid>
              <a:tr h="252095">
                <a:tc gridSpan="2">
                  <a:txBody>
                    <a:bodyPr/>
                    <a:lstStyle/>
                    <a:p>
                      <a:pPr marL="356235" marR="347345" algn="l">
                        <a:spcBef>
                          <a:spcPts val="44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页目录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77825" algn="l"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页表1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8415" algn="ctr">
                        <a:spcBef>
                          <a:spcPts val="610"/>
                        </a:spcBef>
                        <a:spcAft>
                          <a:spcPts val="0"/>
                        </a:spcAft>
                      </a:pP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78460" algn="l"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页表2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9050" algn="ctr">
                        <a:spcBef>
                          <a:spcPts val="610"/>
                        </a:spcBef>
                        <a:spcAft>
                          <a:spcPts val="0"/>
                        </a:spcAft>
                      </a:pP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79095" algn="l">
                        <a:spcBef>
                          <a:spcPts val="46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页表3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9685" algn="ctr">
                        <a:spcBef>
                          <a:spcPts val="610"/>
                        </a:spcBef>
                        <a:spcAft>
                          <a:spcPts val="0"/>
                        </a:spcAft>
                      </a:pP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447196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154305" marR="116205" algn="l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VPN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3825" marR="79375" algn="l">
                        <a:spcBef>
                          <a:spcPts val="44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页表号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7640" algn="l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VPN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75" algn="l">
                        <a:spcBef>
                          <a:spcPts val="44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页号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8275" algn="l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VPN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0010" algn="l">
                        <a:spcBef>
                          <a:spcPts val="44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页号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69545" algn="l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VPN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0645" algn="l">
                        <a:spcBef>
                          <a:spcPts val="44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页号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692613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37465" algn="ctr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3180" algn="ctr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73660" algn="ctr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66675" algn="ctr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72390" algn="ctr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65405" algn="ctr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71120" algn="ctr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66675" algn="ctr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86401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 marL="37465" algn="ctr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3180" algn="ctr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73660" algn="ctr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66675" algn="ctr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72390" algn="ctr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65405" algn="ctr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71120" algn="ctr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66675" algn="ctr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749563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37465" algn="ctr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3180" algn="ctr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73660" algn="ctr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66675" algn="ctr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72390" algn="ctr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65405" algn="ctr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71120" algn="ctr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66675" algn="ctr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6473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3487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269497" y="110985"/>
            <a:ext cx="22060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8C7C49-B759-4375-A91A-65570B977C47}"/>
              </a:ext>
            </a:extLst>
          </p:cNvPr>
          <p:cNvSpPr/>
          <p:nvPr/>
        </p:nvSpPr>
        <p:spPr>
          <a:xfrm>
            <a:off x="475032" y="549153"/>
            <a:ext cx="3759073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100" dirty="0"/>
              <a:t>二、非选择题</a:t>
            </a:r>
            <a:r>
              <a:rPr lang="en-US" altLang="zh-CN" sz="1100" dirty="0"/>
              <a:t>(64</a:t>
            </a:r>
            <a:r>
              <a:rPr lang="zh-CN" altLang="en-US" sz="1100" dirty="0"/>
              <a:t>分</a:t>
            </a:r>
            <a:r>
              <a:rPr lang="en-US" altLang="zh-CN" sz="1100" dirty="0"/>
              <a:t>)</a:t>
            </a:r>
          </a:p>
          <a:p>
            <a:pPr lvl="0"/>
            <a:r>
              <a:rPr lang="en-US" altLang="zh-CN" sz="1100" dirty="0"/>
              <a:t>13.(24</a:t>
            </a:r>
            <a:r>
              <a:rPr lang="zh-CN" altLang="en-US" sz="1100" dirty="0"/>
              <a:t>分</a:t>
            </a:r>
            <a:r>
              <a:rPr lang="en-US" altLang="zh-CN" sz="1100" dirty="0"/>
              <a:t>)</a:t>
            </a:r>
            <a:endParaRPr lang="zh-CN" altLang="zh-CN" sz="1100" dirty="0"/>
          </a:p>
          <a:p>
            <a:r>
              <a:rPr lang="en-US" altLang="zh-CN" sz="1100" dirty="0"/>
              <a:t>I.  (1)</a:t>
            </a:r>
            <a:r>
              <a:rPr lang="en-US" altLang="zh-CN" sz="1100" dirty="0" err="1"/>
              <a:t>在进行地址翻译的过程中,操作系统需要借助页表</a:t>
            </a:r>
            <a:r>
              <a:rPr lang="en-US" altLang="zh-CN" sz="1100" dirty="0"/>
              <a:t>(Page Table)</a:t>
            </a:r>
            <a:r>
              <a:rPr lang="en-US" altLang="zh-CN" sz="1100" dirty="0" err="1"/>
              <a:t>的帮助.考虑一个</a:t>
            </a:r>
            <a:r>
              <a:rPr lang="en-US" altLang="zh-CN" sz="1100" dirty="0"/>
              <a:t> 32 </a:t>
            </a:r>
            <a:r>
              <a:rPr lang="en-US" altLang="zh-CN" sz="1100" dirty="0" err="1"/>
              <a:t>位的系统,页大小是</a:t>
            </a:r>
            <a:r>
              <a:rPr lang="en-US" altLang="zh-CN" sz="1100" dirty="0"/>
              <a:t> 4KB,页表项(Page Table Entry)</a:t>
            </a:r>
            <a:r>
              <a:rPr lang="en-US" altLang="zh-CN" sz="1100" dirty="0" err="1"/>
              <a:t>大小是</a:t>
            </a:r>
            <a:r>
              <a:rPr lang="en-US" altLang="zh-CN" sz="1100" dirty="0"/>
              <a:t> 4 </a:t>
            </a:r>
            <a:r>
              <a:rPr lang="en-US" altLang="zh-CN" sz="1100" dirty="0" err="1"/>
              <a:t>字节</a:t>
            </a:r>
            <a:r>
              <a:rPr lang="en-US" altLang="zh-CN" sz="1100" dirty="0"/>
              <a:t>(Byte),</a:t>
            </a:r>
            <a:r>
              <a:rPr lang="en-US" altLang="zh-CN" sz="1100" dirty="0" err="1"/>
              <a:t>如果不使用多级页表,常驻内存的页表一共需要</a:t>
            </a:r>
            <a:r>
              <a:rPr lang="en-US" altLang="zh-CN" sz="1100" dirty="0"/>
              <a:t>(1)________页. </a:t>
            </a:r>
          </a:p>
          <a:p>
            <a:r>
              <a:rPr lang="en-US" altLang="zh-CN" sz="1100" dirty="0"/>
              <a:t>    (2)</a:t>
            </a:r>
            <a:r>
              <a:rPr lang="zh-CN" altLang="zh-CN" sz="1100" dirty="0"/>
              <a:t>考虑</a:t>
            </a:r>
            <a:r>
              <a:rPr lang="zh-CN" altLang="en-US" sz="1100" dirty="0"/>
              <a:t>右</a:t>
            </a:r>
            <a:r>
              <a:rPr lang="zh-CN" altLang="zh-CN" sz="1100" dirty="0"/>
              <a:t>图已经显示的物理内存分配情况</a:t>
            </a:r>
            <a:r>
              <a:rPr lang="en-US" altLang="zh-CN" sz="1100" dirty="0"/>
              <a:t>,</a:t>
            </a:r>
            <a:r>
              <a:rPr lang="zh-CN" altLang="zh-CN" sz="1100" dirty="0"/>
              <a:t>在二级页表的情况下</a:t>
            </a:r>
            <a:r>
              <a:rPr lang="en-US" altLang="zh-CN" sz="1100" dirty="0"/>
              <a:t>,</a:t>
            </a:r>
            <a:r>
              <a:rPr lang="zh-CN" altLang="zh-CN" sz="1100" dirty="0"/>
              <a:t>已经显示的区域的页表需要占据</a:t>
            </a:r>
            <a:r>
              <a:rPr lang="en-US" altLang="zh-CN" sz="1100" dirty="0"/>
              <a:t>(2)________</a:t>
            </a:r>
            <a:r>
              <a:rPr lang="zh-CN" altLang="zh-CN" sz="1100" dirty="0"/>
              <a:t>页</a:t>
            </a:r>
            <a:r>
              <a:rPr lang="en-US" altLang="zh-CN" sz="1100" dirty="0"/>
              <a:t>.</a:t>
            </a:r>
          </a:p>
          <a:p>
            <a:r>
              <a:rPr lang="en-US" altLang="zh-CN" sz="1100" dirty="0"/>
              <a:t>II.   IA32 </a:t>
            </a:r>
            <a:r>
              <a:rPr lang="zh-CN" altLang="zh-CN" sz="1100" dirty="0"/>
              <a:t>体系采用小端法和二级页表</a:t>
            </a:r>
            <a:r>
              <a:rPr lang="en-US" altLang="zh-CN" sz="1100" dirty="0"/>
              <a:t>.</a:t>
            </a:r>
            <a:r>
              <a:rPr lang="zh-CN" altLang="zh-CN" sz="1100" dirty="0"/>
              <a:t>其中两级页表大小相同</a:t>
            </a:r>
            <a:r>
              <a:rPr lang="en-US" altLang="zh-CN" sz="1100" dirty="0"/>
              <a:t>,</a:t>
            </a:r>
            <a:r>
              <a:rPr lang="zh-CN" altLang="zh-CN" sz="1100" dirty="0"/>
              <a:t>页大小均为 </a:t>
            </a:r>
            <a:r>
              <a:rPr lang="en-US" altLang="zh-CN" sz="1100" dirty="0"/>
              <a:t>4KB,</a:t>
            </a:r>
            <a:r>
              <a:rPr lang="zh-CN" altLang="zh-CN" sz="1100" dirty="0"/>
              <a:t> 结构也相同</a:t>
            </a:r>
            <a:r>
              <a:rPr lang="en-US" altLang="zh-CN" sz="1100" dirty="0"/>
              <a:t>.TLB </a:t>
            </a:r>
            <a:r>
              <a:rPr lang="zh-CN" altLang="zh-CN" sz="1100" dirty="0"/>
              <a:t>采用直接映射</a:t>
            </a:r>
            <a:r>
              <a:rPr lang="en-US" altLang="zh-CN" sz="1100" dirty="0"/>
              <a:t>.TLB </a:t>
            </a:r>
            <a:r>
              <a:rPr lang="zh-CN" altLang="zh-CN" sz="1100" dirty="0"/>
              <a:t>和页表每一项的后 </a:t>
            </a:r>
            <a:r>
              <a:rPr lang="en-US" altLang="zh-CN" sz="1100" dirty="0"/>
              <a:t>7 </a:t>
            </a:r>
            <a:r>
              <a:rPr lang="zh-CN" altLang="zh-CN" sz="1100" dirty="0"/>
              <a:t>位含义如下图所示</a:t>
            </a:r>
            <a:r>
              <a:rPr lang="en-US" altLang="zh-CN" sz="1100" dirty="0"/>
              <a:t>.</a:t>
            </a:r>
            <a:r>
              <a:rPr lang="zh-CN" altLang="zh-CN" sz="1100" dirty="0"/>
              <a:t>为简便起见</a:t>
            </a:r>
            <a:r>
              <a:rPr lang="en-US" altLang="zh-CN" sz="1100" dirty="0"/>
              <a:t>,</a:t>
            </a:r>
            <a:r>
              <a:rPr lang="zh-CN" altLang="zh-CN" sz="1100" dirty="0"/>
              <a:t>假设 </a:t>
            </a:r>
            <a:r>
              <a:rPr lang="en-US" altLang="zh-CN" sz="1100" dirty="0"/>
              <a:t>TLB </a:t>
            </a:r>
            <a:r>
              <a:rPr lang="zh-CN" altLang="zh-CN" sz="1100" dirty="0"/>
              <a:t>和页表每一项的后 </a:t>
            </a:r>
            <a:r>
              <a:rPr lang="en-US" altLang="zh-CN" sz="1100" dirty="0"/>
              <a:t>8~12 </a:t>
            </a:r>
            <a:r>
              <a:rPr lang="zh-CN" altLang="zh-CN" sz="1100" dirty="0"/>
              <a:t>位都是 </a:t>
            </a:r>
            <a:r>
              <a:rPr lang="en-US" altLang="zh-CN" sz="1100" dirty="0"/>
              <a:t>0 </a:t>
            </a:r>
            <a:r>
              <a:rPr lang="zh-CN" altLang="zh-CN" sz="1100" dirty="0"/>
              <a:t>且不会被改变</a:t>
            </a:r>
            <a:r>
              <a:rPr lang="en-US" altLang="zh-CN" sz="1100" dirty="0"/>
              <a:t>.</a:t>
            </a:r>
            <a:r>
              <a:rPr lang="zh-CN" altLang="zh-CN" sz="1100" dirty="0"/>
              <a:t>注意后 </a:t>
            </a:r>
            <a:r>
              <a:rPr lang="en-US" altLang="zh-CN" sz="1100" dirty="0"/>
              <a:t>7 </a:t>
            </a:r>
            <a:r>
              <a:rPr lang="zh-CN" altLang="zh-CN" sz="1100" dirty="0"/>
              <a:t>位值为</a:t>
            </a:r>
            <a:r>
              <a:rPr lang="en-US" altLang="zh-CN" sz="1100" dirty="0"/>
              <a:t>“27”</a:t>
            </a:r>
            <a:r>
              <a:rPr lang="zh-CN" altLang="zh-CN" sz="1100" dirty="0"/>
              <a:t>则表示可读写</a:t>
            </a:r>
            <a:r>
              <a:rPr lang="en-US" altLang="zh-CN" sz="1100" dirty="0"/>
              <a:t>.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zh-CN" sz="11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0089272-8D6F-4E90-AA4C-15E9C29C9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52345"/>
              </p:ext>
            </p:extLst>
          </p:nvPr>
        </p:nvGraphicFramePr>
        <p:xfrm>
          <a:off x="4234105" y="642994"/>
          <a:ext cx="2005330" cy="33834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99174142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472970647"/>
                    </a:ext>
                  </a:extLst>
                </a:gridCol>
              </a:tblGrid>
              <a:tr h="174422">
                <a:tc>
                  <a:txBody>
                    <a:bodyPr/>
                    <a:lstStyle/>
                    <a:p>
                      <a:pPr marL="154305" marR="14541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VP0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0447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已分配页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552384"/>
                  </a:ext>
                </a:extLst>
              </a:tr>
              <a:tr h="174422">
                <a:tc>
                  <a:txBody>
                    <a:bodyPr/>
                    <a:lstStyle/>
                    <a:p>
                      <a:pPr marL="635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475200"/>
                  </a:ext>
                </a:extLst>
              </a:tr>
              <a:tr h="174422">
                <a:tc>
                  <a:txBody>
                    <a:bodyPr/>
                    <a:lstStyle/>
                    <a:p>
                      <a:pPr marL="154305" marR="14541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VP1023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42405"/>
                  </a:ext>
                </a:extLst>
              </a:tr>
              <a:tr h="174422">
                <a:tc>
                  <a:txBody>
                    <a:bodyPr/>
                    <a:lstStyle/>
                    <a:p>
                      <a:pPr marL="154305" marR="14541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VP1024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75857"/>
                  </a:ext>
                </a:extLst>
              </a:tr>
              <a:tr h="174422">
                <a:tc>
                  <a:txBody>
                    <a:bodyPr/>
                    <a:lstStyle/>
                    <a:p>
                      <a:pPr marL="635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867620"/>
                  </a:ext>
                </a:extLst>
              </a:tr>
              <a:tr h="174422">
                <a:tc>
                  <a:txBody>
                    <a:bodyPr/>
                    <a:lstStyle/>
                    <a:p>
                      <a:pPr marL="154305" marR="14541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VP2047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17125"/>
                  </a:ext>
                </a:extLst>
              </a:tr>
              <a:tr h="1079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154305" marR="14541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Gap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04470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未分配页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994271"/>
                  </a:ext>
                </a:extLst>
              </a:tr>
              <a:tr h="556487">
                <a:tc>
                  <a:txBody>
                    <a:bodyPr/>
                    <a:lstStyle/>
                    <a:p>
                      <a:pPr marL="154305" marR="145415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156210" marR="145415" algn="ctr">
                        <a:lnSpc>
                          <a:spcPts val="155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unallocated pages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617660"/>
                  </a:ext>
                </a:extLst>
              </a:tr>
              <a:tr h="174422">
                <a:tc>
                  <a:txBody>
                    <a:bodyPr/>
                    <a:lstStyle/>
                    <a:p>
                      <a:pPr marL="154305" marR="14541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VP10239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204470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已分配页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872522"/>
                  </a:ext>
                </a:extLst>
              </a:tr>
              <a:tr h="174422">
                <a:tc>
                  <a:txBody>
                    <a:bodyPr/>
                    <a:lstStyle/>
                    <a:p>
                      <a:pPr marL="154305" marR="14541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VP10240</a:t>
                      </a:r>
                      <a:endParaRPr lang="zh-CN" sz="110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076507"/>
                  </a:ext>
                </a:extLst>
              </a:tr>
              <a:tr h="174422">
                <a:tc>
                  <a:txBody>
                    <a:bodyPr/>
                    <a:lstStyle/>
                    <a:p>
                      <a:pPr marL="635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54373"/>
                  </a:ext>
                </a:extLst>
              </a:tr>
              <a:tr h="174422">
                <a:tc>
                  <a:txBody>
                    <a:bodyPr/>
                    <a:lstStyle/>
                    <a:p>
                      <a:pPr marL="154305" marR="14541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VP11263</a:t>
                      </a:r>
                      <a:endParaRPr lang="zh-CN" sz="110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84058"/>
                  </a:ext>
                </a:extLst>
              </a:tr>
            </a:tbl>
          </a:graphicData>
        </a:graphic>
      </p:graphicFrame>
      <p:pic>
        <p:nvPicPr>
          <p:cNvPr id="54" name="image17.jpeg">
            <a:extLst>
              <a:ext uri="{FF2B5EF4-FFF2-40B4-BE49-F238E27FC236}">
                <a16:creationId xmlns:a16="http://schemas.microsoft.com/office/drawing/2014/main" id="{61350453-3933-40DC-B20F-E4A93CBA0D9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957" y="2851317"/>
            <a:ext cx="2497224" cy="1171454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895F6D3-E62F-4E91-964B-DA4DEE16A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62249"/>
              </p:ext>
            </p:extLst>
          </p:nvPr>
        </p:nvGraphicFramePr>
        <p:xfrm>
          <a:off x="638005" y="4352614"/>
          <a:ext cx="5466081" cy="162172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30602">
                  <a:extLst>
                    <a:ext uri="{9D8B030D-6E8A-4147-A177-3AD203B41FA5}">
                      <a16:colId xmlns:a16="http://schemas.microsoft.com/office/drawing/2014/main" val="822021732"/>
                    </a:ext>
                  </a:extLst>
                </a:gridCol>
                <a:gridCol w="1612012">
                  <a:extLst>
                    <a:ext uri="{9D8B030D-6E8A-4147-A177-3AD203B41FA5}">
                      <a16:colId xmlns:a16="http://schemas.microsoft.com/office/drawing/2014/main" val="4109818071"/>
                    </a:ext>
                  </a:extLst>
                </a:gridCol>
                <a:gridCol w="1607281">
                  <a:extLst>
                    <a:ext uri="{9D8B030D-6E8A-4147-A177-3AD203B41FA5}">
                      <a16:colId xmlns:a16="http://schemas.microsoft.com/office/drawing/2014/main" val="775454874"/>
                    </a:ext>
                  </a:extLst>
                </a:gridCol>
                <a:gridCol w="1416186">
                  <a:extLst>
                    <a:ext uri="{9D8B030D-6E8A-4147-A177-3AD203B41FA5}">
                      <a16:colId xmlns:a16="http://schemas.microsoft.com/office/drawing/2014/main" val="2542453533"/>
                    </a:ext>
                  </a:extLst>
                </a:gridCol>
              </a:tblGrid>
              <a:tr h="182763">
                <a:tc>
                  <a:txBody>
                    <a:bodyPr/>
                    <a:lstStyle/>
                    <a:p>
                      <a:pPr marL="124460" marR="120650" algn="ctr">
                        <a:lnSpc>
                          <a:spcPts val="1335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索引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335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TLB 标记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70815" algn="ctr">
                        <a:lnSpc>
                          <a:spcPts val="1335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内容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1460" marR="246380" algn="ctr">
                        <a:lnSpc>
                          <a:spcPts val="1335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有效位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762339"/>
                  </a:ext>
                </a:extLst>
              </a:tr>
              <a:tr h="179870"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0x04013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7081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0x3312D027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499181"/>
                  </a:ext>
                </a:extLst>
              </a:tr>
              <a:tr h="179870"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0x01000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7081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0x24833020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58002"/>
                  </a:ext>
                </a:extLst>
              </a:tr>
              <a:tr h="179870"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0x005AE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7081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0x00055004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55369"/>
                  </a:ext>
                </a:extLst>
              </a:tr>
              <a:tr h="179870"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0x00402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7081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0x24AEE020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33103"/>
                  </a:ext>
                </a:extLst>
              </a:tr>
              <a:tr h="179870"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0x0AA00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7081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0x0005505C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15417"/>
                  </a:ext>
                </a:extLst>
              </a:tr>
              <a:tr h="179870"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0x0000A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7081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0x29DEE000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219252"/>
                  </a:ext>
                </a:extLst>
              </a:tr>
              <a:tr h="179870"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0x1AE82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3990" marR="17145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0x00A23027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670152"/>
                  </a:ext>
                </a:extLst>
              </a:tr>
              <a:tr h="179870">
                <a:tc>
                  <a:txBody>
                    <a:bodyPr/>
                    <a:lstStyle/>
                    <a:p>
                      <a:pPr marL="254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0x28DFC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7081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0x00023000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538004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9F9110A-CE51-4D52-8A42-25B64B117780}"/>
              </a:ext>
            </a:extLst>
          </p:cNvPr>
          <p:cNvSpPr/>
          <p:nvPr/>
        </p:nvSpPr>
        <p:spPr>
          <a:xfrm>
            <a:off x="520905" y="4095367"/>
            <a:ext cx="560557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100" dirty="0"/>
              <a:t>当系统运行到某一时刻时</a:t>
            </a:r>
            <a:r>
              <a:rPr lang="en-US" altLang="zh-CN" sz="1100" dirty="0"/>
              <a:t>,TLB </a:t>
            </a:r>
            <a:r>
              <a:rPr lang="zh-CN" altLang="zh-CN" sz="1100" dirty="0"/>
              <a:t>内容如下</a:t>
            </a:r>
            <a:r>
              <a:rPr lang="en-US" altLang="zh-CN" sz="1100" dirty="0"/>
              <a:t>: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zh-CN" sz="1100" dirty="0"/>
              <a:t>一级页表的基地址为</a:t>
            </a:r>
            <a:r>
              <a:rPr lang="en-US" altLang="zh-CN" sz="1100" dirty="0"/>
              <a:t> 0x0C23B00,</a:t>
            </a:r>
            <a:r>
              <a:rPr lang="zh-CN" altLang="zh-CN" sz="1100" dirty="0"/>
              <a:t>物理内存中的部分内容如下</a:t>
            </a:r>
            <a:r>
              <a:rPr lang="en-US" altLang="zh-CN" sz="1100" dirty="0"/>
              <a:t>:</a:t>
            </a:r>
            <a:endParaRPr lang="zh-CN" altLang="zh-CN" sz="1100" dirty="0"/>
          </a:p>
          <a:p>
            <a:endParaRPr lang="zh-CN" altLang="zh-CN" sz="11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07D2FD1-2347-4CBD-9E2B-DD9C8F6E5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99983"/>
              </p:ext>
            </p:extLst>
          </p:nvPr>
        </p:nvGraphicFramePr>
        <p:xfrm>
          <a:off x="638005" y="6401362"/>
          <a:ext cx="5488475" cy="27927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37034">
                  <a:extLst>
                    <a:ext uri="{9D8B030D-6E8A-4147-A177-3AD203B41FA5}">
                      <a16:colId xmlns:a16="http://schemas.microsoft.com/office/drawing/2014/main" val="3822751599"/>
                    </a:ext>
                  </a:extLst>
                </a:gridCol>
                <a:gridCol w="527955">
                  <a:extLst>
                    <a:ext uri="{9D8B030D-6E8A-4147-A177-3AD203B41FA5}">
                      <a16:colId xmlns:a16="http://schemas.microsoft.com/office/drawing/2014/main" val="840791619"/>
                    </a:ext>
                  </a:extLst>
                </a:gridCol>
                <a:gridCol w="837034">
                  <a:extLst>
                    <a:ext uri="{9D8B030D-6E8A-4147-A177-3AD203B41FA5}">
                      <a16:colId xmlns:a16="http://schemas.microsoft.com/office/drawing/2014/main" val="1098530271"/>
                    </a:ext>
                  </a:extLst>
                </a:gridCol>
                <a:gridCol w="527955">
                  <a:extLst>
                    <a:ext uri="{9D8B030D-6E8A-4147-A177-3AD203B41FA5}">
                      <a16:colId xmlns:a16="http://schemas.microsoft.com/office/drawing/2014/main" val="504988125"/>
                    </a:ext>
                  </a:extLst>
                </a:gridCol>
                <a:gridCol w="849636">
                  <a:extLst>
                    <a:ext uri="{9D8B030D-6E8A-4147-A177-3AD203B41FA5}">
                      <a16:colId xmlns:a16="http://schemas.microsoft.com/office/drawing/2014/main" val="4000635285"/>
                    </a:ext>
                  </a:extLst>
                </a:gridCol>
                <a:gridCol w="531271">
                  <a:extLst>
                    <a:ext uri="{9D8B030D-6E8A-4147-A177-3AD203B41FA5}">
                      <a16:colId xmlns:a16="http://schemas.microsoft.com/office/drawing/2014/main" val="1337250901"/>
                    </a:ext>
                  </a:extLst>
                </a:gridCol>
                <a:gridCol w="846319">
                  <a:extLst>
                    <a:ext uri="{9D8B030D-6E8A-4147-A177-3AD203B41FA5}">
                      <a16:colId xmlns:a16="http://schemas.microsoft.com/office/drawing/2014/main" val="2353820992"/>
                    </a:ext>
                  </a:extLst>
                </a:gridCol>
                <a:gridCol w="531271">
                  <a:extLst>
                    <a:ext uri="{9D8B030D-6E8A-4147-A177-3AD203B41FA5}">
                      <a16:colId xmlns:a16="http://schemas.microsoft.com/office/drawing/2014/main" val="736548547"/>
                    </a:ext>
                  </a:extLst>
                </a:gridCol>
              </a:tblGrid>
              <a:tr h="197485">
                <a:tc>
                  <a:txBody>
                    <a:bodyPr/>
                    <a:lstStyle/>
                    <a:p>
                      <a:pPr marL="107950" marR="10033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地址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内容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585" marR="9969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地址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8636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内容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205" marR="10477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地址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9144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内容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840" marR="10096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地址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140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内容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925279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107950" marR="10033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00023000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E0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585" marR="9969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00023001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8636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BE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205" marR="10477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00023002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9144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EF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840" marR="10096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00023003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140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BE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34813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107950" marR="10033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00023120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585" marR="9969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00023121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8636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C8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205" marR="10477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00023122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9144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FD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840" marR="10096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00023123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140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991438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107950" marR="10033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00023200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585" marR="9969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00023201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8636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FD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205" marR="10477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00023202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9144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840" marR="10096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00023203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140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0445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107950" marR="10033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00023320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585" marR="9969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00023321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8636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205" marR="10477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00023322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9144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840" marR="10096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00023323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140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2807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107950" marR="100330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0005545C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90170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585" marR="99695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0005545D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86360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205" marR="104775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0005545E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91440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7B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840" marR="100965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0005545F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140" marR="90170" algn="ctr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672021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107950" marR="10033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00055464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585" marR="9969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00055465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8636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205" marR="10477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00055466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9144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7B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840" marR="10096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00055467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140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16083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107950" marR="10033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0C23B020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585" marR="9969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0C23B021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8636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EB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205" marR="10477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0C23B022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9144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AE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840" marR="10096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0C23B023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140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24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766891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107950" marR="10033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0C23B040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585" marR="9969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0C23B041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8636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205" marR="10477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0C23B042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9144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840" marR="10096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0C23B043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140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139245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107950" marR="10033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0C23B080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585" marR="9969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0C23B081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8636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5D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205" marR="10477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0C23B082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9144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840" marR="10096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0C23B083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140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84028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107950" marR="10033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2314D200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585" marR="9969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2314D201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8636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205" marR="10477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2314D202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9144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DC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840" marR="100965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2314D203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140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0F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487548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107950" marR="10033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2314D220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9017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A9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585" marR="99695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2314D221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8636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205" marR="104775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2314D222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9144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6840" marR="100965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2314D223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140" marR="9017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D2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160871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R="112395" algn="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29DE404C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29DE404D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9540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29DE404E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29DE404F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68295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R="112395" algn="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29DE4400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90170" algn="ctr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29DE4401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5C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9540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29DE4402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B4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29DE4403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1335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2A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37854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3C1EB1DC-4EF7-4E08-A7B2-734CB8EE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558165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</a:br>
            <a:endParaRPr kumimoji="0" lang="en-US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96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53002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269497" y="110985"/>
            <a:ext cx="22060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C10E09-D5DB-4EAB-AE15-532A24EB0241}"/>
              </a:ext>
            </a:extLst>
          </p:cNvPr>
          <p:cNvSpPr/>
          <p:nvPr/>
        </p:nvSpPr>
        <p:spPr>
          <a:xfrm>
            <a:off x="404998" y="600530"/>
            <a:ext cx="5932096" cy="849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 </a:t>
            </a:r>
            <a:r>
              <a:rPr lang="zh-CN" altLang="zh-CN" sz="1100" dirty="0"/>
              <a:t>此刻</a:t>
            </a:r>
            <a:r>
              <a:rPr lang="en-US" altLang="zh-CN" sz="1100" dirty="0"/>
              <a:t>,</a:t>
            </a:r>
            <a:r>
              <a:rPr lang="zh-CN" altLang="zh-CN" sz="1100" dirty="0"/>
              <a:t>系统先后试图对两个已经缓存在 </a:t>
            </a:r>
            <a:r>
              <a:rPr lang="en-US" altLang="zh-CN" sz="1100" dirty="0"/>
              <a:t>cache </a:t>
            </a:r>
            <a:r>
              <a:rPr lang="zh-CN" altLang="zh-CN" sz="1100" dirty="0"/>
              <a:t>中的内存地址进行写操作</a:t>
            </a:r>
            <a:r>
              <a:rPr lang="en-US" altLang="zh-CN" sz="1100" dirty="0"/>
              <a:t>,</a:t>
            </a:r>
            <a:r>
              <a:rPr lang="zh-CN" altLang="zh-CN" sz="1100" dirty="0"/>
              <a:t>请分析</a:t>
            </a:r>
            <a:r>
              <a:rPr lang="zh-CN" altLang="zh-CN" sz="1100" b="1" dirty="0"/>
              <a:t>完成写之后</a:t>
            </a:r>
            <a:r>
              <a:rPr lang="zh-CN" altLang="zh-CN" sz="1100" dirty="0"/>
              <a:t>系统的状态</a:t>
            </a:r>
            <a:r>
              <a:rPr lang="en-US" altLang="zh-CN" sz="1100" dirty="0"/>
              <a:t> (</a:t>
            </a:r>
            <a:r>
              <a:rPr lang="zh-CN" altLang="zh-CN" sz="1100" dirty="0"/>
              <a:t>写的地址和上面的内存地址无交集</a:t>
            </a:r>
            <a:r>
              <a:rPr lang="en-US" altLang="zh-CN" sz="1100" dirty="0"/>
              <a:t>),</a:t>
            </a:r>
            <a:r>
              <a:rPr lang="zh-CN" altLang="zh-CN" sz="1100" dirty="0"/>
              <a:t>完成下面的填空</a:t>
            </a:r>
            <a:r>
              <a:rPr lang="en-US" altLang="zh-CN" sz="1100" dirty="0"/>
              <a:t>.</a:t>
            </a:r>
            <a:r>
              <a:rPr lang="zh-CN" altLang="zh-CN" sz="1100" dirty="0"/>
              <a:t>若不需要某次访问或者缺少所需信息</a:t>
            </a:r>
            <a:r>
              <a:rPr lang="en-US" altLang="zh-CN" sz="1100" dirty="0"/>
              <a:t>,</a:t>
            </a:r>
            <a:r>
              <a:rPr lang="zh-CN" altLang="zh-CN" sz="1100" dirty="0"/>
              <a:t>请填</a:t>
            </a:r>
            <a:r>
              <a:rPr lang="en-US" altLang="zh-CN" sz="1100" dirty="0"/>
              <a:t>“\”.</a:t>
            </a:r>
            <a:endParaRPr lang="zh-CN" altLang="zh-CN" sz="1100" dirty="0"/>
          </a:p>
          <a:p>
            <a:r>
              <a:rPr lang="zh-CN" altLang="zh-CN" sz="1100" dirty="0"/>
              <a:t>第一次向地址 </a:t>
            </a:r>
            <a:r>
              <a:rPr lang="en-US" altLang="zh-CN" sz="1100" dirty="0"/>
              <a:t>0xD7416560 </a:t>
            </a:r>
            <a:r>
              <a:rPr lang="zh-CN" altLang="zh-CN" sz="1100" dirty="0"/>
              <a:t>写入内容</a:t>
            </a:r>
            <a:r>
              <a:rPr lang="en-US" altLang="zh-CN" sz="1100" dirty="0"/>
              <a:t>,TLB </a:t>
            </a:r>
            <a:r>
              <a:rPr lang="zh-CN" altLang="zh-CN" sz="1100" dirty="0"/>
              <a:t>索引为</a:t>
            </a:r>
            <a:r>
              <a:rPr lang="en-US" altLang="zh-CN" sz="1100" dirty="0"/>
              <a:t>:(3)________,</a:t>
            </a:r>
            <a:r>
              <a:rPr lang="zh-CN" altLang="zh-CN" sz="1100" dirty="0"/>
              <a:t>完成写之后该项 </a:t>
            </a:r>
            <a:r>
              <a:rPr lang="en-US" altLang="zh-CN" sz="1100" dirty="0"/>
              <a:t>TLB </a:t>
            </a:r>
            <a:r>
              <a:rPr lang="zh-CN" altLang="zh-CN" sz="1100" dirty="0"/>
              <a:t>内容为</a:t>
            </a:r>
            <a:r>
              <a:rPr lang="en-US" altLang="zh-CN" sz="1100" dirty="0"/>
              <a:t>: (4)________ ,</a:t>
            </a:r>
            <a:r>
              <a:rPr lang="zh-CN" altLang="zh-CN" sz="1100" dirty="0"/>
              <a:t>二级页表页表项地址为</a:t>
            </a:r>
            <a:r>
              <a:rPr lang="en-US" altLang="zh-CN" sz="1100" dirty="0"/>
              <a:t>:(5) ________ ,</a:t>
            </a:r>
            <a:r>
              <a:rPr lang="zh-CN" altLang="zh-CN" sz="1100" dirty="0"/>
              <a:t>物理地址为</a:t>
            </a:r>
            <a:r>
              <a:rPr lang="en-US" altLang="zh-CN" sz="1100" dirty="0"/>
              <a:t>: (6) ________ .</a:t>
            </a:r>
            <a:endParaRPr lang="zh-CN" altLang="zh-CN" sz="1100" dirty="0"/>
          </a:p>
          <a:p>
            <a:r>
              <a:rPr lang="zh-CN" altLang="zh-CN" sz="1100" dirty="0"/>
              <a:t>第二次向地址</a:t>
            </a:r>
            <a:r>
              <a:rPr lang="en-US" altLang="zh-CN" sz="1100" dirty="0"/>
              <a:t> 0x0401369B </a:t>
            </a:r>
            <a:r>
              <a:rPr lang="zh-CN" altLang="zh-CN" sz="1100" dirty="0"/>
              <a:t>写入内容</a:t>
            </a:r>
            <a:r>
              <a:rPr lang="en-US" altLang="zh-CN" sz="1100" dirty="0"/>
              <a:t>,TLB </a:t>
            </a:r>
            <a:r>
              <a:rPr lang="zh-CN" altLang="zh-CN" sz="1100" dirty="0"/>
              <a:t>索引为</a:t>
            </a:r>
            <a:r>
              <a:rPr lang="en-US" altLang="zh-CN" sz="1100" dirty="0"/>
              <a:t>: (7)________ ,</a:t>
            </a:r>
            <a:r>
              <a:rPr lang="zh-CN" altLang="zh-CN" sz="1100" dirty="0"/>
              <a:t>完成写之后该项 </a:t>
            </a:r>
            <a:r>
              <a:rPr lang="en-US" altLang="zh-CN" sz="1100" dirty="0"/>
              <a:t>TLB </a:t>
            </a:r>
            <a:r>
              <a:rPr lang="zh-CN" altLang="zh-CN" sz="1100" dirty="0"/>
              <a:t>内容为</a:t>
            </a:r>
            <a:r>
              <a:rPr lang="en-US" altLang="zh-CN" sz="1100" dirty="0"/>
              <a:t>:</a:t>
            </a:r>
            <a:r>
              <a:rPr lang="zh-CN" altLang="zh-CN" sz="1100" dirty="0"/>
              <a:t> </a:t>
            </a:r>
            <a:r>
              <a:rPr lang="en-US" altLang="zh-CN" sz="1100" dirty="0"/>
              <a:t>(8)________</a:t>
            </a:r>
            <a:r>
              <a:rPr lang="zh-CN" altLang="zh-CN" sz="1100" dirty="0"/>
              <a:t>二级页表页表项地址为</a:t>
            </a:r>
            <a:r>
              <a:rPr lang="en-US" altLang="zh-CN" sz="1100" dirty="0">
                <a:sym typeface="Wingdings" panose="05000000000000000000" pitchFamily="2" charset="2"/>
              </a:rPr>
              <a:t>:(9)</a:t>
            </a:r>
            <a:r>
              <a:rPr lang="en-US" altLang="zh-CN" sz="1100" dirty="0"/>
              <a:t>________,</a:t>
            </a:r>
            <a:r>
              <a:rPr lang="zh-CN" altLang="zh-CN" sz="1100" dirty="0"/>
              <a:t>物理地址为</a:t>
            </a:r>
            <a:r>
              <a:rPr lang="en-US" altLang="zh-CN" sz="1100" dirty="0">
                <a:sym typeface="Wingdings" panose="05000000000000000000" pitchFamily="2" charset="2"/>
              </a:rPr>
              <a:t>:(10)</a:t>
            </a:r>
            <a:r>
              <a:rPr lang="en-US" altLang="zh-CN" sz="1100" dirty="0"/>
              <a:t>________ .</a:t>
            </a:r>
          </a:p>
          <a:p>
            <a:endParaRPr lang="en-US" altLang="zh-CN" sz="1100" dirty="0"/>
          </a:p>
          <a:p>
            <a:r>
              <a:rPr lang="en-US" altLang="zh-CN" sz="1100" dirty="0"/>
              <a:t>III.</a:t>
            </a:r>
            <a:r>
              <a:rPr lang="zh-CN" altLang="en-US" sz="1100" dirty="0"/>
              <a:t> 下面的程序使用</a:t>
            </a:r>
            <a:r>
              <a:rPr lang="zh-CN" altLang="zh-CN" sz="1100" dirty="0"/>
              <a:t> </a:t>
            </a:r>
            <a:r>
              <a:rPr lang="en-US" altLang="zh-CN" sz="1100" dirty="0"/>
              <a:t>fork </a:t>
            </a:r>
            <a:r>
              <a:rPr lang="zh-CN" altLang="zh-CN" sz="1100" dirty="0"/>
              <a:t>逼近系统的进程数量上限</a:t>
            </a:r>
            <a:r>
              <a:rPr lang="en-US" altLang="zh-CN" sz="1100" dirty="0"/>
              <a:t>,</a:t>
            </a:r>
            <a:r>
              <a:rPr lang="zh-CN" altLang="zh-CN" sz="1100" dirty="0"/>
              <a:t>请仔细阅读程序并填空</a:t>
            </a:r>
            <a:r>
              <a:rPr lang="en-US" altLang="zh-CN" sz="1100" dirty="0"/>
              <a:t>.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zh-CN" sz="1100" dirty="0"/>
              <a:t>整个过程中</a:t>
            </a:r>
            <a:r>
              <a:rPr lang="en-US" altLang="zh-CN" sz="1100" dirty="0"/>
              <a:t>,</a:t>
            </a:r>
            <a:r>
              <a:rPr lang="zh-CN" altLang="zh-CN" sz="1100" dirty="0"/>
              <a:t>变量 </a:t>
            </a:r>
            <a:r>
              <a:rPr lang="en-US" altLang="zh-CN" sz="1100" dirty="0" err="1"/>
              <a:t>cnt</a:t>
            </a:r>
            <a:r>
              <a:rPr lang="en-US" altLang="zh-CN" sz="1100" dirty="0"/>
              <a:t> </a:t>
            </a:r>
            <a:r>
              <a:rPr lang="zh-CN" altLang="zh-CN" sz="1100" dirty="0"/>
              <a:t>最大值是</a:t>
            </a:r>
            <a:r>
              <a:rPr lang="en-US" altLang="zh-CN" sz="1100" dirty="0"/>
              <a:t>(11)</a:t>
            </a:r>
            <a:r>
              <a:rPr lang="en-US" altLang="zh-CN" sz="1100" u="sng" dirty="0"/>
              <a:t> 		</a:t>
            </a:r>
            <a:r>
              <a:rPr lang="en-US" altLang="zh-CN" sz="1100" dirty="0"/>
              <a:t>.</a:t>
            </a:r>
            <a:r>
              <a:rPr lang="zh-CN" altLang="zh-CN" sz="1100" dirty="0"/>
              <a:t>假设所有的数据都已经存在于内存中</a:t>
            </a:r>
            <a:r>
              <a:rPr lang="en-US" altLang="zh-CN" sz="1100" dirty="0"/>
              <a:t>,</a:t>
            </a:r>
            <a:r>
              <a:rPr lang="zh-CN" altLang="zh-CN" sz="1100" dirty="0"/>
              <a:t> </a:t>
            </a:r>
            <a:r>
              <a:rPr lang="en-US" altLang="zh-CN" sz="1100" dirty="0" err="1"/>
              <a:t>pid</a:t>
            </a:r>
            <a:r>
              <a:rPr lang="en-US" altLang="zh-CN" sz="1100" dirty="0"/>
              <a:t> </a:t>
            </a:r>
            <a:r>
              <a:rPr lang="zh-CN" altLang="zh-CN" sz="1100" dirty="0"/>
              <a:t>和 </a:t>
            </a:r>
            <a:r>
              <a:rPr lang="en-US" altLang="zh-CN" sz="1100" dirty="0" err="1"/>
              <a:t>cnt</a:t>
            </a:r>
            <a:r>
              <a:rPr lang="en-US" altLang="zh-CN" sz="1100" dirty="0"/>
              <a:t> </a:t>
            </a:r>
            <a:r>
              <a:rPr lang="zh-CN" altLang="zh-CN" sz="1100" dirty="0"/>
              <a:t>在同一个物理页中</a:t>
            </a:r>
            <a:r>
              <a:rPr lang="en-US" altLang="zh-CN" sz="1100" dirty="0"/>
              <a:t>.</a:t>
            </a:r>
            <a:r>
              <a:rPr lang="zh-CN" altLang="zh-CN" sz="1100" dirty="0"/>
              <a:t>从第一个进程开始执行 </a:t>
            </a:r>
            <a:r>
              <a:rPr lang="en-US" altLang="zh-CN" sz="1100" dirty="0"/>
              <a:t>for </a:t>
            </a:r>
            <a:r>
              <a:rPr lang="zh-CN" altLang="zh-CN" sz="1100" dirty="0"/>
              <a:t>语句开始</a:t>
            </a:r>
            <a:r>
              <a:rPr lang="en-US" altLang="zh-CN" sz="1100" dirty="0"/>
              <a:t>,</a:t>
            </a:r>
            <a:r>
              <a:rPr lang="zh-CN" altLang="zh-CN" sz="1100" dirty="0"/>
              <a:t>此过程对于</a:t>
            </a:r>
            <a:r>
              <a:rPr lang="en-US" altLang="zh-CN" sz="1100" dirty="0" err="1"/>
              <a:t>cnt</a:t>
            </a:r>
            <a:r>
              <a:rPr lang="en-US" altLang="zh-CN" sz="1100" dirty="0"/>
              <a:t> </a:t>
            </a:r>
            <a:r>
              <a:rPr lang="zh-CN" altLang="zh-CN" sz="1100" dirty="0"/>
              <a:t>的操作至少会导致页表中</a:t>
            </a:r>
            <a:r>
              <a:rPr lang="en-US" altLang="zh-CN" sz="1100" dirty="0"/>
              <a:t>(12)________</a:t>
            </a:r>
            <a:r>
              <a:rPr lang="zh-CN" altLang="zh-CN" sz="1100" dirty="0"/>
              <a:t>次虚拟页对应的物理页被修改</a:t>
            </a:r>
            <a:r>
              <a:rPr lang="en-US" altLang="zh-CN" sz="1100" dirty="0"/>
              <a:t>.</a:t>
            </a:r>
          </a:p>
          <a:p>
            <a:endParaRPr lang="en-US" altLang="zh-CN" sz="1100" dirty="0"/>
          </a:p>
          <a:p>
            <a:r>
              <a:rPr lang="en-US" altLang="zh-CN" sz="1100" dirty="0"/>
              <a:t>14.(18</a:t>
            </a:r>
            <a:r>
              <a:rPr lang="zh-CN" altLang="en-US" sz="1100" dirty="0"/>
              <a:t>分</a:t>
            </a:r>
            <a:r>
              <a:rPr lang="en-US" altLang="zh-CN" sz="1100" dirty="0"/>
              <a:t>) </a:t>
            </a:r>
            <a:r>
              <a:rPr lang="zh-CN" altLang="zh-CN" sz="1100" dirty="0"/>
              <a:t>为了提升虚拟内存地址的转换效率</a:t>
            </a:r>
            <a:r>
              <a:rPr lang="en-US" altLang="zh-CN" sz="1100" dirty="0"/>
              <a:t>,</a:t>
            </a:r>
            <a:r>
              <a:rPr lang="zh-CN" altLang="zh-CN" sz="1100" dirty="0"/>
              <a:t>降低遍历两级页表结构所带来的地址转换 开销</a:t>
            </a:r>
            <a:r>
              <a:rPr lang="en-US" altLang="zh-CN" sz="1100" dirty="0"/>
              <a:t>,</a:t>
            </a:r>
            <a:r>
              <a:rPr lang="zh-CN" altLang="zh-CN" sz="1100" dirty="0"/>
              <a:t>英特尔处理器中引入了大页 </a:t>
            </a:r>
            <a:r>
              <a:rPr lang="en-US" altLang="zh-CN" sz="1100" dirty="0"/>
              <a:t>TLB,</a:t>
            </a:r>
            <a:r>
              <a:rPr lang="zh-CN" altLang="zh-CN" sz="1100" dirty="0"/>
              <a:t>即一个 </a:t>
            </a:r>
            <a:r>
              <a:rPr lang="en-US" altLang="zh-CN" sz="1100" dirty="0"/>
              <a:t>TLB </a:t>
            </a:r>
            <a:r>
              <a:rPr lang="zh-CN" altLang="zh-CN" sz="1100" dirty="0"/>
              <a:t>项可以涵盖整个 </a:t>
            </a:r>
            <a:r>
              <a:rPr lang="en-US" altLang="zh-CN" sz="1100" dirty="0"/>
              <a:t>4MB </a:t>
            </a:r>
            <a:r>
              <a:rPr lang="zh-CN" altLang="zh-CN" sz="1100" dirty="0"/>
              <a:t>对齐的地址空间</a:t>
            </a:r>
            <a:r>
              <a:rPr lang="en-US" altLang="zh-CN" sz="1100" dirty="0"/>
              <a:t>(</a:t>
            </a:r>
            <a:r>
              <a:rPr lang="zh-CN" altLang="zh-CN" sz="1100" dirty="0"/>
              <a:t>针对 </a:t>
            </a:r>
            <a:r>
              <a:rPr lang="en-US" altLang="zh-CN" sz="1100" dirty="0"/>
              <a:t>32 </a:t>
            </a:r>
            <a:r>
              <a:rPr lang="zh-CN" altLang="zh-CN" sz="1100" dirty="0"/>
              <a:t>位模式</a:t>
            </a:r>
            <a:r>
              <a:rPr lang="en-US" altLang="zh-CN" sz="1100" dirty="0"/>
              <a:t>).</a:t>
            </a:r>
            <a:r>
              <a:rPr lang="zh-CN" altLang="zh-CN" sz="1100" dirty="0"/>
              <a:t>只要设置页目录页中页目录项</a:t>
            </a:r>
            <a:r>
              <a:rPr lang="en-US" altLang="zh-CN" sz="1100" dirty="0"/>
              <a:t>(PDE)</a:t>
            </a:r>
            <a:r>
              <a:rPr lang="zh-CN" altLang="zh-CN" sz="1100" dirty="0"/>
              <a:t>的大页标志位</a:t>
            </a:r>
            <a:r>
              <a:rPr lang="en-US" altLang="zh-CN" sz="1100" dirty="0"/>
              <a:t>,</a:t>
            </a:r>
            <a:r>
              <a:rPr lang="zh-CN" altLang="zh-CN" sz="1100" dirty="0"/>
              <a:t> 即可让 </a:t>
            </a:r>
            <a:r>
              <a:rPr lang="en-US" altLang="zh-CN" sz="1100" dirty="0"/>
              <a:t>MMU </a:t>
            </a:r>
            <a:r>
              <a:rPr lang="zh-CN" altLang="zh-CN" sz="1100" dirty="0"/>
              <a:t>识别这是一个大页 </a:t>
            </a:r>
            <a:r>
              <a:rPr lang="en-US" altLang="zh-CN" sz="1100" dirty="0"/>
              <a:t>PDE,</a:t>
            </a:r>
            <a:r>
              <a:rPr lang="zh-CN" altLang="zh-CN" sz="1100" dirty="0"/>
              <a:t>并加载到大页 </a:t>
            </a:r>
            <a:r>
              <a:rPr lang="en-US" altLang="zh-CN" sz="1100" dirty="0"/>
              <a:t>TLB </a:t>
            </a:r>
            <a:r>
              <a:rPr lang="zh-CN" altLang="zh-CN" sz="1100" dirty="0"/>
              <a:t>项中</a:t>
            </a:r>
            <a:r>
              <a:rPr lang="en-US" altLang="zh-CN" sz="1100" dirty="0"/>
              <a:t>.</a:t>
            </a:r>
            <a:r>
              <a:rPr lang="zh-CN" altLang="zh-CN" sz="1100" dirty="0"/>
              <a:t>大页 </a:t>
            </a:r>
            <a:r>
              <a:rPr lang="en-US" altLang="zh-CN" sz="1100" dirty="0"/>
              <a:t>PDE </a:t>
            </a:r>
            <a:r>
              <a:rPr lang="zh-CN" altLang="zh-CN" sz="1100" dirty="0"/>
              <a:t>中记录的物理内存页面号必须是 </a:t>
            </a:r>
            <a:r>
              <a:rPr lang="en-US" altLang="zh-CN" sz="1100" dirty="0"/>
              <a:t>4MB </a:t>
            </a:r>
            <a:r>
              <a:rPr lang="zh-CN" altLang="zh-CN" sz="1100" dirty="0"/>
              <a:t>对齐的</a:t>
            </a:r>
            <a:r>
              <a:rPr lang="en-US" altLang="zh-CN" sz="1100" dirty="0"/>
              <a:t>,</a:t>
            </a:r>
            <a:r>
              <a:rPr lang="zh-CN" altLang="zh-CN" sz="1100" dirty="0"/>
              <a:t>并且整个连续的 </a:t>
            </a:r>
            <a:r>
              <a:rPr lang="en-US" altLang="zh-CN" sz="1100" dirty="0"/>
              <a:t>4MB </a:t>
            </a:r>
            <a:r>
              <a:rPr lang="zh-CN" altLang="zh-CN" sz="1100" dirty="0"/>
              <a:t>内存均可统一通过该大页 </a:t>
            </a:r>
            <a:r>
              <a:rPr lang="en-US" altLang="zh-CN" sz="1100" dirty="0"/>
              <a:t>PDE </a:t>
            </a:r>
            <a:r>
              <a:rPr lang="zh-CN" altLang="zh-CN" sz="1100" dirty="0"/>
              <a:t>进行地址转换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r>
              <a:rPr lang="zh-CN" altLang="zh-CN" sz="1100" dirty="0"/>
              <a:t>在 </a:t>
            </a:r>
            <a:r>
              <a:rPr lang="en-US" altLang="zh-CN" sz="1100" dirty="0"/>
              <a:t>32 </a:t>
            </a:r>
            <a:r>
              <a:rPr lang="zh-CN" altLang="zh-CN" sz="1100" dirty="0"/>
              <a:t>位的 </a:t>
            </a:r>
            <a:r>
              <a:rPr lang="en-US" altLang="zh-CN" sz="1100" dirty="0"/>
              <a:t>Linux </a:t>
            </a:r>
            <a:r>
              <a:rPr lang="zh-CN" altLang="zh-CN" sz="1100" dirty="0"/>
              <a:t>系统中</a:t>
            </a:r>
            <a:r>
              <a:rPr lang="en-US" altLang="zh-CN" sz="1100" dirty="0"/>
              <a:t>,</a:t>
            </a:r>
            <a:r>
              <a:rPr lang="zh-CN" altLang="zh-CN" sz="1100" dirty="0"/>
              <a:t>为了方便访问物理内存</a:t>
            </a:r>
            <a:r>
              <a:rPr lang="en-US" altLang="zh-CN" sz="1100" dirty="0"/>
              <a:t>,</a:t>
            </a:r>
            <a:r>
              <a:rPr lang="zh-CN" altLang="zh-CN" sz="1100" dirty="0"/>
              <a:t>内核将地址 </a:t>
            </a:r>
            <a:r>
              <a:rPr lang="en-US" altLang="zh-CN" sz="1100" dirty="0"/>
              <a:t>0~768MB </a:t>
            </a:r>
            <a:r>
              <a:rPr lang="zh-CN" altLang="zh-CN" sz="1100" dirty="0"/>
              <a:t>间的物理内存映射到虚拟内存地址 </a:t>
            </a:r>
            <a:r>
              <a:rPr lang="en-US" altLang="zh-CN" sz="1100" dirty="0"/>
              <a:t>3GB~3GB+768MB </a:t>
            </a:r>
            <a:r>
              <a:rPr lang="zh-CN" altLang="zh-CN" sz="1100" dirty="0"/>
              <a:t>上</a:t>
            </a:r>
            <a:r>
              <a:rPr lang="en-US" altLang="zh-CN" sz="1100" dirty="0"/>
              <a:t>,</a:t>
            </a:r>
            <a:r>
              <a:rPr lang="zh-CN" altLang="zh-CN" sz="1100" dirty="0"/>
              <a:t>并通过大页 </a:t>
            </a:r>
            <a:r>
              <a:rPr lang="en-US" altLang="zh-CN" sz="1100" dirty="0"/>
              <a:t>PDE </a:t>
            </a:r>
            <a:r>
              <a:rPr lang="zh-CN" altLang="zh-CN" sz="1100" dirty="0"/>
              <a:t>进行进行该区间的地址转换</a:t>
            </a:r>
            <a:r>
              <a:rPr lang="en-US" altLang="zh-CN" sz="1100" dirty="0"/>
              <a:t>.</a:t>
            </a:r>
            <a:r>
              <a:rPr lang="zh-CN" altLang="zh-CN" sz="1100" dirty="0"/>
              <a:t>任何 </a:t>
            </a:r>
            <a:r>
              <a:rPr lang="en-US" altLang="zh-CN" sz="1100" dirty="0"/>
              <a:t>0~768MB </a:t>
            </a:r>
            <a:r>
              <a:rPr lang="zh-CN" altLang="zh-CN" sz="1100" dirty="0"/>
              <a:t>的物理内存地址可以直接通过加 </a:t>
            </a:r>
            <a:r>
              <a:rPr lang="en-US" altLang="zh-CN" sz="1100" dirty="0"/>
              <a:t>3G(0xC0000000)</a:t>
            </a:r>
            <a:r>
              <a:rPr lang="zh-CN" altLang="zh-CN" sz="1100" dirty="0"/>
              <a:t>的方式得到其虚拟内存地址</a:t>
            </a:r>
            <a:r>
              <a:rPr lang="en-US" altLang="zh-CN" sz="1100" dirty="0"/>
              <a:t>.</a:t>
            </a:r>
            <a:r>
              <a:rPr lang="zh-CN" altLang="zh-CN" sz="1100" dirty="0"/>
              <a:t>在内核中</a:t>
            </a:r>
            <a:r>
              <a:rPr lang="en-US" altLang="zh-CN" sz="1100" dirty="0"/>
              <a:t>,</a:t>
            </a:r>
            <a:r>
              <a:rPr lang="zh-CN" altLang="zh-CN" sz="1100" dirty="0"/>
              <a:t>除了该区间的内存外</a:t>
            </a:r>
            <a:r>
              <a:rPr lang="en-US" altLang="zh-CN" sz="1100" dirty="0"/>
              <a:t>,</a:t>
            </a:r>
            <a:r>
              <a:rPr lang="zh-CN" altLang="zh-CN" sz="1100" dirty="0"/>
              <a:t> 其他地址的内存通常都通过普通的两级页表结构来进行地址转换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r>
              <a:rPr lang="zh-CN" altLang="zh-CN" sz="1100" dirty="0"/>
              <a:t>假设在我们使用的处理器中有 </a:t>
            </a:r>
            <a:r>
              <a:rPr lang="en-US" altLang="zh-CN" sz="1100" dirty="0"/>
              <a:t>2 </a:t>
            </a:r>
            <a:r>
              <a:rPr lang="zh-CN" altLang="zh-CN" sz="1100" dirty="0"/>
              <a:t>个大页 </a:t>
            </a:r>
            <a:r>
              <a:rPr lang="en-US" altLang="zh-CN" sz="1100" dirty="0"/>
              <a:t>TLB </a:t>
            </a:r>
            <a:r>
              <a:rPr lang="zh-CN" altLang="zh-CN" sz="1100" dirty="0"/>
              <a:t>项</a:t>
            </a:r>
            <a:r>
              <a:rPr lang="en-US" altLang="zh-CN" sz="1100" dirty="0"/>
              <a:t>,</a:t>
            </a:r>
            <a:r>
              <a:rPr lang="zh-CN" altLang="zh-CN" sz="1100" dirty="0"/>
              <a:t>其当前状态如下</a:t>
            </a:r>
            <a:r>
              <a:rPr lang="en-US" altLang="zh-CN" sz="1100" dirty="0"/>
              <a:t>: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zh-CN" sz="1100" dirty="0">
                <a:latin typeface="+mj-lt"/>
              </a:rPr>
              <a:t>有 </a:t>
            </a:r>
            <a:r>
              <a:rPr lang="en-US" altLang="zh-CN" sz="1100" dirty="0">
                <a:latin typeface="+mj-lt"/>
              </a:rPr>
              <a:t>4 </a:t>
            </a:r>
            <a:r>
              <a:rPr lang="zh-CN" altLang="zh-CN" sz="1100" dirty="0">
                <a:latin typeface="+mj-lt"/>
              </a:rPr>
              <a:t>个普通 </a:t>
            </a:r>
            <a:r>
              <a:rPr lang="en-US" altLang="zh-CN" sz="1100" dirty="0">
                <a:latin typeface="+mj-lt"/>
              </a:rPr>
              <a:t>TLB </a:t>
            </a:r>
            <a:r>
              <a:rPr lang="zh-CN" altLang="zh-CN" sz="1100" dirty="0">
                <a:latin typeface="+mj-lt"/>
              </a:rPr>
              <a:t>项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当前的状态如下</a:t>
            </a:r>
            <a:r>
              <a:rPr lang="en-US" altLang="zh-CN" sz="1100" dirty="0">
                <a:latin typeface="+mj-lt"/>
              </a:rPr>
              <a:t>:</a:t>
            </a:r>
            <a:endParaRPr lang="zh-CN" altLang="zh-CN" sz="1100" dirty="0">
              <a:latin typeface="+mj-lt"/>
            </a:endParaRPr>
          </a:p>
          <a:p>
            <a:endParaRPr lang="zh-CN" altLang="zh-CN" sz="1100" dirty="0"/>
          </a:p>
          <a:p>
            <a:endParaRPr lang="zh-CN" altLang="zh-CN" sz="1100" dirty="0"/>
          </a:p>
          <a:p>
            <a:endParaRPr lang="zh-CN" altLang="zh-CN" sz="1100" dirty="0"/>
          </a:p>
          <a:p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297B11-D5FD-4846-8CF9-C4CFC4634FEE}"/>
              </a:ext>
            </a:extLst>
          </p:cNvPr>
          <p:cNvSpPr/>
          <p:nvPr/>
        </p:nvSpPr>
        <p:spPr>
          <a:xfrm>
            <a:off x="1022858" y="2223249"/>
            <a:ext cx="4579365" cy="24955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6675" marR="1501140">
              <a:spcBef>
                <a:spcPts val="255"/>
              </a:spcBef>
              <a:spcAft>
                <a:spcPts val="0"/>
              </a:spcAft>
            </a:pP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#include &lt;</a:t>
            </a:r>
            <a:r>
              <a:rPr lang="en-US" altLang="zh-CN" sz="1100" dirty="0" err="1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stdio.h</a:t>
            </a: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&gt; </a:t>
            </a:r>
          </a:p>
          <a:p>
            <a:pPr marL="66675" marR="1501140">
              <a:spcBef>
                <a:spcPts val="255"/>
              </a:spcBef>
              <a:spcAft>
                <a:spcPts val="0"/>
              </a:spcAft>
            </a:pP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#include &lt;sys/</a:t>
            </a:r>
            <a:r>
              <a:rPr lang="en-US" altLang="zh-CN" sz="1100" dirty="0" err="1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wait.h</a:t>
            </a: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&gt; </a:t>
            </a:r>
          </a:p>
          <a:p>
            <a:pPr marL="66675" marR="1501140">
              <a:spcBef>
                <a:spcPts val="255"/>
              </a:spcBef>
              <a:spcAft>
                <a:spcPts val="0"/>
              </a:spcAft>
            </a:pP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#include &lt;</a:t>
            </a:r>
            <a:r>
              <a:rPr lang="en-US" altLang="zh-CN" sz="1100" dirty="0" err="1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unistd.h</a:t>
            </a: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&gt; </a:t>
            </a:r>
          </a:p>
          <a:p>
            <a:pPr marL="66675" marR="1501140">
              <a:spcBef>
                <a:spcPts val="255"/>
              </a:spcBef>
              <a:spcAft>
                <a:spcPts val="0"/>
              </a:spcAft>
            </a:pP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#define N 4</a:t>
            </a:r>
            <a:endParaRPr lang="zh-CN" altLang="zh-CN" sz="1100" dirty="0">
              <a:latin typeface="Courier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6675">
              <a:spcBef>
                <a:spcPts val="10"/>
              </a:spcBef>
              <a:spcAft>
                <a:spcPts val="0"/>
              </a:spcAft>
            </a:pP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int main() {</a:t>
            </a:r>
            <a:endParaRPr lang="zh-CN" altLang="zh-CN" sz="1100" dirty="0">
              <a:latin typeface="Courier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23875" marR="588010">
              <a:spcBef>
                <a:spcPts val="470"/>
              </a:spcBef>
              <a:spcAft>
                <a:spcPts val="0"/>
              </a:spcAft>
            </a:pP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volatile int </a:t>
            </a:r>
            <a:r>
              <a:rPr lang="en-US" altLang="zh-CN" sz="1100" dirty="0" err="1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pid</a:t>
            </a: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100" dirty="0" err="1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cnt</a:t>
            </a: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 = 1; for (int </a:t>
            </a:r>
            <a:r>
              <a:rPr lang="en-US" altLang="zh-CN" sz="1100" dirty="0" err="1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 = 0; </a:t>
            </a:r>
            <a:r>
              <a:rPr lang="en-US" altLang="zh-CN" sz="1100" dirty="0" err="1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 &lt; N; </a:t>
            </a:r>
            <a:r>
              <a:rPr lang="en-US" altLang="zh-CN" sz="1100" dirty="0" err="1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++)</a:t>
            </a:r>
            <a:r>
              <a:rPr lang="en-US" altLang="zh-CN" sz="1100" spc="8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spc="-65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dirty="0">
              <a:latin typeface="Courier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81075">
              <a:spcBef>
                <a:spcPts val="5"/>
              </a:spcBef>
              <a:spcAft>
                <a:spcPts val="0"/>
              </a:spcAft>
            </a:pP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if ((</a:t>
            </a:r>
            <a:r>
              <a:rPr lang="en-US" altLang="zh-CN" sz="1100" dirty="0" err="1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pid</a:t>
            </a: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 = fork()) &gt; 0) {</a:t>
            </a:r>
            <a:endParaRPr lang="zh-CN" altLang="zh-CN" sz="1100" dirty="0">
              <a:latin typeface="Courier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438275">
              <a:spcBef>
                <a:spcPts val="470"/>
              </a:spcBef>
              <a:spcAft>
                <a:spcPts val="0"/>
              </a:spcAft>
            </a:pPr>
            <a:r>
              <a:rPr lang="en-US" altLang="zh-CN" sz="1100" dirty="0" err="1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cnt</a:t>
            </a: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++;</a:t>
            </a:r>
            <a:endParaRPr lang="zh-CN" altLang="zh-CN" sz="1100" dirty="0">
              <a:latin typeface="Courier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23875">
              <a:spcBef>
                <a:spcPts val="470"/>
              </a:spcBef>
              <a:spcAft>
                <a:spcPts val="0"/>
              </a:spcAft>
            </a:pP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dirty="0">
              <a:latin typeface="Courier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23875" marR="615950">
              <a:spcBef>
                <a:spcPts val="470"/>
              </a:spcBef>
              <a:spcAft>
                <a:spcPts val="0"/>
              </a:spcAft>
            </a:pP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while (wait(NULL) &gt; 0); return 0;</a:t>
            </a:r>
            <a:endParaRPr lang="zh-CN" altLang="zh-CN" sz="1100" dirty="0">
              <a:latin typeface="Courier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6675">
              <a:spcBef>
                <a:spcPts val="5"/>
              </a:spcBef>
              <a:spcAft>
                <a:spcPts val="0"/>
              </a:spcAft>
            </a:pPr>
            <a:r>
              <a:rPr lang="en-US" altLang="zh-CN" sz="1100" dirty="0">
                <a:latin typeface="Courier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dirty="0">
              <a:effectLst/>
              <a:latin typeface="Courier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2A0EAB8-D258-4A53-BC85-7915D5B46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54331"/>
              </p:ext>
            </p:extLst>
          </p:nvPr>
        </p:nvGraphicFramePr>
        <p:xfrm>
          <a:off x="1022858" y="7430908"/>
          <a:ext cx="4579366" cy="51224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45682">
                  <a:extLst>
                    <a:ext uri="{9D8B030D-6E8A-4147-A177-3AD203B41FA5}">
                      <a16:colId xmlns:a16="http://schemas.microsoft.com/office/drawing/2014/main" val="2761772006"/>
                    </a:ext>
                  </a:extLst>
                </a:gridCol>
                <a:gridCol w="1145682">
                  <a:extLst>
                    <a:ext uri="{9D8B030D-6E8A-4147-A177-3AD203B41FA5}">
                      <a16:colId xmlns:a16="http://schemas.microsoft.com/office/drawing/2014/main" val="4284014590"/>
                    </a:ext>
                  </a:extLst>
                </a:gridCol>
                <a:gridCol w="1142320">
                  <a:extLst>
                    <a:ext uri="{9D8B030D-6E8A-4147-A177-3AD203B41FA5}">
                      <a16:colId xmlns:a16="http://schemas.microsoft.com/office/drawing/2014/main" val="4083294000"/>
                    </a:ext>
                  </a:extLst>
                </a:gridCol>
                <a:gridCol w="1145682">
                  <a:extLst>
                    <a:ext uri="{9D8B030D-6E8A-4147-A177-3AD203B41FA5}">
                      <a16:colId xmlns:a16="http://schemas.microsoft.com/office/drawing/2014/main" val="654129567"/>
                    </a:ext>
                  </a:extLst>
                </a:gridCol>
              </a:tblGrid>
              <a:tr h="176966">
                <a:tc>
                  <a:txBody>
                    <a:bodyPr/>
                    <a:lstStyle/>
                    <a:p>
                      <a:pPr marL="257175" marR="248920" algn="ctr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索引号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7175" marR="248920" algn="ctr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TLB</a:t>
                      </a:r>
                      <a:r>
                        <a:rPr lang="en-US" sz="1100" b="0" spc="-37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100" b="0" spc="15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标记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69545" algn="ctr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页面号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7175" marR="248920" algn="ctr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有效位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649704"/>
                  </a:ext>
                </a:extLst>
              </a:tr>
              <a:tr h="110807">
                <a:tc>
                  <a:txBody>
                    <a:bodyPr/>
                    <a:lstStyle/>
                    <a:p>
                      <a:pPr marL="6985" algn="ctr"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7175" marR="248920" algn="ctr"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0xC48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69545" algn="ctr"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0x04800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889703"/>
                  </a:ext>
                </a:extLst>
              </a:tr>
              <a:tr h="112431">
                <a:tc>
                  <a:txBody>
                    <a:bodyPr/>
                    <a:lstStyle/>
                    <a:p>
                      <a:pPr marL="6985" algn="ctr"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7175" marR="248920" algn="ctr"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0xC9C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69545" algn="ctr"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0x09C00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7860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0D18E58-0CD0-4449-9067-D69C091BD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07865"/>
              </p:ext>
            </p:extLst>
          </p:nvPr>
        </p:nvGraphicFramePr>
        <p:xfrm>
          <a:off x="1022858" y="8257168"/>
          <a:ext cx="4579366" cy="838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45682">
                  <a:extLst>
                    <a:ext uri="{9D8B030D-6E8A-4147-A177-3AD203B41FA5}">
                      <a16:colId xmlns:a16="http://schemas.microsoft.com/office/drawing/2014/main" val="3356845677"/>
                    </a:ext>
                  </a:extLst>
                </a:gridCol>
                <a:gridCol w="1145682">
                  <a:extLst>
                    <a:ext uri="{9D8B030D-6E8A-4147-A177-3AD203B41FA5}">
                      <a16:colId xmlns:a16="http://schemas.microsoft.com/office/drawing/2014/main" val="1755876484"/>
                    </a:ext>
                  </a:extLst>
                </a:gridCol>
                <a:gridCol w="1142320">
                  <a:extLst>
                    <a:ext uri="{9D8B030D-6E8A-4147-A177-3AD203B41FA5}">
                      <a16:colId xmlns:a16="http://schemas.microsoft.com/office/drawing/2014/main" val="1935293061"/>
                    </a:ext>
                  </a:extLst>
                </a:gridCol>
                <a:gridCol w="1145682">
                  <a:extLst>
                    <a:ext uri="{9D8B030D-6E8A-4147-A177-3AD203B41FA5}">
                      <a16:colId xmlns:a16="http://schemas.microsoft.com/office/drawing/2014/main" val="1539284217"/>
                    </a:ext>
                  </a:extLst>
                </a:gridCol>
              </a:tblGrid>
              <a:tr h="112051">
                <a:tc>
                  <a:txBody>
                    <a:bodyPr/>
                    <a:lstStyle/>
                    <a:p>
                      <a:pPr marL="257175" marR="248920" algn="ctr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索引号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7175" marR="248920" algn="ctr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TLB</a:t>
                      </a:r>
                      <a:r>
                        <a:rPr lang="en-US" sz="1100" b="0" spc="-30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标记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69545" algn="ctr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页面号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7175" marR="248920" algn="ctr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有效位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053021"/>
                  </a:ext>
                </a:extLst>
              </a:tr>
              <a:tr h="112051">
                <a:tc>
                  <a:txBody>
                    <a:bodyPr/>
                    <a:lstStyle/>
                    <a:p>
                      <a:pPr marL="698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7175" marR="24892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0xF8034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6954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0x04812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626958"/>
                  </a:ext>
                </a:extLst>
              </a:tr>
              <a:tr h="112051">
                <a:tc>
                  <a:txBody>
                    <a:bodyPr/>
                    <a:lstStyle/>
                    <a:p>
                      <a:pPr marL="698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7175" marR="24892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0xF8033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6954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0x09812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297145"/>
                  </a:ext>
                </a:extLst>
              </a:tr>
              <a:tr h="112051">
                <a:tc>
                  <a:txBody>
                    <a:bodyPr/>
                    <a:lstStyle/>
                    <a:p>
                      <a:pPr marL="698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7175" marR="24892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0xF4427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6954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0x12137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581096"/>
                  </a:ext>
                </a:extLst>
              </a:tr>
              <a:tr h="113853">
                <a:tc>
                  <a:txBody>
                    <a:bodyPr/>
                    <a:lstStyle/>
                    <a:p>
                      <a:pPr marL="698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7175" marR="24892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0xF44AE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6954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0x17343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01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79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7542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269497" y="110985"/>
            <a:ext cx="22060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C10E09-D5DB-4EAB-AE15-532A24EB0241}"/>
              </a:ext>
            </a:extLst>
          </p:cNvPr>
          <p:cNvSpPr/>
          <p:nvPr/>
        </p:nvSpPr>
        <p:spPr>
          <a:xfrm>
            <a:off x="404998" y="600530"/>
            <a:ext cx="5932096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100" dirty="0">
                <a:latin typeface="+mj-lt"/>
              </a:rPr>
              <a:t>当前页活跃的目录页</a:t>
            </a:r>
            <a:r>
              <a:rPr lang="en-US" altLang="zh-CN" sz="1100" dirty="0">
                <a:latin typeface="+mj-lt"/>
              </a:rPr>
              <a:t>(PD)</a:t>
            </a:r>
            <a:r>
              <a:rPr lang="zh-CN" altLang="zh-CN" sz="1100" dirty="0">
                <a:latin typeface="+mj-lt"/>
              </a:rPr>
              <a:t>中的部分 </a:t>
            </a:r>
            <a:r>
              <a:rPr lang="en-US" altLang="zh-CN" sz="1100" dirty="0">
                <a:latin typeface="+mj-lt"/>
              </a:rPr>
              <a:t>PDE </a:t>
            </a:r>
            <a:r>
              <a:rPr lang="zh-CN" altLang="zh-CN" sz="1100" dirty="0">
                <a:latin typeface="+mj-lt"/>
              </a:rPr>
              <a:t>的内容如下</a:t>
            </a:r>
            <a:r>
              <a:rPr lang="en-US" altLang="zh-CN" sz="1100" dirty="0">
                <a:latin typeface="+mj-lt"/>
              </a:rPr>
              <a:t>:</a:t>
            </a:r>
          </a:p>
          <a:p>
            <a:endParaRPr lang="en-US" altLang="zh-CN" sz="1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100" i="1" dirty="0">
                <a:latin typeface="+mj-lt"/>
              </a:rPr>
              <a:t>注</a:t>
            </a:r>
            <a:r>
              <a:rPr lang="en-US" altLang="zh-CN" sz="1100" i="1" dirty="0">
                <a:latin typeface="+mj-lt"/>
              </a:rPr>
              <a:t>:</a:t>
            </a:r>
            <a:r>
              <a:rPr lang="zh-CN" altLang="zh-CN" sz="1100" i="1" dirty="0">
                <a:latin typeface="+mj-lt"/>
              </a:rPr>
              <a:t>普通页面大小为 </a:t>
            </a:r>
            <a:r>
              <a:rPr lang="en-US" altLang="zh-CN" sz="1100" i="1" dirty="0">
                <a:latin typeface="+mj-lt"/>
              </a:rPr>
              <a:t>4KB,</a:t>
            </a:r>
            <a:r>
              <a:rPr lang="zh-CN" altLang="zh-CN" sz="1100" i="1" dirty="0">
                <a:latin typeface="+mj-lt"/>
              </a:rPr>
              <a:t>并且 </a:t>
            </a:r>
            <a:r>
              <a:rPr lang="en-US" altLang="zh-CN" sz="1100" i="1" dirty="0">
                <a:latin typeface="+mj-lt"/>
              </a:rPr>
              <a:t>4KB </a:t>
            </a:r>
            <a:r>
              <a:rPr lang="zh-CN" altLang="zh-CN" sz="1100" i="1" dirty="0">
                <a:latin typeface="+mj-lt"/>
              </a:rPr>
              <a:t>对齐</a:t>
            </a:r>
            <a:r>
              <a:rPr lang="en-US" altLang="zh-CN" sz="1100" i="1" dirty="0">
                <a:latin typeface="+mj-lt"/>
              </a:rPr>
              <a:t>.</a:t>
            </a:r>
            <a:r>
              <a:rPr lang="zh-CN" altLang="zh-CN" sz="1100" i="1" dirty="0">
                <a:latin typeface="+mj-lt"/>
              </a:rPr>
              <a:t>每个页面的页面号为其页面起始物理地址除以</a:t>
            </a:r>
            <a:endParaRPr lang="zh-CN" altLang="zh-CN" sz="1100" dirty="0">
              <a:latin typeface="+mj-lt"/>
            </a:endParaRPr>
          </a:p>
          <a:p>
            <a:r>
              <a:rPr lang="en-US" altLang="zh-CN" sz="1100" i="1" dirty="0">
                <a:latin typeface="+mj-lt"/>
              </a:rPr>
              <a:t>4096 </a:t>
            </a:r>
            <a:r>
              <a:rPr lang="zh-CN" altLang="zh-CN" sz="1100" i="1" dirty="0">
                <a:latin typeface="+mj-lt"/>
              </a:rPr>
              <a:t>得到</a:t>
            </a:r>
            <a:r>
              <a:rPr lang="en-US" altLang="zh-CN" sz="1100" i="1" dirty="0">
                <a:latin typeface="+mj-lt"/>
              </a:rPr>
              <a:t>.</a:t>
            </a:r>
            <a:r>
              <a:rPr lang="zh-CN" altLang="zh-CN" sz="1100" i="1" dirty="0">
                <a:latin typeface="+mj-lt"/>
              </a:rPr>
              <a:t>大页由连续 </a:t>
            </a:r>
            <a:r>
              <a:rPr lang="en-US" altLang="zh-CN" sz="1100" i="1" dirty="0">
                <a:latin typeface="+mj-lt"/>
              </a:rPr>
              <a:t>1024 </a:t>
            </a:r>
            <a:r>
              <a:rPr lang="zh-CN" altLang="zh-CN" sz="1100" i="1" dirty="0">
                <a:latin typeface="+mj-lt"/>
              </a:rPr>
              <a:t>个 </a:t>
            </a:r>
            <a:r>
              <a:rPr lang="en-US" altLang="zh-CN" sz="1100" i="1" dirty="0">
                <a:latin typeface="+mj-lt"/>
              </a:rPr>
              <a:t>4KB </a:t>
            </a:r>
            <a:r>
              <a:rPr lang="zh-CN" altLang="zh-CN" sz="1100" i="1" dirty="0">
                <a:latin typeface="+mj-lt"/>
              </a:rPr>
              <a:t>小页组成</a:t>
            </a:r>
            <a:r>
              <a:rPr lang="en-US" altLang="zh-CN" sz="1100" i="1" dirty="0">
                <a:latin typeface="+mj-lt"/>
              </a:rPr>
              <a:t>,</a:t>
            </a:r>
            <a:r>
              <a:rPr lang="zh-CN" altLang="zh-CN" sz="1100" i="1" dirty="0">
                <a:latin typeface="+mj-lt"/>
              </a:rPr>
              <a:t>且 </a:t>
            </a:r>
            <a:r>
              <a:rPr lang="en-US" altLang="zh-CN" sz="1100" i="1" dirty="0">
                <a:latin typeface="+mj-lt"/>
              </a:rPr>
              <a:t>4MB </a:t>
            </a:r>
            <a:r>
              <a:rPr lang="zh-CN" altLang="zh-CN" sz="1100" i="1" dirty="0">
                <a:latin typeface="+mj-lt"/>
              </a:rPr>
              <a:t>对齐</a:t>
            </a:r>
            <a:r>
              <a:rPr lang="en-US" altLang="zh-CN" sz="1100" i="1" dirty="0">
                <a:latin typeface="+mj-lt"/>
              </a:rPr>
              <a:t>.</a:t>
            </a:r>
            <a:endParaRPr lang="zh-CN" altLang="zh-CN" sz="1100" dirty="0">
              <a:latin typeface="+mj-lt"/>
            </a:endParaRPr>
          </a:p>
          <a:p>
            <a:pPr lvl="0"/>
            <a:br>
              <a:rPr lang="en-US" altLang="zh-CN" sz="1100" dirty="0">
                <a:latin typeface="+mj-lt"/>
              </a:rPr>
            </a:br>
            <a:r>
              <a:rPr lang="en-US" altLang="zh-CN" sz="1100" dirty="0" err="1">
                <a:latin typeface="+mj-lt"/>
              </a:rPr>
              <a:t>I.分析下面的指令序列</a:t>
            </a:r>
            <a:r>
              <a:rPr lang="en-US" altLang="zh-CN" sz="1100" dirty="0">
                <a:latin typeface="+mj-lt"/>
              </a:rPr>
              <a:t>,</a:t>
            </a:r>
            <a:endParaRPr lang="zh-CN" altLang="zh-CN" sz="1100" dirty="0">
              <a:latin typeface="+mj-lt"/>
            </a:endParaRPr>
          </a:p>
          <a:p>
            <a:pPr lvl="1"/>
            <a:r>
              <a:rPr lang="en-US" altLang="zh-CN" sz="1100" dirty="0" err="1">
                <a:latin typeface="Courier"/>
              </a:rPr>
              <a:t>movl</a:t>
            </a:r>
            <a:r>
              <a:rPr lang="en-US" altLang="zh-CN" sz="1100" dirty="0">
                <a:latin typeface="Courier"/>
              </a:rPr>
              <a:t> $0xC48012024, %</a:t>
            </a:r>
            <a:r>
              <a:rPr lang="en-US" altLang="zh-CN" sz="1100" dirty="0" err="1">
                <a:latin typeface="Courier"/>
              </a:rPr>
              <a:t>ebx</a:t>
            </a:r>
            <a:r>
              <a:rPr lang="en-US" altLang="zh-CN" sz="1100" dirty="0">
                <a:latin typeface="Courier"/>
              </a:rPr>
              <a:t> </a:t>
            </a:r>
          </a:p>
          <a:p>
            <a:pPr lvl="1"/>
            <a:r>
              <a:rPr lang="en-US" altLang="zh-CN" sz="1100" dirty="0" err="1">
                <a:latin typeface="Courier"/>
              </a:rPr>
              <a:t>movl</a:t>
            </a:r>
            <a:r>
              <a:rPr lang="en-US" altLang="zh-CN" sz="1100" dirty="0">
                <a:latin typeface="Courier"/>
              </a:rPr>
              <a:t> $128, (%</a:t>
            </a:r>
            <a:r>
              <a:rPr lang="en-US" altLang="zh-CN" sz="1100" dirty="0" err="1">
                <a:latin typeface="Courier"/>
              </a:rPr>
              <a:t>ebx</a:t>
            </a:r>
            <a:r>
              <a:rPr lang="en-US" altLang="zh-CN" sz="1100" dirty="0">
                <a:latin typeface="Courier"/>
              </a:rPr>
              <a:t>)</a:t>
            </a:r>
            <a:endParaRPr lang="zh-CN" altLang="zh-CN" sz="1100" dirty="0">
              <a:latin typeface="Courier"/>
            </a:endParaRPr>
          </a:p>
          <a:p>
            <a:pPr lvl="1"/>
            <a:r>
              <a:rPr lang="en-US" altLang="zh-CN" sz="1100" dirty="0" err="1">
                <a:latin typeface="Courier"/>
              </a:rPr>
              <a:t>movl</a:t>
            </a:r>
            <a:r>
              <a:rPr lang="en-US" altLang="zh-CN" sz="1100" dirty="0">
                <a:latin typeface="Courier"/>
              </a:rPr>
              <a:t> $0xF8034000, %</a:t>
            </a:r>
            <a:r>
              <a:rPr lang="en-US" altLang="zh-CN" sz="1100" dirty="0" err="1">
                <a:latin typeface="Courier"/>
              </a:rPr>
              <a:t>ecx</a:t>
            </a:r>
            <a:r>
              <a:rPr lang="en-US" altLang="zh-CN" sz="1100" dirty="0">
                <a:latin typeface="Courier"/>
              </a:rPr>
              <a:t> </a:t>
            </a:r>
          </a:p>
          <a:p>
            <a:pPr lvl="1"/>
            <a:r>
              <a:rPr lang="en-US" altLang="zh-CN" sz="1100" dirty="0" err="1">
                <a:latin typeface="Courier"/>
              </a:rPr>
              <a:t>movl</a:t>
            </a:r>
            <a:r>
              <a:rPr lang="en-US" altLang="zh-CN" sz="1100" dirty="0">
                <a:latin typeface="Courier"/>
              </a:rPr>
              <a:t> $36(%</a:t>
            </a:r>
            <a:r>
              <a:rPr lang="en-US" altLang="zh-CN" sz="1100" dirty="0" err="1">
                <a:latin typeface="Courier"/>
              </a:rPr>
              <a:t>ecx</a:t>
            </a:r>
            <a:r>
              <a:rPr lang="en-US" altLang="zh-CN" sz="1100" dirty="0">
                <a:latin typeface="Courier"/>
              </a:rPr>
              <a:t>), %</a:t>
            </a:r>
            <a:r>
              <a:rPr lang="en-US" altLang="zh-CN" sz="1100" dirty="0" err="1">
                <a:latin typeface="Courier"/>
              </a:rPr>
              <a:t>eax</a:t>
            </a:r>
            <a:endParaRPr lang="zh-CN" altLang="zh-CN" sz="1100" dirty="0">
              <a:latin typeface="Courier"/>
            </a:endParaRPr>
          </a:p>
          <a:p>
            <a:r>
              <a:rPr lang="zh-CN" altLang="zh-CN" sz="1100" dirty="0">
                <a:latin typeface="+mj-lt"/>
              </a:rPr>
              <a:t>请问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执行完上述指令后</a:t>
            </a:r>
            <a:r>
              <a:rPr lang="en-US" altLang="zh-CN" sz="1100" dirty="0">
                <a:latin typeface="+mj-lt"/>
              </a:rPr>
              <a:t>,</a:t>
            </a:r>
            <a:r>
              <a:rPr lang="en-US" altLang="zh-CN" sz="1100" dirty="0" err="1">
                <a:latin typeface="+mj-lt"/>
              </a:rPr>
              <a:t>eax</a:t>
            </a:r>
            <a:r>
              <a:rPr lang="en-US" altLang="zh-CN" sz="1100" dirty="0">
                <a:latin typeface="+mj-lt"/>
              </a:rPr>
              <a:t> </a:t>
            </a:r>
            <a:r>
              <a:rPr lang="zh-CN" altLang="zh-CN" sz="1100" dirty="0">
                <a:latin typeface="+mj-lt"/>
              </a:rPr>
              <a:t>寄存器中的内容是</a:t>
            </a:r>
            <a:r>
              <a:rPr lang="en-US" altLang="zh-CN" sz="1100" dirty="0">
                <a:latin typeface="+mj-lt"/>
              </a:rPr>
              <a:t>(1)________;</a:t>
            </a:r>
            <a:r>
              <a:rPr lang="zh-CN" altLang="zh-CN" sz="1100" dirty="0">
                <a:latin typeface="+mj-lt"/>
              </a:rPr>
              <a:t>在执行上述指令过程</a:t>
            </a:r>
            <a:r>
              <a:rPr lang="en-US" altLang="zh-CN" sz="1100" dirty="0" err="1">
                <a:latin typeface="+mj-lt"/>
              </a:rPr>
              <a:t>中,共发生了</a:t>
            </a:r>
            <a:r>
              <a:rPr lang="en-US" altLang="zh-CN" sz="1100" dirty="0">
                <a:latin typeface="+mj-lt"/>
              </a:rPr>
              <a:t>(2)________次 TLB </a:t>
            </a:r>
            <a:r>
              <a:rPr lang="en-US" altLang="zh-CN" sz="1100" dirty="0" err="1">
                <a:latin typeface="+mj-lt"/>
              </a:rPr>
              <a:t>miss？同时会发生</a:t>
            </a:r>
            <a:r>
              <a:rPr lang="en-US" altLang="zh-CN" sz="1100" dirty="0">
                <a:latin typeface="+mj-lt"/>
              </a:rPr>
              <a:t>(3)________次 page fault？ 注:不能确定时填写“--”.</a:t>
            </a:r>
            <a:endParaRPr lang="zh-CN" altLang="zh-CN" sz="1100" dirty="0">
              <a:latin typeface="+mj-lt"/>
            </a:endParaRPr>
          </a:p>
          <a:p>
            <a:r>
              <a:rPr lang="en-US" altLang="zh-CN" sz="1100" dirty="0">
                <a:latin typeface="+mj-lt"/>
              </a:rPr>
              <a:t> </a:t>
            </a:r>
            <a:endParaRPr lang="zh-CN" altLang="zh-CN" sz="1100" dirty="0">
              <a:latin typeface="+mj-lt"/>
            </a:endParaRPr>
          </a:p>
          <a:p>
            <a:pPr lvl="0"/>
            <a:r>
              <a:rPr lang="en-US" altLang="zh-CN" sz="1100" dirty="0">
                <a:latin typeface="+mj-lt"/>
              </a:rPr>
              <a:t>II.</a:t>
            </a:r>
            <a:r>
              <a:rPr lang="zh-CN" altLang="zh-CN" sz="1100" dirty="0">
                <a:latin typeface="+mj-lt"/>
              </a:rPr>
              <a:t>请判断下列页面号对应的页面中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哪些一定是页表页？哪些不是？哪些不确定？</a:t>
            </a:r>
            <a:endParaRPr lang="en-US" altLang="zh-CN" sz="1100" dirty="0">
              <a:latin typeface="+mj-lt"/>
            </a:endParaRPr>
          </a:p>
          <a:p>
            <a:pPr lvl="0"/>
            <a:endParaRPr lang="en-US" altLang="zh-CN" sz="1100" dirty="0">
              <a:latin typeface="+mj-lt"/>
            </a:endParaRPr>
          </a:p>
          <a:p>
            <a:pPr lvl="0"/>
            <a:endParaRPr lang="en-US" altLang="zh-CN" sz="1100" dirty="0">
              <a:latin typeface="+mj-lt"/>
            </a:endParaRPr>
          </a:p>
          <a:p>
            <a:pPr lvl="0"/>
            <a:endParaRPr lang="en-US" altLang="zh-CN" sz="1100" dirty="0">
              <a:latin typeface="+mj-lt"/>
            </a:endParaRPr>
          </a:p>
          <a:p>
            <a:pPr lvl="0"/>
            <a:endParaRPr lang="en-US" altLang="zh-CN" sz="1100" dirty="0">
              <a:latin typeface="+mj-lt"/>
            </a:endParaRPr>
          </a:p>
          <a:p>
            <a:pPr lvl="0"/>
            <a:endParaRPr lang="en-US" altLang="zh-CN" sz="1100" dirty="0">
              <a:latin typeface="+mj-lt"/>
            </a:endParaRPr>
          </a:p>
          <a:p>
            <a:pPr lvl="0"/>
            <a:endParaRPr lang="en-US" altLang="zh-CN" sz="1100" dirty="0">
              <a:latin typeface="+mj-lt"/>
            </a:endParaRPr>
          </a:p>
          <a:p>
            <a:pPr lvl="0"/>
            <a:endParaRPr lang="en-US" altLang="zh-CN" sz="1100" dirty="0">
              <a:latin typeface="+mj-lt"/>
            </a:endParaRPr>
          </a:p>
          <a:p>
            <a:pPr lvl="0"/>
            <a:endParaRPr lang="en-US" altLang="zh-CN" sz="1100" dirty="0">
              <a:latin typeface="+mj-lt"/>
            </a:endParaRPr>
          </a:p>
          <a:p>
            <a:pPr lvl="0"/>
            <a:r>
              <a:rPr lang="en-US" altLang="zh-CN" sz="1100" dirty="0">
                <a:latin typeface="+mj-lt"/>
              </a:rPr>
              <a:t>III.</a:t>
            </a:r>
            <a:r>
              <a:rPr lang="zh-CN" altLang="zh-CN" sz="1100" dirty="0">
                <a:latin typeface="+mj-lt"/>
              </a:rPr>
              <a:t>下列虚拟地址中哪一个对应着够将虚拟内存地址 </a:t>
            </a:r>
            <a:r>
              <a:rPr lang="en-US" altLang="zh-CN" sz="1100" dirty="0">
                <a:latin typeface="+mj-lt"/>
              </a:rPr>
              <a:t>0xF4427048 </a:t>
            </a:r>
            <a:r>
              <a:rPr lang="zh-CN" altLang="zh-CN" sz="1100" dirty="0">
                <a:latin typeface="+mj-lt"/>
              </a:rPr>
              <a:t>映射到物理内存地址 </a:t>
            </a:r>
            <a:r>
              <a:rPr lang="en-US" altLang="zh-CN" sz="1100" dirty="0">
                <a:latin typeface="+mj-lt"/>
              </a:rPr>
              <a:t>0x14321048 </a:t>
            </a:r>
            <a:r>
              <a:rPr lang="zh-CN" altLang="zh-CN" sz="1100" dirty="0">
                <a:latin typeface="+mj-lt"/>
              </a:rPr>
              <a:t>的页表项</a:t>
            </a:r>
            <a:r>
              <a:rPr lang="en-US" altLang="zh-CN" sz="1100" dirty="0">
                <a:latin typeface="+mj-lt"/>
              </a:rPr>
              <a:t>((7)________)</a:t>
            </a:r>
            <a:r>
              <a:rPr lang="zh-CN" altLang="zh-CN" sz="1100" dirty="0">
                <a:latin typeface="+mj-lt"/>
              </a:rPr>
              <a:t>？</a:t>
            </a:r>
          </a:p>
          <a:p>
            <a:r>
              <a:rPr lang="en-US" altLang="zh-CN" sz="1100" dirty="0">
                <a:latin typeface="+mj-lt"/>
              </a:rPr>
              <a:t>(A)0x09C33027	(B)0xC9C3309C</a:t>
            </a:r>
            <a:endParaRPr lang="zh-CN" altLang="zh-CN" sz="1100" dirty="0">
              <a:latin typeface="+mj-lt"/>
            </a:endParaRPr>
          </a:p>
          <a:p>
            <a:r>
              <a:rPr lang="en-US" altLang="zh-CN" sz="1100" dirty="0">
                <a:latin typeface="+mj-lt"/>
              </a:rPr>
              <a:t>(C)0xC9C33027	(D)0x09C3309C</a:t>
            </a:r>
            <a:endParaRPr lang="zh-CN" altLang="zh-CN" sz="1100" dirty="0">
              <a:latin typeface="+mj-lt"/>
            </a:endParaRPr>
          </a:p>
          <a:p>
            <a:r>
              <a:rPr lang="zh-CN" altLang="zh-CN" sz="1100" dirty="0">
                <a:latin typeface="+mj-lt"/>
              </a:rPr>
              <a:t>通过上述虚拟地址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利用 </a:t>
            </a:r>
            <a:r>
              <a:rPr lang="en-US" altLang="zh-CN" sz="1100" dirty="0" err="1">
                <a:latin typeface="+mj-lt"/>
              </a:rPr>
              <a:t>movl</a:t>
            </a:r>
            <a:r>
              <a:rPr lang="en-US" altLang="zh-CN" sz="1100" dirty="0">
                <a:latin typeface="+mj-lt"/>
              </a:rPr>
              <a:t> </a:t>
            </a:r>
            <a:r>
              <a:rPr lang="zh-CN" altLang="zh-CN" sz="1100" dirty="0">
                <a:latin typeface="+mj-lt"/>
              </a:rPr>
              <a:t>指令修改对应的页表项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完成上述映射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在此过程中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是否会产生 </a:t>
            </a:r>
            <a:r>
              <a:rPr lang="en-US" altLang="zh-CN" sz="1100" dirty="0">
                <a:latin typeface="+mj-lt"/>
              </a:rPr>
              <a:t>TLB miss</a:t>
            </a:r>
            <a:r>
              <a:rPr lang="zh-CN" altLang="zh-CN" sz="1100" dirty="0">
                <a:latin typeface="+mj-lt"/>
              </a:rPr>
              <a:t>？</a:t>
            </a:r>
            <a:r>
              <a:rPr lang="en-US" altLang="zh-CN" sz="1100" dirty="0">
                <a:latin typeface="+mj-lt"/>
              </a:rPr>
              <a:t>((8)________)(</a:t>
            </a:r>
            <a:r>
              <a:rPr lang="zh-CN" altLang="zh-CN" sz="1100" dirty="0">
                <a:latin typeface="+mj-lt"/>
              </a:rPr>
              <a:t>回答</a:t>
            </a:r>
            <a:r>
              <a:rPr lang="en-US" altLang="zh-CN" sz="1100" dirty="0">
                <a:latin typeface="+mj-lt"/>
              </a:rPr>
              <a:t>:</a:t>
            </a:r>
            <a:r>
              <a:rPr lang="zh-CN" altLang="zh-CN" sz="1100" dirty="0">
                <a:latin typeface="+mj-lt"/>
              </a:rPr>
              <a:t>会</a:t>
            </a:r>
            <a:r>
              <a:rPr lang="en-US" altLang="zh-CN" sz="1100" dirty="0">
                <a:latin typeface="+mj-lt"/>
              </a:rPr>
              <a:t>/</a:t>
            </a:r>
            <a:r>
              <a:rPr lang="zh-CN" altLang="zh-CN" sz="1100" dirty="0">
                <a:latin typeface="+mj-lt"/>
              </a:rPr>
              <a:t>不会</a:t>
            </a:r>
            <a:r>
              <a:rPr lang="en-US" altLang="zh-CN" sz="1100" dirty="0">
                <a:latin typeface="+mj-lt"/>
              </a:rPr>
              <a:t>/</a:t>
            </a:r>
            <a:r>
              <a:rPr lang="zh-CN" altLang="zh-CN" sz="1100" dirty="0">
                <a:latin typeface="+mj-lt"/>
              </a:rPr>
              <a:t>不确定</a:t>
            </a:r>
            <a:r>
              <a:rPr lang="en-US" altLang="zh-CN" sz="1100" dirty="0">
                <a:latin typeface="+mj-lt"/>
              </a:rPr>
              <a:t>)</a:t>
            </a:r>
            <a:endParaRPr lang="zh-CN" altLang="zh-CN" sz="1100" dirty="0">
              <a:latin typeface="+mj-lt"/>
            </a:endParaRPr>
          </a:p>
          <a:p>
            <a:r>
              <a:rPr lang="en-US" altLang="zh-CN" sz="1100" dirty="0">
                <a:latin typeface="+mj-lt"/>
              </a:rPr>
              <a:t> </a:t>
            </a:r>
            <a:endParaRPr lang="zh-CN" altLang="zh-CN" sz="1100" dirty="0">
              <a:latin typeface="+mj-lt"/>
            </a:endParaRPr>
          </a:p>
          <a:p>
            <a:r>
              <a:rPr lang="zh-CN" altLang="zh-CN" sz="1100" dirty="0">
                <a:latin typeface="+mj-lt"/>
              </a:rPr>
              <a:t>修改页表项后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是否可以立即直接使用下面的指令序列将物理内存地址</a:t>
            </a:r>
          </a:p>
          <a:p>
            <a:r>
              <a:rPr lang="en-US" altLang="zh-CN" sz="1100" dirty="0">
                <a:latin typeface="+mj-lt"/>
              </a:rPr>
              <a:t>0x14321048 </a:t>
            </a:r>
            <a:r>
              <a:rPr lang="zh-CN" altLang="zh-CN" sz="1100" dirty="0">
                <a:latin typeface="+mj-lt"/>
              </a:rPr>
              <a:t>开始的一个 </a:t>
            </a:r>
            <a:r>
              <a:rPr lang="en-US" altLang="zh-CN" sz="1100" dirty="0">
                <a:latin typeface="+mj-lt"/>
              </a:rPr>
              <a:t>32 </a:t>
            </a:r>
            <a:r>
              <a:rPr lang="zh-CN" altLang="zh-CN" sz="1100" dirty="0">
                <a:latin typeface="+mj-lt"/>
              </a:rPr>
              <a:t>位整数清零？为什么？</a:t>
            </a:r>
          </a:p>
          <a:p>
            <a:r>
              <a:rPr lang="en-US" altLang="zh-CN" sz="1100" dirty="0" err="1">
                <a:latin typeface="Courier"/>
              </a:rPr>
              <a:t>movl</a:t>
            </a:r>
            <a:r>
              <a:rPr lang="en-US" altLang="zh-CN" sz="1100" dirty="0">
                <a:latin typeface="Courier"/>
              </a:rPr>
              <a:t> $0xF4427048, %</a:t>
            </a:r>
            <a:r>
              <a:rPr lang="en-US" altLang="zh-CN" sz="1100" dirty="0" err="1">
                <a:latin typeface="Courier"/>
              </a:rPr>
              <a:t>ebx</a:t>
            </a:r>
            <a:r>
              <a:rPr lang="en-US" altLang="zh-CN" sz="1100" dirty="0">
                <a:latin typeface="Courier"/>
              </a:rPr>
              <a:t> </a:t>
            </a:r>
            <a:r>
              <a:rPr lang="en-US" altLang="zh-CN" sz="1100" dirty="0" err="1">
                <a:latin typeface="Courier"/>
              </a:rPr>
              <a:t>movl</a:t>
            </a:r>
            <a:r>
              <a:rPr lang="en-US" altLang="zh-CN" sz="1100" dirty="0">
                <a:latin typeface="Courier"/>
              </a:rPr>
              <a:t> $0, (%</a:t>
            </a:r>
            <a:r>
              <a:rPr lang="en-US" altLang="zh-CN" sz="1100" dirty="0" err="1">
                <a:latin typeface="Courier"/>
              </a:rPr>
              <a:t>ebx</a:t>
            </a:r>
            <a:r>
              <a:rPr lang="en-US" altLang="zh-CN" sz="1100" dirty="0">
                <a:latin typeface="Courier"/>
              </a:rPr>
              <a:t>)</a:t>
            </a:r>
            <a:endParaRPr lang="zh-CN" altLang="zh-CN" sz="1100" dirty="0">
              <a:latin typeface="Courier"/>
            </a:endParaRPr>
          </a:p>
          <a:p>
            <a:r>
              <a:rPr lang="zh-CN" altLang="zh-CN" sz="1100" dirty="0">
                <a:latin typeface="+mj-lt"/>
              </a:rPr>
              <a:t>答</a:t>
            </a:r>
            <a:r>
              <a:rPr lang="en-US" altLang="zh-CN" sz="1100" dirty="0">
                <a:latin typeface="+mj-lt"/>
                <a:sym typeface="Wingdings" panose="05000000000000000000" pitchFamily="2" charset="2"/>
              </a:rPr>
              <a:t>:</a:t>
            </a:r>
            <a:r>
              <a:rPr lang="zh-CN" altLang="en-US" sz="11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zh-CN" sz="1100" dirty="0">
                <a:latin typeface="+mj-lt"/>
                <a:sym typeface="Wingdings" panose="05000000000000000000" pitchFamily="2" charset="2"/>
              </a:rPr>
              <a:t>(9)____________________________________________________.</a:t>
            </a:r>
          </a:p>
          <a:p>
            <a:br>
              <a:rPr lang="en-US" altLang="zh-CN" sz="1100" dirty="0"/>
            </a:br>
            <a:r>
              <a:rPr lang="en-US" altLang="zh-CN" sz="1100" dirty="0"/>
              <a:t>15.(12</a:t>
            </a:r>
            <a:r>
              <a:rPr lang="zh-CN" altLang="en-US" sz="1100" dirty="0"/>
              <a:t>分</a:t>
            </a:r>
            <a:r>
              <a:rPr lang="en-US" altLang="zh-CN" sz="1100" dirty="0"/>
              <a:t>)Intel </a:t>
            </a:r>
            <a:r>
              <a:rPr lang="zh-CN" altLang="zh-CN" sz="1100" dirty="0"/>
              <a:t>的 </a:t>
            </a:r>
            <a:r>
              <a:rPr lang="en-US" altLang="zh-CN" sz="1100" dirty="0"/>
              <a:t>IA32 </a:t>
            </a:r>
            <a:r>
              <a:rPr lang="zh-CN" altLang="zh-CN" sz="1100" dirty="0"/>
              <a:t>体系结构采用小端法和二级页表</a:t>
            </a:r>
            <a:r>
              <a:rPr lang="en-US" altLang="zh-CN" sz="1100" dirty="0"/>
              <a:t>.</a:t>
            </a:r>
            <a:r>
              <a:rPr lang="zh-CN" altLang="zh-CN" sz="1100" dirty="0"/>
              <a:t>其中两级页表的大小相同</a:t>
            </a:r>
            <a:r>
              <a:rPr lang="en-US" altLang="zh-CN" sz="1100" dirty="0"/>
              <a:t>,</a:t>
            </a:r>
            <a:r>
              <a:rPr lang="zh-CN" altLang="zh-CN" sz="1100" dirty="0"/>
              <a:t> 页大小为</a:t>
            </a:r>
            <a:r>
              <a:rPr lang="en-US" altLang="zh-CN" sz="1100" dirty="0"/>
              <a:t>  4KB.</a:t>
            </a:r>
            <a:r>
              <a:rPr lang="zh-CN" altLang="zh-CN" sz="1100" dirty="0"/>
              <a:t>一级页表和二级页表的表项结构相同</a:t>
            </a:r>
            <a:r>
              <a:rPr lang="en-US" altLang="zh-CN" sz="1100" dirty="0"/>
              <a:t>,</a:t>
            </a:r>
            <a:r>
              <a:rPr lang="zh-CN" altLang="zh-CN" sz="1100" dirty="0"/>
              <a:t>其中页表项后六位的含义如下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r>
              <a:rPr lang="zh-CN" altLang="zh-CN" sz="1100" dirty="0"/>
              <a:t>已知一级页表的地址为 </a:t>
            </a:r>
            <a:r>
              <a:rPr lang="en-US" altLang="zh-CN" sz="1100" dirty="0"/>
              <a:t>0x0c23b000,</a:t>
            </a:r>
            <a:r>
              <a:rPr lang="zh-CN" altLang="zh-CN" sz="1100" dirty="0"/>
              <a:t>物理内存中的部分内容如下图所示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endParaRPr lang="zh-CN" altLang="zh-CN" sz="1100" dirty="0">
              <a:latin typeface="+mj-lt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5E3A1B4-B37A-4835-8AE6-2D3677084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91338"/>
              </p:ext>
            </p:extLst>
          </p:nvPr>
        </p:nvGraphicFramePr>
        <p:xfrm>
          <a:off x="660400" y="913073"/>
          <a:ext cx="5051425" cy="990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25039">
                  <a:extLst>
                    <a:ext uri="{9D8B030D-6E8A-4147-A177-3AD203B41FA5}">
                      <a16:colId xmlns:a16="http://schemas.microsoft.com/office/drawing/2014/main" val="1295087250"/>
                    </a:ext>
                  </a:extLst>
                </a:gridCol>
                <a:gridCol w="1095998">
                  <a:extLst>
                    <a:ext uri="{9D8B030D-6E8A-4147-A177-3AD203B41FA5}">
                      <a16:colId xmlns:a16="http://schemas.microsoft.com/office/drawing/2014/main" val="1764760973"/>
                    </a:ext>
                  </a:extLst>
                </a:gridCol>
                <a:gridCol w="974454">
                  <a:extLst>
                    <a:ext uri="{9D8B030D-6E8A-4147-A177-3AD203B41FA5}">
                      <a16:colId xmlns:a16="http://schemas.microsoft.com/office/drawing/2014/main" val="2759380252"/>
                    </a:ext>
                  </a:extLst>
                </a:gridCol>
                <a:gridCol w="977967">
                  <a:extLst>
                    <a:ext uri="{9D8B030D-6E8A-4147-A177-3AD203B41FA5}">
                      <a16:colId xmlns:a16="http://schemas.microsoft.com/office/drawing/2014/main" val="4282239130"/>
                    </a:ext>
                  </a:extLst>
                </a:gridCol>
                <a:gridCol w="977967">
                  <a:extLst>
                    <a:ext uri="{9D8B030D-6E8A-4147-A177-3AD203B41FA5}">
                      <a16:colId xmlns:a16="http://schemas.microsoft.com/office/drawing/2014/main" val="2009400468"/>
                    </a:ext>
                  </a:extLst>
                </a:gridCol>
              </a:tblGrid>
              <a:tr h="197485">
                <a:tc>
                  <a:txBody>
                    <a:bodyPr/>
                    <a:lstStyle/>
                    <a:p>
                      <a:pPr marL="222885" marR="211455" algn="ctr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PDE</a:t>
                      </a:r>
                      <a:r>
                        <a:rPr lang="en-US" sz="1100" b="0" spc="-305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索引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4475" marR="237490" algn="ctr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页面号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3200" marR="192405" algn="ctr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其他标志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9715" marR="251460" algn="ctr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大页位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9715" marR="251460" algn="ctr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存在位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057296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222885" marR="21145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786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4475" marR="23749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0x04800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62285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222885" marR="21145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807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4475" marR="23749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0x09C00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654913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222885" marR="21145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977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4475" marR="23749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0x09C33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089693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222885" marR="21145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992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4475" marR="23749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0x09078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7067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4992D53-5978-4EBC-9114-951A0B7A0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64309"/>
              </p:ext>
            </p:extLst>
          </p:nvPr>
        </p:nvGraphicFramePr>
        <p:xfrm>
          <a:off x="729601" y="4241974"/>
          <a:ext cx="4982223" cy="83105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30648">
                  <a:extLst>
                    <a:ext uri="{9D8B030D-6E8A-4147-A177-3AD203B41FA5}">
                      <a16:colId xmlns:a16="http://schemas.microsoft.com/office/drawing/2014/main" val="1544551859"/>
                    </a:ext>
                  </a:extLst>
                </a:gridCol>
                <a:gridCol w="3751575">
                  <a:extLst>
                    <a:ext uri="{9D8B030D-6E8A-4147-A177-3AD203B41FA5}">
                      <a16:colId xmlns:a16="http://schemas.microsoft.com/office/drawing/2014/main" val="3361870560"/>
                    </a:ext>
                  </a:extLst>
                </a:gridCol>
              </a:tblGrid>
              <a:tr h="207764">
                <a:tc>
                  <a:txBody>
                    <a:bodyPr/>
                    <a:lstStyle/>
                    <a:p>
                      <a:pPr marL="55880" marR="51435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页面号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5842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zh-CN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是否为页表页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zh-CN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是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zh-CN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不是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zh-CN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不确定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579959"/>
                  </a:ext>
                </a:extLst>
              </a:tr>
              <a:tr h="207764">
                <a:tc>
                  <a:txBody>
                    <a:bodyPr/>
                    <a:lstStyle/>
                    <a:p>
                      <a:pPr marL="55880" marR="51435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0x04800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(4)________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82378"/>
                  </a:ext>
                </a:extLst>
              </a:tr>
              <a:tr h="207764">
                <a:tc>
                  <a:txBody>
                    <a:bodyPr/>
                    <a:lstStyle/>
                    <a:p>
                      <a:pPr marL="55880" marR="51435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0x09C33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(5)________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808717"/>
                  </a:ext>
                </a:extLst>
              </a:tr>
              <a:tr h="207764">
                <a:tc>
                  <a:txBody>
                    <a:bodyPr/>
                    <a:lstStyle/>
                    <a:p>
                      <a:pPr marL="55880" marR="51435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0x09812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ourier New" panose="02070309020205020404" pitchFamily="49" charset="0"/>
                          <a:cs typeface="Times New Roman" panose="02020603050405020304" pitchFamily="18" charset="0"/>
                        </a:rPr>
                        <a:t>(6)________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66827"/>
                  </a:ext>
                </a:extLst>
              </a:tr>
            </a:tbl>
          </a:graphicData>
        </a:graphic>
      </p:graphicFrame>
      <p:pic>
        <p:nvPicPr>
          <p:cNvPr id="50" name="image6.png">
            <a:extLst>
              <a:ext uri="{FF2B5EF4-FFF2-40B4-BE49-F238E27FC236}">
                <a16:creationId xmlns:a16="http://schemas.microsoft.com/office/drawing/2014/main" id="{8BE96908-410F-437E-BC1D-82F041A2191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847" y="7971779"/>
            <a:ext cx="2440305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5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53002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269497" y="110985"/>
            <a:ext cx="22060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C10E09-D5DB-4EAB-AE15-532A24EB0241}"/>
              </a:ext>
            </a:extLst>
          </p:cNvPr>
          <p:cNvSpPr/>
          <p:nvPr/>
        </p:nvSpPr>
        <p:spPr>
          <a:xfrm>
            <a:off x="404998" y="600530"/>
            <a:ext cx="5932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+mj-lt"/>
              </a:rPr>
              <a:t>·</a:t>
            </a:r>
            <a:endParaRPr lang="zh-CN" altLang="zh-CN" sz="1100" dirty="0">
              <a:latin typeface="+mj-lt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89FBD3F-E4B4-47B1-AE01-2C6C681BB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15038"/>
              </p:ext>
            </p:extLst>
          </p:nvPr>
        </p:nvGraphicFramePr>
        <p:xfrm>
          <a:off x="660400" y="638777"/>
          <a:ext cx="5381782" cy="51377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62278">
                  <a:extLst>
                    <a:ext uri="{9D8B030D-6E8A-4147-A177-3AD203B41FA5}">
                      <a16:colId xmlns:a16="http://schemas.microsoft.com/office/drawing/2014/main" val="3850513348"/>
                    </a:ext>
                  </a:extLst>
                </a:gridCol>
                <a:gridCol w="484693">
                  <a:extLst>
                    <a:ext uri="{9D8B030D-6E8A-4147-A177-3AD203B41FA5}">
                      <a16:colId xmlns:a16="http://schemas.microsoft.com/office/drawing/2014/main" val="3227972367"/>
                    </a:ext>
                  </a:extLst>
                </a:gridCol>
                <a:gridCol w="862278">
                  <a:extLst>
                    <a:ext uri="{9D8B030D-6E8A-4147-A177-3AD203B41FA5}">
                      <a16:colId xmlns:a16="http://schemas.microsoft.com/office/drawing/2014/main" val="1502016265"/>
                    </a:ext>
                  </a:extLst>
                </a:gridCol>
                <a:gridCol w="520621">
                  <a:extLst>
                    <a:ext uri="{9D8B030D-6E8A-4147-A177-3AD203B41FA5}">
                      <a16:colId xmlns:a16="http://schemas.microsoft.com/office/drawing/2014/main" val="1862291779"/>
                    </a:ext>
                  </a:extLst>
                </a:gridCol>
                <a:gridCol w="862278">
                  <a:extLst>
                    <a:ext uri="{9D8B030D-6E8A-4147-A177-3AD203B41FA5}">
                      <a16:colId xmlns:a16="http://schemas.microsoft.com/office/drawing/2014/main" val="3572366459"/>
                    </a:ext>
                  </a:extLst>
                </a:gridCol>
                <a:gridCol w="465034">
                  <a:extLst>
                    <a:ext uri="{9D8B030D-6E8A-4147-A177-3AD203B41FA5}">
                      <a16:colId xmlns:a16="http://schemas.microsoft.com/office/drawing/2014/main" val="2157073584"/>
                    </a:ext>
                  </a:extLst>
                </a:gridCol>
                <a:gridCol w="862278">
                  <a:extLst>
                    <a:ext uri="{9D8B030D-6E8A-4147-A177-3AD203B41FA5}">
                      <a16:colId xmlns:a16="http://schemas.microsoft.com/office/drawing/2014/main" val="2288504986"/>
                    </a:ext>
                  </a:extLst>
                </a:gridCol>
                <a:gridCol w="462322">
                  <a:extLst>
                    <a:ext uri="{9D8B030D-6E8A-4147-A177-3AD203B41FA5}">
                      <a16:colId xmlns:a16="http://schemas.microsoft.com/office/drawing/2014/main" val="2279503283"/>
                    </a:ext>
                  </a:extLst>
                </a:gridCol>
              </a:tblGrid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地址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内容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地址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内容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地址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内容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地址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内容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358321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00023000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E0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00023001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BE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00023002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EF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00023003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BE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431919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00023120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00023121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C8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00023122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FD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00023123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64417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00023200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00023201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FD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00023202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00023203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537534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00023320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00023321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00023322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00023323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03254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00023FF8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00023FF9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FF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00023FFA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00023FFB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98013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00055004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00055005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00055006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74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00055007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89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016106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0005545C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0005545D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0005545E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7B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0005545F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413736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00055460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00055461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00055462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7B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00055463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68337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00055464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00055465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00055466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7B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00055467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210948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6985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0C23B020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0C23B021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EB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0C23B022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AE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0C23B023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24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51518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0C23B040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0C23B041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AB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0C23B042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2A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0C23B043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9722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0C23B080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0C23B081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5D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0C23B082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0C23B083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51742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0C23B09D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05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0C23B09E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0C23B09F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0C23B0A0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0F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55639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0C23B274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0C23B275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3D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0C23B276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0C23B277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08969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0C23B9FC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0C23B9FD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0C23B9FE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0C23B9FF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92487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2314D200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2314D201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2314D202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DC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2314D203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0F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039266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2314D220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A9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2314D221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2314D222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2314D223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721466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2314D4A0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BD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2314D4A1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2314D4A2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88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2314D4A3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94148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2314D890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2314D891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2D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2314D892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2314D893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702223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57150" marR="76835" algn="ctr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24AEE001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24AEE002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785" marR="76835" algn="ctr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24AEE003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24AEE004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837209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57150" marR="76835" algn="ctr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24AEE520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24AEE521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785" marR="76835" algn="ctr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24AEE522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8C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24AEE523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08318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57150" marR="76835" algn="ctr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29DE2504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29DE2505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AD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785" marR="76835" algn="ctr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29DE2506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FF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29DE2507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56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374055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57150" marR="76835" algn="ctr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29DE4400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29DE4401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5C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785" marR="76835" algn="ctr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29DE4402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B4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29DE4403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2A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69527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57150" marR="76835" algn="ctr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29DE9402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29DE9403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785" marR="76835" algn="ctr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29DE9404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29DE9405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D4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002741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57150" marR="76835" algn="ctr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29DEE500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29DEE501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CD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7785" marR="76835" algn="ctr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29DEE502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29DEE503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1A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7383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20F2DBAF-687A-44DA-9E4E-0EC00D646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5184775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</a:br>
            <a:endParaRPr kumimoji="0" lang="en-US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EF9B7F-2925-4B6E-816C-11609E87F8C5}"/>
              </a:ext>
            </a:extLst>
          </p:cNvPr>
          <p:cNvSpPr/>
          <p:nvPr/>
        </p:nvSpPr>
        <p:spPr>
          <a:xfrm>
            <a:off x="520906" y="5803257"/>
            <a:ext cx="57689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100" spc="10" dirty="0" err="1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采用直接映射,</a:t>
            </a:r>
            <a:r>
              <a:rPr lang="en-US" altLang="zh-CN" sz="1100" dirty="0" err="1">
                <a:latin typeface="+mj-lt"/>
                <a:ea typeface="Courier New" panose="02070309020205020404" pitchFamily="49" charset="0"/>
                <a:cs typeface="宋体" panose="02010600030101010101" pitchFamily="2" charset="-122"/>
              </a:rPr>
              <a:t>TLB</a:t>
            </a:r>
            <a:r>
              <a:rPr lang="en-US" altLang="zh-CN" sz="1100" spc="-365" dirty="0">
                <a:latin typeface="+mj-lt"/>
                <a:ea typeface="Courier New" panose="02070309020205020404" pitchFamily="49" charset="0"/>
                <a:cs typeface="宋体" panose="02010600030101010101" pitchFamily="2" charset="-122"/>
              </a:rPr>
              <a:t> </a:t>
            </a:r>
            <a:r>
              <a:rPr lang="en-US" altLang="zh-CN" sz="1100" spc="10" dirty="0" err="1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的内容如下所示</a:t>
            </a:r>
            <a:r>
              <a:rPr lang="en-US" altLang="zh-CN" sz="1100" spc="10" dirty="0">
                <a:latin typeface="+mj-lt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  <a:p>
            <a:pPr lvl="0"/>
            <a:endParaRPr lang="en-US" altLang="zh-CN" sz="1100" spc="1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/>
            <a:endParaRPr lang="en-US" altLang="zh-CN" sz="1100" spc="1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/>
            <a:endParaRPr lang="en-US" altLang="zh-CN" sz="1100" spc="1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/>
            <a:endParaRPr lang="en-US" altLang="zh-CN" sz="1100" spc="1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/>
            <a:endParaRPr lang="en-US" altLang="zh-CN" sz="1100" spc="1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/>
            <a:endParaRPr lang="en-US" altLang="zh-CN" sz="1100" spc="1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/>
            <a:endParaRPr lang="en-US" altLang="zh-CN" sz="1100" spc="1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/>
            <a:endParaRPr lang="en-US" altLang="zh-CN" sz="1100" spc="1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/>
            <a:endParaRPr lang="en-US" altLang="zh-CN" sz="1100" spc="1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/>
            <a:endParaRPr lang="en-US" altLang="zh-CN" sz="1100" spc="1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/>
            <a:endParaRPr lang="en-US" altLang="zh-CN" sz="1100" spc="1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/>
            <a:endParaRPr lang="en-US" altLang="zh-CN" sz="1100" spc="1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/>
            <a:r>
              <a:rPr lang="en-US" altLang="zh-CN" sz="1100" dirty="0"/>
              <a:t>I.</a:t>
            </a:r>
            <a:r>
              <a:rPr lang="zh-CN" altLang="zh-CN" sz="1100" dirty="0"/>
              <a:t>某用户态进程试图写入虚拟地址</a:t>
            </a:r>
            <a:r>
              <a:rPr lang="en-US" altLang="zh-CN" sz="1100" dirty="0"/>
              <a:t>:0x080016ba.该访问的最后结果是(1)________.</a:t>
            </a:r>
            <a:endParaRPr lang="zh-CN" altLang="zh-CN" sz="1100" dirty="0"/>
          </a:p>
          <a:p>
            <a:pPr lvl="1"/>
            <a:r>
              <a:rPr lang="en-US" altLang="zh-CN" sz="1100" dirty="0"/>
              <a:t>A.</a:t>
            </a:r>
            <a:r>
              <a:rPr lang="zh-CN" altLang="zh-CN" sz="1100" dirty="0"/>
              <a:t>该进程成功写入</a:t>
            </a:r>
            <a:r>
              <a:rPr lang="en-US" altLang="zh-CN" sz="1100" dirty="0"/>
              <a:t>,</a:t>
            </a:r>
            <a:r>
              <a:rPr lang="zh-CN" altLang="zh-CN" sz="1100" dirty="0"/>
              <a:t>未触发异常</a:t>
            </a:r>
          </a:p>
          <a:p>
            <a:pPr lvl="1"/>
            <a:r>
              <a:rPr lang="en-US" altLang="zh-CN" sz="1100" dirty="0"/>
              <a:t>B.</a:t>
            </a:r>
            <a:r>
              <a:rPr lang="zh-CN" altLang="zh-CN" sz="1100" dirty="0"/>
              <a:t>该进程触发了一个缺页异常</a:t>
            </a:r>
          </a:p>
          <a:p>
            <a:pPr lvl="1"/>
            <a:r>
              <a:rPr lang="en-US" altLang="zh-CN" sz="1100" dirty="0"/>
              <a:t>C.</a:t>
            </a:r>
            <a:r>
              <a:rPr lang="zh-CN" altLang="zh-CN" sz="1100" dirty="0"/>
              <a:t>该进程触发了一个非法访问异常</a:t>
            </a:r>
          </a:p>
          <a:p>
            <a:pPr lvl="0"/>
            <a:r>
              <a:rPr lang="en-US" altLang="zh-CN" sz="1100" dirty="0"/>
              <a:t>II.</a:t>
            </a:r>
            <a:r>
              <a:rPr lang="zh-CN" altLang="zh-CN" sz="1100" dirty="0"/>
              <a:t>下面描述了具体的访问过程</a:t>
            </a:r>
            <a:r>
              <a:rPr lang="en-US" altLang="zh-CN" sz="1100" dirty="0"/>
              <a:t>,</a:t>
            </a:r>
            <a:r>
              <a:rPr lang="zh-CN" altLang="zh-CN" sz="1100" dirty="0"/>
              <a:t>请填空</a:t>
            </a:r>
            <a:r>
              <a:rPr lang="en-US" altLang="zh-CN" sz="1100" dirty="0"/>
              <a:t>.</a:t>
            </a:r>
            <a:r>
              <a:rPr lang="zh-CN" altLang="zh-CN" sz="1100" dirty="0"/>
              <a:t>如果某个空在访问过程中已不可用</a:t>
            </a:r>
            <a:r>
              <a:rPr lang="en-US" altLang="zh-CN" sz="1100" dirty="0"/>
              <a:t>,</a:t>
            </a:r>
            <a:r>
              <a:rPr lang="zh-CN" altLang="zh-CN" sz="1100" dirty="0"/>
              <a:t>请 填入</a:t>
            </a:r>
            <a:r>
              <a:rPr lang="en-US" altLang="zh-CN" sz="1100" dirty="0"/>
              <a:t>“--”</a:t>
            </a:r>
            <a:endParaRPr lang="zh-CN" altLang="zh-CN" sz="1100" dirty="0"/>
          </a:p>
          <a:p>
            <a:pPr lvl="1"/>
            <a:r>
              <a:rPr lang="en-US" altLang="zh-CN" sz="1100" dirty="0"/>
              <a:t>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)TLB </a:t>
            </a:r>
            <a:r>
              <a:rPr lang="en-US" altLang="zh-CN" sz="1100" dirty="0" err="1"/>
              <a:t>的索引为</a:t>
            </a:r>
            <a:r>
              <a:rPr lang="en-US" altLang="zh-CN" sz="1100" dirty="0"/>
              <a:t> (2)________ ,</a:t>
            </a:r>
            <a:r>
              <a:rPr lang="en-US" altLang="zh-CN" sz="1100" dirty="0" err="1"/>
              <a:t>访问为</a:t>
            </a:r>
            <a:r>
              <a:rPr lang="en-US" altLang="zh-CN" sz="1100" dirty="0"/>
              <a:t>(3) ________(a) </a:t>
            </a:r>
            <a:r>
              <a:rPr lang="en-US" altLang="zh-CN" sz="1100" dirty="0" err="1"/>
              <a:t>命中</a:t>
            </a:r>
            <a:r>
              <a:rPr lang="en-US" altLang="zh-CN" sz="1100" dirty="0"/>
              <a:t> (b) </a:t>
            </a:r>
            <a:r>
              <a:rPr lang="en-US" altLang="zh-CN" sz="1100" dirty="0" err="1"/>
              <a:t>不命中</a:t>
            </a:r>
            <a:r>
              <a:rPr lang="en-US" altLang="zh-CN" sz="1100" dirty="0"/>
              <a:t>.</a:t>
            </a:r>
          </a:p>
          <a:p>
            <a:pPr lvl="1"/>
            <a:r>
              <a:rPr lang="en-US" altLang="zh-CN" sz="1100" dirty="0"/>
              <a:t>(ii)</a:t>
            </a:r>
            <a:r>
              <a:rPr lang="zh-CN" altLang="zh-CN" sz="1100" dirty="0"/>
              <a:t>一级页表表项地址为</a:t>
            </a:r>
            <a:r>
              <a:rPr lang="en-US" altLang="zh-CN" sz="1100" dirty="0"/>
              <a:t>(4)________.</a:t>
            </a:r>
            <a:r>
              <a:rPr lang="zh-CN" altLang="zh-CN" sz="1100" dirty="0"/>
              <a:t>二级页表表项地址为</a:t>
            </a:r>
            <a:r>
              <a:rPr lang="en-US" altLang="zh-CN" sz="1100" dirty="0"/>
              <a:t>(5)________ .</a:t>
            </a:r>
            <a:r>
              <a:rPr lang="zh-CN" altLang="zh-CN" sz="1100" dirty="0"/>
              <a:t>最后物理地址</a:t>
            </a:r>
            <a:r>
              <a:rPr lang="zh-CN" altLang="en-US" sz="1100" dirty="0"/>
              <a:t>为</a:t>
            </a:r>
            <a:r>
              <a:rPr lang="en-US" altLang="zh-CN" sz="1100" dirty="0"/>
              <a:t>(6)________ .</a:t>
            </a:r>
            <a:endParaRPr lang="zh-CN" altLang="zh-CN" sz="1100" dirty="0">
              <a:latin typeface="+mj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100" dirty="0">
              <a:latin typeface="+mj-lt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299017D-DDA8-46CB-855D-9841455A2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371542"/>
              </p:ext>
            </p:extLst>
          </p:nvPr>
        </p:nvGraphicFramePr>
        <p:xfrm>
          <a:off x="660400" y="6084411"/>
          <a:ext cx="5390673" cy="177736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70983">
                  <a:extLst>
                    <a:ext uri="{9D8B030D-6E8A-4147-A177-3AD203B41FA5}">
                      <a16:colId xmlns:a16="http://schemas.microsoft.com/office/drawing/2014/main" val="3271441566"/>
                    </a:ext>
                  </a:extLst>
                </a:gridCol>
                <a:gridCol w="1471927">
                  <a:extLst>
                    <a:ext uri="{9D8B030D-6E8A-4147-A177-3AD203B41FA5}">
                      <a16:colId xmlns:a16="http://schemas.microsoft.com/office/drawing/2014/main" val="1832961734"/>
                    </a:ext>
                  </a:extLst>
                </a:gridCol>
                <a:gridCol w="1496068">
                  <a:extLst>
                    <a:ext uri="{9D8B030D-6E8A-4147-A177-3AD203B41FA5}">
                      <a16:colId xmlns:a16="http://schemas.microsoft.com/office/drawing/2014/main" val="1513273793"/>
                    </a:ext>
                  </a:extLst>
                </a:gridCol>
                <a:gridCol w="1151695">
                  <a:extLst>
                    <a:ext uri="{9D8B030D-6E8A-4147-A177-3AD203B41FA5}">
                      <a16:colId xmlns:a16="http://schemas.microsoft.com/office/drawing/2014/main" val="2411083680"/>
                    </a:ext>
                  </a:extLst>
                </a:gridCol>
              </a:tblGrid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索引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TLB</a:t>
                      </a:r>
                      <a:r>
                        <a:rPr lang="en-US" sz="1100" b="0" spc="-365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100" b="0" spc="15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标记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内容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有效位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458906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0x08001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2314d220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986259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0x01000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24aee520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098064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0x005AE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00055004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4175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0x016BA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0c23b09d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48175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0x0AA00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0005545c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970049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0x0000A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29dee500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14142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0x5AE82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00023320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249819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0x28DFC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00023000</a:t>
                      </a:r>
                      <a:endParaRPr lang="zh-CN" sz="1100" b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536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21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384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269497" y="110985"/>
            <a:ext cx="22060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C10E09-D5DB-4EAB-AE15-532A24EB0241}"/>
              </a:ext>
            </a:extLst>
          </p:cNvPr>
          <p:cNvSpPr/>
          <p:nvPr/>
        </p:nvSpPr>
        <p:spPr>
          <a:xfrm>
            <a:off x="404998" y="600530"/>
            <a:ext cx="5932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+mj-lt"/>
              </a:rPr>
              <a:t>·</a:t>
            </a:r>
            <a:endParaRPr lang="zh-CN" altLang="zh-CN" sz="1100" dirty="0">
              <a:latin typeface="+mj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F2DBAF-687A-44DA-9E4E-0EC00D646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5184775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</a:br>
            <a:endParaRPr kumimoji="0" lang="en-US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EF9B7F-2925-4B6E-816C-11609E87F8C5}"/>
              </a:ext>
            </a:extLst>
          </p:cNvPr>
          <p:cNvSpPr/>
          <p:nvPr/>
        </p:nvSpPr>
        <p:spPr>
          <a:xfrm>
            <a:off x="520906" y="598994"/>
            <a:ext cx="5768928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16.(10</a:t>
            </a:r>
            <a:r>
              <a:rPr lang="zh-CN" altLang="en-US" sz="1100" dirty="0"/>
              <a:t>分</a:t>
            </a:r>
            <a:r>
              <a:rPr lang="en-US" altLang="zh-CN" sz="1100" dirty="0"/>
              <a:t>)Intel </a:t>
            </a:r>
            <a:r>
              <a:rPr lang="zh-CN" altLang="zh-CN" sz="1100" dirty="0"/>
              <a:t>的 </a:t>
            </a:r>
            <a:r>
              <a:rPr lang="en-US" altLang="zh-CN" sz="1100" dirty="0"/>
              <a:t>IA32 </a:t>
            </a:r>
            <a:r>
              <a:rPr lang="zh-CN" altLang="zh-CN" sz="1100" dirty="0"/>
              <a:t>体系结构采用二级页表</a:t>
            </a:r>
            <a:r>
              <a:rPr lang="en-US" altLang="zh-CN" sz="1100" dirty="0"/>
              <a:t>,</a:t>
            </a:r>
            <a:r>
              <a:rPr lang="zh-CN" altLang="zh-CN" sz="1100" dirty="0"/>
              <a:t>称第一级页表为页目录</a:t>
            </a:r>
            <a:r>
              <a:rPr lang="en-US" altLang="zh-CN" sz="1100" dirty="0"/>
              <a:t>(Page Directory),</a:t>
            </a:r>
            <a:r>
              <a:rPr lang="zh-CN" altLang="zh-CN" sz="1100" dirty="0"/>
              <a:t>第二级页表为页表</a:t>
            </a:r>
            <a:r>
              <a:rPr lang="en-US" altLang="zh-CN" sz="1100" dirty="0"/>
              <a:t>(Page Table).</a:t>
            </a:r>
            <a:r>
              <a:rPr lang="zh-CN" altLang="zh-CN" sz="1100" dirty="0"/>
              <a:t>其虚拟地址到物理地址的翻译方式如下图</a:t>
            </a:r>
            <a:r>
              <a:rPr lang="en-US" altLang="zh-CN" sz="1100" dirty="0"/>
              <a:t>.</a:t>
            </a:r>
            <a:r>
              <a:rPr lang="zh-CN" altLang="zh-CN" sz="1100" dirty="0"/>
              <a:t>先根据 </a:t>
            </a:r>
            <a:r>
              <a:rPr lang="en-US" altLang="zh-CN" sz="1100" dirty="0"/>
              <a:t>CR3 </a:t>
            </a:r>
            <a:r>
              <a:rPr lang="zh-CN" altLang="zh-CN" sz="1100" dirty="0"/>
              <a:t>找到页目录地址</a:t>
            </a:r>
            <a:r>
              <a:rPr lang="en-US" altLang="zh-CN" sz="1100" dirty="0"/>
              <a:t>,</a:t>
            </a:r>
            <a:r>
              <a:rPr lang="zh-CN" altLang="zh-CN" sz="1100" dirty="0"/>
              <a:t>然后依据偏移 </a:t>
            </a:r>
            <a:r>
              <a:rPr lang="en-US" altLang="zh-CN" sz="1100" dirty="0"/>
              <a:t>Dir </a:t>
            </a:r>
            <a:r>
              <a:rPr lang="zh-CN" altLang="zh-CN" sz="1100" dirty="0"/>
              <a:t>找到一个页目录项</a:t>
            </a:r>
            <a:r>
              <a:rPr lang="en-US" altLang="zh-CN" sz="1100" dirty="0"/>
              <a:t>,</a:t>
            </a:r>
            <a:r>
              <a:rPr lang="zh-CN" altLang="zh-CN" sz="1100" dirty="0"/>
              <a:t>页目录项的高 </a:t>
            </a:r>
            <a:r>
              <a:rPr lang="en-US" altLang="zh-CN" sz="1100" dirty="0"/>
              <a:t>20 </a:t>
            </a:r>
            <a:r>
              <a:rPr lang="zh-CN" altLang="zh-CN" sz="1100" dirty="0"/>
              <a:t>位</a:t>
            </a:r>
            <a:r>
              <a:rPr lang="en-US" altLang="zh-CN" sz="1100" dirty="0"/>
              <a:t>(PPN)</a:t>
            </a:r>
            <a:r>
              <a:rPr lang="zh-CN" altLang="zh-CN" sz="1100" dirty="0"/>
              <a:t>为二级页表地址</a:t>
            </a:r>
            <a:r>
              <a:rPr lang="en-US" altLang="zh-CN" sz="1100" dirty="0"/>
              <a:t>;</a:t>
            </a:r>
            <a:r>
              <a:rPr lang="zh-CN" altLang="zh-CN" sz="1100" dirty="0"/>
              <a:t>在二级页表中根据偏移 </a:t>
            </a:r>
            <a:r>
              <a:rPr lang="en-US" altLang="zh-CN" sz="1100" dirty="0"/>
              <a:t>Table </a:t>
            </a:r>
            <a:r>
              <a:rPr lang="zh-CN" altLang="zh-CN" sz="1100" dirty="0"/>
              <a:t>找到页表项</a:t>
            </a:r>
            <a:r>
              <a:rPr lang="en-US" altLang="zh-CN" sz="1100" dirty="0"/>
              <a:t>,</a:t>
            </a:r>
            <a:r>
              <a:rPr lang="zh-CN" altLang="zh-CN" sz="1100" dirty="0"/>
              <a:t>页表项中的高 </a:t>
            </a:r>
            <a:r>
              <a:rPr lang="en-US" altLang="zh-CN" sz="1100" dirty="0"/>
              <a:t>20 </a:t>
            </a:r>
            <a:r>
              <a:rPr lang="zh-CN" altLang="zh-CN" sz="1100" dirty="0"/>
              <a:t>位</a:t>
            </a:r>
            <a:r>
              <a:rPr lang="en-US" altLang="zh-CN" sz="1100" dirty="0"/>
              <a:t>(PPN)</a:t>
            </a:r>
            <a:r>
              <a:rPr lang="zh-CN" altLang="zh-CN" sz="1100" dirty="0"/>
              <a:t>即为物理地址的高 </a:t>
            </a:r>
            <a:r>
              <a:rPr lang="en-US" altLang="zh-CN" sz="1100" dirty="0"/>
              <a:t>20 </a:t>
            </a:r>
            <a:r>
              <a:rPr lang="zh-CN" altLang="zh-CN" sz="1100" dirty="0"/>
              <a:t>位</a:t>
            </a:r>
            <a:r>
              <a:rPr lang="en-US" altLang="zh-CN" sz="1100" dirty="0"/>
              <a:t>,</a:t>
            </a:r>
            <a:r>
              <a:rPr lang="zh-CN" altLang="zh-CN" sz="1100" dirty="0"/>
              <a:t>将这 </a:t>
            </a:r>
            <a:r>
              <a:rPr lang="en-US" altLang="zh-CN" sz="1100" dirty="0"/>
              <a:t>20 </a:t>
            </a:r>
            <a:r>
              <a:rPr lang="zh-CN" altLang="zh-CN" sz="1100" dirty="0"/>
              <a:t>位与虚拟地址的低 </a:t>
            </a:r>
            <a:r>
              <a:rPr lang="en-US" altLang="zh-CN" sz="1100" dirty="0"/>
              <a:t>12 </a:t>
            </a:r>
            <a:r>
              <a:rPr lang="zh-CN" altLang="zh-CN" sz="1100" dirty="0"/>
              <a:t>位拼在一起形成完整的物理地址</a:t>
            </a:r>
            <a:r>
              <a:rPr lang="en-US" altLang="zh-CN" sz="1100" dirty="0"/>
              <a:t>.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zh-CN" sz="1100" dirty="0"/>
              <a:t>页目录和页表均有 </a:t>
            </a:r>
            <a:r>
              <a:rPr lang="en-US" altLang="zh-CN" sz="1100" dirty="0"/>
              <a:t>1024 </a:t>
            </a:r>
            <a:r>
              <a:rPr lang="zh-CN" altLang="zh-CN" sz="1100" dirty="0"/>
              <a:t>项</a:t>
            </a:r>
            <a:r>
              <a:rPr lang="en-US" altLang="zh-CN" sz="1100" dirty="0"/>
              <a:t>,</a:t>
            </a:r>
            <a:r>
              <a:rPr lang="zh-CN" altLang="zh-CN" sz="1100" dirty="0"/>
              <a:t>每一项为 </a:t>
            </a:r>
            <a:r>
              <a:rPr lang="en-US" altLang="zh-CN" sz="1100" dirty="0"/>
              <a:t>4 </a:t>
            </a:r>
            <a:r>
              <a:rPr lang="zh-CN" altLang="zh-CN" sz="1100" dirty="0"/>
              <a:t>字节</a:t>
            </a:r>
            <a:r>
              <a:rPr lang="en-US" altLang="zh-CN" sz="1100" dirty="0"/>
              <a:t>,</a:t>
            </a:r>
            <a:r>
              <a:rPr lang="zh-CN" altLang="en-US" sz="1100" dirty="0"/>
              <a:t>含义如下</a:t>
            </a:r>
            <a:r>
              <a:rPr lang="en-US" altLang="zh-CN" sz="1100" dirty="0"/>
              <a:t>: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zh-CN" sz="1100" dirty="0"/>
              <a:t>页目录和页表由操作系统维护</a:t>
            </a:r>
            <a:r>
              <a:rPr lang="en-US" altLang="zh-CN" sz="1100" dirty="0"/>
              <a:t>,</a:t>
            </a:r>
            <a:r>
              <a:rPr lang="zh-CN" altLang="zh-CN" sz="1100" dirty="0"/>
              <a:t>通常情况下只能在内核态下访问</a:t>
            </a:r>
            <a:r>
              <a:rPr lang="en-US" altLang="zh-CN" sz="1100" dirty="0"/>
              <a:t>,</a:t>
            </a:r>
            <a:r>
              <a:rPr lang="zh-CN" altLang="zh-CN" sz="1100" dirty="0"/>
              <a:t>为了给用户 提供一个访问页表项和页目录项内容的接口</a:t>
            </a:r>
            <a:r>
              <a:rPr lang="en-US" altLang="zh-CN" sz="1100" dirty="0"/>
              <a:t>,</a:t>
            </a:r>
            <a:r>
              <a:rPr lang="zh-CN" altLang="zh-CN" sz="1100" dirty="0"/>
              <a:t>假设操作系统中已经执行过如下代码段</a:t>
            </a:r>
            <a:r>
              <a:rPr lang="en-US" altLang="zh-CN" sz="1100" dirty="0"/>
              <a:t>: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 err="1"/>
              <a:t>其中</a:t>
            </a:r>
            <a:r>
              <a:rPr lang="en-US" altLang="zh-CN" sz="1100" dirty="0"/>
              <a:t> </a:t>
            </a:r>
            <a:r>
              <a:rPr lang="en-US" altLang="zh-CN" sz="1100" dirty="0" err="1"/>
              <a:t>kern_pgdir</a:t>
            </a:r>
            <a:r>
              <a:rPr lang="en-US" altLang="zh-CN" sz="1100" dirty="0"/>
              <a:t> </a:t>
            </a:r>
            <a:r>
              <a:rPr lang="en-US" altLang="zh-CN" sz="1100" dirty="0" err="1"/>
              <a:t>是操统系统维护的页目录数组,共</a:t>
            </a:r>
            <a:r>
              <a:rPr lang="en-US" altLang="zh-CN" sz="1100" dirty="0"/>
              <a:t> 1024 </a:t>
            </a:r>
            <a:r>
              <a:rPr lang="en-US" altLang="zh-CN" sz="1100" dirty="0" err="1"/>
              <a:t>项,每一项的类型为</a:t>
            </a:r>
            <a:r>
              <a:rPr lang="en-US" altLang="zh-CN" sz="1100" dirty="0"/>
              <a:t> unsigned </a:t>
            </a:r>
            <a:r>
              <a:rPr lang="en-US" altLang="zh-CN" sz="1100" dirty="0" err="1"/>
              <a:t>int.PADDR</a:t>
            </a:r>
            <a:r>
              <a:rPr lang="en-US" altLang="zh-CN" sz="1100" dirty="0"/>
              <a:t>(</a:t>
            </a:r>
            <a:r>
              <a:rPr lang="en-US" altLang="zh-CN" sz="1100" dirty="0" err="1"/>
              <a:t>kern_pgdir</a:t>
            </a:r>
            <a:r>
              <a:rPr lang="en-US" altLang="zh-CN" sz="1100" dirty="0"/>
              <a:t>)</a:t>
            </a:r>
            <a:r>
              <a:rPr lang="en-US" altLang="zh-CN" sz="1100" dirty="0" err="1"/>
              <a:t>用于获得</a:t>
            </a:r>
            <a:r>
              <a:rPr lang="en-US" altLang="zh-CN" sz="1100" dirty="0"/>
              <a:t> </a:t>
            </a:r>
            <a:r>
              <a:rPr lang="en-US" altLang="zh-CN" sz="1100" dirty="0" err="1"/>
              <a:t>kern_pgdir</a:t>
            </a:r>
            <a:r>
              <a:rPr lang="en-US" altLang="zh-CN" sz="1100" dirty="0"/>
              <a:t> </a:t>
            </a:r>
            <a:r>
              <a:rPr lang="en-US" altLang="zh-CN" sz="1100" dirty="0" err="1"/>
              <a:t>的物理地址,页目录在物理内存中正好占一页,所以</a:t>
            </a:r>
            <a:r>
              <a:rPr lang="en-US" altLang="zh-CN" sz="1100" dirty="0"/>
              <a:t> </a:t>
            </a:r>
            <a:r>
              <a:rPr lang="en-US" altLang="zh-CN" sz="1100" dirty="0" err="1"/>
              <a:t>kern_pgdir</a:t>
            </a:r>
            <a:r>
              <a:rPr lang="en-US" altLang="zh-CN" sz="1100" dirty="0"/>
              <a:t> </a:t>
            </a:r>
            <a:r>
              <a:rPr lang="en-US" altLang="zh-CN" sz="1100" dirty="0" err="1"/>
              <a:t>的物理地址是</a:t>
            </a:r>
            <a:r>
              <a:rPr lang="en-US" altLang="zh-CN" sz="1100" dirty="0"/>
              <a:t> 4KB </a:t>
            </a:r>
            <a:r>
              <a:rPr lang="en-US" altLang="zh-CN" sz="1100" dirty="0" err="1"/>
              <a:t>对齐的.PTE_U</a:t>
            </a:r>
            <a:r>
              <a:rPr lang="en-US" altLang="zh-CN" sz="1100" dirty="0"/>
              <a:t> </a:t>
            </a:r>
            <a:r>
              <a:rPr lang="zh-CN" altLang="zh-CN" sz="1100" dirty="0"/>
              <a:t>和 </a:t>
            </a:r>
            <a:r>
              <a:rPr lang="en-US" altLang="zh-CN" sz="1100" dirty="0"/>
              <a:t>PTE_P </a:t>
            </a:r>
            <a:r>
              <a:rPr lang="zh-CN" altLang="zh-CN" sz="1100" dirty="0"/>
              <a:t>代表了这个页目录项的权限</a:t>
            </a:r>
            <a:r>
              <a:rPr lang="en-US" altLang="zh-CN" sz="1100" dirty="0"/>
              <a:t>,</a:t>
            </a:r>
            <a:r>
              <a:rPr lang="zh-CN" altLang="zh-CN" sz="1100" dirty="0"/>
              <a:t>即用户态可访问</a:t>
            </a:r>
            <a:r>
              <a:rPr lang="en-US" altLang="zh-CN" sz="1100" dirty="0"/>
              <a:t>(</a:t>
            </a:r>
            <a:r>
              <a:rPr lang="zh-CN" altLang="zh-CN" sz="1100" dirty="0"/>
              <a:t>只读</a:t>
            </a:r>
            <a:r>
              <a:rPr lang="en-US" altLang="zh-CN" sz="1100" dirty="0"/>
              <a:t>).</a:t>
            </a:r>
            <a:r>
              <a:rPr lang="zh-CN" altLang="zh-CN" sz="1100" dirty="0"/>
              <a:t>可以看到</a:t>
            </a:r>
            <a:r>
              <a:rPr lang="en-US" altLang="zh-CN" sz="1100" dirty="0"/>
              <a:t>,</a:t>
            </a:r>
            <a:r>
              <a:rPr lang="zh-CN" altLang="zh-CN" sz="1100" dirty="0"/>
              <a:t>这条语句将页目录的第 </a:t>
            </a:r>
            <a:r>
              <a:rPr lang="en-US" altLang="zh-CN" sz="1100" dirty="0"/>
              <a:t>PDX(UVPT)</a:t>
            </a:r>
            <a:r>
              <a:rPr lang="zh-CN" altLang="zh-CN" sz="1100" dirty="0"/>
              <a:t>项指向了页目录自身</a:t>
            </a:r>
            <a:r>
              <a:rPr lang="en-US" altLang="zh-CN" sz="1100" dirty="0"/>
              <a:t>.</a:t>
            </a:r>
            <a:endParaRPr lang="zh-CN" altLang="zh-CN" sz="1100" dirty="0"/>
          </a:p>
          <a:p>
            <a:r>
              <a:rPr lang="zh-CN" altLang="zh-CN" sz="1100" dirty="0"/>
              <a:t>利用这一点</a:t>
            </a:r>
            <a:r>
              <a:rPr lang="en-US" altLang="zh-CN" sz="1100" dirty="0"/>
              <a:t>,</a:t>
            </a:r>
            <a:r>
              <a:rPr lang="zh-CN" altLang="zh-CN" sz="1100" dirty="0"/>
              <a:t>对于给定的虚拟地址 </a:t>
            </a:r>
            <a:r>
              <a:rPr lang="en-US" altLang="zh-CN" sz="1100" dirty="0" err="1"/>
              <a:t>va</a:t>
            </a:r>
            <a:r>
              <a:rPr lang="en-US" altLang="zh-CN" sz="1100" dirty="0"/>
              <a:t>,</a:t>
            </a:r>
            <a:r>
              <a:rPr lang="zh-CN" altLang="zh-CN" sz="1100" dirty="0"/>
              <a:t>可以获得 </a:t>
            </a:r>
            <a:r>
              <a:rPr lang="en-US" altLang="zh-CN" sz="1100" dirty="0" err="1"/>
              <a:t>va</a:t>
            </a:r>
            <a:r>
              <a:rPr lang="en-US" altLang="zh-CN" sz="1100" dirty="0"/>
              <a:t> </a:t>
            </a:r>
            <a:r>
              <a:rPr lang="zh-CN" altLang="zh-CN" sz="1100" dirty="0"/>
              <a:t>对应的页目录项和页表项内容</a:t>
            </a:r>
            <a:r>
              <a:rPr lang="en-US" altLang="zh-CN" sz="1100" dirty="0"/>
              <a:t>,</a:t>
            </a:r>
            <a:r>
              <a:rPr lang="zh-CN" altLang="zh-CN" sz="1100" dirty="0"/>
              <a:t>分别对应于函数 </a:t>
            </a:r>
            <a:r>
              <a:rPr lang="en-US" altLang="zh-CN" sz="1100" dirty="0" err="1"/>
              <a:t>get_pde</a:t>
            </a:r>
            <a:r>
              <a:rPr lang="en-US" altLang="zh-CN" sz="1100" dirty="0"/>
              <a:t> </a:t>
            </a:r>
            <a:r>
              <a:rPr lang="zh-CN" altLang="zh-CN" sz="1100" dirty="0"/>
              <a:t>和 </a:t>
            </a:r>
            <a:r>
              <a:rPr lang="en-US" altLang="zh-CN" sz="1100" dirty="0" err="1"/>
              <a:t>get_pte</a:t>
            </a:r>
            <a:r>
              <a:rPr lang="en-US" altLang="zh-CN" sz="1100" dirty="0"/>
              <a:t>,</a:t>
            </a:r>
            <a:r>
              <a:rPr lang="zh-CN" altLang="zh-CN" sz="1100" dirty="0"/>
              <a:t>请完成这两个函数</a:t>
            </a:r>
            <a:r>
              <a:rPr lang="en-US" altLang="zh-CN" sz="1100" dirty="0"/>
              <a:t>:</a:t>
            </a:r>
            <a:endParaRPr lang="zh-CN" altLang="zh-CN" sz="1100" dirty="0"/>
          </a:p>
        </p:txBody>
      </p:sp>
      <p:pic>
        <p:nvPicPr>
          <p:cNvPr id="50" name="image3.png">
            <a:extLst>
              <a:ext uri="{FF2B5EF4-FFF2-40B4-BE49-F238E27FC236}">
                <a16:creationId xmlns:a16="http://schemas.microsoft.com/office/drawing/2014/main" id="{D3FD263A-C12D-4D8D-9DD8-7E30B3A42EC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6396" y="1718862"/>
            <a:ext cx="2430982" cy="2310627"/>
          </a:xfrm>
          <a:prstGeom prst="rect">
            <a:avLst/>
          </a:prstGeom>
        </p:spPr>
      </p:pic>
      <p:pic>
        <p:nvPicPr>
          <p:cNvPr id="54" name="image4.png">
            <a:extLst>
              <a:ext uri="{FF2B5EF4-FFF2-40B4-BE49-F238E27FC236}">
                <a16:creationId xmlns:a16="http://schemas.microsoft.com/office/drawing/2014/main" id="{425C4D12-F47E-4F75-A383-51938EE4AD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232" y="4534550"/>
            <a:ext cx="5204960" cy="158766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57D03E2-B6A2-4B80-BA0D-EB03188976EB}"/>
              </a:ext>
            </a:extLst>
          </p:cNvPr>
          <p:cNvSpPr/>
          <p:nvPr/>
        </p:nvSpPr>
        <p:spPr>
          <a:xfrm>
            <a:off x="568166" y="6830762"/>
            <a:ext cx="5488362" cy="9874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90805">
              <a:spcBef>
                <a:spcPts val="660"/>
              </a:spcBef>
              <a:spcAft>
                <a:spcPts val="0"/>
              </a:spcAft>
            </a:pP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#define UVPT 0xef400000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0805">
              <a:spcBef>
                <a:spcPts val="595"/>
              </a:spcBef>
              <a:spcAft>
                <a:spcPts val="0"/>
              </a:spcAft>
            </a:pP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#define PDX(la) ((((unsigned int) (la)) &gt;&gt; 22) &amp; 0x3FF)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0805">
              <a:spcBef>
                <a:spcPts val="550"/>
              </a:spcBef>
              <a:spcAft>
                <a:spcPts val="0"/>
              </a:spcAft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……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0805">
              <a:spcBef>
                <a:spcPts val="495"/>
              </a:spcBef>
              <a:spcAft>
                <a:spcPts val="0"/>
              </a:spcAft>
            </a:pP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kern_pgdir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[PDX(UVPT)] = PADDR(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kern_pgdir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| PTE_U | PTE_P;</a:t>
            </a:r>
            <a:endParaRPr lang="zh-CN" altLang="zh-CN" sz="1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70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53002" y="950832"/>
            <a:ext cx="266906" cy="8004335"/>
            <a:chOff x="6418498" y="915916"/>
            <a:chExt cx="409023" cy="7921803"/>
          </a:xfrm>
        </p:grpSpPr>
        <p:sp>
          <p:nvSpPr>
            <p:cNvPr id="20" name="矩形 19"/>
            <p:cNvSpPr/>
            <p:nvPr/>
          </p:nvSpPr>
          <p:spPr>
            <a:xfrm>
              <a:off x="6418498" y="58876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18498" y="55980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418499" y="528448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8498" y="499492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8498" y="4705368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18499" y="443982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18498" y="415026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18498" y="38607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8499" y="87920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18498" y="85024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18498" y="82128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418499" y="789930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418498" y="760974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418498" y="7320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8499" y="70546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18498" y="67650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18498" y="647552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18499" y="6177184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18498" y="3530732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18499" y="323239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18498" y="29428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18498" y="26532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18499" y="233970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8498" y="205014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18498" y="1760580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18499" y="149503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418498" y="120547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418498" y="915916"/>
              <a:ext cx="40902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269497" y="110985"/>
            <a:ext cx="22060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秋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ICS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小班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班第</a:t>
            </a:r>
            <a:r>
              <a:rPr lang="en-US" altLang="zh-CN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(10)</a:t>
            </a:r>
            <a:r>
              <a:rPr lang="zh-CN" altLang="en-US" sz="1100" b="1" dirty="0">
                <a:ln w="0"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次考试</a:t>
            </a:r>
            <a:endParaRPr lang="en-US" altLang="zh-CN" sz="1100" b="1" dirty="0">
              <a:ln w="0"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60400" y="241790"/>
            <a:ext cx="127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826000" y="241790"/>
            <a:ext cx="141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404998" y="549597"/>
            <a:ext cx="5932096" cy="8931243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C10E09-D5DB-4EAB-AE15-532A24EB0241}"/>
              </a:ext>
            </a:extLst>
          </p:cNvPr>
          <p:cNvSpPr/>
          <p:nvPr/>
        </p:nvSpPr>
        <p:spPr>
          <a:xfrm>
            <a:off x="404998" y="600530"/>
            <a:ext cx="5932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+mj-lt"/>
              </a:rPr>
              <a:t>·</a:t>
            </a:r>
            <a:endParaRPr lang="zh-CN" altLang="zh-CN" sz="1100" dirty="0">
              <a:latin typeface="+mj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F2DBAF-687A-44DA-9E4E-0EC00D646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5184775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</a:br>
            <a:endParaRPr kumimoji="0" lang="en-US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A9E226-18FD-4B00-92CE-6C8C9FCF1C96}"/>
              </a:ext>
            </a:extLst>
          </p:cNvPr>
          <p:cNvSpPr/>
          <p:nvPr/>
        </p:nvSpPr>
        <p:spPr>
          <a:xfrm>
            <a:off x="520906" y="684754"/>
            <a:ext cx="5642150" cy="39177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90805">
              <a:spcBef>
                <a:spcPts val="660"/>
              </a:spcBef>
              <a:spcAft>
                <a:spcPts val="0"/>
              </a:spcAft>
            </a:pP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#define UVPT 0xef400000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0805">
              <a:spcBef>
                <a:spcPts val="550"/>
              </a:spcBef>
              <a:spcAft>
                <a:spcPts val="0"/>
              </a:spcAft>
            </a:pPr>
            <a:r>
              <a:rPr lang="en-US" altLang="zh-CN" sz="1100" dirty="0">
                <a:latin typeface="Courier New" panose="02070309020205020404" pitchFamily="49" charset="0"/>
                <a:ea typeface="Courier New" panose="02070309020205020404" pitchFamily="49" charset="0"/>
                <a:cs typeface="宋体" panose="02010600030101010101" pitchFamily="2" charset="-122"/>
              </a:rPr>
              <a:t>// </a:t>
            </a:r>
            <a:r>
              <a:rPr lang="en-US" altLang="zh-CN" sz="1100" dirty="0" err="1">
                <a:latin typeface="Courier New" panose="02070309020205020404" pitchFamily="49" charset="0"/>
                <a:ea typeface="Courier New" panose="02070309020205020404" pitchFamily="49" charset="0"/>
                <a:cs typeface="宋体" panose="02010600030101010101" pitchFamily="2" charset="-122"/>
              </a:rPr>
              <a:t>get_pde</a:t>
            </a:r>
            <a:r>
              <a:rPr lang="en-US" altLang="zh-CN" sz="1100" dirty="0">
                <a:latin typeface="Courier New" panose="02070309020205020404" pitchFamily="49" charset="0"/>
                <a:ea typeface="Courier New" panose="02070309020205020404" pitchFamily="49" charset="0"/>
                <a:cs typeface="宋体" panose="02010600030101010101" pitchFamily="2" charset="-122"/>
              </a:rPr>
              <a:t>(</a:t>
            </a:r>
            <a:r>
              <a:rPr lang="en-US" altLang="zh-CN" sz="1100" dirty="0" err="1">
                <a:latin typeface="Courier New" panose="02070309020205020404" pitchFamily="49" charset="0"/>
                <a:ea typeface="Courier New" panose="02070309020205020404" pitchFamily="49" charset="0"/>
                <a:cs typeface="宋体" panose="02010600030101010101" pitchFamily="2" charset="-122"/>
              </a:rPr>
              <a:t>va</a:t>
            </a:r>
            <a:r>
              <a:rPr lang="en-US" altLang="zh-CN" sz="1100" dirty="0">
                <a:latin typeface="Courier New" panose="02070309020205020404" pitchFamily="49" charset="0"/>
                <a:ea typeface="Courier New" panose="02070309020205020404" pitchFamily="49" charset="0"/>
                <a:cs typeface="宋体" panose="02010600030101010101" pitchFamily="2" charset="-122"/>
              </a:rPr>
              <a:t>)</a:t>
            </a:r>
            <a:r>
              <a:rPr lang="en-US" altLang="zh-CN" sz="1100" spc="-3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1100" spc="-3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获取虚拟地址</a:t>
            </a:r>
            <a:r>
              <a:rPr lang="en-US" altLang="zh-CN" sz="1100" spc="-3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ea typeface="Courier New" panose="02070309020205020404" pitchFamily="49" charset="0"/>
                <a:cs typeface="宋体" panose="02010600030101010101" pitchFamily="2" charset="-122"/>
              </a:rPr>
              <a:t>va</a:t>
            </a:r>
            <a:r>
              <a:rPr lang="en-US" altLang="zh-CN" sz="1100" spc="-305" dirty="0">
                <a:latin typeface="Courier New" panose="02070309020205020404" pitchFamily="49" charset="0"/>
                <a:ea typeface="Courier New" panose="02070309020205020404" pitchFamily="49" charset="0"/>
                <a:cs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对应的一级页表</a:t>
            </a:r>
            <a:r>
              <a:rPr lang="en-US" altLang="zh-CN" sz="1100" spc="15" dirty="0">
                <a:latin typeface="Courier New" panose="02070309020205020404" pitchFamily="49" charset="0"/>
                <a:ea typeface="Courier New" panose="02070309020205020404" pitchFamily="49" charset="0"/>
                <a:cs typeface="宋体" panose="02010600030101010101" pitchFamily="2" charset="-122"/>
              </a:rPr>
              <a:t>(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页目录</a:t>
            </a:r>
            <a:r>
              <a:rPr lang="en-US" altLang="zh-CN" sz="1100" dirty="0">
                <a:latin typeface="Courier New" panose="02070309020205020404" pitchFamily="49" charset="0"/>
                <a:ea typeface="Courier New" panose="02070309020205020404" pitchFamily="49" charset="0"/>
                <a:cs typeface="宋体" panose="02010600030101010101" pitchFamily="2" charset="-122"/>
              </a:rPr>
              <a:t>)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中的页目录项内容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0805">
              <a:spcBef>
                <a:spcPts val="500"/>
              </a:spcBef>
              <a:spcAft>
                <a:spcPts val="0"/>
              </a:spcAft>
            </a:pP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unsigned int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get_pde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(unsigned int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16865" marR="506730">
              <a:lnSpc>
                <a:spcPct val="161000"/>
              </a:lnSpc>
              <a:spcBef>
                <a:spcPts val="600"/>
              </a:spcBef>
              <a:spcAft>
                <a:spcPts val="0"/>
              </a:spcAft>
              <a:tabLst>
                <a:tab pos="2694305" algn="l"/>
                <a:tab pos="2898140" algn="l"/>
                <a:tab pos="3096260" algn="l"/>
                <a:tab pos="4111625" algn="l"/>
              </a:tabLst>
            </a:pP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unsigned int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pdx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(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</a:t>
            </a:r>
            <a:r>
              <a:rPr lang="en-US" altLang="zh-CN" sz="1100" spc="6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</a:t>
            </a:r>
            <a:r>
              <a:rPr lang="en-US" altLang="zh-CN" sz="1100" spc="15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u="sng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(1)   	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1100" spc="15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sz="1100" spc="1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u="sng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(2)	 </a:t>
            </a:r>
            <a:r>
              <a:rPr lang="en-US" altLang="zh-CN" sz="1100" spc="-5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unsigned int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UVPT</a:t>
            </a:r>
            <a:r>
              <a:rPr lang="en-US" altLang="zh-CN" sz="1100" spc="65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1100" spc="15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100" u="sng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(3)     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+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pdx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*</a:t>
            </a:r>
            <a:r>
              <a:rPr lang="en-US" altLang="zh-CN" sz="1100" spc="35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4;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16865" marR="506730">
              <a:lnSpc>
                <a:spcPct val="161000"/>
              </a:lnSpc>
              <a:spcBef>
                <a:spcPts val="600"/>
              </a:spcBef>
              <a:spcAft>
                <a:spcPts val="0"/>
              </a:spcAft>
              <a:tabLst>
                <a:tab pos="2694305" algn="l"/>
                <a:tab pos="2898140" algn="l"/>
                <a:tab pos="3096260" algn="l"/>
                <a:tab pos="4111625" algn="l"/>
              </a:tabLst>
            </a:pP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 *((unsigned int *)(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));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0805">
              <a:spcBef>
                <a:spcPts val="595"/>
              </a:spcBef>
              <a:spcAft>
                <a:spcPts val="0"/>
              </a:spcAft>
            </a:pP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15"/>
              </a:spcBef>
              <a:spcAft>
                <a:spcPts val="0"/>
              </a:spcAft>
            </a:pP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0805">
              <a:spcAft>
                <a:spcPts val="0"/>
              </a:spcAft>
            </a:pPr>
            <a:r>
              <a:rPr lang="en-US" altLang="zh-CN" sz="1100" dirty="0">
                <a:latin typeface="Courier New" panose="02070309020205020404" pitchFamily="49" charset="0"/>
                <a:ea typeface="Courier New" panose="02070309020205020404" pitchFamily="49" charset="0"/>
                <a:cs typeface="宋体" panose="02010600030101010101" pitchFamily="2" charset="-122"/>
              </a:rPr>
              <a:t>// </a:t>
            </a:r>
            <a:r>
              <a:rPr lang="en-US" altLang="zh-CN" sz="1100" dirty="0" err="1">
                <a:latin typeface="Courier New" panose="02070309020205020404" pitchFamily="49" charset="0"/>
                <a:ea typeface="Courier New" panose="02070309020205020404" pitchFamily="49" charset="0"/>
                <a:cs typeface="宋体" panose="02010600030101010101" pitchFamily="2" charset="-122"/>
              </a:rPr>
              <a:t>get_pte</a:t>
            </a:r>
            <a:r>
              <a:rPr lang="en-US" altLang="zh-CN" sz="1100" dirty="0">
                <a:latin typeface="Courier New" panose="02070309020205020404" pitchFamily="49" charset="0"/>
                <a:ea typeface="Courier New" panose="02070309020205020404" pitchFamily="49" charset="0"/>
                <a:cs typeface="宋体" panose="02010600030101010101" pitchFamily="2" charset="-122"/>
              </a:rPr>
              <a:t>(</a:t>
            </a:r>
            <a:r>
              <a:rPr lang="en-US" altLang="zh-CN" sz="1100" dirty="0" err="1">
                <a:latin typeface="Courier New" panose="02070309020205020404" pitchFamily="49" charset="0"/>
                <a:ea typeface="Courier New" panose="02070309020205020404" pitchFamily="49" charset="0"/>
                <a:cs typeface="宋体" panose="02010600030101010101" pitchFamily="2" charset="-122"/>
              </a:rPr>
              <a:t>va</a:t>
            </a:r>
            <a:r>
              <a:rPr lang="en-US" altLang="zh-CN" sz="1100" dirty="0">
                <a:latin typeface="Courier New" panose="02070309020205020404" pitchFamily="49" charset="0"/>
                <a:ea typeface="Courier New" panose="02070309020205020404" pitchFamily="49" charset="0"/>
                <a:cs typeface="宋体" panose="02010600030101010101" pitchFamily="2" charset="-122"/>
              </a:rPr>
              <a:t>)</a:t>
            </a:r>
            <a:r>
              <a:rPr lang="en-US" altLang="zh-CN" sz="1100" spc="-3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1100" spc="-3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获取虚拟地址</a:t>
            </a:r>
            <a:r>
              <a:rPr lang="en-US" altLang="zh-CN" sz="1100" spc="-3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ea typeface="Courier New" panose="02070309020205020404" pitchFamily="49" charset="0"/>
                <a:cs typeface="宋体" panose="02010600030101010101" pitchFamily="2" charset="-122"/>
              </a:rPr>
              <a:t>va</a:t>
            </a:r>
            <a:r>
              <a:rPr lang="en-US" altLang="zh-CN" sz="1100" spc="-300" dirty="0">
                <a:latin typeface="Courier New" panose="02070309020205020404" pitchFamily="49" charset="0"/>
                <a:ea typeface="Courier New" panose="02070309020205020404" pitchFamily="49" charset="0"/>
                <a:cs typeface="宋体" panose="02010600030101010101" pitchFamily="2" charset="-122"/>
              </a:rPr>
              <a:t>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对应的二级页表中的页表项内容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0805">
              <a:spcBef>
                <a:spcPts val="500"/>
              </a:spcBef>
              <a:spcAft>
                <a:spcPts val="0"/>
              </a:spcAft>
            </a:pP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unsigned int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get_pte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(unsigned int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16865" marR="1097915">
              <a:lnSpc>
                <a:spcPct val="161000"/>
              </a:lnSpc>
              <a:spcBef>
                <a:spcPts val="600"/>
              </a:spcBef>
              <a:spcAft>
                <a:spcPts val="0"/>
              </a:spcAft>
              <a:tabLst>
                <a:tab pos="2855595" algn="l"/>
                <a:tab pos="3449955" algn="l"/>
              </a:tabLst>
            </a:pP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unsigned int PGNUM =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</a:t>
            </a:r>
            <a:r>
              <a:rPr lang="en-US" altLang="zh-CN" sz="1100" spc="65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 </a:t>
            </a:r>
            <a:r>
              <a:rPr lang="en-US" altLang="zh-CN" sz="1100" u="sng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(4) 	</a:t>
            </a:r>
            <a:r>
              <a:rPr lang="en-US" altLang="zh-CN" sz="1100" spc="-3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</a:t>
            </a:r>
          </a:p>
          <a:p>
            <a:pPr marL="316865" marR="1097915">
              <a:lnSpc>
                <a:spcPct val="161000"/>
              </a:lnSpc>
              <a:spcBef>
                <a:spcPts val="600"/>
              </a:spcBef>
              <a:spcAft>
                <a:spcPts val="0"/>
              </a:spcAft>
              <a:tabLst>
                <a:tab pos="2855595" algn="l"/>
                <a:tab pos="3449955" algn="l"/>
              </a:tabLst>
            </a:pP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unsigned int 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addr</a:t>
            </a:r>
            <a:r>
              <a:rPr lang="en-US" altLang="zh-CN" sz="1100" spc="45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100" spc="15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u="sng" spc="15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100" u="sng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5) 	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+ PGNUM; </a:t>
            </a:r>
          </a:p>
          <a:p>
            <a:pPr marL="316865" marR="1097915">
              <a:lnSpc>
                <a:spcPct val="161000"/>
              </a:lnSpc>
              <a:spcBef>
                <a:spcPts val="600"/>
              </a:spcBef>
              <a:spcAft>
                <a:spcPts val="0"/>
              </a:spcAft>
              <a:tabLst>
                <a:tab pos="2855595" algn="l"/>
                <a:tab pos="3449955" algn="l"/>
              </a:tabLst>
            </a:pP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 *((unsigned int</a:t>
            </a:r>
            <a:r>
              <a:rPr lang="en-US" altLang="zh-CN" sz="1100" spc="35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*)(</a:t>
            </a:r>
            <a:r>
              <a:rPr lang="en-US" altLang="zh-CN" sz="110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addr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));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90805">
              <a:spcAft>
                <a:spcPts val="0"/>
              </a:spcAft>
            </a:pP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F4E852D-B8EB-44C7-B14C-F2E8DC4C2002}"/>
              </a:ext>
            </a:extLst>
          </p:cNvPr>
          <p:cNvSpPr/>
          <p:nvPr/>
        </p:nvSpPr>
        <p:spPr>
          <a:xfrm>
            <a:off x="520906" y="4779764"/>
            <a:ext cx="5642150" cy="4525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此处不要答题</a:t>
            </a:r>
          </a:p>
        </p:txBody>
      </p:sp>
    </p:spTree>
    <p:extLst>
      <p:ext uri="{BB962C8B-B14F-4D97-AF65-F5344CB8AC3E}">
        <p14:creationId xmlns:p14="http://schemas.microsoft.com/office/powerpoint/2010/main" val="206835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/>
          <p:cNvSpPr/>
          <p:nvPr/>
        </p:nvSpPr>
        <p:spPr>
          <a:xfrm>
            <a:off x="404998" y="971513"/>
            <a:ext cx="5932096" cy="8562880"/>
          </a:xfrm>
          <a:prstGeom prst="roundRect">
            <a:avLst>
              <a:gd name="adj" fmla="val 305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13959" y="540625"/>
            <a:ext cx="2230099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ICS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小班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班第</a:t>
            </a:r>
            <a:r>
              <a:rPr lang="en-US" altLang="zh-CN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(10)</a:t>
            </a:r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次考试</a:t>
            </a:r>
            <a:endParaRPr lang="en-US" altLang="zh-CN" sz="1100" b="1" dirty="0">
              <a:ln w="0"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100" b="1" dirty="0">
                <a:ln w="0"/>
                <a:latin typeface="宋体" panose="02010600030101010101" pitchFamily="2" charset="-122"/>
                <a:ea typeface="宋体" panose="02010600030101010101" pitchFamily="2" charset="-122"/>
              </a:rPr>
              <a:t>参考答案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495300" y="421398"/>
            <a:ext cx="5732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04998" y="371606"/>
            <a:ext cx="58967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53002" y="132080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53002" y="9481408"/>
            <a:ext cx="266906" cy="266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3967" y="9639446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51887" y="9617509"/>
            <a:ext cx="1337155" cy="26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页</a:t>
            </a:r>
            <a:endParaRPr lang="zh-CN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3967" y="132080"/>
            <a:ext cx="404200" cy="160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3309" y="1011789"/>
            <a:ext cx="5798431" cy="872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n w="0"/>
                <a:latin typeface="+mj-lt"/>
                <a:ea typeface="宋体" panose="02010600030101010101" pitchFamily="2" charset="-122"/>
              </a:rPr>
              <a:t>一、选择题</a:t>
            </a:r>
            <a:endParaRPr lang="en-US" altLang="zh-CN" sz="1100" dirty="0">
              <a:ln w="0"/>
              <a:latin typeface="+mj-lt"/>
              <a:ea typeface="宋体" panose="02010600030101010101" pitchFamily="2" charset="-122"/>
            </a:endParaRPr>
          </a:p>
          <a:p>
            <a:endParaRPr lang="en-US" altLang="zh-CN" sz="1100" dirty="0">
              <a:ln w="0"/>
              <a:latin typeface="+mj-lt"/>
              <a:ea typeface="宋体" panose="02010600030101010101" pitchFamily="2" charset="-122"/>
            </a:endParaRPr>
          </a:p>
          <a:p>
            <a:pPr lvl="0"/>
            <a:r>
              <a:rPr lang="en-US" altLang="zh-CN" sz="1100" dirty="0">
                <a:latin typeface="+mj-lt"/>
              </a:rPr>
              <a:t>1.D.</a:t>
            </a:r>
            <a:r>
              <a:rPr lang="zh-CN" altLang="zh-CN" sz="1100" dirty="0">
                <a:latin typeface="+mj-lt"/>
              </a:rPr>
              <a:t>考察 </a:t>
            </a:r>
            <a:r>
              <a:rPr lang="en-US" altLang="zh-CN" sz="1100" dirty="0" err="1">
                <a:latin typeface="+mj-lt"/>
              </a:rPr>
              <a:t>TLB,Cache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页式虚拟存储器基本性质</a:t>
            </a:r>
            <a:r>
              <a:rPr lang="en-US" altLang="zh-CN" sz="1100" dirty="0">
                <a:latin typeface="+mj-lt"/>
              </a:rPr>
              <a:t>.</a:t>
            </a:r>
          </a:p>
          <a:p>
            <a:pPr lvl="0"/>
            <a:r>
              <a:rPr lang="en-US" altLang="zh-CN" sz="1100" dirty="0">
                <a:latin typeface="+mj-lt"/>
              </a:rPr>
              <a:t>2.C.</a:t>
            </a:r>
            <a:r>
              <a:rPr lang="zh-CN" altLang="zh-CN" sz="1100" dirty="0">
                <a:latin typeface="+mj-lt"/>
              </a:rPr>
              <a:t>考察 </a:t>
            </a:r>
            <a:r>
              <a:rPr lang="en-US" altLang="zh-CN" sz="1100" dirty="0">
                <a:latin typeface="+mj-lt"/>
              </a:rPr>
              <a:t>malloc </a:t>
            </a:r>
            <a:r>
              <a:rPr lang="zh-CN" altLang="zh-CN" sz="1100" dirty="0">
                <a:latin typeface="+mj-lt"/>
              </a:rPr>
              <a:t>函数是显式地分配和释放堆存储器</a:t>
            </a:r>
          </a:p>
          <a:p>
            <a:r>
              <a:rPr lang="en-US" altLang="zh-CN" sz="1100" dirty="0">
                <a:latin typeface="+mj-lt"/>
              </a:rPr>
              <a:t>3.C.</a:t>
            </a:r>
            <a:r>
              <a:rPr lang="zh-CN" altLang="zh-CN" sz="1100" dirty="0">
                <a:latin typeface="+mj-lt"/>
              </a:rPr>
              <a:t>本题考查对页表组成的理解</a:t>
            </a:r>
            <a:r>
              <a:rPr lang="en-US" altLang="zh-CN" sz="1100" dirty="0">
                <a:latin typeface="+mj-lt"/>
              </a:rPr>
              <a:t>.</a:t>
            </a:r>
            <a:r>
              <a:rPr lang="zh-CN" altLang="zh-CN" sz="1100" dirty="0">
                <a:latin typeface="+mj-lt"/>
              </a:rPr>
              <a:t>页块大小为 </a:t>
            </a:r>
            <a:r>
              <a:rPr lang="en-US" altLang="zh-CN" sz="1100" dirty="0">
                <a:latin typeface="+mj-lt"/>
              </a:rPr>
              <a:t>8KB,</a:t>
            </a:r>
            <a:r>
              <a:rPr lang="zh-CN" altLang="zh-CN" sz="1100" dirty="0">
                <a:latin typeface="+mj-lt"/>
              </a:rPr>
              <a:t>即 </a:t>
            </a:r>
            <a:r>
              <a:rPr lang="en-US" altLang="zh-CN" sz="1100" dirty="0">
                <a:latin typeface="+mj-lt"/>
              </a:rPr>
              <a:t>2^13 byte.</a:t>
            </a:r>
            <a:r>
              <a:rPr lang="zh-CN" altLang="zh-CN" sz="1100" dirty="0">
                <a:latin typeface="+mj-lt"/>
              </a:rPr>
              <a:t>在 </a:t>
            </a:r>
            <a:r>
              <a:rPr lang="en-US" altLang="zh-CN" sz="1100" dirty="0">
                <a:latin typeface="+mj-lt"/>
              </a:rPr>
              <a:t>64 </a:t>
            </a:r>
            <a:r>
              <a:rPr lang="zh-CN" altLang="zh-CN" sz="1100" dirty="0">
                <a:latin typeface="+mj-lt"/>
              </a:rPr>
              <a:t>位机器上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一个页表条目为 </a:t>
            </a:r>
            <a:r>
              <a:rPr lang="en-US" altLang="zh-CN" sz="1100" dirty="0">
                <a:latin typeface="+mj-lt"/>
              </a:rPr>
              <a:t>8byte.</a:t>
            </a:r>
            <a:r>
              <a:rPr lang="zh-CN" altLang="zh-CN" sz="1100" dirty="0">
                <a:latin typeface="+mj-lt"/>
              </a:rPr>
              <a:t>故共有页表条目 </a:t>
            </a:r>
            <a:r>
              <a:rPr lang="en-US" altLang="zh-CN" sz="1100" dirty="0">
                <a:latin typeface="+mj-lt"/>
              </a:rPr>
              <a:t>2^10 </a:t>
            </a:r>
            <a:r>
              <a:rPr lang="zh-CN" altLang="zh-CN" sz="1100" dirty="0">
                <a:latin typeface="+mj-lt"/>
              </a:rPr>
              <a:t>项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故每一级页表可以表示 </a:t>
            </a:r>
            <a:r>
              <a:rPr lang="en-US" altLang="zh-CN" sz="1100" dirty="0">
                <a:latin typeface="+mj-lt"/>
              </a:rPr>
              <a:t>10 </a:t>
            </a:r>
            <a:r>
              <a:rPr lang="zh-CN" altLang="zh-CN" sz="1100" dirty="0">
                <a:latin typeface="+mj-lt"/>
              </a:rPr>
              <a:t>位地址</a:t>
            </a:r>
            <a:r>
              <a:rPr lang="en-US" altLang="zh-CN" sz="1100" dirty="0">
                <a:latin typeface="+mj-lt"/>
              </a:rPr>
              <a:t>.</a:t>
            </a:r>
            <a:r>
              <a:rPr lang="zh-CN" altLang="zh-CN" sz="1100" dirty="0">
                <a:latin typeface="+mj-lt"/>
              </a:rPr>
              <a:t>因此三级页表存储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 共需要 </a:t>
            </a:r>
            <a:r>
              <a:rPr lang="en-US" altLang="zh-CN" sz="1100" dirty="0">
                <a:latin typeface="+mj-lt"/>
              </a:rPr>
              <a:t>10*3=30 </a:t>
            </a:r>
            <a:r>
              <a:rPr lang="zh-CN" altLang="zh-CN" sz="1100" dirty="0">
                <a:latin typeface="+mj-lt"/>
              </a:rPr>
              <a:t>位</a:t>
            </a:r>
            <a:r>
              <a:rPr lang="en-US" altLang="zh-CN" sz="1100" dirty="0">
                <a:latin typeface="+mj-lt"/>
              </a:rPr>
              <a:t>.</a:t>
            </a:r>
            <a:endParaRPr lang="zh-CN" altLang="zh-CN" sz="1100" dirty="0">
              <a:latin typeface="+mj-lt"/>
            </a:endParaRPr>
          </a:p>
          <a:p>
            <a:r>
              <a:rPr lang="en-US" altLang="zh-CN" sz="1100" dirty="0">
                <a:latin typeface="+mj-lt"/>
              </a:rPr>
              <a:t>4.B.fork </a:t>
            </a:r>
            <a:r>
              <a:rPr lang="zh-CN" altLang="zh-CN" sz="1100" dirty="0">
                <a:latin typeface="+mj-lt"/>
              </a:rPr>
              <a:t>使用之后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只生成新的 </a:t>
            </a:r>
            <a:r>
              <a:rPr lang="en-US" altLang="zh-CN" sz="1100" dirty="0" err="1">
                <a:latin typeface="+mj-lt"/>
              </a:rPr>
              <a:t>mm_struct</a:t>
            </a:r>
            <a:r>
              <a:rPr lang="en-US" altLang="zh-CN" sz="1100" dirty="0">
                <a:latin typeface="+mj-lt"/>
              </a:rPr>
              <a:t> </a:t>
            </a:r>
            <a:r>
              <a:rPr lang="zh-CN" altLang="zh-CN" sz="1100" dirty="0">
                <a:latin typeface="+mj-lt"/>
              </a:rPr>
              <a:t>等结构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不会将原来的数据也拷贝一份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 而是采用了 </a:t>
            </a:r>
            <a:r>
              <a:rPr lang="en-US" altLang="zh-CN" sz="1100" dirty="0">
                <a:latin typeface="+mj-lt"/>
              </a:rPr>
              <a:t>copy-on-write </a:t>
            </a:r>
            <a:r>
              <a:rPr lang="zh-CN" altLang="zh-CN" sz="1100" dirty="0">
                <a:latin typeface="+mj-lt"/>
              </a:rPr>
              <a:t>的策略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因而占用的物理内存不会是原来的两倍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 同时这两个进程的页表项权限都只有读</a:t>
            </a:r>
            <a:r>
              <a:rPr lang="en-US" altLang="zh-CN" sz="1100" dirty="0">
                <a:latin typeface="+mj-lt"/>
              </a:rPr>
              <a:t>.</a:t>
            </a:r>
          </a:p>
          <a:p>
            <a:pPr lvl="0"/>
            <a:r>
              <a:rPr lang="en-US" altLang="zh-CN" sz="1100" dirty="0">
                <a:latin typeface="+mj-lt"/>
              </a:rPr>
              <a:t>5.B.</a:t>
            </a:r>
            <a:r>
              <a:rPr lang="zh-CN" altLang="zh-CN" sz="1100" dirty="0">
                <a:latin typeface="+mj-lt"/>
              </a:rPr>
              <a:t>最佳适应算法的空白区是按小大递增顺利链接在一起</a:t>
            </a:r>
            <a:r>
              <a:rPr lang="en-US" altLang="zh-CN" sz="1100" dirty="0">
                <a:latin typeface="+mj-lt"/>
              </a:rPr>
              <a:t>.</a:t>
            </a:r>
          </a:p>
          <a:p>
            <a:r>
              <a:rPr lang="en-US" altLang="zh-CN" sz="1100" dirty="0">
                <a:latin typeface="+mj-lt"/>
              </a:rPr>
              <a:t>6.B.4KB=2^12,</a:t>
            </a:r>
            <a:r>
              <a:rPr lang="zh-CN" altLang="zh-CN" sz="1100" dirty="0">
                <a:latin typeface="+mj-lt"/>
              </a:rPr>
              <a:t>所以页内地址有 </a:t>
            </a:r>
            <a:r>
              <a:rPr lang="en-US" altLang="zh-CN" sz="1100" dirty="0">
                <a:latin typeface="+mj-lt"/>
              </a:rPr>
              <a:t>12 </a:t>
            </a:r>
            <a:r>
              <a:rPr lang="zh-CN" altLang="zh-CN" sz="1100" dirty="0">
                <a:latin typeface="+mj-lt"/>
              </a:rPr>
              <a:t>位</a:t>
            </a:r>
            <a:r>
              <a:rPr lang="en-US" altLang="zh-CN" sz="1100" dirty="0">
                <a:latin typeface="+mj-lt"/>
              </a:rPr>
              <a:t>.4KB/4B=1K,</a:t>
            </a:r>
            <a:r>
              <a:rPr lang="zh-CN" altLang="zh-CN" sz="1100" dirty="0">
                <a:latin typeface="+mj-lt"/>
              </a:rPr>
              <a:t>所以页目录和每个页表中的页表项数为 </a:t>
            </a:r>
            <a:r>
              <a:rPr lang="en-US" altLang="zh-CN" sz="1100" dirty="0">
                <a:latin typeface="+mj-lt"/>
              </a:rPr>
              <a:t>1K </a:t>
            </a:r>
            <a:r>
              <a:rPr lang="zh-CN" altLang="zh-CN" sz="1100" dirty="0">
                <a:latin typeface="+mj-lt"/>
              </a:rPr>
              <a:t>个</a:t>
            </a:r>
            <a:r>
              <a:rPr lang="en-US" altLang="zh-CN" sz="1100" dirty="0">
                <a:latin typeface="+mj-lt"/>
              </a:rPr>
              <a:t>.</a:t>
            </a:r>
            <a:r>
              <a:rPr lang="zh-CN" altLang="zh-CN" sz="1100" dirty="0">
                <a:latin typeface="+mj-lt"/>
              </a:rPr>
              <a:t>因此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在 </a:t>
            </a:r>
            <a:r>
              <a:rPr lang="en-US" altLang="zh-CN" sz="1100" dirty="0">
                <a:latin typeface="+mj-lt"/>
              </a:rPr>
              <a:t>32 </a:t>
            </a:r>
            <a:r>
              <a:rPr lang="zh-CN" altLang="zh-CN" sz="1100" dirty="0">
                <a:latin typeface="+mj-lt"/>
              </a:rPr>
              <a:t>位的虚拟地址中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最低的 </a:t>
            </a:r>
            <a:r>
              <a:rPr lang="en-US" altLang="zh-CN" sz="1100" dirty="0">
                <a:latin typeface="+mj-lt"/>
              </a:rPr>
              <a:t>12 </a:t>
            </a:r>
            <a:r>
              <a:rPr lang="zh-CN" altLang="zh-CN" sz="1100" dirty="0">
                <a:latin typeface="+mj-lt"/>
              </a:rPr>
              <a:t>位为页内地址</a:t>
            </a:r>
            <a:r>
              <a:rPr lang="en-US" altLang="zh-CN" sz="1100" dirty="0">
                <a:latin typeface="+mj-lt"/>
              </a:rPr>
              <a:t>(Offset),</a:t>
            </a:r>
            <a:r>
              <a:rPr lang="zh-CN" altLang="zh-CN" sz="1100" dirty="0">
                <a:latin typeface="+mj-lt"/>
              </a:rPr>
              <a:t>最高的 </a:t>
            </a:r>
            <a:r>
              <a:rPr lang="en-US" altLang="zh-CN" sz="1100" dirty="0">
                <a:latin typeface="+mj-lt"/>
              </a:rPr>
              <a:t>10 </a:t>
            </a:r>
            <a:r>
              <a:rPr lang="zh-CN" altLang="zh-CN" sz="1100" dirty="0">
                <a:latin typeface="+mj-lt"/>
              </a:rPr>
              <a:t>位为页目录的虚拟地址</a:t>
            </a:r>
            <a:r>
              <a:rPr lang="en-US" altLang="zh-CN" sz="1100" dirty="0">
                <a:latin typeface="+mj-lt"/>
              </a:rPr>
              <a:t>(Dir),</a:t>
            </a:r>
            <a:r>
              <a:rPr lang="zh-CN" altLang="zh-CN" sz="1100" dirty="0">
                <a:latin typeface="+mj-lt"/>
              </a:rPr>
              <a:t>中间 </a:t>
            </a:r>
            <a:r>
              <a:rPr lang="en-US" altLang="zh-CN" sz="1100" dirty="0">
                <a:latin typeface="+mj-lt"/>
              </a:rPr>
              <a:t>10 </a:t>
            </a:r>
            <a:r>
              <a:rPr lang="zh-CN" altLang="zh-CN" sz="1100" dirty="0">
                <a:latin typeface="+mj-lt"/>
              </a:rPr>
              <a:t>位为页表的虚拟地址</a:t>
            </a:r>
            <a:r>
              <a:rPr lang="en-US" altLang="zh-CN" sz="1100" dirty="0">
                <a:latin typeface="+mj-lt"/>
              </a:rPr>
              <a:t>(Table).</a:t>
            </a:r>
            <a:r>
              <a:rPr lang="zh-CN" altLang="zh-CN" sz="1100" dirty="0">
                <a:latin typeface="+mj-lt"/>
              </a:rPr>
              <a:t>十六进制逻辑地址 </a:t>
            </a:r>
            <a:r>
              <a:rPr lang="en-US" altLang="zh-CN" sz="1100" dirty="0">
                <a:latin typeface="+mj-lt"/>
              </a:rPr>
              <a:t>8052CB </a:t>
            </a:r>
            <a:r>
              <a:rPr lang="zh-CN" altLang="zh-CN" sz="1100" dirty="0">
                <a:latin typeface="+mj-lt"/>
              </a:rPr>
              <a:t>转换为二进制后为 </a:t>
            </a:r>
            <a:r>
              <a:rPr lang="en-US" altLang="zh-CN" sz="1100" dirty="0">
                <a:latin typeface="+mj-lt"/>
              </a:rPr>
              <a:t>10 0000000101 001011001011,Dir </a:t>
            </a:r>
            <a:r>
              <a:rPr lang="zh-CN" altLang="zh-CN" sz="1100" dirty="0">
                <a:latin typeface="+mj-lt"/>
              </a:rPr>
              <a:t>为 </a:t>
            </a:r>
            <a:r>
              <a:rPr lang="en-US" altLang="zh-CN" sz="1100" dirty="0">
                <a:latin typeface="+mj-lt"/>
              </a:rPr>
              <a:t>10,</a:t>
            </a:r>
            <a:r>
              <a:rPr lang="zh-CN" altLang="zh-CN" sz="1100" dirty="0">
                <a:latin typeface="+mj-lt"/>
              </a:rPr>
              <a:t>即 </a:t>
            </a:r>
            <a:r>
              <a:rPr lang="en-US" altLang="zh-CN" sz="1100" dirty="0">
                <a:latin typeface="+mj-lt"/>
              </a:rPr>
              <a:t>10 </a:t>
            </a:r>
            <a:r>
              <a:rPr lang="zh-CN" altLang="zh-CN" sz="1100" dirty="0">
                <a:latin typeface="+mj-lt"/>
              </a:rPr>
              <a:t>进制的 </a:t>
            </a:r>
            <a:r>
              <a:rPr lang="en-US" altLang="zh-CN" sz="1100" dirty="0">
                <a:latin typeface="+mj-lt"/>
              </a:rPr>
              <a:t>2,</a:t>
            </a:r>
            <a:r>
              <a:rPr lang="zh-CN" altLang="zh-CN" sz="1100" dirty="0">
                <a:latin typeface="+mj-lt"/>
              </a:rPr>
              <a:t>在表中对应到页表 </a:t>
            </a:r>
            <a:r>
              <a:rPr lang="en-US" altLang="zh-CN" sz="1100" dirty="0">
                <a:latin typeface="+mj-lt"/>
              </a:rPr>
              <a:t>1.Table </a:t>
            </a:r>
            <a:r>
              <a:rPr lang="zh-CN" altLang="zh-CN" sz="1100" dirty="0">
                <a:latin typeface="+mj-lt"/>
              </a:rPr>
              <a:t>为</a:t>
            </a:r>
          </a:p>
          <a:p>
            <a:r>
              <a:rPr lang="en-US" altLang="zh-CN" sz="1100" dirty="0">
                <a:latin typeface="+mj-lt"/>
              </a:rPr>
              <a:t>101,</a:t>
            </a:r>
            <a:r>
              <a:rPr lang="zh-CN" altLang="zh-CN" sz="1100" dirty="0">
                <a:latin typeface="+mj-lt"/>
              </a:rPr>
              <a:t>即 </a:t>
            </a:r>
            <a:r>
              <a:rPr lang="en-US" altLang="zh-CN" sz="1100" dirty="0">
                <a:latin typeface="+mj-lt"/>
              </a:rPr>
              <a:t>10 </a:t>
            </a:r>
            <a:r>
              <a:rPr lang="zh-CN" altLang="zh-CN" sz="1100" dirty="0">
                <a:latin typeface="+mj-lt"/>
              </a:rPr>
              <a:t>进制的 </a:t>
            </a:r>
            <a:r>
              <a:rPr lang="en-US" altLang="zh-CN" sz="1100" dirty="0">
                <a:latin typeface="+mj-lt"/>
              </a:rPr>
              <a:t>5,</a:t>
            </a:r>
            <a:r>
              <a:rPr lang="zh-CN" altLang="zh-CN" sz="1100" dirty="0">
                <a:latin typeface="+mj-lt"/>
              </a:rPr>
              <a:t>在表中对应到物理页面 </a:t>
            </a:r>
            <a:r>
              <a:rPr lang="en-US" altLang="zh-CN" sz="1100" dirty="0">
                <a:latin typeface="+mj-lt"/>
              </a:rPr>
              <a:t>7.</a:t>
            </a:r>
            <a:r>
              <a:rPr lang="zh-CN" altLang="zh-CN" sz="1100" dirty="0">
                <a:latin typeface="+mj-lt"/>
              </a:rPr>
              <a:t>因此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物理地址应为 </a:t>
            </a:r>
            <a:r>
              <a:rPr lang="en-US" altLang="zh-CN" sz="1100" dirty="0">
                <a:latin typeface="+mj-lt"/>
              </a:rPr>
              <a:t>7 </a:t>
            </a:r>
            <a:r>
              <a:rPr lang="zh-CN" altLang="zh-CN" sz="1100" dirty="0">
                <a:latin typeface="+mj-lt"/>
              </a:rPr>
              <a:t>的二进制 </a:t>
            </a:r>
            <a:r>
              <a:rPr lang="en-US" altLang="zh-CN" sz="1100" dirty="0">
                <a:latin typeface="+mj-lt"/>
              </a:rPr>
              <a:t>111 </a:t>
            </a:r>
            <a:r>
              <a:rPr lang="zh-CN" altLang="zh-CN" sz="1100" dirty="0">
                <a:latin typeface="+mj-lt"/>
              </a:rPr>
              <a:t>和 </a:t>
            </a:r>
            <a:r>
              <a:rPr lang="en-US" altLang="zh-CN" sz="1100" dirty="0">
                <a:latin typeface="+mj-lt"/>
              </a:rPr>
              <a:t>Offset </a:t>
            </a:r>
            <a:r>
              <a:rPr lang="zh-CN" altLang="zh-CN" sz="1100" dirty="0">
                <a:latin typeface="+mj-lt"/>
              </a:rPr>
              <a:t>的拼合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即 </a:t>
            </a:r>
            <a:r>
              <a:rPr lang="en-US" altLang="zh-CN" sz="1100" dirty="0">
                <a:latin typeface="+mj-lt"/>
              </a:rPr>
              <a:t>111001011001011,</a:t>
            </a:r>
            <a:r>
              <a:rPr lang="zh-CN" altLang="zh-CN" sz="1100" dirty="0">
                <a:latin typeface="+mj-lt"/>
              </a:rPr>
              <a:t>转换为十进制为 </a:t>
            </a:r>
            <a:r>
              <a:rPr lang="en-US" altLang="zh-CN" sz="1100" dirty="0">
                <a:latin typeface="+mj-lt"/>
              </a:rPr>
              <a:t>29387,</a:t>
            </a:r>
            <a:r>
              <a:rPr lang="zh-CN" altLang="zh-CN" sz="1100" dirty="0">
                <a:latin typeface="+mj-lt"/>
              </a:rPr>
              <a:t>答案为 </a:t>
            </a:r>
            <a:r>
              <a:rPr lang="en-US" altLang="zh-CN" sz="1100" dirty="0">
                <a:latin typeface="+mj-lt"/>
              </a:rPr>
              <a:t>B.</a:t>
            </a:r>
            <a:endParaRPr lang="zh-CN" altLang="zh-CN" sz="1100" dirty="0">
              <a:latin typeface="+mj-lt"/>
            </a:endParaRPr>
          </a:p>
          <a:p>
            <a:pPr lvl="0"/>
            <a:r>
              <a:rPr lang="en-US" altLang="zh-CN" sz="1100" dirty="0">
                <a:latin typeface="+mj-lt"/>
              </a:rPr>
              <a:t>7.C.</a:t>
            </a:r>
            <a:r>
              <a:rPr lang="zh-CN" altLang="zh-CN" sz="1100" dirty="0">
                <a:latin typeface="+mj-lt"/>
              </a:rPr>
              <a:t>由题意</a:t>
            </a:r>
            <a:r>
              <a:rPr lang="en-US" altLang="zh-CN" sz="1100" dirty="0">
                <a:latin typeface="+mj-lt"/>
              </a:rPr>
              <a:t>,64 </a:t>
            </a:r>
            <a:r>
              <a:rPr lang="zh-CN" altLang="zh-CN" sz="1100" dirty="0">
                <a:latin typeface="+mj-lt"/>
              </a:rPr>
              <a:t>位虚拟地址的虚拟空间大小为 </a:t>
            </a:r>
            <a:r>
              <a:rPr lang="en-US" altLang="zh-CN" sz="1100" dirty="0">
                <a:latin typeface="+mj-lt"/>
              </a:rPr>
              <a:t>2</a:t>
            </a:r>
            <a:r>
              <a:rPr lang="en-US" altLang="zh-CN" sz="1100" baseline="30000" dirty="0">
                <a:latin typeface="+mj-lt"/>
              </a:rPr>
              <a:t>64</a:t>
            </a:r>
            <a:r>
              <a:rPr lang="en-US" altLang="zh-CN" sz="1100" dirty="0">
                <a:latin typeface="+mj-lt"/>
              </a:rPr>
              <a:t>.</a:t>
            </a:r>
            <a:r>
              <a:rPr lang="zh-CN" altLang="zh-CN" sz="1100" dirty="0">
                <a:latin typeface="+mj-lt"/>
              </a:rPr>
              <a:t>页面长为 </a:t>
            </a:r>
            <a:r>
              <a:rPr lang="en-US" altLang="zh-CN" sz="1100" dirty="0">
                <a:latin typeface="+mj-lt"/>
              </a:rPr>
              <a:t>8KB,</a:t>
            </a:r>
            <a:r>
              <a:rPr lang="zh-CN" altLang="zh-CN" sz="1100" dirty="0">
                <a:latin typeface="+mj-lt"/>
              </a:rPr>
              <a:t>页表项 </a:t>
            </a:r>
            <a:r>
              <a:rPr lang="en-US" altLang="zh-CN" sz="1100" dirty="0">
                <a:latin typeface="+mj-lt"/>
              </a:rPr>
              <a:t>4 </a:t>
            </a:r>
            <a:r>
              <a:rPr lang="zh-CN" altLang="zh-CN" sz="1100" dirty="0">
                <a:latin typeface="+mj-lt"/>
              </a:rPr>
              <a:t>字节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所以一个页面可存放 </a:t>
            </a:r>
            <a:r>
              <a:rPr lang="en-US" altLang="zh-CN" sz="1100" dirty="0">
                <a:latin typeface="+mj-lt"/>
              </a:rPr>
              <a:t>2K </a:t>
            </a:r>
            <a:r>
              <a:rPr lang="zh-CN" altLang="zh-CN" sz="1100" dirty="0">
                <a:latin typeface="+mj-lt"/>
              </a:rPr>
              <a:t>个表项</a:t>
            </a:r>
            <a:r>
              <a:rPr lang="en-US" altLang="zh-CN" sz="1100" dirty="0">
                <a:latin typeface="+mj-lt"/>
              </a:rPr>
              <a:t>.</a:t>
            </a:r>
            <a:r>
              <a:rPr lang="zh-CN" altLang="zh-CN" sz="1100" dirty="0">
                <a:latin typeface="+mj-lt"/>
              </a:rPr>
              <a:t>由于最高层页表占 </a:t>
            </a:r>
            <a:r>
              <a:rPr lang="en-US" altLang="zh-CN" sz="1100" dirty="0">
                <a:latin typeface="+mj-lt"/>
              </a:rPr>
              <a:t>1 </a:t>
            </a:r>
            <a:r>
              <a:rPr lang="zh-CN" altLang="zh-CN" sz="1100" dirty="0">
                <a:latin typeface="+mj-lt"/>
              </a:rPr>
              <a:t>页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也就是说其页表项个数最多为 </a:t>
            </a:r>
            <a:r>
              <a:rPr lang="en-US" altLang="zh-CN" sz="1100" dirty="0">
                <a:latin typeface="+mj-lt"/>
              </a:rPr>
              <a:t>2K </a:t>
            </a:r>
            <a:r>
              <a:rPr lang="zh-CN" altLang="zh-CN" sz="1100" dirty="0">
                <a:latin typeface="+mj-lt"/>
              </a:rPr>
              <a:t>个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每一项对应一页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每页又可存放 </a:t>
            </a:r>
            <a:r>
              <a:rPr lang="en-US" altLang="zh-CN" sz="1100" dirty="0">
                <a:latin typeface="+mj-lt"/>
              </a:rPr>
              <a:t>2K </a:t>
            </a:r>
            <a:r>
              <a:rPr lang="zh-CN" altLang="zh-CN" sz="1100" dirty="0">
                <a:latin typeface="+mj-lt"/>
              </a:rPr>
              <a:t>个页表项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依次类推可知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采用的分页层数为</a:t>
            </a:r>
            <a:r>
              <a:rPr lang="en-US" altLang="zh-CN" sz="1100" dirty="0">
                <a:latin typeface="+mj-lt"/>
              </a:rPr>
              <a:t>:5 </a:t>
            </a:r>
            <a:r>
              <a:rPr lang="zh-CN" altLang="zh-CN" sz="1100" dirty="0">
                <a:latin typeface="+mj-lt"/>
              </a:rPr>
              <a:t>层</a:t>
            </a:r>
            <a:r>
              <a:rPr lang="en-US" altLang="zh-CN" sz="1100" dirty="0">
                <a:latin typeface="+mj-lt"/>
              </a:rPr>
              <a:t>.</a:t>
            </a:r>
          </a:p>
          <a:p>
            <a:pPr lvl="0"/>
            <a:r>
              <a:rPr lang="en-US" altLang="zh-CN" sz="1100" dirty="0">
                <a:latin typeface="+mj-lt"/>
              </a:rPr>
              <a:t>8.B.</a:t>
            </a:r>
          </a:p>
          <a:p>
            <a:pPr lvl="0"/>
            <a:r>
              <a:rPr lang="en-US" altLang="zh-CN" sz="1100" dirty="0">
                <a:latin typeface="+mj-lt"/>
              </a:rPr>
              <a:t>9.B.</a:t>
            </a:r>
          </a:p>
          <a:p>
            <a:r>
              <a:rPr lang="en-US" altLang="zh-CN" sz="1100" dirty="0">
                <a:latin typeface="+mj-lt"/>
              </a:rPr>
              <a:t>10.B. (VPN = TLBT + TLBI).</a:t>
            </a:r>
          </a:p>
          <a:p>
            <a:pPr lvl="0"/>
            <a:r>
              <a:rPr lang="en-US" altLang="zh-CN" sz="1100" dirty="0">
                <a:latin typeface="+mj-lt"/>
              </a:rPr>
              <a:t>11.D.</a:t>
            </a:r>
            <a:r>
              <a:rPr lang="zh-CN" altLang="zh-CN" sz="1100" dirty="0">
                <a:latin typeface="+mj-lt"/>
              </a:rPr>
              <a:t>首次释放不一定是空闲块数量的线性时间</a:t>
            </a:r>
            <a:r>
              <a:rPr lang="en-US" altLang="zh-CN" sz="1100" dirty="0">
                <a:latin typeface="+mj-lt"/>
              </a:rPr>
              <a:t>.</a:t>
            </a:r>
          </a:p>
          <a:p>
            <a:pPr lvl="0"/>
            <a:r>
              <a:rPr lang="en-US" altLang="zh-CN" sz="1100" dirty="0">
                <a:latin typeface="+mj-lt"/>
              </a:rPr>
              <a:t>12. B.</a:t>
            </a:r>
            <a:r>
              <a:rPr lang="zh-CN" altLang="zh-CN" sz="1100" dirty="0">
                <a:latin typeface="+mj-lt"/>
              </a:rPr>
              <a:t>考察物理地址和虚拟地址的映射关系</a:t>
            </a:r>
            <a:r>
              <a:rPr lang="en-US" altLang="zh-CN" sz="1100" dirty="0">
                <a:latin typeface="+mj-lt"/>
              </a:rPr>
              <a:t>.</a:t>
            </a:r>
            <a:r>
              <a:rPr lang="zh-CN" altLang="zh-CN" sz="1100" dirty="0">
                <a:latin typeface="+mj-lt"/>
              </a:rPr>
              <a:t>同一个</a:t>
            </a:r>
            <a:r>
              <a:rPr lang="en-US" altLang="zh-CN" sz="1100" dirty="0">
                <a:latin typeface="+mj-lt"/>
              </a:rPr>
              <a:t> page.</a:t>
            </a:r>
          </a:p>
          <a:p>
            <a:pPr lvl="0"/>
            <a:endParaRPr lang="en-US" altLang="zh-CN" sz="1100" dirty="0">
              <a:latin typeface="+mj-lt"/>
            </a:endParaRPr>
          </a:p>
          <a:p>
            <a:pPr lvl="0"/>
            <a:r>
              <a:rPr lang="zh-CN" altLang="en-US" sz="1100" dirty="0">
                <a:latin typeface="+mj-lt"/>
              </a:rPr>
              <a:t>二、非选择题</a:t>
            </a:r>
            <a:endParaRPr lang="en-US" altLang="zh-CN" sz="1100" dirty="0">
              <a:latin typeface="+mj-lt"/>
            </a:endParaRPr>
          </a:p>
          <a:p>
            <a:endParaRPr lang="en-US" altLang="zh-CN" sz="1100" dirty="0">
              <a:latin typeface="+mj-lt"/>
            </a:endParaRPr>
          </a:p>
          <a:p>
            <a:r>
              <a:rPr lang="en-US" altLang="zh-CN" sz="1100" dirty="0">
                <a:latin typeface="+mj-lt"/>
              </a:rPr>
              <a:t>13.</a:t>
            </a:r>
            <a:r>
              <a:rPr lang="zh-CN" altLang="zh-CN" sz="1100" dirty="0">
                <a:latin typeface="+mj-lt"/>
              </a:rPr>
              <a:t>答案</a:t>
            </a:r>
            <a:endParaRPr lang="en-US" altLang="zh-CN" sz="1100" dirty="0">
              <a:latin typeface="+mj-lt"/>
            </a:endParaRPr>
          </a:p>
          <a:p>
            <a:r>
              <a:rPr lang="en-US" altLang="zh-CN" sz="1100" dirty="0">
                <a:latin typeface="+mj-lt"/>
              </a:rPr>
              <a:t>I:1024, 5</a:t>
            </a:r>
            <a:endParaRPr lang="zh-CN" altLang="zh-CN" sz="1100" dirty="0">
              <a:latin typeface="+mj-lt"/>
            </a:endParaRPr>
          </a:p>
          <a:p>
            <a:r>
              <a:rPr lang="en-US" altLang="zh-CN" sz="1100" dirty="0">
                <a:latin typeface="+mj-lt"/>
              </a:rPr>
              <a:t>II:</a:t>
            </a:r>
            <a:r>
              <a:rPr lang="zh-CN" altLang="zh-CN" sz="1100" dirty="0">
                <a:latin typeface="+mj-lt"/>
              </a:rPr>
              <a:t>第一次试图向地址 </a:t>
            </a:r>
            <a:r>
              <a:rPr lang="en-US" altLang="zh-CN" sz="1100" dirty="0">
                <a:latin typeface="+mj-lt"/>
              </a:rPr>
              <a:t>0xD7416560 </a:t>
            </a:r>
            <a:r>
              <a:rPr lang="zh-CN" altLang="zh-CN" sz="1100" dirty="0">
                <a:latin typeface="+mj-lt"/>
              </a:rPr>
              <a:t>写入内容</a:t>
            </a:r>
            <a:r>
              <a:rPr lang="en-US" altLang="zh-CN" sz="1100" dirty="0">
                <a:latin typeface="+mj-lt"/>
              </a:rPr>
              <a:t>,TLB </a:t>
            </a:r>
            <a:r>
              <a:rPr lang="zh-CN" altLang="zh-CN" sz="1100" dirty="0">
                <a:latin typeface="+mj-lt"/>
              </a:rPr>
              <a:t>索引为</a:t>
            </a:r>
            <a:r>
              <a:rPr lang="zh-CN" altLang="zh-CN" sz="1100" u="sng" dirty="0">
                <a:latin typeface="+mj-lt"/>
              </a:rPr>
              <a:t> </a:t>
            </a:r>
            <a:r>
              <a:rPr lang="en-US" altLang="zh-CN" sz="1100" u="sng" dirty="0">
                <a:latin typeface="+mj-lt"/>
              </a:rPr>
              <a:t>6 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完成写之后该项 </a:t>
            </a:r>
            <a:r>
              <a:rPr lang="en-US" altLang="zh-CN" sz="1100" dirty="0">
                <a:latin typeface="+mj-lt"/>
              </a:rPr>
              <a:t>TLB</a:t>
            </a:r>
            <a:r>
              <a:rPr lang="zh-CN" altLang="zh-CN" sz="1100" dirty="0">
                <a:latin typeface="+mj-lt"/>
              </a:rPr>
              <a:t>内容是</a:t>
            </a:r>
            <a:r>
              <a:rPr lang="zh-CN" altLang="zh-CN" sz="1100" u="sng" dirty="0">
                <a:latin typeface="+mj-lt"/>
              </a:rPr>
              <a:t> </a:t>
            </a:r>
            <a:r>
              <a:rPr lang="en-US" altLang="zh-CN" sz="1100" u="sng" dirty="0">
                <a:latin typeface="+mj-lt"/>
              </a:rPr>
              <a:t>0x00A23067 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二级页表页表项地址为</a:t>
            </a:r>
            <a:r>
              <a:rPr lang="zh-CN" altLang="zh-CN" sz="1100" u="sng" dirty="0">
                <a:latin typeface="+mj-lt"/>
              </a:rPr>
              <a:t> </a:t>
            </a:r>
            <a:r>
              <a:rPr lang="en-US" altLang="zh-CN" sz="1100" u="sng" dirty="0">
                <a:latin typeface="+mj-lt"/>
              </a:rPr>
              <a:t>\ 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物理地址是</a:t>
            </a:r>
            <a:r>
              <a:rPr lang="zh-CN" altLang="zh-CN" sz="1100" u="sng" dirty="0">
                <a:latin typeface="+mj-lt"/>
              </a:rPr>
              <a:t> </a:t>
            </a:r>
            <a:r>
              <a:rPr lang="en-US" altLang="zh-CN" sz="1100" u="sng" dirty="0">
                <a:latin typeface="+mj-lt"/>
              </a:rPr>
              <a:t>0x00A23560 </a:t>
            </a:r>
            <a:r>
              <a:rPr lang="en-US" altLang="zh-CN" sz="1100" dirty="0">
                <a:latin typeface="+mj-lt"/>
              </a:rPr>
              <a:t>.</a:t>
            </a:r>
            <a:r>
              <a:rPr lang="zh-CN" altLang="zh-CN" sz="1100" dirty="0">
                <a:latin typeface="+mj-lt"/>
              </a:rPr>
              <a:t>第二次试图向地址 </a:t>
            </a:r>
            <a:r>
              <a:rPr lang="en-US" altLang="zh-CN" sz="1100" dirty="0">
                <a:latin typeface="+mj-lt"/>
              </a:rPr>
              <a:t>0x0401369B </a:t>
            </a:r>
            <a:r>
              <a:rPr lang="zh-CN" altLang="zh-CN" sz="1100" dirty="0">
                <a:latin typeface="+mj-lt"/>
              </a:rPr>
              <a:t>写入内容</a:t>
            </a:r>
            <a:r>
              <a:rPr lang="en-US" altLang="zh-CN" sz="1100" dirty="0">
                <a:latin typeface="+mj-lt"/>
              </a:rPr>
              <a:t>,TLB </a:t>
            </a:r>
            <a:r>
              <a:rPr lang="zh-CN" altLang="zh-CN" sz="1100" dirty="0">
                <a:latin typeface="+mj-lt"/>
              </a:rPr>
              <a:t>索引为</a:t>
            </a:r>
            <a:r>
              <a:rPr lang="zh-CN" altLang="zh-CN" sz="1100" u="sng" dirty="0">
                <a:latin typeface="+mj-lt"/>
              </a:rPr>
              <a:t> </a:t>
            </a:r>
            <a:r>
              <a:rPr lang="en-US" altLang="zh-CN" sz="1100" u="sng" dirty="0">
                <a:latin typeface="+mj-lt"/>
              </a:rPr>
              <a:t>3 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完成写之后该项 </a:t>
            </a:r>
            <a:r>
              <a:rPr lang="en-US" altLang="zh-CN" sz="1100" dirty="0">
                <a:latin typeface="+mj-lt"/>
              </a:rPr>
              <a:t>TLB </a:t>
            </a:r>
            <a:r>
              <a:rPr lang="zh-CN" altLang="zh-CN" sz="1100" dirty="0">
                <a:latin typeface="+mj-lt"/>
              </a:rPr>
              <a:t>内容是</a:t>
            </a:r>
            <a:r>
              <a:rPr lang="zh-CN" altLang="zh-CN" sz="1100" u="sng" dirty="0">
                <a:latin typeface="+mj-lt"/>
              </a:rPr>
              <a:t> </a:t>
            </a:r>
            <a:r>
              <a:rPr lang="en-US" altLang="zh-CN" sz="1100" u="sng" dirty="0">
                <a:latin typeface="+mj-lt"/>
              </a:rPr>
              <a:t>0x00BA4067 </a:t>
            </a:r>
            <a:r>
              <a:rPr lang="zh-CN" altLang="zh-CN" sz="1100" dirty="0">
                <a:latin typeface="+mj-lt"/>
              </a:rPr>
              <a:t>二级页表页表项所在地址为</a:t>
            </a:r>
            <a:r>
              <a:rPr lang="zh-CN" altLang="zh-CN" sz="1100" u="sng" dirty="0">
                <a:latin typeface="+mj-lt"/>
              </a:rPr>
              <a:t> </a:t>
            </a:r>
            <a:r>
              <a:rPr lang="en-US" altLang="zh-CN" sz="1100" u="sng" dirty="0">
                <a:latin typeface="+mj-lt"/>
              </a:rPr>
              <a:t>0x29DE404C 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物理地址是 </a:t>
            </a:r>
            <a:r>
              <a:rPr lang="en-US" altLang="zh-CN" sz="1100" u="sng" dirty="0">
                <a:latin typeface="+mj-lt"/>
              </a:rPr>
              <a:t>0x00BA469B </a:t>
            </a:r>
            <a:r>
              <a:rPr lang="en-US" altLang="zh-CN" sz="1100" dirty="0">
                <a:latin typeface="+mj-lt"/>
              </a:rPr>
              <a:t>.</a:t>
            </a:r>
            <a:endParaRPr lang="zh-CN" altLang="zh-CN" sz="1100" dirty="0">
              <a:latin typeface="+mj-lt"/>
            </a:endParaRPr>
          </a:p>
          <a:p>
            <a:r>
              <a:rPr lang="en-US" altLang="zh-CN" sz="1100" dirty="0">
                <a:latin typeface="+mj-lt"/>
              </a:rPr>
              <a:t>III:5,15</a:t>
            </a:r>
          </a:p>
          <a:p>
            <a:endParaRPr lang="en-US" altLang="zh-CN" sz="1100" dirty="0">
              <a:latin typeface="+mj-lt"/>
            </a:endParaRPr>
          </a:p>
          <a:p>
            <a:r>
              <a:rPr lang="en-US" altLang="zh-CN" sz="1100" dirty="0">
                <a:latin typeface="+mj-lt"/>
              </a:rPr>
              <a:t>14.</a:t>
            </a:r>
            <a:r>
              <a:rPr lang="zh-CN" altLang="zh-CN" sz="1100" dirty="0">
                <a:latin typeface="+mj-lt"/>
              </a:rPr>
              <a:t>答案</a:t>
            </a:r>
            <a:r>
              <a:rPr lang="en-US" altLang="zh-CN" sz="1100" dirty="0">
                <a:latin typeface="+mj-lt"/>
              </a:rPr>
              <a:t>:</a:t>
            </a:r>
            <a:endParaRPr lang="zh-CN" altLang="zh-CN" sz="1100" dirty="0">
              <a:latin typeface="+mj-lt"/>
            </a:endParaRPr>
          </a:p>
          <a:p>
            <a:r>
              <a:rPr lang="en-US" altLang="zh-CN" sz="1100" dirty="0">
                <a:latin typeface="+mj-lt"/>
              </a:rPr>
              <a:t>I:(1)128;(2)0;(3)0;</a:t>
            </a:r>
            <a:br>
              <a:rPr lang="en-US" altLang="zh-CN" sz="1100" dirty="0">
                <a:latin typeface="+mj-lt"/>
              </a:rPr>
            </a:br>
            <a:r>
              <a:rPr lang="zh-CN" altLang="zh-CN" sz="1100" dirty="0">
                <a:latin typeface="+mj-lt"/>
              </a:rPr>
              <a:t>两个虚拟地址映射的是同一块物理内存</a:t>
            </a:r>
            <a:r>
              <a:rPr lang="en-US" altLang="zh-CN" sz="1100" dirty="0">
                <a:latin typeface="+mj-lt"/>
              </a:rPr>
              <a:t>;</a:t>
            </a:r>
            <a:r>
              <a:rPr lang="zh-CN" altLang="zh-CN" sz="1100" dirty="0">
                <a:latin typeface="+mj-lt"/>
              </a:rPr>
              <a:t>因此读出的就是写入的</a:t>
            </a:r>
            <a:r>
              <a:rPr lang="en-US" altLang="zh-CN" sz="1100" dirty="0">
                <a:latin typeface="+mj-lt"/>
              </a:rPr>
              <a:t>;</a:t>
            </a:r>
            <a:r>
              <a:rPr lang="zh-CN" altLang="zh-CN" sz="1100" dirty="0">
                <a:latin typeface="+mj-lt"/>
              </a:rPr>
              <a:t>此过程中全部</a:t>
            </a:r>
            <a:r>
              <a:rPr lang="en-US" altLang="zh-CN" sz="1100" dirty="0">
                <a:latin typeface="+mj-lt"/>
              </a:rPr>
              <a:t>TLB </a:t>
            </a:r>
            <a:r>
              <a:rPr lang="en-US" altLang="zh-CN" sz="1100" dirty="0" err="1">
                <a:latin typeface="+mj-lt"/>
              </a:rPr>
              <a:t>命中,因而既无</a:t>
            </a:r>
            <a:r>
              <a:rPr lang="en-US" altLang="zh-CN" sz="1100" dirty="0">
                <a:latin typeface="+mj-lt"/>
              </a:rPr>
              <a:t> TLB </a:t>
            </a:r>
            <a:r>
              <a:rPr lang="en-US" altLang="zh-CN" sz="1100" dirty="0" err="1">
                <a:latin typeface="+mj-lt"/>
              </a:rPr>
              <a:t>miss,也不会有</a:t>
            </a:r>
            <a:r>
              <a:rPr lang="en-US" altLang="zh-CN" sz="1100" dirty="0">
                <a:latin typeface="+mj-lt"/>
              </a:rPr>
              <a:t> page fault.</a:t>
            </a:r>
            <a:endParaRPr lang="zh-CN" altLang="zh-CN" sz="1100" dirty="0">
              <a:latin typeface="+mj-lt"/>
            </a:endParaRPr>
          </a:p>
          <a:p>
            <a:pPr lvl="0"/>
            <a:r>
              <a:rPr lang="en-US" altLang="zh-CN" sz="1100" dirty="0">
                <a:latin typeface="+mj-lt"/>
              </a:rPr>
              <a:t>II:</a:t>
            </a:r>
            <a:r>
              <a:rPr lang="zh-CN" altLang="zh-CN" sz="1100" dirty="0">
                <a:latin typeface="+mj-lt"/>
              </a:rPr>
              <a:t>不确定</a:t>
            </a:r>
            <a:r>
              <a:rPr lang="en-US" altLang="zh-CN" sz="1100" dirty="0">
                <a:latin typeface="+mj-lt"/>
              </a:rPr>
              <a:t>;</a:t>
            </a:r>
            <a:r>
              <a:rPr lang="zh-CN" altLang="zh-CN" sz="1100" dirty="0">
                <a:latin typeface="+mj-lt"/>
              </a:rPr>
              <a:t>因为是大页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一定不是当前页目录项对应的页表页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但不一定该页 面不会用作其他页目录项对应的页表页</a:t>
            </a:r>
            <a:r>
              <a:rPr lang="en-US" altLang="zh-CN" sz="1100" dirty="0">
                <a:latin typeface="+mj-lt"/>
              </a:rPr>
              <a:t>.</a:t>
            </a:r>
            <a:endParaRPr lang="zh-CN" altLang="zh-CN" sz="1100" dirty="0">
              <a:latin typeface="+mj-lt"/>
            </a:endParaRPr>
          </a:p>
          <a:p>
            <a:pPr lvl="0"/>
            <a:r>
              <a:rPr lang="zh-CN" altLang="zh-CN" sz="1100" dirty="0">
                <a:latin typeface="+mj-lt"/>
              </a:rPr>
              <a:t>是</a:t>
            </a:r>
            <a:r>
              <a:rPr lang="en-US" altLang="zh-CN" sz="1100" dirty="0">
                <a:latin typeface="+mj-lt"/>
              </a:rPr>
              <a:t>;</a:t>
            </a:r>
            <a:r>
              <a:rPr lang="zh-CN" altLang="zh-CN" sz="1100" dirty="0">
                <a:latin typeface="+mj-lt"/>
              </a:rPr>
              <a:t>当前页目录项</a:t>
            </a:r>
            <a:r>
              <a:rPr lang="en-US" altLang="zh-CN" sz="1100" dirty="0">
                <a:latin typeface="+mj-lt"/>
              </a:rPr>
              <a:t>(977)</a:t>
            </a:r>
            <a:r>
              <a:rPr lang="zh-CN" altLang="zh-CN" sz="1100" dirty="0">
                <a:latin typeface="+mj-lt"/>
              </a:rPr>
              <a:t>对应的页表页</a:t>
            </a:r>
            <a:r>
              <a:rPr lang="en-US" altLang="zh-CN" sz="1100" dirty="0">
                <a:latin typeface="+mj-lt"/>
              </a:rPr>
              <a:t>.</a:t>
            </a:r>
            <a:endParaRPr lang="zh-CN" altLang="zh-CN" sz="1100" dirty="0">
              <a:latin typeface="+mj-lt"/>
            </a:endParaRPr>
          </a:p>
          <a:p>
            <a:pPr lvl="0"/>
            <a:r>
              <a:rPr lang="zh-CN" altLang="zh-CN" sz="1100" dirty="0">
                <a:latin typeface="+mj-lt"/>
              </a:rPr>
              <a:t>不确定</a:t>
            </a:r>
            <a:r>
              <a:rPr lang="en-US" altLang="zh-CN" sz="1100" dirty="0">
                <a:latin typeface="+mj-lt"/>
              </a:rPr>
              <a:t>;</a:t>
            </a:r>
            <a:r>
              <a:rPr lang="zh-CN" altLang="zh-CN" sz="1100" dirty="0">
                <a:latin typeface="+mj-lt"/>
              </a:rPr>
              <a:t>任何页面都可能用作页表页</a:t>
            </a:r>
            <a:r>
              <a:rPr lang="en-US" altLang="zh-CN" sz="1100" dirty="0">
                <a:latin typeface="+mj-lt"/>
              </a:rPr>
              <a:t>.</a:t>
            </a:r>
            <a:endParaRPr lang="zh-CN" altLang="zh-CN" sz="1100" dirty="0">
              <a:latin typeface="+mj-lt"/>
            </a:endParaRPr>
          </a:p>
          <a:p>
            <a:r>
              <a:rPr lang="en-US" altLang="zh-CN" sz="1100" dirty="0">
                <a:latin typeface="+mj-lt"/>
              </a:rPr>
              <a:t>III:B;</a:t>
            </a:r>
            <a:r>
              <a:rPr lang="zh-CN" altLang="zh-CN" sz="1100" dirty="0">
                <a:latin typeface="+mj-lt"/>
              </a:rPr>
              <a:t>虚拟地址对应的页表页的页面号</a:t>
            </a:r>
            <a:r>
              <a:rPr lang="en-US" altLang="zh-CN" sz="1100" dirty="0">
                <a:latin typeface="+mj-lt"/>
              </a:rPr>
              <a:t>(0x09C33)</a:t>
            </a:r>
            <a:r>
              <a:rPr lang="zh-CN" altLang="zh-CN" sz="1100" dirty="0">
                <a:latin typeface="+mj-lt"/>
              </a:rPr>
              <a:t>已知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通过其地址直接加 </a:t>
            </a:r>
            <a:r>
              <a:rPr lang="en-US" altLang="zh-CN" sz="1100" dirty="0">
                <a:latin typeface="+mj-lt"/>
              </a:rPr>
              <a:t>3G(</a:t>
            </a:r>
            <a:r>
              <a:rPr lang="zh-CN" altLang="zh-CN" sz="1100" dirty="0">
                <a:latin typeface="+mj-lt"/>
              </a:rPr>
              <a:t>即</a:t>
            </a:r>
            <a:r>
              <a:rPr lang="en-US" altLang="zh-CN" sz="1100" dirty="0">
                <a:latin typeface="+mj-lt"/>
              </a:rPr>
              <a:t>0xC0000000),</a:t>
            </a:r>
            <a:r>
              <a:rPr lang="zh-CN" altLang="zh-CN" sz="1100" dirty="0">
                <a:latin typeface="+mj-lt"/>
              </a:rPr>
              <a:t>即可得到当前页表页的基地址</a:t>
            </a:r>
            <a:r>
              <a:rPr lang="en-US" altLang="zh-CN" sz="1100" dirty="0">
                <a:latin typeface="+mj-lt"/>
              </a:rPr>
              <a:t>(0xC9C33000),</a:t>
            </a:r>
            <a:r>
              <a:rPr lang="zh-CN" altLang="zh-CN" sz="1100" dirty="0">
                <a:latin typeface="+mj-lt"/>
              </a:rPr>
              <a:t>在加上对应的第</a:t>
            </a:r>
          </a:p>
          <a:p>
            <a:r>
              <a:rPr lang="en-US" altLang="zh-CN" sz="1100" dirty="0">
                <a:latin typeface="+mj-lt"/>
              </a:rPr>
              <a:t>0x27 </a:t>
            </a:r>
            <a:r>
              <a:rPr lang="zh-CN" altLang="zh-CN" sz="1100" dirty="0">
                <a:latin typeface="+mj-lt"/>
              </a:rPr>
              <a:t>乘以 </a:t>
            </a:r>
            <a:r>
              <a:rPr lang="en-US" altLang="zh-CN" sz="1100" dirty="0">
                <a:latin typeface="+mj-lt"/>
              </a:rPr>
              <a:t>4 </a:t>
            </a:r>
            <a:r>
              <a:rPr lang="zh-CN" altLang="zh-CN" sz="1100" dirty="0">
                <a:latin typeface="+mj-lt"/>
              </a:rPr>
              <a:t>到页内偏移</a:t>
            </a:r>
            <a:r>
              <a:rPr lang="en-US" altLang="zh-CN" sz="1100" dirty="0">
                <a:latin typeface="+mj-lt"/>
              </a:rPr>
              <a:t>.</a:t>
            </a:r>
            <a:endParaRPr lang="zh-CN" altLang="zh-CN" sz="1100" dirty="0">
              <a:latin typeface="+mj-lt"/>
            </a:endParaRPr>
          </a:p>
          <a:p>
            <a:r>
              <a:rPr lang="zh-CN" altLang="zh-CN" sz="1100" dirty="0">
                <a:latin typeface="+mj-lt"/>
              </a:rPr>
              <a:t>不会</a:t>
            </a:r>
            <a:r>
              <a:rPr lang="en-US" altLang="zh-CN" sz="1100" dirty="0">
                <a:latin typeface="+mj-lt"/>
              </a:rPr>
              <a:t>;</a:t>
            </a:r>
            <a:r>
              <a:rPr lang="zh-CN" altLang="zh-CN" sz="1100" dirty="0">
                <a:latin typeface="+mj-lt"/>
              </a:rPr>
              <a:t>因为地址 </a:t>
            </a:r>
            <a:r>
              <a:rPr lang="en-US" altLang="zh-CN" sz="1100" dirty="0">
                <a:latin typeface="+mj-lt"/>
              </a:rPr>
              <a:t>0xC9C33000 </a:t>
            </a:r>
            <a:r>
              <a:rPr lang="zh-CN" altLang="zh-CN" sz="1100" dirty="0">
                <a:latin typeface="+mj-lt"/>
              </a:rPr>
              <a:t>在大页映射范围内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已经被大页 </a:t>
            </a:r>
            <a:r>
              <a:rPr lang="en-US" altLang="zh-CN" sz="1100" dirty="0">
                <a:latin typeface="+mj-lt"/>
              </a:rPr>
              <a:t>TLB </a:t>
            </a:r>
            <a:r>
              <a:rPr lang="zh-CN" altLang="zh-CN" sz="1100" dirty="0">
                <a:latin typeface="+mj-lt"/>
              </a:rPr>
              <a:t>项覆盖到了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会直接命中</a:t>
            </a:r>
            <a:r>
              <a:rPr lang="en-US" altLang="zh-CN" sz="1100" dirty="0">
                <a:latin typeface="+mj-lt"/>
              </a:rPr>
              <a:t>.</a:t>
            </a:r>
            <a:endParaRPr lang="zh-CN" altLang="zh-CN" sz="1100" dirty="0">
              <a:latin typeface="+mj-lt"/>
            </a:endParaRPr>
          </a:p>
          <a:p>
            <a:r>
              <a:rPr lang="zh-CN" altLang="zh-CN" sz="1100" dirty="0">
                <a:latin typeface="+mj-lt"/>
              </a:rPr>
              <a:t>不能直接修改</a:t>
            </a:r>
            <a:r>
              <a:rPr lang="en-US" altLang="zh-CN" sz="1100" dirty="0">
                <a:latin typeface="+mj-lt"/>
              </a:rPr>
              <a:t>.</a:t>
            </a:r>
            <a:r>
              <a:rPr lang="zh-CN" altLang="zh-CN" sz="1100" dirty="0">
                <a:latin typeface="+mj-lt"/>
              </a:rPr>
              <a:t>因为 </a:t>
            </a:r>
            <a:r>
              <a:rPr lang="en-US" altLang="zh-CN" sz="1100" dirty="0">
                <a:latin typeface="+mj-lt"/>
              </a:rPr>
              <a:t>TLB </a:t>
            </a:r>
            <a:r>
              <a:rPr lang="zh-CN" altLang="zh-CN" sz="1100" dirty="0">
                <a:latin typeface="+mj-lt"/>
              </a:rPr>
              <a:t>项中的内容和页表中的内容不一致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需要将对应的 </a:t>
            </a:r>
            <a:r>
              <a:rPr lang="en-US" altLang="zh-CN" sz="1100" dirty="0">
                <a:latin typeface="+mj-lt"/>
              </a:rPr>
              <a:t>TLB </a:t>
            </a:r>
            <a:r>
              <a:rPr lang="zh-CN" altLang="zh-CN" sz="1100" dirty="0">
                <a:latin typeface="+mj-lt"/>
              </a:rPr>
              <a:t>项设置为失效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 然后通过 </a:t>
            </a:r>
            <a:r>
              <a:rPr lang="en-US" altLang="zh-CN" sz="1100" dirty="0">
                <a:latin typeface="+mj-lt"/>
              </a:rPr>
              <a:t>TLB miss </a:t>
            </a:r>
            <a:r>
              <a:rPr lang="zh-CN" altLang="zh-CN" sz="1100" dirty="0">
                <a:latin typeface="+mj-lt"/>
              </a:rPr>
              <a:t>重新加载页表结构中新的地址映射关系</a:t>
            </a:r>
            <a:r>
              <a:rPr lang="en-US" altLang="zh-CN" sz="1100" dirty="0">
                <a:latin typeface="+mj-lt"/>
              </a:rPr>
              <a:t>,</a:t>
            </a:r>
            <a:r>
              <a:rPr lang="zh-CN" altLang="zh-CN" sz="1100" dirty="0">
                <a:latin typeface="+mj-lt"/>
              </a:rPr>
              <a:t>之后才能访问对应的虚拟地址</a:t>
            </a:r>
            <a:r>
              <a:rPr lang="en-US" altLang="zh-CN" sz="1100" dirty="0">
                <a:latin typeface="+mj-lt"/>
              </a:rPr>
              <a:t>.</a:t>
            </a:r>
          </a:p>
          <a:p>
            <a:endParaRPr lang="zh-CN" altLang="zh-CN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06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4710</Words>
  <Application>Microsoft Office PowerPoint</Application>
  <PresentationFormat>A4 纸张(210x297 毫米)</PresentationFormat>
  <Paragraphs>882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Courier</vt:lpstr>
      <vt:lpstr>等线</vt:lpstr>
      <vt:lpstr>等线 Light</vt:lpstr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Haoyu Li</dc:creator>
  <cp:lastModifiedBy>Haoyu Li</cp:lastModifiedBy>
  <cp:revision>315</cp:revision>
  <dcterms:created xsi:type="dcterms:W3CDTF">2021-06-11T15:04:00Z</dcterms:created>
  <dcterms:modified xsi:type="dcterms:W3CDTF">2022-01-26T16:13:24Z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2FCE3C835278473987D8C020A216A958</vt:lpwstr>
  </property>
  <property fmtid="{D5CDD505-2E9C-101B-9397-08002B2CF9AE}" pid="3" name="KSOProductBuildVer">
    <vt:lpwstr>2052-11.1.0.10938</vt:lpwstr>
  </property>
</Properties>
</file>