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4" r:id="rId5"/>
    <p:sldId id="265" r:id="rId6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1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7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7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1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7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2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2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1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4535106-8291-4073-98BD-7ED39278CD7A}"/>
              </a:ext>
            </a:extLst>
          </p:cNvPr>
          <p:cNvSpPr/>
          <p:nvPr/>
        </p:nvSpPr>
        <p:spPr>
          <a:xfrm>
            <a:off x="404998" y="3266275"/>
            <a:ext cx="5932096" cy="6214566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8535A9-373D-4DE2-8C37-891176EAAE94}"/>
              </a:ext>
            </a:extLst>
          </p:cNvPr>
          <p:cNvSpPr/>
          <p:nvPr/>
        </p:nvSpPr>
        <p:spPr>
          <a:xfrm>
            <a:off x="2349226" y="476443"/>
            <a:ext cx="21595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algn="ctr"/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建议用时：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B6B739-F3BA-4075-8702-CD6C227335F6}"/>
              </a:ext>
            </a:extLst>
          </p:cNvPr>
          <p:cNvSpPr/>
          <p:nvPr/>
        </p:nvSpPr>
        <p:spPr>
          <a:xfrm>
            <a:off x="404998" y="1426026"/>
            <a:ext cx="5932096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答卷说明：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答卷前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考生务必将自己的姓名填写在试卷指定位置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答题时，请将答案填写在试卷和答题卡相应位置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如需改动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请用签字笔将原答案划去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再在规定位置填写修正后的答案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未在规定区域作答的答案无效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本卷共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卷面分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110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考试结束后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试卷由助教统一收回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如出现中英文标点混用的情况属不严谨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请大家视作英文标点作答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1E3BFCA-98A0-42E5-BB73-EB6345FB3816}"/>
              </a:ext>
            </a:extLst>
          </p:cNvPr>
          <p:cNvCxnSpPr>
            <a:cxnSpLocks/>
          </p:cNvCxnSpPr>
          <p:nvPr/>
        </p:nvCxnSpPr>
        <p:spPr>
          <a:xfrm>
            <a:off x="495300" y="1289604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E79FAD-B6E3-4A20-B10E-F1D576F084AD}"/>
              </a:ext>
            </a:extLst>
          </p:cNvPr>
          <p:cNvCxnSpPr>
            <a:cxnSpLocks/>
          </p:cNvCxnSpPr>
          <p:nvPr/>
        </p:nvCxnSpPr>
        <p:spPr>
          <a:xfrm>
            <a:off x="404998" y="1329478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86A5B5-DBD3-4CC4-8144-5C50E7288111}"/>
              </a:ext>
            </a:extLst>
          </p:cNvPr>
          <p:cNvCxnSpPr>
            <a:cxnSpLocks/>
          </p:cNvCxnSpPr>
          <p:nvPr/>
        </p:nvCxnSpPr>
        <p:spPr>
          <a:xfrm>
            <a:off x="369644" y="3146369"/>
            <a:ext cx="5932096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4709F39-77FD-459A-9EF4-EDC5FDCB12E4}"/>
              </a:ext>
            </a:extLst>
          </p:cNvPr>
          <p:cNvCxnSpPr>
            <a:cxnSpLocks/>
          </p:cNvCxnSpPr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71EDD5B-4282-4E55-A45C-A1DAEE03FB53}"/>
              </a:ext>
            </a:extLst>
          </p:cNvPr>
          <p:cNvCxnSpPr>
            <a:cxnSpLocks/>
          </p:cNvCxnSpPr>
          <p:nvPr/>
        </p:nvCxnSpPr>
        <p:spPr>
          <a:xfrm>
            <a:off x="331189" y="389592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200D009-8A10-427A-A23A-0BB3AA095E45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52164C-62B4-47DA-8965-96362CCA7E64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638CCA9-B4D0-4945-99CF-F1009372157C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46681CD-1759-4AA2-AC3B-873E8F3ADE96}"/>
              </a:ext>
            </a:extLst>
          </p:cNvPr>
          <p:cNvGrpSpPr/>
          <p:nvPr/>
        </p:nvGrpSpPr>
        <p:grpSpPr>
          <a:xfrm>
            <a:off x="40375" y="950832"/>
            <a:ext cx="266906" cy="8004335"/>
            <a:chOff x="6418498" y="915916"/>
            <a:chExt cx="409023" cy="792180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85E86A-3183-4726-A472-68F2200428A8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C102CB-DBA5-4C1E-A9C8-AE8DFEA03412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8D48006-8A9C-4E86-A1B0-215A5EB42188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639D5AF-5C23-495F-92E3-E678408C401F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16B467D-B913-4C6E-903C-371DA0C70B54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D752C1B-3EAE-41BA-83C3-7F7FB099351B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C48D859-D8CD-425C-912D-D22BC5CA95F9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A327C79-078F-4629-8357-07F044586D83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859C014-D181-497A-8286-65EDB2B4C49E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F0DF52B-A798-4B56-A8AF-C80119AE450E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29A1C2B-6DEA-4087-90AD-282047E46DDF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749310-67F5-40AE-95AB-EB958D02B00A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978D92D-A92D-4FCD-8E4A-CCCC51C725FB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BCBBE38-B927-4734-9EB6-456CE90A4A0A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F916B91-92E7-4DC1-9AD5-2CC9F46E8F68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5F047CD-355B-492B-861E-371C945BC6B2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35D44F4-EA63-4665-86FC-C23177BF4DEE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58E9C3D-0703-4E4E-8EC2-872F54647F56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7FE34D2-5654-40D2-99DE-AE08416E1909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4399750-51AA-4E75-9F85-1554741AE18C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374A695-B068-402C-A3D6-3B70430ADC0B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9399D8D-6454-457A-8B29-340DB5FBE9C8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C9D814C-8BB7-4936-91A1-9B04CABA3C89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0EFBD5D-E9C7-40A4-9758-6564DB6F0EAF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E3E0BE1-F253-4E33-A674-5BB6324A3CAB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ABFD80E-A3CB-44AF-9AE1-449329F09A4A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4ADB0F0-46DD-4808-9CB3-747E4D5F5E6D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6E0781C-220B-493D-9A79-050FF2678F46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C5634DA8-2A0B-40F0-8C32-89617A1BB9DF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1EF5B68-87A6-4D79-ACE2-942A7A4B3498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DEC3EA-31C5-49E6-B4C0-FCAD37FE595A}"/>
              </a:ext>
            </a:extLst>
          </p:cNvPr>
          <p:cNvSpPr/>
          <p:nvPr/>
        </p:nvSpPr>
        <p:spPr>
          <a:xfrm>
            <a:off x="1627532" y="958671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姓名：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8DAA98-9CE0-46B5-8DC2-BC2A63024EDF}"/>
              </a:ext>
            </a:extLst>
          </p:cNvPr>
          <p:cNvSpPr/>
          <p:nvPr/>
        </p:nvSpPr>
        <p:spPr>
          <a:xfrm>
            <a:off x="503309" y="3356087"/>
            <a:ext cx="579843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一、选择题</a:t>
            </a:r>
            <a:r>
              <a:rPr lang="en-US" altLang="zh-CN" sz="14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(60</a:t>
            </a:r>
            <a:r>
              <a:rPr lang="zh-CN" altLang="en-US" sz="14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4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400" dirty="0">
                <a:ln w="0"/>
                <a:latin typeface="FangSong" panose="02010609060101010101" pitchFamily="49" charset="-122"/>
                <a:ea typeface="FangSong" panose="02010609060101010101" pitchFamily="49" charset="-122"/>
              </a:rPr>
              <a:t>每题只有一个正确答案</a:t>
            </a:r>
            <a:endParaRPr lang="en-US" altLang="zh-CN" sz="1400" dirty="0">
              <a:ln w="0"/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)1.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x86-64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处理器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下列关于比特数的说法中正确的是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A.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指针可指向的内存地址必须是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比特对齐的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B.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通用寄存器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(e.g. 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大小为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比特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C.char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类型的变量大小为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比特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D.long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类型的变量大小为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比特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)2.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下面关于大端法的叙述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正确的是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A.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Intel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兼容处理器的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IBM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个人计算机使用大端法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B.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大端法指的是低地址存放低字节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C.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通常情况下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网络传输使用大端法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D.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对于使用大端法的处理器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若把十六进制数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0x01234567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存储在地址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0x100~0x103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0x100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地址存储的数字是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0x67.</a:t>
            </a: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)3.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下面关于布尔代数的叙述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错误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A.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x,y,z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是整型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x^y^z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y^z^x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B.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任何逻辑运算都可以由与运算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(&amp;)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和异或运算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(^)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组合得到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C.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m,n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char*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类型的指针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则下面三条语句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n=*m^*n;*m=*m^*n;*n=*m^*n;“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可以交换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*m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和*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D.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是整型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a+b+1==0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a^b+1==0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)4.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下面关于整数运算的叙述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错误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A.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m,n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是整型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则可以使用公式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(m*n)/m==n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来判断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m*n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是否溢出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B.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x,k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(k=0,1,2,…,30)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是整型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则表达式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x/(1&lt;&lt;k) == (x&lt;0? x+(1&lt;&lt;k)–1:x)&gt;&gt;k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C.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是整型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a*b==(int)((unsigned)a*b)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D.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两个大于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的整型求和后如果大于零，那么该求和操作没有溢出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054C8B4-A066-4DAF-B7A8-C3FDAE42CE63}"/>
              </a:ext>
            </a:extLst>
          </p:cNvPr>
          <p:cNvSpPr/>
          <p:nvPr/>
        </p:nvSpPr>
        <p:spPr>
          <a:xfrm>
            <a:off x="163967" y="476443"/>
            <a:ext cx="1261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秘密★启用前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D8C13E-765C-410B-8BA5-E2DC74F26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64149"/>
              </p:ext>
            </p:extLst>
          </p:nvPr>
        </p:nvGraphicFramePr>
        <p:xfrm>
          <a:off x="4489042" y="489208"/>
          <a:ext cx="1651787" cy="777240"/>
        </p:xfrm>
        <a:graphic>
          <a:graphicData uri="http://schemas.openxmlformats.org/drawingml/2006/table">
            <a:tbl>
              <a:tblPr/>
              <a:tblGrid>
                <a:gridCol w="1651787">
                  <a:extLst>
                    <a:ext uri="{9D8B030D-6E8A-4147-A177-3AD203B41FA5}">
                      <a16:colId xmlns:a16="http://schemas.microsoft.com/office/drawing/2014/main" val="2231740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Bits and Bytes/Integers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6769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Floating Point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0375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Machine Prog: Basics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1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1933668" y="110985"/>
            <a:ext cx="2877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班第（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）次考试</a:t>
            </a:r>
            <a:endParaRPr lang="en-US" altLang="zh-CN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4D1DAC8-60B1-4B19-A26D-AC89B3970884}"/>
              </a:ext>
            </a:extLst>
          </p:cNvPr>
          <p:cNvSpPr/>
          <p:nvPr/>
        </p:nvSpPr>
        <p:spPr>
          <a:xfrm>
            <a:off x="503309" y="577368"/>
            <a:ext cx="5833785" cy="9356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)5.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假设有下面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的程序定义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int x = a &gt;&gt; 2;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int y = (x + a) / 4;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那么有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个位于闭区间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[-8,8]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的整数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能使得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相等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A.12		B.13		C.14		D.15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)6.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下面关于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IEEE754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标准下浮点数的叙述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正确的是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不必从语言学角度考察各个选项的正确性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A.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浮点乘法不满足交换律、结合律和分配律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B.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指数位全为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的浮点数一定是非规格化数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C.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设浮点数的小数字段描述的小数值为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f(0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1).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因为我们总能调整阶码使得尾数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在范围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之中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假设没有溢出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所以我们把尾数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定义为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1+f,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以此多获得一个精度位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D.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double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类型的无穷大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(inf),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x==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y,x+y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inf,x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-y==inf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都为真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0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)7.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下面不是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X86-64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正确的寻址方式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的指令是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____.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A.movl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$34,(%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B.movl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(%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),%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C.movl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$23,10(%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edx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D.movl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(%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),8(%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)8.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x86-64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以下说法错误的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____.</a:t>
            </a: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A.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栈指针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rbp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用于指明运行时栈的结束位置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B.movl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指令以寄存器作为目的时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会将该寄存器的高位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字节设置为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C.cltq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指令的作用是将%eax符号扩展到%rax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D.movabsq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指令只能以寄存器作为目的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)9.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位机器下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假设有如下定义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int array[10] = {0, 1, 2, 3, 4, 5, 6, 7, 8, 9};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某一时刻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存着第一个元素的地址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值为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那么下列操作中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array[3]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移入了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A.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leal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12(%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), 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B.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leal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(%ecx,%ebx,4), 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C.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movl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(%ecx,%ebx,4), 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D.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movl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8(%ecx,%ebx,2), %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	)10.有如下结构定义和程序片段</a:t>
            </a:r>
          </a:p>
          <a:p>
            <a:pPr marL="457200" lvl="2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struct A{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char c; int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 double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d;int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array[10];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5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30514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1933668" y="110985"/>
            <a:ext cx="2877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班第（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）次考试</a:t>
            </a:r>
            <a:endParaRPr lang="en-US" altLang="zh-CN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4D1DAC8-60B1-4B19-A26D-AC89B3970884}"/>
                  </a:ext>
                </a:extLst>
              </p:cNvPr>
              <p:cNvSpPr/>
              <p:nvPr/>
            </p:nvSpPr>
            <p:spPr>
              <a:xfrm>
                <a:off x="503309" y="577368"/>
                <a:ext cx="5833785" cy="5874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2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struct B{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2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int array[10]; double d; char c; int 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2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};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2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void foo(struct A *pa, struct B *pb, int index){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2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pb-&gt;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= pa-&gt;array[index];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2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 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Linux 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下使用 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GCC 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编译器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仅采用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-O2 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选项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上述代码对应的汇编语言是：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将选项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内的数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依次填入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横线上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movslq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%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edx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%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rdx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movl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____(%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rdi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,%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rdx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,____), %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eax</a:t>
                </a:r>
                <a:endPara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movl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%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eax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____(%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rsi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A.  (16, 4, 52)	B. (24, 4, 52)	C. (16, 4, 49)	D. (24, 4, 49)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 </a:t>
                </a:r>
                <a:endParaRPr lang="zh-CN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二、非选择题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(50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	</a:t>
                </a:r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请将答案填写在试卷相应位置</a:t>
                </a:r>
                <a:endParaRPr lang="en-US" altLang="zh-CN" sz="1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lvl="1"/>
                <a:endPara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11.(25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考虑有一种基于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IEEE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浮点格式的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9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位浮点表示格式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A.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现在已知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16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的位模式可以表示为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“101100010”,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1.0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使用格式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可以表示为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________(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用二进制数表示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21</m:t>
                        </m:r>
                      </m:num>
                      <m:den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64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使用格式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可以表示为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________(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用二进制数表示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);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该格式可以表示的最大非规格化数为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________(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用分数表示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);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该格式可以表示的最小规格化数为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________(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用十六进制表示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).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假设格式 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 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变为 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 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个符号位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,k+1 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个阶码位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,n-1 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个小数位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那么能表示的实数数量会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________(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填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“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增加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”,“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降低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”,“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不变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之一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).</a:t>
                </a:r>
              </a:p>
              <a:p>
                <a:pPr marL="0" lv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1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12.(20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%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rax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%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rbx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的初始值都是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0.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请据汇编代码将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???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填写完整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marL="0" lvl="1"/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(1)________.	(2)________.	(3)________.	(4)________.</a:t>
                </a: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4D1DAC8-60B1-4B19-A26D-AC89B3970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9" y="577368"/>
                <a:ext cx="5833785" cy="5874942"/>
              </a:xfrm>
              <a:prstGeom prst="rect">
                <a:avLst/>
              </a:prstGeom>
              <a:blipFill>
                <a:blip r:embed="rId2"/>
                <a:stretch>
                  <a:fillRect l="-313" t="-208" r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17">
            <a:extLst>
              <a:ext uri="{FF2B5EF4-FFF2-40B4-BE49-F238E27FC236}">
                <a16:creationId xmlns:a16="http://schemas.microsoft.com/office/drawing/2014/main" id="{961EB6C2-735B-4C64-8E6F-A19EB686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5" y="3275619"/>
            <a:ext cx="109538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19">
            <a:extLst>
              <a:ext uri="{FF2B5EF4-FFF2-40B4-BE49-F238E27FC236}">
                <a16:creationId xmlns:a16="http://schemas.microsoft.com/office/drawing/2014/main" id="{AEC26BBC-647C-4FB5-8CD2-1E050693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2367569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CBEACFA6-5760-437F-AEE0-AC82D05C8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7" y="6341747"/>
            <a:ext cx="5671268" cy="28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1933668" y="110985"/>
            <a:ext cx="2877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班第（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）次考试</a:t>
            </a:r>
            <a:endParaRPr lang="en-US" altLang="zh-CN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20B6983-9D11-46CB-AA15-1651DEDD71ED}"/>
              </a:ext>
            </a:extLst>
          </p:cNvPr>
          <p:cNvSpPr/>
          <p:nvPr/>
        </p:nvSpPr>
        <p:spPr>
          <a:xfrm>
            <a:off x="503309" y="577368"/>
            <a:ext cx="583378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13.(5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将下列汇编代码翻译成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横线处应该填写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________.</a:t>
            </a: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班第（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）次考试</a:t>
            </a:r>
            <a:endParaRPr lang="en-US" altLang="zh-CN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答题卡</a:t>
            </a:r>
            <a:endParaRPr lang="en-US" altLang="zh-CN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一、选择题部分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二、非选择题部分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14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04077-E8A8-41DC-8B51-13BFC8C1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0" y="912916"/>
            <a:ext cx="5877274" cy="21096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D33E755-D125-4501-B8F3-D739A07D5F0A}"/>
              </a:ext>
            </a:extLst>
          </p:cNvPr>
          <p:cNvSpPr/>
          <p:nvPr/>
        </p:nvSpPr>
        <p:spPr>
          <a:xfrm>
            <a:off x="520197" y="3050337"/>
            <a:ext cx="5719238" cy="6278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F73F7F5-02CB-46CA-AD0D-C0FE9677C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85456"/>
              </p:ext>
            </p:extLst>
          </p:nvPr>
        </p:nvGraphicFramePr>
        <p:xfrm>
          <a:off x="1143000" y="4230197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506663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64331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348451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73290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117591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92449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41568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487998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366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7625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0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57399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1759914-5A3A-41DA-8BEE-7300956F8D74}"/>
              </a:ext>
            </a:extLst>
          </p:cNvPr>
          <p:cNvSpPr/>
          <p:nvPr/>
        </p:nvSpPr>
        <p:spPr>
          <a:xfrm>
            <a:off x="1143000" y="5776307"/>
            <a:ext cx="4572000" cy="949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11.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2DBB6E-EB86-4700-B137-37ED6B0E6038}"/>
              </a:ext>
            </a:extLst>
          </p:cNvPr>
          <p:cNvSpPr/>
          <p:nvPr/>
        </p:nvSpPr>
        <p:spPr>
          <a:xfrm>
            <a:off x="1143000" y="6819191"/>
            <a:ext cx="4572000" cy="949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12.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A7F215-9A44-4153-BB11-748ED1979901}"/>
              </a:ext>
            </a:extLst>
          </p:cNvPr>
          <p:cNvSpPr/>
          <p:nvPr/>
        </p:nvSpPr>
        <p:spPr>
          <a:xfrm>
            <a:off x="1143000" y="7862075"/>
            <a:ext cx="4572000" cy="949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13.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31200C0-6CEC-4933-84F3-23123095E0E7}"/>
              </a:ext>
            </a:extLst>
          </p:cNvPr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B638327-6A0A-472B-9521-64F04E5894EE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92CBE16-8BE0-4990-9E87-18AB3718A889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AA6D6A5-F65C-48C7-A7E5-5474A696449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8ACE3B6-1286-497E-BE50-61AD1282EFF8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7DD39A3-7F8B-4DF4-99DC-774D1AD7FC4C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593417-FF1B-4BD0-892A-389360CDB3A7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3E7960-F346-44BF-99FA-02FAFFB76246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16DBA76-D2E4-4734-AABE-B8729394FD84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CA08A71-8A29-45C7-BD21-DF86F9B746A5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8663778-C6EA-46FB-8B57-39BA30605450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B17C305-722E-43C7-B07B-A3A0F10B0D9A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9CD79B8-5AD0-4C50-958E-B1EFD040A830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F9E5892-2827-48A4-B6B0-DAB9B3063CC8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5391671-C60B-4260-A44B-1D41209BD704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043B35-C0F6-4286-98C1-EF18E23C1BD6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D71E371-B419-40CC-A319-AA7B8236B636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CE0E333-B508-4F77-A9ED-177403A7C51C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7F7805-9026-4355-A4EF-5BAD152D7DF8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1C98250-E4B1-413D-B37E-E23952A30D61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0D56288-A7CF-4C58-9745-566180AE13F5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C84278B-782B-4FEC-B2E8-ADCB43A292B8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5903E4D-8BD2-46CB-9607-C7A900CAD87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2DC94F5-A560-485D-8E5A-8E55047213E6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875E75-23F2-490D-9880-A93C0C68D6A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B146947-1170-4364-A367-3648C74A6937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BCE4B5D-6403-4FFF-A8C9-68D231902847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08638E8-8A4A-4EEB-A99B-7BB590275E5C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10FB3A7-2FE7-4322-9FAA-9E8D02C0760A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1933668" y="110985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班第（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）次考试</a:t>
            </a:r>
            <a:endParaRPr lang="en-US" altLang="zh-CN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20B6983-9D11-46CB-AA15-1651DEDD71ED}"/>
              </a:ext>
            </a:extLst>
          </p:cNvPr>
          <p:cNvSpPr/>
          <p:nvPr/>
        </p:nvSpPr>
        <p:spPr>
          <a:xfrm>
            <a:off x="503309" y="600530"/>
            <a:ext cx="58337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algn="ctr"/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algn="ctr"/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一、选择题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 	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每题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lvl="1"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1-5:		B C D A B</a:t>
            </a:r>
          </a:p>
          <a:p>
            <a:pPr marL="0" lvl="1"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6-10:		B D A C A</a:t>
            </a:r>
          </a:p>
          <a:p>
            <a:pPr marL="0" lvl="1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二、非选择题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每空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342900" lvl="1" indent="-342900">
              <a:buAutoNum type="arabicPeriod" startAt="11"/>
            </a:pPr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001110000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101010101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15/1024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0x1ef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endParaRPr lang="en-US" altLang="zh-CN" sz="14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12. </a:t>
            </a:r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0x000000000000CDEF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0xFFFFFFFFFFFFCDEF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0x00000000FFFFCDEF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0xFFFFFFFF89ABCDEF</a:t>
            </a:r>
          </a:p>
          <a:p>
            <a:pPr marL="0" lvl="1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13. </a:t>
            </a:r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a*15+b*7</a:t>
            </a:r>
          </a:p>
        </p:txBody>
      </p:sp>
    </p:spTree>
    <p:extLst>
      <p:ext uri="{BB962C8B-B14F-4D97-AF65-F5344CB8AC3E}">
        <p14:creationId xmlns:p14="http://schemas.microsoft.com/office/powerpoint/2010/main" val="261944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7190</TotalTime>
  <Words>1629</Words>
  <Application>Microsoft Office PowerPoint</Application>
  <PresentationFormat>A4 纸张(210x297 毫米)</PresentationFormat>
  <Paragraphs>147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FangSong</vt:lpstr>
      <vt:lpstr>等线</vt:lpstr>
      <vt:lpstr>等线 Light</vt:lpstr>
      <vt:lpstr>仿宋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151</cp:revision>
  <dcterms:created xsi:type="dcterms:W3CDTF">2021-06-11T15:04:25Z</dcterms:created>
  <dcterms:modified xsi:type="dcterms:W3CDTF">2022-01-26T15:49:03Z</dcterms:modified>
</cp:coreProperties>
</file>