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0" r:id="rId2"/>
    <p:sldId id="273" r:id="rId3"/>
    <p:sldId id="271" r:id="rId4"/>
    <p:sldId id="272" r:id="rId5"/>
    <p:sldId id="274" r:id="rId6"/>
    <p:sldId id="275" r:id="rId7"/>
  </p:sldIdLst>
  <p:sldSz cx="6858000" cy="9906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15" autoAdjust="0"/>
    <p:restoredTop sz="94660"/>
  </p:normalViewPr>
  <p:slideViewPr>
    <p:cSldViewPr snapToGrid="0">
      <p:cViewPr varScale="1">
        <p:scale>
          <a:sx n="60" d="100"/>
          <a:sy n="60" d="100"/>
        </p:scale>
        <p:origin x="243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5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11D2-4EFA-4476-9CB3-958E76DD7B41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9F17-1C61-4BDE-AC23-78EC66C36C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11D2-4EFA-4476-9CB3-958E76DD7B41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9F17-1C61-4BDE-AC23-78EC66C36C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11D2-4EFA-4476-9CB3-958E76DD7B41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9F17-1C61-4BDE-AC23-78EC66C36C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11D2-4EFA-4476-9CB3-958E76DD7B41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9F17-1C61-4BDE-AC23-78EC66C36C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11D2-4EFA-4476-9CB3-958E76DD7B41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9F17-1C61-4BDE-AC23-78EC66C36C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11D2-4EFA-4476-9CB3-958E76DD7B41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9F17-1C61-4BDE-AC23-78EC66C36C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11D2-4EFA-4476-9CB3-958E76DD7B41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9F17-1C61-4BDE-AC23-78EC66C36C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11D2-4EFA-4476-9CB3-958E76DD7B41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9F17-1C61-4BDE-AC23-78EC66C36C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11D2-4EFA-4476-9CB3-958E76DD7B41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9F17-1C61-4BDE-AC23-78EC66C36C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11D2-4EFA-4476-9CB3-958E76DD7B41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9F17-1C61-4BDE-AC23-78EC66C36C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11D2-4EFA-4476-9CB3-958E76DD7B41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9F17-1C61-4BDE-AC23-78EC66C36C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D11D2-4EFA-4476-9CB3-958E76DD7B41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B9F17-1C61-4BDE-AC23-78EC66C36C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astebin.ubuntu.com/p/kBjb3vccQF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: 圆角 29"/>
          <p:cNvSpPr/>
          <p:nvPr/>
        </p:nvSpPr>
        <p:spPr>
          <a:xfrm>
            <a:off x="404998" y="2592828"/>
            <a:ext cx="5932096" cy="6888013"/>
          </a:xfrm>
          <a:prstGeom prst="roundRect">
            <a:avLst>
              <a:gd name="adj" fmla="val 3054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31353" y="540625"/>
            <a:ext cx="1595310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1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2021</a:t>
            </a:r>
            <a:r>
              <a:rPr lang="zh-CN" altLang="en-US" sz="11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秋</a:t>
            </a:r>
            <a:r>
              <a:rPr lang="en-US" altLang="zh-CN" sz="11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ICS</a:t>
            </a:r>
            <a:r>
              <a:rPr lang="zh-CN" altLang="en-US" sz="11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小班练习题</a:t>
            </a:r>
            <a:r>
              <a:rPr lang="en-US" altLang="zh-CN" sz="11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</a:p>
          <a:p>
            <a:pPr algn="ctr"/>
            <a:r>
              <a:rPr lang="zh-CN" altLang="en-US" sz="11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考试时间：</a:t>
            </a:r>
            <a:r>
              <a:rPr lang="en-US" altLang="zh-CN" sz="11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50</a:t>
            </a:r>
            <a:r>
              <a:rPr lang="zh-CN" altLang="en-US" sz="11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分钟</a:t>
            </a:r>
          </a:p>
        </p:txBody>
      </p:sp>
      <p:sp>
        <p:nvSpPr>
          <p:cNvPr id="12" name="矩形 11"/>
          <p:cNvSpPr/>
          <p:nvPr/>
        </p:nvSpPr>
        <p:spPr>
          <a:xfrm>
            <a:off x="404998" y="1426026"/>
            <a:ext cx="5932096" cy="938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答卷说明：</a:t>
            </a: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a.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答卷前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考生务必将自己的姓名填写在答题卡指定位置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b.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答题时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请将答案填写在试卷和答题卡相应位置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如需改动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请用签字笔将原答案划去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再在规定位置填写修正后的答案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未在规定区域作答的答案无效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c.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本卷共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页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卷面分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分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考试结束后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试卷由助教统一收回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495300" y="1289604"/>
            <a:ext cx="57326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04998" y="1329478"/>
            <a:ext cx="589674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87321" y="2460115"/>
            <a:ext cx="5932096" cy="0"/>
          </a:xfrm>
          <a:prstGeom prst="line">
            <a:avLst/>
          </a:prstGeom>
          <a:ln w="2540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495300" y="421398"/>
            <a:ext cx="57326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404998" y="371606"/>
            <a:ext cx="589674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453002" y="132080"/>
            <a:ext cx="266906" cy="266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453002" y="9481408"/>
            <a:ext cx="266906" cy="266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63967" y="9639446"/>
            <a:ext cx="404200" cy="160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40375" y="950832"/>
            <a:ext cx="266906" cy="8004335"/>
            <a:chOff x="6418498" y="915916"/>
            <a:chExt cx="409023" cy="7921803"/>
          </a:xfrm>
        </p:grpSpPr>
        <p:sp>
          <p:nvSpPr>
            <p:cNvPr id="61" name="矩形 60"/>
            <p:cNvSpPr/>
            <p:nvPr/>
          </p:nvSpPr>
          <p:spPr>
            <a:xfrm>
              <a:off x="6418498" y="588762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6418498" y="559806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6418499" y="528448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6418498" y="499492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6418498" y="470536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6418499" y="443982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6418498" y="415026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6418498" y="386070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418499" y="879200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6418498" y="85024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6418498" y="82128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6418499" y="789930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418498" y="760974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6418498" y="732018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6418499" y="70546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418498" y="67650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6418498" y="647552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6418499" y="617718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6418498" y="3530732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6418499" y="323239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6418498" y="294283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6418498" y="265327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6418499" y="233970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6418498" y="20501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6418498" y="17605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6418499" y="149503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6418498" y="120547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6418498" y="91591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83" name="矩形 82"/>
          <p:cNvSpPr/>
          <p:nvPr/>
        </p:nvSpPr>
        <p:spPr>
          <a:xfrm>
            <a:off x="3151887" y="9617509"/>
            <a:ext cx="1337155" cy="26161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页</a:t>
            </a:r>
            <a:endParaRPr lang="zh-CN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63967" y="132080"/>
            <a:ext cx="404200" cy="160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96052" y="958671"/>
            <a:ext cx="249299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姓名：</a:t>
            </a:r>
            <a:r>
              <a:rPr lang="en-US" altLang="zh-CN" sz="11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			</a:t>
            </a:r>
            <a:r>
              <a:rPr lang="zh-CN" altLang="en-US" sz="11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学号：</a:t>
            </a:r>
            <a:r>
              <a:rPr lang="en-US" altLang="zh-CN" sz="11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</a:p>
        </p:txBody>
      </p:sp>
      <p:sp>
        <p:nvSpPr>
          <p:cNvPr id="7" name="矩形 6"/>
          <p:cNvSpPr/>
          <p:nvPr/>
        </p:nvSpPr>
        <p:spPr>
          <a:xfrm>
            <a:off x="503309" y="2592828"/>
            <a:ext cx="5798431" cy="720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一、选择题</a:t>
            </a:r>
            <a:r>
              <a:rPr lang="en-US" altLang="zh-CN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(40</a:t>
            </a:r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分</a:t>
            </a:r>
            <a:r>
              <a:rPr lang="en-US" altLang="zh-CN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r>
              <a:rPr lang="en-US" altLang="zh-CN" sz="1100" dirty="0"/>
              <a:t>(	)1.</a:t>
            </a:r>
            <a:r>
              <a:rPr lang="zh-CN" altLang="zh-CN" sz="1100" dirty="0"/>
              <a:t>关于信号的描述，以下不正确的是</a:t>
            </a:r>
            <a:r>
              <a:rPr lang="en-US" altLang="zh-CN" sz="1100" dirty="0"/>
              <a:t>________.</a:t>
            </a:r>
          </a:p>
          <a:p>
            <a:r>
              <a:rPr lang="en-US" altLang="zh-CN" sz="1100" dirty="0"/>
              <a:t>A.</a:t>
            </a:r>
            <a:r>
              <a:rPr lang="zh-CN" altLang="zh-CN" sz="1100" dirty="0"/>
              <a:t>在任何时刻，一种类型至多只会有一个待处理信号</a:t>
            </a:r>
          </a:p>
          <a:p>
            <a:pPr lvl="0"/>
            <a:r>
              <a:rPr lang="en-US" altLang="zh-CN" sz="1100" dirty="0"/>
              <a:t>B.</a:t>
            </a:r>
            <a:r>
              <a:rPr lang="zh-CN" altLang="zh-CN" sz="1100" dirty="0"/>
              <a:t>信号既可以发送给一个进程，也可以发送给一个进程组</a:t>
            </a:r>
          </a:p>
          <a:p>
            <a:pPr lvl="0"/>
            <a:r>
              <a:rPr lang="en-US" altLang="zh-CN" sz="1100" dirty="0"/>
              <a:t>C.SIGTERM 和 SIGKILL </a:t>
            </a:r>
            <a:r>
              <a:rPr lang="en-US" altLang="zh-CN" sz="1100" dirty="0" err="1"/>
              <a:t>信号既不能被捕获，也不能被忽略</a:t>
            </a:r>
            <a:endParaRPr lang="zh-CN" altLang="zh-CN" sz="1100" dirty="0"/>
          </a:p>
          <a:p>
            <a:pPr lvl="0"/>
            <a:r>
              <a:rPr lang="en-US" altLang="zh-CN" sz="1100" dirty="0"/>
              <a:t>D.</a:t>
            </a:r>
            <a:r>
              <a:rPr lang="zh-CN" altLang="zh-CN" sz="1100" dirty="0"/>
              <a:t>当进程在前台运行时，键入 </a:t>
            </a:r>
            <a:r>
              <a:rPr lang="en-US" altLang="zh-CN" sz="1100" dirty="0"/>
              <a:t>Ctrl-C</a:t>
            </a:r>
            <a:r>
              <a:rPr lang="zh-CN" altLang="zh-CN" sz="1100" dirty="0"/>
              <a:t>，内核就会发送一个 </a:t>
            </a:r>
            <a:r>
              <a:rPr lang="en-US" altLang="zh-CN" sz="1100" dirty="0"/>
              <a:t>SIGINT </a:t>
            </a:r>
            <a:r>
              <a:rPr lang="zh-CN" altLang="zh-CN" sz="1100" dirty="0"/>
              <a:t>信号给这个前台进程</a:t>
            </a:r>
            <a:endParaRPr lang="en-US" altLang="zh-CN" sz="1100" dirty="0"/>
          </a:p>
          <a:p>
            <a:pPr lvl="0"/>
            <a:endParaRPr lang="en-US" altLang="zh-CN" sz="1100" dirty="0"/>
          </a:p>
          <a:p>
            <a:r>
              <a:rPr lang="en-US" altLang="zh-CN" sz="1100" dirty="0"/>
              <a:t>(	)2.</a:t>
            </a:r>
            <a:r>
              <a:rPr lang="zh-CN" altLang="zh-CN" sz="1100" dirty="0"/>
              <a:t>下面关于非局部跳转的描述，正确的是</a:t>
            </a:r>
            <a:r>
              <a:rPr lang="en-US" altLang="zh-CN" sz="1100" dirty="0"/>
              <a:t>________.</a:t>
            </a:r>
            <a:endParaRPr lang="zh-CN" altLang="zh-CN" sz="1100" dirty="0"/>
          </a:p>
          <a:p>
            <a:pPr lvl="0"/>
            <a:r>
              <a:rPr lang="en-US" altLang="zh-CN" sz="1100" dirty="0"/>
              <a:t>A. </a:t>
            </a:r>
            <a:r>
              <a:rPr lang="en-US" altLang="zh-CN" sz="1100" dirty="0" err="1"/>
              <a:t>siglongjmp</a:t>
            </a:r>
            <a:r>
              <a:rPr lang="zh-CN" altLang="en-US" sz="1100" dirty="0"/>
              <a:t>函数从</a:t>
            </a:r>
            <a:r>
              <a:rPr lang="en-US" altLang="zh-CN" sz="1100" dirty="0"/>
              <a:t>env</a:t>
            </a:r>
            <a:r>
              <a:rPr lang="zh-CN" altLang="en-US" sz="1100" dirty="0"/>
              <a:t>缓冲区中恢复调用环境，触发一个从最近一次初始化</a:t>
            </a:r>
            <a:r>
              <a:rPr lang="en-US" altLang="zh-CN" sz="1100" dirty="0"/>
              <a:t>env </a:t>
            </a:r>
            <a:r>
              <a:rPr lang="zh-CN" altLang="en-US" sz="1100" dirty="0"/>
              <a:t>的</a:t>
            </a:r>
            <a:r>
              <a:rPr lang="en-US" altLang="zh-CN" sz="1100" dirty="0" err="1"/>
              <a:t>setjmp</a:t>
            </a:r>
            <a:r>
              <a:rPr lang="zh-CN" altLang="en-US" sz="1100" dirty="0"/>
              <a:t>调用的返回</a:t>
            </a:r>
            <a:endParaRPr lang="zh-CN" altLang="zh-CN" sz="1100" dirty="0"/>
          </a:p>
          <a:p>
            <a:pPr lvl="0"/>
            <a:r>
              <a:rPr lang="en-US" altLang="zh-CN" sz="1100" dirty="0" err="1"/>
              <a:t>B.setjmp</a:t>
            </a:r>
            <a:r>
              <a:rPr lang="en-US" altLang="zh-CN" sz="1100" dirty="0"/>
              <a:t> </a:t>
            </a:r>
            <a:r>
              <a:rPr lang="en-US" altLang="zh-CN" sz="1100" dirty="0" err="1"/>
              <a:t>必须放在</a:t>
            </a:r>
            <a:r>
              <a:rPr lang="en-US" altLang="zh-CN" sz="1100" dirty="0"/>
              <a:t> main()</a:t>
            </a:r>
            <a:r>
              <a:rPr lang="en-US" altLang="zh-CN" sz="1100" dirty="0" err="1"/>
              <a:t>函数中调用</a:t>
            </a:r>
            <a:endParaRPr lang="zh-CN" altLang="zh-CN" sz="1100" dirty="0"/>
          </a:p>
          <a:p>
            <a:pPr lvl="0"/>
            <a:r>
              <a:rPr lang="en-US" altLang="zh-CN" sz="1100" dirty="0"/>
              <a:t>C.</a:t>
            </a:r>
            <a:r>
              <a:rPr lang="zh-CN" altLang="zh-CN" sz="1100" dirty="0"/>
              <a:t>虽然 </a:t>
            </a:r>
            <a:r>
              <a:rPr lang="en-US" altLang="zh-CN" sz="1100" dirty="0" err="1"/>
              <a:t>longjmp</a:t>
            </a:r>
            <a:r>
              <a:rPr lang="en-US" altLang="zh-CN" sz="1100" dirty="0"/>
              <a:t> </a:t>
            </a:r>
            <a:r>
              <a:rPr lang="zh-CN" altLang="zh-CN" sz="1100" dirty="0"/>
              <a:t>通常不会出错，但仍然需要对其返回值进行出错判断</a:t>
            </a:r>
            <a:br>
              <a:rPr lang="en-US" altLang="zh-CN" sz="1100" dirty="0"/>
            </a:br>
            <a:r>
              <a:rPr lang="en-US" altLang="zh-CN" sz="1100" dirty="0" err="1"/>
              <a:t>D.在同一个函数中既可以出现</a:t>
            </a:r>
            <a:r>
              <a:rPr lang="en-US" altLang="zh-CN" sz="1100" dirty="0"/>
              <a:t> </a:t>
            </a:r>
            <a:r>
              <a:rPr lang="en-US" altLang="zh-CN" sz="1100" dirty="0" err="1"/>
              <a:t>setjmp，也可以出现</a:t>
            </a:r>
            <a:r>
              <a:rPr lang="en-US" altLang="zh-CN" sz="1100" dirty="0"/>
              <a:t> </a:t>
            </a:r>
            <a:r>
              <a:rPr lang="en-US" altLang="zh-CN" sz="1100" dirty="0" err="1"/>
              <a:t>longjmp</a:t>
            </a:r>
            <a:endParaRPr lang="en-US" altLang="zh-CN" sz="1100" dirty="0"/>
          </a:p>
          <a:p>
            <a:pPr lvl="0"/>
            <a:endParaRPr lang="en-US" altLang="zh-CN" sz="1100" dirty="0"/>
          </a:p>
          <a:p>
            <a:pPr lvl="0"/>
            <a:r>
              <a:rPr lang="en-US" altLang="zh-CN" sz="1100" dirty="0"/>
              <a:t>(	)3.</a:t>
            </a:r>
            <a:r>
              <a:rPr lang="zh-CN" altLang="zh-CN" sz="1100" dirty="0"/>
              <a:t>下列说法中</a:t>
            </a:r>
            <a:r>
              <a:rPr lang="en-US" altLang="zh-CN" sz="1100" dirty="0"/>
              <a:t>________</a:t>
            </a:r>
            <a:r>
              <a:rPr lang="zh-CN" altLang="zh-CN" sz="1100" dirty="0"/>
              <a:t>是错误的</a:t>
            </a:r>
            <a:r>
              <a:rPr lang="en-US" altLang="zh-CN" sz="1100" dirty="0"/>
              <a:t>.</a:t>
            </a:r>
          </a:p>
          <a:p>
            <a:pPr lvl="0"/>
            <a:r>
              <a:rPr lang="en-US" altLang="zh-CN" sz="1100" dirty="0" err="1"/>
              <a:t>A.中断一定是异步发生的</a:t>
            </a:r>
            <a:r>
              <a:rPr lang="en-US" altLang="zh-CN" sz="1100" dirty="0"/>
              <a:t>.</a:t>
            </a:r>
          </a:p>
          <a:p>
            <a:pPr lvl="0"/>
            <a:r>
              <a:rPr lang="en-US" altLang="zh-CN" sz="1100" dirty="0"/>
              <a:t>B.</a:t>
            </a:r>
            <a:r>
              <a:rPr lang="zh-CN" altLang="zh-CN" sz="1100" dirty="0"/>
              <a:t>异常处理程序一定运行在内核模式下</a:t>
            </a:r>
            <a:r>
              <a:rPr lang="en-US" altLang="zh-CN" sz="1100" dirty="0"/>
              <a:t>.</a:t>
            </a:r>
          </a:p>
          <a:p>
            <a:pPr lvl="0"/>
            <a:r>
              <a:rPr lang="en-US" altLang="zh-CN" sz="1100" dirty="0"/>
              <a:t>C.</a:t>
            </a:r>
            <a:r>
              <a:rPr lang="zh-CN" altLang="zh-CN" sz="1100" dirty="0"/>
              <a:t>故障处理一定返回到当前指令</a:t>
            </a:r>
            <a:r>
              <a:rPr lang="en-US" altLang="zh-CN" sz="1100" dirty="0"/>
              <a:t>.</a:t>
            </a:r>
          </a:p>
          <a:p>
            <a:pPr lvl="0"/>
            <a:r>
              <a:rPr lang="en-US" altLang="zh-CN" sz="1100" dirty="0"/>
              <a:t>D.</a:t>
            </a:r>
            <a:r>
              <a:rPr lang="zh-CN" altLang="zh-CN" sz="1100" dirty="0"/>
              <a:t>陷阱一定是同步发生的</a:t>
            </a:r>
            <a:endParaRPr lang="en-US" altLang="zh-CN" sz="1100" dirty="0"/>
          </a:p>
          <a:p>
            <a:pPr lvl="0"/>
            <a:endParaRPr lang="zh-CN" altLang="zh-CN" sz="1100" dirty="0"/>
          </a:p>
          <a:p>
            <a:pPr lvl="0"/>
            <a:r>
              <a:rPr lang="en-US" altLang="zh-CN" sz="1100" dirty="0"/>
              <a:t>(	)4.</a:t>
            </a:r>
            <a:r>
              <a:rPr lang="zh-CN" altLang="zh-CN" sz="1100" dirty="0"/>
              <a:t>在系统调用成功的情况下，下</a:t>
            </a:r>
            <a:endParaRPr lang="en-US" altLang="zh-CN" sz="1100" dirty="0"/>
          </a:p>
          <a:p>
            <a:pPr lvl="0"/>
            <a:r>
              <a:rPr lang="zh-CN" altLang="zh-CN" sz="1100" dirty="0"/>
              <a:t>面哪个输出是可能的？</a:t>
            </a:r>
            <a:endParaRPr lang="en-US" altLang="zh-CN" sz="1100" dirty="0"/>
          </a:p>
          <a:p>
            <a:r>
              <a:rPr lang="en-US" altLang="zh-CN" sz="1100" dirty="0"/>
              <a:t>A.AAB	  B.AAA	    C.AABB     D.AA</a:t>
            </a:r>
          </a:p>
          <a:p>
            <a:endParaRPr lang="en-US" altLang="zh-CN" sz="1100" dirty="0"/>
          </a:p>
          <a:p>
            <a:pPr lvl="0"/>
            <a:r>
              <a:rPr lang="en-US" altLang="zh-CN" sz="1100" dirty="0"/>
              <a:t>(	)5.</a:t>
            </a:r>
            <a:r>
              <a:rPr lang="zh-CN" altLang="zh-CN" sz="1100" dirty="0"/>
              <a:t>以下代码可能的输出为</a:t>
            </a:r>
            <a:r>
              <a:rPr lang="en-US" altLang="zh-CN" sz="1100" dirty="0"/>
              <a:t>________.</a:t>
            </a:r>
            <a:endParaRPr lang="zh-CN" altLang="zh-CN" sz="1100" dirty="0"/>
          </a:p>
          <a:p>
            <a:r>
              <a:rPr lang="en-US" altLang="zh-CN" sz="1100" dirty="0"/>
              <a:t>int count = 0;</a:t>
            </a:r>
          </a:p>
          <a:p>
            <a:r>
              <a:rPr lang="en-US" altLang="zh-CN" sz="1100" dirty="0"/>
              <a:t>int </a:t>
            </a:r>
            <a:r>
              <a:rPr lang="en-US" altLang="zh-CN" sz="1100" dirty="0" err="1"/>
              <a:t>pid</a:t>
            </a:r>
            <a:r>
              <a:rPr lang="en-US" altLang="zh-CN" sz="1100" dirty="0"/>
              <a:t> = fork();</a:t>
            </a:r>
          </a:p>
          <a:p>
            <a:r>
              <a:rPr lang="en-US" altLang="zh-CN" sz="1100" dirty="0"/>
              <a:t>if (</a:t>
            </a:r>
            <a:r>
              <a:rPr lang="en-US" altLang="zh-CN" sz="1100" dirty="0" err="1"/>
              <a:t>pid</a:t>
            </a:r>
            <a:r>
              <a:rPr lang="en-US" altLang="zh-CN" sz="1100" dirty="0"/>
              <a:t> == 0)</a:t>
            </a:r>
            <a:r>
              <a:rPr lang="en-US" altLang="zh-CN" sz="1100" dirty="0" err="1"/>
              <a:t>printf</a:t>
            </a:r>
            <a:r>
              <a:rPr lang="en-US" altLang="zh-CN" sz="1100" dirty="0"/>
              <a:t>("count = %d\n",--count);</a:t>
            </a:r>
            <a:endParaRPr lang="zh-CN" altLang="zh-CN" sz="1100" dirty="0"/>
          </a:p>
          <a:p>
            <a:r>
              <a:rPr lang="en-US" altLang="zh-CN" sz="1100" dirty="0"/>
              <a:t>else </a:t>
            </a:r>
            <a:r>
              <a:rPr lang="en-US" altLang="zh-CN" sz="1100" dirty="0" err="1"/>
              <a:t>printf</a:t>
            </a:r>
            <a:r>
              <a:rPr lang="en-US" altLang="zh-CN" sz="1100" dirty="0"/>
              <a:t>("count = %d\n",++count);</a:t>
            </a:r>
            <a:endParaRPr lang="zh-CN" altLang="zh-CN" sz="1100" dirty="0"/>
          </a:p>
          <a:p>
            <a:r>
              <a:rPr lang="en-US" altLang="zh-CN" sz="1100" dirty="0" err="1"/>
              <a:t>printf</a:t>
            </a:r>
            <a:r>
              <a:rPr lang="en-US" altLang="zh-CN" sz="1100" dirty="0"/>
              <a:t>("count = %d\n",++count); </a:t>
            </a:r>
          </a:p>
          <a:p>
            <a:r>
              <a:rPr lang="en-US" altLang="zh-CN" sz="1100" dirty="0"/>
              <a:t>A.1  2  -1  0		B.0  0  -1  1		C.1  -1  0  0		D.0  -1  1  2</a:t>
            </a:r>
          </a:p>
          <a:p>
            <a:endParaRPr lang="en-US" altLang="zh-CN" sz="1100" dirty="0"/>
          </a:p>
          <a:p>
            <a:pPr lvl="0"/>
            <a:r>
              <a:rPr lang="en-US" altLang="zh-CN" sz="1100" dirty="0"/>
              <a:t>(	)6.</a:t>
            </a:r>
            <a:r>
              <a:rPr lang="zh-CN" altLang="zh-CN" sz="1100" dirty="0"/>
              <a:t>关于进程，以下说法正确的是：</a:t>
            </a:r>
          </a:p>
          <a:p>
            <a:pPr lvl="0"/>
            <a:r>
              <a:rPr lang="en-US" altLang="zh-CN" sz="1100" dirty="0"/>
              <a:t>A.</a:t>
            </a:r>
            <a:r>
              <a:rPr lang="zh-CN" altLang="zh-CN" sz="1100" dirty="0"/>
              <a:t>没有设置模式位时，进程运行在用户模式中，允许执行特权指令，例如发起</a:t>
            </a:r>
            <a:r>
              <a:rPr lang="en-US" altLang="zh-CN" sz="1100" dirty="0"/>
              <a:t>I/O </a:t>
            </a:r>
            <a:r>
              <a:rPr lang="zh-CN" altLang="zh-CN" sz="1100" dirty="0"/>
              <a:t>操作。</a:t>
            </a:r>
          </a:p>
          <a:p>
            <a:pPr lvl="0"/>
            <a:r>
              <a:rPr lang="en-US" altLang="zh-CN" sz="1100" dirty="0" err="1"/>
              <a:t>B.调用</a:t>
            </a:r>
            <a:r>
              <a:rPr lang="en-US" altLang="zh-CN" sz="1100" dirty="0"/>
              <a:t> </a:t>
            </a:r>
            <a:r>
              <a:rPr lang="en-US" altLang="zh-CN" sz="1100" dirty="0" err="1"/>
              <a:t>waitpid</a:t>
            </a:r>
            <a:r>
              <a:rPr lang="en-US" altLang="zh-CN" sz="1100" dirty="0"/>
              <a:t>(-1, NULL, WNOHANG &amp; WUNTRACED)</a:t>
            </a:r>
            <a:r>
              <a:rPr lang="en-US" altLang="zh-CN" sz="1100" dirty="0" err="1"/>
              <a:t>会立即返回：如果调用进程的所有子进程都没有被停止或终止，则返回</a:t>
            </a:r>
            <a:r>
              <a:rPr lang="en-US" altLang="zh-CN" sz="1100" dirty="0"/>
              <a:t> 0；如果有停止或终止的子进程，则返回其中一个的 ID。</a:t>
            </a:r>
            <a:endParaRPr lang="zh-CN" altLang="zh-CN" sz="1100" dirty="0"/>
          </a:p>
          <a:p>
            <a:pPr lvl="0"/>
            <a:r>
              <a:rPr lang="en-US" altLang="zh-CN" sz="1100" dirty="0" err="1"/>
              <a:t>C.execve</a:t>
            </a:r>
            <a:r>
              <a:rPr lang="en-US" altLang="zh-CN" sz="1100" dirty="0"/>
              <a:t> </a:t>
            </a:r>
            <a:r>
              <a:rPr lang="en-US" altLang="zh-CN" sz="1100" dirty="0" err="1"/>
              <a:t>函数的第三个参数</a:t>
            </a:r>
            <a:r>
              <a:rPr lang="en-US" altLang="zh-CN" sz="1100" dirty="0"/>
              <a:t> </a:t>
            </a:r>
            <a:r>
              <a:rPr lang="en-US" altLang="zh-CN" sz="1100" dirty="0" err="1"/>
              <a:t>envp</a:t>
            </a:r>
            <a:r>
              <a:rPr lang="en-US" altLang="zh-CN" sz="1100" dirty="0"/>
              <a:t> </a:t>
            </a:r>
            <a:r>
              <a:rPr lang="en-US" altLang="zh-CN" sz="1100" dirty="0" err="1"/>
              <a:t>指向一个以</a:t>
            </a:r>
            <a:r>
              <a:rPr lang="en-US" altLang="zh-CN" sz="1100" dirty="0"/>
              <a:t> null </a:t>
            </a:r>
            <a:r>
              <a:rPr lang="en-US" altLang="zh-CN" sz="1100" dirty="0" err="1"/>
              <a:t>结尾的指针数组，其中每一个指针指向一个形如”name</a:t>
            </a:r>
            <a:r>
              <a:rPr lang="en-US" altLang="zh-CN" sz="1100" dirty="0"/>
              <a:t>=</a:t>
            </a:r>
            <a:r>
              <a:rPr lang="en-US" altLang="zh-CN" sz="1100" dirty="0" err="1"/>
              <a:t>value”的环境变量字符串</a:t>
            </a:r>
            <a:r>
              <a:rPr lang="en-US" altLang="zh-CN" sz="1100" dirty="0"/>
              <a:t>。</a:t>
            </a:r>
            <a:endParaRPr lang="zh-CN" altLang="zh-CN" sz="1100" dirty="0"/>
          </a:p>
          <a:p>
            <a:pPr lvl="0"/>
            <a:r>
              <a:rPr lang="en-US" altLang="zh-CN" sz="1100" dirty="0"/>
              <a:t>D.</a:t>
            </a:r>
            <a:r>
              <a:rPr lang="zh-CN" altLang="zh-CN" sz="1100" dirty="0"/>
              <a:t>进程可以通过使用 </a:t>
            </a:r>
            <a:r>
              <a:rPr lang="en-US" altLang="zh-CN" sz="1100" dirty="0"/>
              <a:t>signal </a:t>
            </a:r>
            <a:r>
              <a:rPr lang="zh-CN" altLang="zh-CN" sz="1100" dirty="0"/>
              <a:t>函数修改和信号相关联的默认行为，唯一的例外是</a:t>
            </a:r>
            <a:r>
              <a:rPr lang="en-US" altLang="zh-CN" sz="1100" dirty="0"/>
              <a:t>SIGKILL</a:t>
            </a:r>
            <a:r>
              <a:rPr lang="zh-CN" altLang="zh-CN" sz="1100" dirty="0"/>
              <a:t>，它的默认行为是不能修改的。</a:t>
            </a:r>
            <a:endParaRPr lang="en-US" altLang="zh-CN" sz="1100" dirty="0"/>
          </a:p>
          <a:p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79384" y="476443"/>
            <a:ext cx="1031051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1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秘密★启用前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3B1FF58-8949-4AAD-AD26-F0D432FA76EA}"/>
              </a:ext>
            </a:extLst>
          </p:cNvPr>
          <p:cNvSpPr/>
          <p:nvPr/>
        </p:nvSpPr>
        <p:spPr>
          <a:xfrm>
            <a:off x="3428999" y="4935282"/>
            <a:ext cx="2659593" cy="24622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altLang="zh-CN" sz="1100" dirty="0"/>
              <a:t>int main() {</a:t>
            </a:r>
            <a:endParaRPr lang="zh-CN" altLang="zh-CN" sz="1100" dirty="0"/>
          </a:p>
          <a:p>
            <a:pPr lvl="1"/>
            <a:r>
              <a:rPr lang="en-US" altLang="zh-CN" sz="1100" dirty="0"/>
              <a:t>	</a:t>
            </a:r>
            <a:r>
              <a:rPr lang="en-US" altLang="zh-CN" sz="1100" dirty="0" err="1"/>
              <a:t>intpid</a:t>
            </a:r>
            <a:r>
              <a:rPr lang="en-US" altLang="zh-CN" sz="1100" dirty="0"/>
              <a:t> = fork();</a:t>
            </a:r>
          </a:p>
          <a:p>
            <a:pPr lvl="1"/>
            <a:r>
              <a:rPr lang="en-US" altLang="zh-CN" sz="1100" dirty="0"/>
              <a:t>	if (</a:t>
            </a:r>
            <a:r>
              <a:rPr lang="en-US" altLang="zh-CN" sz="1100" dirty="0" err="1"/>
              <a:t>pid</a:t>
            </a:r>
            <a:r>
              <a:rPr lang="en-US" altLang="zh-CN" sz="1100" dirty="0"/>
              <a:t> == 0) </a:t>
            </a:r>
            <a:r>
              <a:rPr lang="en-US" altLang="zh-CN" sz="1100" dirty="0" err="1"/>
              <a:t>printf</a:t>
            </a:r>
            <a:r>
              <a:rPr lang="en-US" altLang="zh-CN" sz="1100" dirty="0"/>
              <a:t>("A");</a:t>
            </a:r>
            <a:endParaRPr lang="zh-CN" altLang="zh-CN" sz="1100" dirty="0"/>
          </a:p>
          <a:p>
            <a:pPr lvl="1"/>
            <a:r>
              <a:rPr lang="en-US" altLang="zh-CN" sz="1100" dirty="0"/>
              <a:t>	else {</a:t>
            </a:r>
            <a:endParaRPr lang="zh-CN" altLang="zh-CN" sz="1100" dirty="0"/>
          </a:p>
          <a:p>
            <a:pPr lvl="1"/>
            <a:r>
              <a:rPr lang="en-US" altLang="zh-CN" sz="1100" dirty="0"/>
              <a:t>		</a:t>
            </a:r>
            <a:r>
              <a:rPr lang="en-US" altLang="zh-CN" sz="1100" dirty="0" err="1"/>
              <a:t>pid</a:t>
            </a:r>
            <a:r>
              <a:rPr lang="en-US" altLang="zh-CN" sz="1100" dirty="0"/>
              <a:t> = fork(); </a:t>
            </a:r>
          </a:p>
          <a:p>
            <a:pPr lvl="1"/>
            <a:r>
              <a:rPr lang="en-US" altLang="zh-CN" sz="1100" dirty="0"/>
              <a:t>		if (</a:t>
            </a:r>
            <a:r>
              <a:rPr lang="en-US" altLang="zh-CN" sz="1100" dirty="0" err="1"/>
              <a:t>pid</a:t>
            </a:r>
            <a:r>
              <a:rPr lang="en-US" altLang="zh-CN" sz="1100" dirty="0"/>
              <a:t> == 0) {</a:t>
            </a:r>
            <a:endParaRPr lang="zh-CN" altLang="zh-CN" sz="1100" dirty="0"/>
          </a:p>
          <a:p>
            <a:pPr lvl="1"/>
            <a:r>
              <a:rPr lang="en-US" altLang="zh-CN" sz="1100" dirty="0"/>
              <a:t>			</a:t>
            </a:r>
            <a:r>
              <a:rPr lang="en-US" altLang="zh-CN" sz="1100" dirty="0" err="1"/>
              <a:t>printf</a:t>
            </a:r>
            <a:r>
              <a:rPr lang="en-US" altLang="zh-CN" sz="1100" dirty="0"/>
              <a:t>("A");</a:t>
            </a:r>
            <a:endParaRPr lang="zh-CN" altLang="zh-CN" sz="1100" dirty="0"/>
          </a:p>
          <a:p>
            <a:pPr lvl="1"/>
            <a:r>
              <a:rPr lang="en-US" altLang="zh-CN" sz="1100" dirty="0"/>
              <a:t>		} else {</a:t>
            </a:r>
            <a:endParaRPr lang="zh-CN" altLang="zh-CN" sz="1100" dirty="0"/>
          </a:p>
          <a:p>
            <a:pPr lvl="1"/>
            <a:r>
              <a:rPr lang="en-US" altLang="zh-CN" sz="1100" dirty="0"/>
              <a:t>		</a:t>
            </a:r>
            <a:r>
              <a:rPr lang="en-US" altLang="zh-CN" sz="1100" dirty="0" err="1"/>
              <a:t>printf</a:t>
            </a:r>
            <a:r>
              <a:rPr lang="en-US" altLang="zh-CN" sz="1100" dirty="0"/>
              <a:t>("B");</a:t>
            </a:r>
            <a:endParaRPr lang="zh-CN" altLang="zh-CN" sz="1100" dirty="0"/>
          </a:p>
          <a:p>
            <a:pPr lvl="1"/>
            <a:r>
              <a:rPr lang="en-US" altLang="zh-CN" sz="1100" dirty="0"/>
              <a:t>		}</a:t>
            </a:r>
            <a:endParaRPr lang="zh-CN" altLang="zh-CN" sz="1100" dirty="0"/>
          </a:p>
          <a:p>
            <a:pPr lvl="1"/>
            <a:r>
              <a:rPr lang="en-US" altLang="zh-CN" sz="1100" dirty="0"/>
              <a:t>	}</a:t>
            </a:r>
            <a:endParaRPr lang="zh-CN" altLang="zh-CN" sz="1100" dirty="0"/>
          </a:p>
          <a:p>
            <a:pPr lvl="1"/>
            <a:r>
              <a:rPr lang="en-US" altLang="zh-CN" sz="1100" dirty="0"/>
              <a:t>	exit(0);</a:t>
            </a:r>
            <a:endParaRPr lang="zh-CN" altLang="zh-CN" sz="1100" dirty="0"/>
          </a:p>
          <a:p>
            <a:pPr lvl="1"/>
            <a:r>
              <a:rPr lang="en-US" altLang="zh-CN" sz="1100" dirty="0"/>
              <a:t>}	</a:t>
            </a:r>
          </a:p>
          <a:p>
            <a:pPr lvl="1"/>
            <a:r>
              <a:rPr lang="en-US" altLang="zh-CN" sz="1100" dirty="0"/>
              <a:t>	</a:t>
            </a:r>
            <a:r>
              <a:rPr lang="zh-CN" altLang="en-US" sz="1100" i="1" dirty="0"/>
              <a:t>（第</a:t>
            </a:r>
            <a:r>
              <a:rPr lang="en-US" altLang="zh-CN" sz="1100" i="1" dirty="0"/>
              <a:t>4</a:t>
            </a:r>
            <a:r>
              <a:rPr lang="zh-CN" altLang="en-US" sz="1100" i="1" dirty="0"/>
              <a:t>题图）</a:t>
            </a:r>
            <a:endParaRPr lang="zh-CN" altLang="zh-CN" sz="1100" i="1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33A9B53-E89A-4EE1-8943-DBB2563C66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265836"/>
              </p:ext>
            </p:extLst>
          </p:nvPr>
        </p:nvGraphicFramePr>
        <p:xfrm>
          <a:off x="4309435" y="577743"/>
          <a:ext cx="2027659" cy="518160"/>
        </p:xfrm>
        <a:graphic>
          <a:graphicData uri="http://schemas.openxmlformats.org/drawingml/2006/table">
            <a:tbl>
              <a:tblPr/>
              <a:tblGrid>
                <a:gridCol w="2027659">
                  <a:extLst>
                    <a:ext uri="{9D8B030D-6E8A-4147-A177-3AD203B41FA5}">
                      <a16:colId xmlns:a16="http://schemas.microsoft.com/office/drawing/2014/main" val="124448690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ECF: Exceptions &amp; Processes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5083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  <a:t>ECF: Signals &amp; Nonlocal Jumps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0821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1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6453002" y="132080"/>
            <a:ext cx="266906" cy="266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53002" y="9481408"/>
            <a:ext cx="266906" cy="266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63967" y="9639446"/>
            <a:ext cx="404200" cy="160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453002" y="950832"/>
            <a:ext cx="266906" cy="8004335"/>
            <a:chOff x="6418498" y="915916"/>
            <a:chExt cx="409023" cy="7921803"/>
          </a:xfrm>
        </p:grpSpPr>
        <p:sp>
          <p:nvSpPr>
            <p:cNvPr id="20" name="矩形 19"/>
            <p:cNvSpPr/>
            <p:nvPr/>
          </p:nvSpPr>
          <p:spPr>
            <a:xfrm>
              <a:off x="6418498" y="588762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418498" y="559806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418499" y="528448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418498" y="499492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418498" y="470536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418499" y="443982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418498" y="415026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418498" y="386070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418499" y="879200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418498" y="85024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418498" y="82128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418499" y="789930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418498" y="760974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418498" y="732018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418499" y="70546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18498" y="67650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418498" y="647552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418499" y="617718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418498" y="3530732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418499" y="323239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6418498" y="294283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6418498" y="265327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418499" y="233970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6418498" y="20501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418498" y="17605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418499" y="149503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6418498" y="120547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6418498" y="91591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1" name="矩形 50"/>
          <p:cNvSpPr/>
          <p:nvPr/>
        </p:nvSpPr>
        <p:spPr>
          <a:xfrm>
            <a:off x="2304763" y="110985"/>
            <a:ext cx="21355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</a:t>
            </a:r>
            <a:r>
              <a:rPr lang="zh-CN" altLang="en-US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秋</a:t>
            </a:r>
            <a:r>
              <a:rPr lang="en-US" altLang="zh-CN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ICS</a:t>
            </a:r>
            <a:r>
              <a:rPr lang="zh-CN" altLang="en-US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小班</a:t>
            </a:r>
            <a:r>
              <a:rPr lang="en-US" altLang="zh-CN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r>
              <a:rPr lang="zh-CN" altLang="en-US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班第</a:t>
            </a:r>
            <a:r>
              <a:rPr lang="en-US" altLang="zh-CN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(9)</a:t>
            </a:r>
            <a:r>
              <a:rPr lang="zh-CN" altLang="en-US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次考试</a:t>
            </a:r>
            <a:endParaRPr lang="en-US" altLang="zh-CN" sz="1100" b="1" dirty="0">
              <a:ln w="0"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660400" y="241790"/>
            <a:ext cx="127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4826000" y="241790"/>
            <a:ext cx="14134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163967" y="132080"/>
            <a:ext cx="404200" cy="160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矩形: 圆角 48"/>
          <p:cNvSpPr/>
          <p:nvPr/>
        </p:nvSpPr>
        <p:spPr>
          <a:xfrm>
            <a:off x="404998" y="549597"/>
            <a:ext cx="5932096" cy="8931243"/>
          </a:xfrm>
          <a:prstGeom prst="roundRect">
            <a:avLst>
              <a:gd name="adj" fmla="val 3054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03309" y="431112"/>
            <a:ext cx="3494651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altLang="zh-CN" sz="1100" dirty="0"/>
          </a:p>
          <a:p>
            <a:r>
              <a:rPr lang="en-US" altLang="zh-CN" sz="1100" dirty="0"/>
              <a:t>(	)7.</a:t>
            </a:r>
            <a:r>
              <a:rPr lang="zh-CN" altLang="zh-CN" sz="1100" dirty="0"/>
              <a:t>在系统调用成功的情况下，下列代码会输出</a:t>
            </a:r>
            <a:r>
              <a:rPr lang="en-US" altLang="zh-CN" sz="1100" dirty="0"/>
              <a:t>________</a:t>
            </a:r>
            <a:r>
              <a:rPr lang="zh-CN" altLang="zh-CN" sz="1100" dirty="0"/>
              <a:t>个 </a:t>
            </a:r>
            <a:r>
              <a:rPr lang="en-US" altLang="zh-CN" sz="1100" dirty="0"/>
              <a:t>hello.</a:t>
            </a:r>
            <a:endParaRPr lang="zh-CN" altLang="zh-CN" sz="1100" dirty="0"/>
          </a:p>
          <a:p>
            <a:r>
              <a:rPr lang="en-US" altLang="zh-CN" sz="1100" dirty="0"/>
              <a:t>A.3			B.4			</a:t>
            </a:r>
          </a:p>
          <a:p>
            <a:r>
              <a:rPr lang="en-US" altLang="zh-CN" sz="1100" dirty="0"/>
              <a:t>C.5			D.6</a:t>
            </a:r>
          </a:p>
          <a:p>
            <a:endParaRPr lang="zh-CN" altLang="zh-CN" sz="1100" dirty="0"/>
          </a:p>
          <a:p>
            <a:pPr lvl="0"/>
            <a:r>
              <a:rPr lang="en-US" altLang="zh-CN" sz="1100" dirty="0"/>
              <a:t>(	)8.</a:t>
            </a:r>
            <a:r>
              <a:rPr lang="zh-CN" altLang="zh-CN" sz="1100" dirty="0"/>
              <a:t>一段程序中阻塞了 </a:t>
            </a:r>
            <a:r>
              <a:rPr lang="en-US" altLang="zh-CN" sz="1100" dirty="0"/>
              <a:t>SIGCHLD </a:t>
            </a:r>
            <a:r>
              <a:rPr lang="zh-CN" altLang="zh-CN" sz="1100" dirty="0"/>
              <a:t>和 </a:t>
            </a:r>
            <a:r>
              <a:rPr lang="en-US" altLang="zh-CN" sz="1100" dirty="0"/>
              <a:t>SIGUSR1 </a:t>
            </a:r>
            <a:r>
              <a:rPr lang="zh-CN" altLang="zh-CN" sz="1100" dirty="0"/>
              <a:t>信号。接下来，向它按顺序发送</a:t>
            </a:r>
            <a:r>
              <a:rPr lang="en-US" altLang="zh-CN" sz="1100" dirty="0"/>
              <a:t>SIGCHLD</a:t>
            </a:r>
            <a:r>
              <a:rPr lang="zh-CN" altLang="zh-CN" sz="1100" dirty="0"/>
              <a:t>，</a:t>
            </a:r>
            <a:r>
              <a:rPr lang="en-US" altLang="zh-CN" sz="1100" dirty="0"/>
              <a:t>SIGUSR1</a:t>
            </a:r>
            <a:r>
              <a:rPr lang="zh-CN" altLang="zh-CN" sz="1100" dirty="0"/>
              <a:t>，</a:t>
            </a:r>
            <a:r>
              <a:rPr lang="en-US" altLang="zh-CN" sz="1100" dirty="0"/>
              <a:t>SIGCHLD </a:t>
            </a:r>
            <a:r>
              <a:rPr lang="zh-CN" altLang="zh-CN" sz="1100" dirty="0"/>
              <a:t>信号，当程序取消阻塞继续执行时，将处理这三个信号中的哪几个？</a:t>
            </a:r>
            <a:endParaRPr lang="en-US" altLang="zh-CN" sz="1100" dirty="0"/>
          </a:p>
          <a:p>
            <a:pPr lvl="0"/>
            <a:r>
              <a:rPr lang="en-US" altLang="zh-CN" sz="1100" dirty="0" err="1"/>
              <a:t>A.都不处理</a:t>
            </a:r>
            <a:endParaRPr lang="en-US" altLang="zh-CN" sz="1100" dirty="0"/>
          </a:p>
          <a:p>
            <a:pPr lvl="0"/>
            <a:r>
              <a:rPr lang="en-US" altLang="zh-CN" sz="1100" dirty="0" err="1"/>
              <a:t>B.处理一次</a:t>
            </a:r>
            <a:r>
              <a:rPr lang="en-US" altLang="zh-CN" sz="1100" dirty="0"/>
              <a:t> SIGCHLD</a:t>
            </a:r>
          </a:p>
          <a:p>
            <a:pPr lvl="0"/>
            <a:r>
              <a:rPr lang="en-US" altLang="zh-CN" sz="1100" dirty="0" err="1"/>
              <a:t>C.处理一次</a:t>
            </a:r>
            <a:r>
              <a:rPr lang="en-US" altLang="zh-CN" sz="1100" dirty="0"/>
              <a:t> </a:t>
            </a:r>
            <a:r>
              <a:rPr lang="en-US" altLang="zh-CN" sz="1100" dirty="0" err="1"/>
              <a:t>SIGCHLD，一次</a:t>
            </a:r>
            <a:r>
              <a:rPr lang="en-US" altLang="zh-CN" sz="1100" dirty="0"/>
              <a:t> SIGUSR1</a:t>
            </a:r>
          </a:p>
          <a:p>
            <a:pPr lvl="0"/>
            <a:r>
              <a:rPr lang="en-US" altLang="zh-CN" sz="1100" dirty="0"/>
              <a:t>D.</a:t>
            </a:r>
            <a:r>
              <a:rPr lang="zh-CN" altLang="zh-CN" sz="1100" dirty="0"/>
              <a:t>处理所有三个信号</a:t>
            </a:r>
            <a:endParaRPr lang="en-US" altLang="zh-CN" sz="1100" dirty="0"/>
          </a:p>
        </p:txBody>
      </p:sp>
      <p:sp>
        <p:nvSpPr>
          <p:cNvPr id="59" name="矩形 58"/>
          <p:cNvSpPr/>
          <p:nvPr/>
        </p:nvSpPr>
        <p:spPr>
          <a:xfrm>
            <a:off x="3151887" y="9617509"/>
            <a:ext cx="1337155" cy="26161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1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1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</a:t>
            </a:r>
            <a:endParaRPr lang="zh-CN" altLang="zh-CN" sz="1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9DBEA53-6C80-40B9-ACA4-5B85B221FCCC}"/>
              </a:ext>
            </a:extLst>
          </p:cNvPr>
          <p:cNvSpPr/>
          <p:nvPr/>
        </p:nvSpPr>
        <p:spPr>
          <a:xfrm>
            <a:off x="520906" y="4104164"/>
            <a:ext cx="5718529" cy="297004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numCol="2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ZztexMono-Regular"/>
              </a:rPr>
              <a:t>volatile long counter = 2;</a:t>
            </a:r>
            <a:endParaRPr lang="en-US" altLang="zh-CN" sz="1100" dirty="0">
              <a:solidFill>
                <a:srgbClr val="00FFFF"/>
              </a:solidFill>
              <a:latin typeface="StoneSans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ZztexMono-Regular"/>
              </a:rPr>
              <a:t>void handler1(int sig){</a:t>
            </a:r>
          </a:p>
          <a:p>
            <a:pPr lvl="1"/>
            <a:r>
              <a:rPr lang="da-DK" altLang="zh-CN" sz="1100" dirty="0">
                <a:solidFill>
                  <a:srgbClr val="000000"/>
                </a:solidFill>
                <a:latin typeface="ZztexMono-Regular"/>
              </a:rPr>
              <a:t>sigset_t mask, prev_mask;</a:t>
            </a:r>
            <a:endParaRPr lang="en-US" altLang="zh-CN" sz="1100" dirty="0">
              <a:solidFill>
                <a:srgbClr val="00FFFF"/>
              </a:solidFill>
              <a:latin typeface="StoneSans"/>
            </a:endParaRPr>
          </a:p>
          <a:p>
            <a:pPr lvl="1"/>
            <a:r>
              <a:rPr lang="en-US" altLang="zh-CN" sz="1100" dirty="0" err="1">
                <a:solidFill>
                  <a:srgbClr val="000000"/>
                </a:solidFill>
                <a:latin typeface="ZztexMono-Regular"/>
              </a:rPr>
              <a:t>Sigfillset</a:t>
            </a:r>
            <a:r>
              <a:rPr lang="en-US" altLang="zh-CN" sz="1100" dirty="0">
                <a:solidFill>
                  <a:srgbClr val="000000"/>
                </a:solidFill>
                <a:latin typeface="ZztexMono-Regular"/>
              </a:rPr>
              <a:t>(&amp;mask);</a:t>
            </a:r>
          </a:p>
          <a:p>
            <a:pPr lvl="1"/>
            <a:r>
              <a:rPr lang="en-US" altLang="zh-CN" sz="1100" dirty="0" err="1">
                <a:solidFill>
                  <a:srgbClr val="000000"/>
                </a:solidFill>
                <a:latin typeface="ZztexMono-Regular"/>
              </a:rPr>
              <a:t>Sigprocmask</a:t>
            </a:r>
            <a:r>
              <a:rPr lang="en-US" altLang="zh-CN" sz="1100" dirty="0">
                <a:solidFill>
                  <a:srgbClr val="000000"/>
                </a:solidFill>
                <a:latin typeface="ZztexMono-Regular"/>
              </a:rPr>
              <a:t>(SIG_BLOCK, &amp;mask, &amp;</a:t>
            </a:r>
            <a:r>
              <a:rPr lang="en-US" altLang="zh-CN" sz="1100" dirty="0" err="1">
                <a:solidFill>
                  <a:srgbClr val="000000"/>
                </a:solidFill>
                <a:latin typeface="ZztexMono-Regular"/>
              </a:rPr>
              <a:t>prev_mask</a:t>
            </a:r>
            <a:r>
              <a:rPr lang="en-US" altLang="zh-CN" sz="1100" dirty="0">
                <a:solidFill>
                  <a:srgbClr val="000000"/>
                </a:solidFill>
                <a:latin typeface="ZztexMono-Regular"/>
              </a:rPr>
              <a:t>); /* Block sigs */</a:t>
            </a:r>
          </a:p>
          <a:p>
            <a:pPr lvl="1"/>
            <a:r>
              <a:rPr lang="en-US" altLang="zh-CN" sz="1100" dirty="0" err="1"/>
              <a:t>Sio_putl</a:t>
            </a:r>
            <a:r>
              <a:rPr lang="en-US" altLang="zh-CN" sz="1100" dirty="0"/>
              <a:t>(--counter);</a:t>
            </a:r>
          </a:p>
          <a:p>
            <a:pPr lvl="1"/>
            <a:r>
              <a:rPr lang="da-DK" altLang="zh-CN" sz="1100" dirty="0"/>
              <a:t>Sigprocmask(SIG_SETMASK, &amp;prev_mask, NULL); /* Restore sigs */</a:t>
            </a:r>
            <a:endParaRPr lang="en-US" altLang="zh-CN" sz="1100" dirty="0"/>
          </a:p>
          <a:p>
            <a:pPr lvl="1"/>
            <a:r>
              <a:rPr lang="en-US" altLang="zh-CN" sz="1100" dirty="0"/>
              <a:t>_exit(0);</a:t>
            </a:r>
          </a:p>
          <a:p>
            <a:r>
              <a:rPr lang="en-US" altLang="zh-CN" sz="1100" dirty="0"/>
              <a:t>}</a:t>
            </a:r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r>
              <a:rPr lang="en-US" altLang="zh-CN" sz="1100" dirty="0"/>
              <a:t>int main(){</a:t>
            </a:r>
          </a:p>
          <a:p>
            <a:pPr lvl="1"/>
            <a:r>
              <a:rPr lang="en-US" altLang="zh-CN" sz="1100" dirty="0" err="1"/>
              <a:t>pid_t</a:t>
            </a:r>
            <a:r>
              <a:rPr lang="en-US" altLang="zh-CN" sz="1100" dirty="0"/>
              <a:t> </a:t>
            </a:r>
            <a:r>
              <a:rPr lang="en-US" altLang="zh-CN" sz="1100" dirty="0" err="1"/>
              <a:t>pid</a:t>
            </a:r>
            <a:r>
              <a:rPr lang="en-US" altLang="zh-CN" sz="1100" dirty="0"/>
              <a:t>;</a:t>
            </a:r>
          </a:p>
          <a:p>
            <a:pPr lvl="1"/>
            <a:r>
              <a:rPr lang="da-DK" altLang="zh-CN" sz="1100" dirty="0"/>
              <a:t>sigset_t mask, prev_mask;</a:t>
            </a:r>
            <a:endParaRPr lang="en-US" altLang="zh-CN" sz="1100" dirty="0"/>
          </a:p>
          <a:p>
            <a:pPr lvl="1"/>
            <a:r>
              <a:rPr lang="en-US" altLang="zh-CN" sz="1100" dirty="0" err="1"/>
              <a:t>printf</a:t>
            </a:r>
            <a:r>
              <a:rPr lang="en-US" altLang="zh-CN" sz="1100" dirty="0"/>
              <a:t>("%</a:t>
            </a:r>
            <a:r>
              <a:rPr lang="en-US" altLang="zh-CN" sz="1100" dirty="0" err="1"/>
              <a:t>ld</a:t>
            </a:r>
            <a:r>
              <a:rPr lang="en-US" altLang="zh-CN" sz="1100" dirty="0"/>
              <a:t>", counter); </a:t>
            </a:r>
          </a:p>
          <a:p>
            <a:pPr lvl="1"/>
            <a:r>
              <a:rPr lang="en-US" altLang="zh-CN" sz="1100" dirty="0"/>
              <a:t>signal(SIGUSR1, handler1);</a:t>
            </a:r>
          </a:p>
          <a:p>
            <a:pPr lvl="1"/>
            <a:r>
              <a:rPr lang="en-US" altLang="zh-CN" sz="1100" dirty="0"/>
              <a:t>if ((</a:t>
            </a:r>
            <a:r>
              <a:rPr lang="en-US" altLang="zh-CN" sz="1100" dirty="0" err="1"/>
              <a:t>pid</a:t>
            </a:r>
            <a:r>
              <a:rPr lang="en-US" altLang="zh-CN" sz="1100" dirty="0"/>
              <a:t> = Fork()) == 0) while(1) {};</a:t>
            </a:r>
          </a:p>
          <a:p>
            <a:pPr lvl="1"/>
            <a:r>
              <a:rPr lang="en-US" altLang="zh-CN" sz="1100" dirty="0"/>
              <a:t>Kill(</a:t>
            </a:r>
            <a:r>
              <a:rPr lang="en-US" altLang="zh-CN" sz="1100" dirty="0" err="1"/>
              <a:t>pid</a:t>
            </a:r>
            <a:r>
              <a:rPr lang="en-US" altLang="zh-CN" sz="1100" dirty="0"/>
              <a:t>, SIGUSR1);</a:t>
            </a:r>
          </a:p>
          <a:p>
            <a:pPr lvl="1"/>
            <a:r>
              <a:rPr lang="en-US" altLang="zh-CN" sz="1100" dirty="0" err="1"/>
              <a:t>Waitpid</a:t>
            </a:r>
            <a:r>
              <a:rPr lang="en-US" altLang="zh-CN" sz="1100" dirty="0"/>
              <a:t>(-1, NULL, 0);</a:t>
            </a:r>
          </a:p>
          <a:p>
            <a:pPr lvl="1"/>
            <a:r>
              <a:rPr lang="en-US" altLang="zh-CN" sz="1100" dirty="0" err="1"/>
              <a:t>Sigfillset</a:t>
            </a:r>
            <a:r>
              <a:rPr lang="en-US" altLang="zh-CN" sz="1100" dirty="0"/>
              <a:t>(&amp;mask);</a:t>
            </a:r>
          </a:p>
          <a:p>
            <a:pPr lvl="1"/>
            <a:r>
              <a:rPr lang="en-US" altLang="zh-CN" sz="1100" dirty="0" err="1"/>
              <a:t>Sigprocmask</a:t>
            </a:r>
            <a:r>
              <a:rPr lang="en-US" altLang="zh-CN" sz="1100" dirty="0"/>
              <a:t>(SIG_BLOCK, &amp;mask, &amp;</a:t>
            </a:r>
            <a:r>
              <a:rPr lang="en-US" altLang="zh-CN" sz="1100" dirty="0" err="1"/>
              <a:t>prev_mask</a:t>
            </a:r>
            <a:r>
              <a:rPr lang="en-US" altLang="zh-CN" sz="1100" dirty="0"/>
              <a:t>); /* Block sigs */</a:t>
            </a:r>
          </a:p>
          <a:p>
            <a:pPr lvl="1"/>
            <a:r>
              <a:rPr lang="en-US" altLang="zh-CN" sz="1100" dirty="0" err="1"/>
              <a:t>printf</a:t>
            </a:r>
            <a:r>
              <a:rPr lang="en-US" altLang="zh-CN" sz="1100" dirty="0"/>
              <a:t>("%</a:t>
            </a:r>
            <a:r>
              <a:rPr lang="en-US" altLang="zh-CN" sz="1100" dirty="0" err="1"/>
              <a:t>ld</a:t>
            </a:r>
            <a:r>
              <a:rPr lang="en-US" altLang="zh-CN" sz="1100" dirty="0"/>
              <a:t>", ++counter);</a:t>
            </a:r>
          </a:p>
          <a:p>
            <a:pPr lvl="1"/>
            <a:r>
              <a:rPr lang="da-DK" altLang="zh-CN" sz="1100" dirty="0"/>
              <a:t>Sigprocmask(SIG_SETMASK, &amp;prev_mask, NULL); /* Restore sigs */</a:t>
            </a:r>
            <a:endParaRPr lang="en-US" altLang="zh-CN" sz="1100" dirty="0"/>
          </a:p>
          <a:p>
            <a:pPr lvl="1"/>
            <a:r>
              <a:rPr lang="en-US" altLang="zh-CN" sz="1100" dirty="0"/>
              <a:t>exit(0);</a:t>
            </a:r>
          </a:p>
          <a:p>
            <a:r>
              <a:rPr lang="en-US" altLang="zh-CN" sz="1100" dirty="0"/>
              <a:t>}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3085964-119F-471D-A421-FC45139C4822}"/>
              </a:ext>
            </a:extLst>
          </p:cNvPr>
          <p:cNvSpPr/>
          <p:nvPr/>
        </p:nvSpPr>
        <p:spPr>
          <a:xfrm>
            <a:off x="3997960" y="679890"/>
            <a:ext cx="2113280" cy="21236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100" dirty="0"/>
              <a:t>void </a:t>
            </a:r>
            <a:r>
              <a:rPr lang="en-US" altLang="zh-CN" sz="1100" dirty="0" err="1"/>
              <a:t>doit</a:t>
            </a:r>
            <a:r>
              <a:rPr lang="en-US" altLang="zh-CN" sz="1100" dirty="0"/>
              <a:t>(){</a:t>
            </a:r>
          </a:p>
          <a:p>
            <a:pPr lvl="1"/>
            <a:r>
              <a:rPr lang="en-US" altLang="zh-CN" sz="1100" dirty="0"/>
              <a:t>if ( fork() == 0 ) {</a:t>
            </a:r>
          </a:p>
          <a:p>
            <a:pPr lvl="1"/>
            <a:r>
              <a:rPr lang="en-US" altLang="zh-CN" sz="1100" dirty="0"/>
              <a:t>	</a:t>
            </a:r>
            <a:r>
              <a:rPr lang="en-US" altLang="zh-CN" sz="1100" dirty="0" err="1"/>
              <a:t>printf</a:t>
            </a:r>
            <a:r>
              <a:rPr lang="en-US" altLang="zh-CN" sz="1100" dirty="0"/>
              <a:t>("hello\n"); </a:t>
            </a:r>
          </a:p>
          <a:p>
            <a:pPr lvl="1"/>
            <a:r>
              <a:rPr lang="en-US" altLang="zh-CN" sz="1100" dirty="0"/>
              <a:t>	fork();</a:t>
            </a:r>
          </a:p>
          <a:p>
            <a:pPr lvl="1"/>
            <a:r>
              <a:rPr lang="en-US" altLang="zh-CN" sz="1100" dirty="0"/>
              <a:t>}</a:t>
            </a:r>
            <a:endParaRPr lang="zh-CN" altLang="zh-CN" sz="1100" dirty="0"/>
          </a:p>
          <a:p>
            <a:pPr lvl="1"/>
            <a:r>
              <a:rPr lang="en-US" altLang="zh-CN" sz="1100" dirty="0"/>
              <a:t>return ;</a:t>
            </a:r>
            <a:endParaRPr lang="zh-CN" altLang="zh-CN" sz="1100" dirty="0"/>
          </a:p>
          <a:p>
            <a:r>
              <a:rPr lang="en-US" altLang="zh-CN" sz="1100" dirty="0"/>
              <a:t>}</a:t>
            </a:r>
            <a:endParaRPr lang="zh-CN" altLang="zh-CN" sz="1100" dirty="0"/>
          </a:p>
          <a:p>
            <a:r>
              <a:rPr lang="en-US" altLang="zh-CN" sz="1100" dirty="0"/>
              <a:t>int main(){</a:t>
            </a:r>
            <a:endParaRPr lang="zh-CN" altLang="zh-CN" sz="1100" dirty="0"/>
          </a:p>
          <a:p>
            <a:r>
              <a:rPr lang="en-US" altLang="zh-CN" sz="1100" dirty="0"/>
              <a:t>	</a:t>
            </a:r>
            <a:r>
              <a:rPr lang="en-US" altLang="zh-CN" sz="1100" dirty="0" err="1"/>
              <a:t>doit</a:t>
            </a:r>
            <a:r>
              <a:rPr lang="en-US" altLang="zh-CN" sz="1100" dirty="0"/>
              <a:t>();</a:t>
            </a:r>
          </a:p>
          <a:p>
            <a:r>
              <a:rPr lang="en-US" altLang="zh-CN" sz="1100" dirty="0"/>
              <a:t>	</a:t>
            </a:r>
            <a:r>
              <a:rPr lang="en-US" altLang="zh-CN" sz="1100" dirty="0" err="1"/>
              <a:t>printf</a:t>
            </a:r>
            <a:r>
              <a:rPr lang="en-US" altLang="zh-CN" sz="1100" dirty="0"/>
              <a:t>("hello\n");</a:t>
            </a:r>
          </a:p>
          <a:p>
            <a:r>
              <a:rPr lang="en-US" altLang="zh-CN" sz="1100" dirty="0"/>
              <a:t>	exit(0) ;</a:t>
            </a:r>
          </a:p>
          <a:p>
            <a:r>
              <a:rPr lang="en-US" altLang="zh-CN" sz="1100" dirty="0"/>
              <a:t>}</a:t>
            </a:r>
            <a:endParaRPr lang="zh-CN" altLang="zh-CN" sz="11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55B1833-7DC0-4527-9A42-198697EB629F}"/>
              </a:ext>
            </a:extLst>
          </p:cNvPr>
          <p:cNvSpPr/>
          <p:nvPr/>
        </p:nvSpPr>
        <p:spPr>
          <a:xfrm>
            <a:off x="520906" y="2836119"/>
            <a:ext cx="5718529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100" dirty="0"/>
              <a:t>(	)9.下列说法正确的是________.</a:t>
            </a:r>
            <a:endParaRPr lang="zh-CN" altLang="zh-CN" sz="1100" dirty="0"/>
          </a:p>
          <a:p>
            <a:r>
              <a:rPr lang="en-US" altLang="zh-CN" sz="1100" dirty="0"/>
              <a:t>A.SIGTSTP</a:t>
            </a:r>
            <a:r>
              <a:rPr lang="zh-CN" altLang="zh-CN" sz="1100" dirty="0"/>
              <a:t>信号既不能被捕获，也不能被忽略 </a:t>
            </a:r>
            <a:endParaRPr lang="en-US" altLang="zh-CN" sz="1100" dirty="0"/>
          </a:p>
          <a:p>
            <a:r>
              <a:rPr lang="en-US" altLang="zh-CN" sz="1100" dirty="0"/>
              <a:t>B.</a:t>
            </a:r>
            <a:r>
              <a:rPr lang="zh-CN" altLang="zh-CN" sz="1100" dirty="0"/>
              <a:t>存在信号的默认处理行为是进程停止直到被 </a:t>
            </a:r>
            <a:r>
              <a:rPr lang="en-US" altLang="zh-CN" sz="1100" dirty="0"/>
              <a:t>SIGCONT </a:t>
            </a:r>
            <a:r>
              <a:rPr lang="zh-CN" altLang="zh-CN" sz="1100" dirty="0"/>
              <a:t>信号重启</a:t>
            </a:r>
            <a:endParaRPr lang="en-US" altLang="zh-CN" sz="1100" dirty="0"/>
          </a:p>
          <a:p>
            <a:r>
              <a:rPr lang="en-US" altLang="zh-CN" sz="1100" dirty="0"/>
              <a:t>C</a:t>
            </a:r>
            <a:r>
              <a:rPr lang="zh-CN" altLang="zh-CN" sz="1100" dirty="0"/>
              <a:t>．系统调用不能被中断，因为那是操作系统的工作</a:t>
            </a:r>
            <a:r>
              <a:rPr lang="en-US" altLang="zh-CN" sz="1100" dirty="0"/>
              <a:t>          D</a:t>
            </a:r>
            <a:r>
              <a:rPr lang="zh-CN" altLang="zh-CN" sz="1100" dirty="0"/>
              <a:t>．子进程能给父进程发送信号，但不能发送给兄弟进程</a:t>
            </a:r>
            <a:endParaRPr lang="en-US" altLang="zh-CN" sz="1100" dirty="0"/>
          </a:p>
          <a:p>
            <a:endParaRPr lang="en-US" altLang="zh-CN" sz="1100" dirty="0"/>
          </a:p>
          <a:p>
            <a:r>
              <a:rPr lang="en-US" altLang="zh-CN" sz="1100" dirty="0"/>
              <a:t>(	)10.</a:t>
            </a:r>
            <a:r>
              <a:rPr lang="zh-CN" altLang="en-US" sz="1100" dirty="0"/>
              <a:t>下面这个程序的输出是</a:t>
            </a:r>
            <a:r>
              <a:rPr lang="en-US" altLang="zh-CN" sz="1100" dirty="0"/>
              <a:t>________.</a:t>
            </a:r>
            <a:endParaRPr lang="zh-CN" altLang="zh-CN" sz="11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C71413C-6531-4C18-8145-BF320A3CD3D3}"/>
              </a:ext>
            </a:extLst>
          </p:cNvPr>
          <p:cNvSpPr/>
          <p:nvPr/>
        </p:nvSpPr>
        <p:spPr>
          <a:xfrm>
            <a:off x="568167" y="7074208"/>
            <a:ext cx="500205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/>
              <a:t>A.13			B.213			C.212			D.12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F581B411-29F2-4EDD-BEF1-5FF5557D303F}"/>
              </a:ext>
            </a:extLst>
          </p:cNvPr>
          <p:cNvSpPr/>
          <p:nvPr/>
        </p:nvSpPr>
        <p:spPr>
          <a:xfrm>
            <a:off x="503309" y="7326433"/>
            <a:ext cx="583378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二、非选择题</a:t>
            </a:r>
            <a:r>
              <a:rPr lang="en-US" altLang="zh-CN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(60</a:t>
            </a:r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分</a:t>
            </a:r>
            <a:r>
              <a:rPr lang="en-US" altLang="zh-CN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endParaRPr lang="en-US" altLang="zh-CN" sz="1100" dirty="0">
              <a:ln w="0"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11(20</a:t>
            </a:r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分</a:t>
            </a:r>
            <a:r>
              <a:rPr lang="en-US" altLang="zh-CN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每空</a:t>
            </a:r>
            <a:r>
              <a:rPr lang="en-US" altLang="zh-CN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分</a:t>
            </a:r>
            <a:r>
              <a:rPr lang="en-US" altLang="zh-CN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).</a:t>
            </a:r>
            <a:r>
              <a:rPr lang="zh-CN" altLang="en-US" sz="1100" dirty="0"/>
              <a:t> </a:t>
            </a:r>
            <a:r>
              <a:rPr lang="zh-CN" altLang="zh-CN" sz="1100" dirty="0"/>
              <a:t>以下程序运行时系统调用全部正确执行，且每个信号都被处理到。请给出代码运行后所有可能的</a:t>
            </a:r>
            <a:r>
              <a:rPr lang="en-US" altLang="zh-CN" sz="1100" dirty="0"/>
              <a:t>2</a:t>
            </a:r>
            <a:r>
              <a:rPr lang="zh-CN" altLang="en-US" sz="1100" dirty="0"/>
              <a:t>种</a:t>
            </a:r>
            <a:r>
              <a:rPr lang="zh-CN" altLang="zh-CN" sz="1100" dirty="0"/>
              <a:t>输出结果。</a:t>
            </a:r>
          </a:p>
          <a:p>
            <a:r>
              <a:rPr lang="en-US" altLang="zh-CN" sz="1100" dirty="0"/>
              <a:t>#include &lt;</a:t>
            </a:r>
            <a:r>
              <a:rPr lang="en-US" altLang="zh-CN" sz="1100" dirty="0" err="1"/>
              <a:t>stdio.h</a:t>
            </a:r>
            <a:r>
              <a:rPr lang="en-US" altLang="zh-CN" sz="1100" dirty="0"/>
              <a:t>&gt;</a:t>
            </a:r>
          </a:p>
          <a:p>
            <a:r>
              <a:rPr lang="en-US" altLang="zh-CN" sz="1100" dirty="0"/>
              <a:t>#include &lt;</a:t>
            </a:r>
            <a:r>
              <a:rPr lang="en-US" altLang="zh-CN" sz="1100" dirty="0" err="1"/>
              <a:t>stdlib.h</a:t>
            </a:r>
            <a:r>
              <a:rPr lang="en-US" altLang="zh-CN" sz="1100" dirty="0"/>
              <a:t>&gt; </a:t>
            </a:r>
          </a:p>
          <a:p>
            <a:r>
              <a:rPr lang="en-US" altLang="zh-CN" sz="1100" dirty="0"/>
              <a:t>#include &lt;</a:t>
            </a:r>
            <a:r>
              <a:rPr lang="en-US" altLang="zh-CN" sz="1100" dirty="0" err="1"/>
              <a:t>unistd.h</a:t>
            </a:r>
            <a:r>
              <a:rPr lang="en-US" altLang="zh-CN" sz="1100" dirty="0"/>
              <a:t>&gt; </a:t>
            </a:r>
          </a:p>
          <a:p>
            <a:r>
              <a:rPr lang="en-US" altLang="zh-CN" sz="1100" dirty="0"/>
              <a:t>#include &lt;</a:t>
            </a:r>
            <a:r>
              <a:rPr lang="en-US" altLang="zh-CN" sz="1100" dirty="0" err="1"/>
              <a:t>signal.h</a:t>
            </a:r>
            <a:r>
              <a:rPr lang="en-US" altLang="zh-CN" sz="1100" dirty="0"/>
              <a:t>&gt;</a:t>
            </a:r>
            <a:endParaRPr lang="zh-CN" altLang="zh-CN" sz="1100" dirty="0"/>
          </a:p>
          <a:p>
            <a:r>
              <a:rPr lang="en-US" altLang="zh-CN" sz="1100" dirty="0"/>
              <a:t>int c = 1;</a:t>
            </a:r>
          </a:p>
          <a:p>
            <a:endParaRPr lang="zh-CN" altLang="zh-CN" sz="1100" dirty="0"/>
          </a:p>
          <a:p>
            <a:r>
              <a:rPr lang="en-US" altLang="zh-CN" sz="1100" dirty="0"/>
              <a:t>void handler1(int sig) { 	</a:t>
            </a:r>
            <a:r>
              <a:rPr lang="en-US" altLang="zh-CN" sz="1100" dirty="0" err="1"/>
              <a:t>c++</a:t>
            </a:r>
            <a:r>
              <a:rPr lang="en-US" altLang="zh-CN" sz="1100" dirty="0"/>
              <a:t>;	</a:t>
            </a:r>
            <a:r>
              <a:rPr lang="en-US" altLang="zh-CN" sz="1100" dirty="0" err="1"/>
              <a:t>printf</a:t>
            </a:r>
            <a:r>
              <a:rPr lang="en-US" altLang="zh-CN" sz="1100" dirty="0"/>
              <a:t>("%d", c);}</a:t>
            </a:r>
            <a:endParaRPr lang="zh-CN" altLang="zh-CN" sz="1100" dirty="0"/>
          </a:p>
          <a:p>
            <a:r>
              <a:rPr lang="en-US" altLang="zh-CN" sz="1100" dirty="0"/>
              <a:t>//</a:t>
            </a:r>
            <a:r>
              <a:rPr lang="zh-CN" altLang="en-US" sz="1100" dirty="0"/>
              <a:t>见下页</a:t>
            </a:r>
            <a:endParaRPr lang="zh-CN" altLang="zh-CN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6453002" y="132080"/>
            <a:ext cx="266906" cy="266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53002" y="9481408"/>
            <a:ext cx="266906" cy="266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63967" y="9639446"/>
            <a:ext cx="404200" cy="160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3487" y="950832"/>
            <a:ext cx="266906" cy="8004335"/>
            <a:chOff x="6418498" y="915916"/>
            <a:chExt cx="409023" cy="7921803"/>
          </a:xfrm>
        </p:grpSpPr>
        <p:sp>
          <p:nvSpPr>
            <p:cNvPr id="20" name="矩形 19"/>
            <p:cNvSpPr/>
            <p:nvPr/>
          </p:nvSpPr>
          <p:spPr>
            <a:xfrm>
              <a:off x="6418498" y="588762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418498" y="559806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418499" y="528448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418498" y="499492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418498" y="470536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418499" y="443982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418498" y="415026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418498" y="386070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418499" y="879200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418498" y="85024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418498" y="82128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418499" y="789930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418498" y="760974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418498" y="732018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418499" y="70546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18498" y="67650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418498" y="647552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418499" y="617718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418498" y="3530732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418499" y="323239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6418498" y="294283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6418498" y="265327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418499" y="233970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6418498" y="20501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418498" y="17605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418499" y="149503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6418498" y="120547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6418498" y="91591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1" name="矩形 50"/>
          <p:cNvSpPr/>
          <p:nvPr/>
        </p:nvSpPr>
        <p:spPr>
          <a:xfrm>
            <a:off x="2304763" y="110985"/>
            <a:ext cx="21355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</a:t>
            </a:r>
            <a:r>
              <a:rPr lang="zh-CN" altLang="en-US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秋</a:t>
            </a:r>
            <a:r>
              <a:rPr lang="en-US" altLang="zh-CN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ICS</a:t>
            </a:r>
            <a:r>
              <a:rPr lang="zh-CN" altLang="en-US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小班</a:t>
            </a:r>
            <a:r>
              <a:rPr lang="en-US" altLang="zh-CN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r>
              <a:rPr lang="zh-CN" altLang="en-US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班第</a:t>
            </a:r>
            <a:r>
              <a:rPr lang="en-US" altLang="zh-CN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(9)</a:t>
            </a:r>
            <a:r>
              <a:rPr lang="zh-CN" altLang="en-US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次考试</a:t>
            </a:r>
            <a:endParaRPr lang="en-US" altLang="zh-CN" sz="1100" b="1" dirty="0">
              <a:ln w="0"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660400" y="241790"/>
            <a:ext cx="127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4826000" y="241790"/>
            <a:ext cx="14134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163967" y="132080"/>
            <a:ext cx="404200" cy="160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矩形: 圆角 48"/>
          <p:cNvSpPr/>
          <p:nvPr/>
        </p:nvSpPr>
        <p:spPr>
          <a:xfrm>
            <a:off x="404998" y="549597"/>
            <a:ext cx="5932096" cy="8931243"/>
          </a:xfrm>
          <a:prstGeom prst="roundRect">
            <a:avLst>
              <a:gd name="adj" fmla="val 3054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151887" y="9617509"/>
            <a:ext cx="1337155" cy="26161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1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1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</a:t>
            </a:r>
            <a:endParaRPr lang="zh-CN" altLang="zh-CN" sz="1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A8C7C49-B759-4375-A91A-65570B977C47}"/>
              </a:ext>
            </a:extLst>
          </p:cNvPr>
          <p:cNvSpPr/>
          <p:nvPr/>
        </p:nvSpPr>
        <p:spPr>
          <a:xfrm>
            <a:off x="475032" y="730995"/>
            <a:ext cx="5764404" cy="906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/>
              <a:t>int main() {</a:t>
            </a:r>
            <a:endParaRPr lang="zh-CN" altLang="zh-CN" sz="1100" dirty="0"/>
          </a:p>
          <a:p>
            <a:pPr lvl="1"/>
            <a:r>
              <a:rPr lang="en-US" altLang="zh-CN" sz="1100" dirty="0"/>
              <a:t>signal(SIGUSR1, handler1); </a:t>
            </a:r>
          </a:p>
          <a:p>
            <a:pPr lvl="1"/>
            <a:r>
              <a:rPr lang="en-US" altLang="zh-CN" sz="1100" dirty="0" err="1"/>
              <a:t>sigset_t</a:t>
            </a:r>
            <a:r>
              <a:rPr lang="en-US" altLang="zh-CN" sz="1100" dirty="0"/>
              <a:t> s; </a:t>
            </a:r>
          </a:p>
          <a:p>
            <a:pPr lvl="1"/>
            <a:r>
              <a:rPr lang="en-US" altLang="zh-CN" sz="1100" dirty="0" err="1"/>
              <a:t>sigemptyset</a:t>
            </a:r>
            <a:r>
              <a:rPr lang="en-US" altLang="zh-CN" sz="1100" dirty="0"/>
              <a:t>(&amp;s); </a:t>
            </a:r>
          </a:p>
          <a:p>
            <a:pPr lvl="1"/>
            <a:r>
              <a:rPr lang="en-US" altLang="zh-CN" sz="1100" dirty="0" err="1"/>
              <a:t>sigaddset</a:t>
            </a:r>
            <a:r>
              <a:rPr lang="en-US" altLang="zh-CN" sz="1100" dirty="0"/>
              <a:t>(&amp;s, SIGUSR1);</a:t>
            </a:r>
            <a:endParaRPr lang="zh-CN" altLang="zh-CN" sz="1100" dirty="0"/>
          </a:p>
          <a:p>
            <a:pPr lvl="1"/>
            <a:r>
              <a:rPr lang="en-US" altLang="zh-CN" sz="1100" dirty="0" err="1"/>
              <a:t>sigprocmask</a:t>
            </a:r>
            <a:r>
              <a:rPr lang="en-US" altLang="zh-CN" sz="1100" dirty="0"/>
              <a:t>(SIG_BLOCK, &amp;s, 0);</a:t>
            </a:r>
            <a:endParaRPr lang="zh-CN" altLang="zh-CN" sz="1100" dirty="0"/>
          </a:p>
          <a:p>
            <a:pPr lvl="1"/>
            <a:r>
              <a:rPr lang="en-US" altLang="zh-CN" sz="1100" dirty="0" err="1"/>
              <a:t>intpid</a:t>
            </a:r>
            <a:r>
              <a:rPr lang="en-US" altLang="zh-CN" sz="1100" dirty="0"/>
              <a:t> = fork()?fork():fork(); </a:t>
            </a:r>
          </a:p>
          <a:p>
            <a:pPr lvl="1"/>
            <a:r>
              <a:rPr lang="en-US" altLang="zh-CN" sz="1100" dirty="0"/>
              <a:t>if (</a:t>
            </a:r>
            <a:r>
              <a:rPr lang="en-US" altLang="zh-CN" sz="1100" dirty="0" err="1"/>
              <a:t>pid</a:t>
            </a:r>
            <a:r>
              <a:rPr lang="en-US" altLang="zh-CN" sz="1100" dirty="0"/>
              <a:t> == 0) {</a:t>
            </a:r>
            <a:endParaRPr lang="zh-CN" altLang="zh-CN" sz="1100" dirty="0"/>
          </a:p>
          <a:p>
            <a:pPr lvl="2"/>
            <a:r>
              <a:rPr lang="en-US" altLang="zh-CN" sz="1100" dirty="0"/>
              <a:t>kill(</a:t>
            </a:r>
            <a:r>
              <a:rPr lang="en-US" altLang="zh-CN" sz="1100" dirty="0" err="1"/>
              <a:t>getppid</a:t>
            </a:r>
            <a:r>
              <a:rPr lang="en-US" altLang="zh-CN" sz="1100" dirty="0"/>
              <a:t>(), SIGUSR1); </a:t>
            </a:r>
          </a:p>
          <a:p>
            <a:pPr lvl="2"/>
            <a:r>
              <a:rPr lang="en-US" altLang="zh-CN" sz="1100" dirty="0" err="1"/>
              <a:t>printf</a:t>
            </a:r>
            <a:r>
              <a:rPr lang="en-US" altLang="zh-CN" sz="1100" dirty="0"/>
              <a:t>("S"); </a:t>
            </a:r>
          </a:p>
          <a:p>
            <a:pPr lvl="2"/>
            <a:r>
              <a:rPr lang="en-US" altLang="zh-CN" sz="1100" dirty="0" err="1"/>
              <a:t>sigprocmask</a:t>
            </a:r>
            <a:r>
              <a:rPr lang="en-US" altLang="zh-CN" sz="1100" dirty="0"/>
              <a:t>(SIG_UNBLOCK, &amp;s, 0);</a:t>
            </a:r>
          </a:p>
          <a:p>
            <a:pPr lvl="2"/>
            <a:r>
              <a:rPr lang="en-US" altLang="zh-CN" sz="1100" dirty="0"/>
              <a:t>exit(0);</a:t>
            </a:r>
            <a:endParaRPr lang="zh-CN" altLang="zh-CN" sz="1100" dirty="0"/>
          </a:p>
          <a:p>
            <a:r>
              <a:rPr lang="en-US" altLang="zh-CN" sz="1100" dirty="0"/>
              <a:t>	} </a:t>
            </a:r>
          </a:p>
          <a:p>
            <a:pPr lvl="2"/>
            <a:r>
              <a:rPr lang="en-US" altLang="zh-CN" sz="1100" dirty="0"/>
              <a:t>else {</a:t>
            </a:r>
            <a:br>
              <a:rPr lang="en-US" altLang="zh-CN" sz="1100" dirty="0"/>
            </a:br>
            <a:r>
              <a:rPr lang="en-US" altLang="zh-CN" sz="1100" dirty="0"/>
              <a:t>while (</a:t>
            </a:r>
            <a:r>
              <a:rPr lang="en-US" altLang="zh-CN" sz="1100" dirty="0" err="1"/>
              <a:t>waitpid</a:t>
            </a:r>
            <a:r>
              <a:rPr lang="en-US" altLang="zh-CN" sz="1100" dirty="0"/>
              <a:t>(-1, NULL, 0) != -1);</a:t>
            </a:r>
            <a:endParaRPr lang="zh-CN" altLang="zh-CN" sz="1100" dirty="0"/>
          </a:p>
          <a:p>
            <a:pPr lvl="2"/>
            <a:r>
              <a:rPr lang="en-US" altLang="zh-CN" sz="1100" dirty="0" err="1"/>
              <a:t>sigprocmask</a:t>
            </a:r>
            <a:r>
              <a:rPr lang="en-US" altLang="zh-CN" sz="1100" dirty="0"/>
              <a:t>(SIG_UNBLOCK, &amp;s, 0); </a:t>
            </a:r>
          </a:p>
          <a:p>
            <a:pPr lvl="2"/>
            <a:r>
              <a:rPr lang="en-US" altLang="zh-CN" sz="1100" dirty="0" err="1"/>
              <a:t>printf</a:t>
            </a:r>
            <a:r>
              <a:rPr lang="en-US" altLang="zh-CN" sz="1100" dirty="0"/>
              <a:t>("P");</a:t>
            </a:r>
            <a:endParaRPr lang="zh-CN" altLang="zh-CN" sz="1100" dirty="0"/>
          </a:p>
          <a:p>
            <a:pPr lvl="1"/>
            <a:r>
              <a:rPr lang="en-US" altLang="zh-CN" sz="1100" dirty="0"/>
              <a:t>}</a:t>
            </a:r>
            <a:endParaRPr lang="zh-CN" altLang="zh-CN" sz="1100" dirty="0"/>
          </a:p>
          <a:p>
            <a:pPr lvl="1"/>
            <a:r>
              <a:rPr lang="en-US" altLang="zh-CN" sz="1100" dirty="0"/>
              <a:t>return 0;</a:t>
            </a:r>
            <a:endParaRPr lang="zh-CN" altLang="zh-CN" sz="1100" dirty="0"/>
          </a:p>
          <a:p>
            <a:r>
              <a:rPr lang="en-US" altLang="zh-CN" sz="1100" dirty="0"/>
              <a:t>}</a:t>
            </a:r>
          </a:p>
          <a:p>
            <a:endParaRPr lang="en-US" altLang="zh-CN" sz="1100" dirty="0"/>
          </a:p>
          <a:p>
            <a:r>
              <a:rPr lang="zh-CN" altLang="en-US" sz="1100" dirty="0"/>
              <a:t>答：</a:t>
            </a:r>
            <a:r>
              <a:rPr lang="en-US" altLang="zh-CN" sz="1100" dirty="0"/>
              <a:t>________, ________,</a:t>
            </a:r>
          </a:p>
          <a:p>
            <a:endParaRPr lang="en-US" altLang="zh-CN" sz="1100" dirty="0"/>
          </a:p>
          <a:p>
            <a:pPr marL="0" lvl="1"/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12(40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每空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).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埃氏筛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Sieve of Eratosthenes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是一种简单且历史悠久的筛选一定范围内所有素数的方法。其原理是从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开始，将每个素数的倍数，标记成合数，然后筛去。那么剩下的数中最小的必定是素数，可以用作新的筛子。例如，寻找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[2,10]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中的素数：</a:t>
            </a: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1"/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列出所有数        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</a:p>
          <a:p>
            <a:pPr marL="0" lvl="1"/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2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为筛子，余下      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</a:p>
          <a:p>
            <a:pPr marL="0" lvl="1"/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3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为筛子，余下          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</a:p>
          <a:p>
            <a:pPr marL="0" lvl="1"/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5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为筛子，余下              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</a:p>
          <a:p>
            <a:pPr marL="0" lvl="1"/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7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为筛子，余下空，结束</a:t>
            </a: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1"/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数所求范围内包含素数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</a:p>
          <a:p>
            <a:pPr marL="0" lvl="1"/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下面是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Alice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基于进程控制实现的埃氏筛算法。但是她在实现时遇到了不少问题，她请你帮忙解决。</a:t>
            </a:r>
            <a:r>
              <a:rPr lang="zh-CN" altLang="en-US" sz="1100" b="1" u="sng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在本题中，你可以认为所有的函数调用都能正确返回，并且程序的标准输出是命令行。</a:t>
            </a:r>
            <a:endParaRPr lang="en-US" altLang="zh-CN" sz="1100" b="1" u="sng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1"/>
            <a:r>
              <a:rPr lang="zh-CN" altLang="en-US" sz="1100" b="1" u="sng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额外信息：</a:t>
            </a:r>
            <a:endParaRPr lang="en-US" altLang="zh-CN" sz="1100" b="1" u="sng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lvl="1" indent="-228600">
              <a:buFont typeface="+mj-lt"/>
              <a:buAutoNum type="arabicPeriod"/>
            </a:pPr>
            <a:r>
              <a:rPr lang="zh-CN" altLang="en-US" sz="11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中有一类特殊文件叫做管道，一个管道有两个文件描述符，其中一个专门用于写，一个专门用于读。写进去的内容就像通过水管一样可以顺次地从读端口被读取。在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中，可以使用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int pipe(int *p)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打开一个管道文件。正确打开则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p[0]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是专用于读的端口，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p[1] 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是专用于写的端口。管道的读写及关闭操作都和普通文件一样。如果使用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write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写管道时文件的读端口已经关闭，那么进程会收到一个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SIGPIPE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信号，并触发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broken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pipe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错误。如果使用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read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读管道时文件的写端口已经关闭，那么可以正常读取内容直到管道清空，这时再对管道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read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将返回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EOF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lvl="1" indent="-228600">
              <a:buFont typeface="+mj-lt"/>
              <a:buAutoNum type="arabicPeriod"/>
            </a:pP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代码中首字母大写的函数均仿照课本做了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Stevensen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风格的错误检查的封装。其中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int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WriteInt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(int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fd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int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每次根据文件描述符向文件中按照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格式写入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值，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int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ReadInt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(int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fd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int *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每次根据文件描述符从文件中读取一个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的内容到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指向的单元中。</a:t>
            </a: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1"/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Part A. Alice 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对代码的几个细节还没有考虑清楚，请你帮助她完善细节。每个空只需要填一个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的关键字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数值常量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变量名。已知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(1)(2)(4)(5)(6)(7)(8)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为数值常量，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(3)(9)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为变量，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(10)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为关键字。</a:t>
            </a: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zh-CN" sz="1100" dirty="0"/>
          </a:p>
        </p:txBody>
      </p:sp>
    </p:spTree>
    <p:extLst>
      <p:ext uri="{BB962C8B-B14F-4D97-AF65-F5344CB8AC3E}">
        <p14:creationId xmlns:p14="http://schemas.microsoft.com/office/powerpoint/2010/main" val="3710963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6453002" y="132080"/>
            <a:ext cx="266906" cy="266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53002" y="9481408"/>
            <a:ext cx="266906" cy="266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63967" y="9639446"/>
            <a:ext cx="404200" cy="160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453002" y="950832"/>
            <a:ext cx="266906" cy="8004335"/>
            <a:chOff x="6418498" y="915916"/>
            <a:chExt cx="409023" cy="7921803"/>
          </a:xfrm>
        </p:grpSpPr>
        <p:sp>
          <p:nvSpPr>
            <p:cNvPr id="20" name="矩形 19"/>
            <p:cNvSpPr/>
            <p:nvPr/>
          </p:nvSpPr>
          <p:spPr>
            <a:xfrm>
              <a:off x="6418498" y="588762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418498" y="559806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418499" y="528448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418498" y="499492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418498" y="470536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418499" y="443982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418498" y="415026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418498" y="386070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418499" y="879200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418498" y="85024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418498" y="82128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418499" y="789930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418498" y="760974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418498" y="732018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418499" y="70546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18498" y="67650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418498" y="647552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418499" y="617718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418498" y="3530732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418499" y="323239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6418498" y="294283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6418498" y="265327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418499" y="233970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6418498" y="20501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418498" y="17605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418499" y="149503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6418498" y="120547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6418498" y="91591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1" name="矩形 50"/>
          <p:cNvSpPr/>
          <p:nvPr/>
        </p:nvSpPr>
        <p:spPr>
          <a:xfrm>
            <a:off x="2304763" y="110985"/>
            <a:ext cx="21355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</a:t>
            </a:r>
            <a:r>
              <a:rPr lang="zh-CN" altLang="en-US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秋</a:t>
            </a:r>
            <a:r>
              <a:rPr lang="en-US" altLang="zh-CN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ICS</a:t>
            </a:r>
            <a:r>
              <a:rPr lang="zh-CN" altLang="en-US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小班</a:t>
            </a:r>
            <a:r>
              <a:rPr lang="en-US" altLang="zh-CN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r>
              <a:rPr lang="zh-CN" altLang="en-US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班第</a:t>
            </a:r>
            <a:r>
              <a:rPr lang="en-US" altLang="zh-CN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(9)</a:t>
            </a:r>
            <a:r>
              <a:rPr lang="zh-CN" altLang="en-US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次考试</a:t>
            </a:r>
            <a:endParaRPr lang="en-US" altLang="zh-CN" sz="1100" b="1" dirty="0">
              <a:ln w="0"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660400" y="241790"/>
            <a:ext cx="127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4826000" y="241790"/>
            <a:ext cx="14134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163967" y="132080"/>
            <a:ext cx="404200" cy="160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矩形: 圆角 48"/>
          <p:cNvSpPr/>
          <p:nvPr/>
        </p:nvSpPr>
        <p:spPr>
          <a:xfrm>
            <a:off x="404998" y="549597"/>
            <a:ext cx="5932096" cy="8931243"/>
          </a:xfrm>
          <a:prstGeom prst="roundRect">
            <a:avLst>
              <a:gd name="adj" fmla="val 3054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151887" y="9617509"/>
            <a:ext cx="1337155" cy="26161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1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1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</a:t>
            </a:r>
            <a:endParaRPr lang="zh-CN" altLang="zh-CN" sz="1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4" name="表格 63">
            <a:extLst>
              <a:ext uri="{FF2B5EF4-FFF2-40B4-BE49-F238E27FC236}">
                <a16:creationId xmlns:a16="http://schemas.microsoft.com/office/drawing/2014/main" id="{48B509D3-E761-486B-BC90-233CBB230B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039990"/>
              </p:ext>
            </p:extLst>
          </p:nvPr>
        </p:nvGraphicFramePr>
        <p:xfrm>
          <a:off x="455642" y="700958"/>
          <a:ext cx="5830808" cy="58674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830808">
                  <a:extLst>
                    <a:ext uri="{9D8B030D-6E8A-4147-A177-3AD203B41FA5}">
                      <a16:colId xmlns:a16="http://schemas.microsoft.com/office/drawing/2014/main" val="2291492121"/>
                    </a:ext>
                  </a:extLst>
                </a:gridCol>
              </a:tblGrid>
              <a:tr h="1723360">
                <a:tc>
                  <a:txBody>
                    <a:bodyPr/>
                    <a:lstStyle/>
                    <a:p>
                      <a:pPr marL="228600" indent="-228600" algn="just">
                        <a:buFont typeface="+mj-lt"/>
                        <a:buAutoNum type="arabicPeriod"/>
                      </a:pP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 int main() {</a:t>
                      </a:r>
                    </a:p>
                    <a:p>
                      <a:pPr marL="228600" indent="-228600" algn="just">
                        <a:buFont typeface="+mj-lt"/>
                        <a:buAutoNum type="arabicPeriod"/>
                      </a:pP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    int pp[2], save;</a:t>
                      </a:r>
                    </a:p>
                    <a:p>
                      <a:pPr marL="228600" indent="-228600" algn="just">
                        <a:buFont typeface="+mj-lt"/>
                        <a:buAutoNum type="arabicPeriod"/>
                      </a:pP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    </a:t>
                      </a:r>
                      <a:r>
                        <a:rPr lang="en-US" sz="1100" b="1" kern="100" dirty="0">
                          <a:effectLst/>
                          <a:latin typeface="Courier" pitchFamily="2" charset="0"/>
                        </a:rPr>
                        <a:t>/* feed every int in [2,</a:t>
                      </a:r>
                      <a:r>
                        <a:rPr lang="en-US" altLang="zh-CN" sz="1100" b="1" kern="100" dirty="0">
                          <a:effectLst/>
                          <a:latin typeface="Courier" pitchFamily="2" charset="0"/>
                        </a:rPr>
                        <a:t>9</a:t>
                      </a:r>
                      <a:r>
                        <a:rPr lang="en-US" sz="1100" b="1" kern="100" dirty="0">
                          <a:effectLst/>
                          <a:latin typeface="Courier" pitchFamily="2" charset="0"/>
                        </a:rPr>
                        <a:t>999] into the pipe */</a:t>
                      </a:r>
                    </a:p>
                    <a:p>
                      <a:pPr marL="228600" indent="-228600" algn="just">
                        <a:buFont typeface="+mj-lt"/>
                        <a:buAutoNum type="arabicPeriod"/>
                      </a:pP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    Pipe(pp);</a:t>
                      </a:r>
                    </a:p>
                    <a:p>
                      <a:pPr marL="228600" indent="-228600" algn="just">
                        <a:buFont typeface="+mj-lt"/>
                        <a:buAutoNum type="arabicPeriod"/>
                      </a:pP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    for (int </a:t>
                      </a:r>
                      <a:r>
                        <a:rPr lang="en-US" sz="1100" kern="100" dirty="0" err="1">
                          <a:effectLst/>
                          <a:latin typeface="Courier" pitchFamily="2" charset="0"/>
                        </a:rPr>
                        <a:t>i</a:t>
                      </a: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 = 2; </a:t>
                      </a:r>
                      <a:r>
                        <a:rPr lang="en-US" sz="1100" kern="100" dirty="0" err="1">
                          <a:effectLst/>
                          <a:latin typeface="Courier" pitchFamily="2" charset="0"/>
                        </a:rPr>
                        <a:t>i</a:t>
                      </a: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 &lt; </a:t>
                      </a:r>
                      <a:r>
                        <a:rPr lang="en-US" altLang="zh-CN" sz="1100" kern="100" dirty="0">
                          <a:effectLst/>
                          <a:latin typeface="Courier" pitchFamily="2" charset="0"/>
                        </a:rPr>
                        <a:t>10</a:t>
                      </a: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000; ++</a:t>
                      </a:r>
                      <a:r>
                        <a:rPr lang="en-US" sz="1100" kern="100" dirty="0" err="1">
                          <a:effectLst/>
                          <a:latin typeface="Courier" pitchFamily="2" charset="0"/>
                        </a:rPr>
                        <a:t>i</a:t>
                      </a: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)</a:t>
                      </a:r>
                    </a:p>
                    <a:p>
                      <a:pPr marL="228600" indent="-228600" algn="just">
                        <a:buFont typeface="+mj-lt"/>
                        <a:buAutoNum type="arabicPeriod"/>
                      </a:pP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      </a:t>
                      </a:r>
                      <a:r>
                        <a:rPr lang="en-US" sz="1100" kern="100" dirty="0" err="1">
                          <a:effectLst/>
                          <a:latin typeface="Courier" pitchFamily="2" charset="0"/>
                        </a:rPr>
                        <a:t>WriteInt</a:t>
                      </a: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(pp[1], </a:t>
                      </a:r>
                      <a:r>
                        <a:rPr lang="en-US" sz="1100" kern="100" dirty="0" err="1">
                          <a:effectLst/>
                          <a:latin typeface="Courier" pitchFamily="2" charset="0"/>
                        </a:rPr>
                        <a:t>i</a:t>
                      </a: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);</a:t>
                      </a:r>
                    </a:p>
                    <a:p>
                      <a:pPr marL="228600" indent="-228600" algn="just">
                        <a:buFont typeface="+mj-lt"/>
                        <a:buAutoNum type="arabicPeriod"/>
                      </a:pP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    Close(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pp[</a:t>
                      </a:r>
                      <a:r>
                        <a:rPr lang="en-US" altLang="zh-CN" sz="1100" b="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(1)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___</a:t>
                      </a:r>
                      <a:r>
                        <a:rPr lang="en-US" altLang="zh-CN" sz="1100" b="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_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]);</a:t>
                      </a:r>
                      <a:r>
                        <a:rPr lang="zh-CN" altLang="en-US" sz="1100" b="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             </a:t>
                      </a:r>
                      <a:r>
                        <a:rPr lang="en-US" altLang="zh-CN" sz="1100" b="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 </a:t>
                      </a:r>
                      <a:r>
                        <a:rPr lang="en-US" altLang="zh-CN" sz="1100" b="1" kern="100" dirty="0">
                          <a:effectLst/>
                          <a:latin typeface="Courier" pitchFamily="2" charset="0"/>
                        </a:rPr>
                        <a:t>//</a:t>
                      </a:r>
                      <a:r>
                        <a:rPr lang="zh-CN" altLang="en-US" sz="1100" b="1" kern="100" dirty="0">
                          <a:effectLst/>
                          <a:latin typeface="Courier" pitchFamily="2" charset="0"/>
                        </a:rPr>
                        <a:t> </a:t>
                      </a:r>
                      <a:r>
                        <a:rPr lang="en-US" altLang="zh-CN" sz="1100" b="1" kern="100" dirty="0">
                          <a:effectLst/>
                          <a:latin typeface="Courier" pitchFamily="2" charset="0"/>
                        </a:rPr>
                        <a:t>close</a:t>
                      </a:r>
                      <a:r>
                        <a:rPr lang="zh-CN" altLang="en-US" sz="1100" b="1" kern="100" dirty="0">
                          <a:effectLst/>
                          <a:latin typeface="Courier" pitchFamily="2" charset="0"/>
                        </a:rPr>
                        <a:t> </a:t>
                      </a:r>
                      <a:r>
                        <a:rPr lang="en-US" altLang="zh-CN" sz="1100" b="1" kern="100" dirty="0">
                          <a:effectLst/>
                          <a:latin typeface="Courier" pitchFamily="2" charset="0"/>
                        </a:rPr>
                        <a:t>the write end</a:t>
                      </a:r>
                    </a:p>
                    <a:p>
                      <a:pPr marL="228600" indent="-228600" algn="just">
                        <a:buFont typeface="+mj-lt"/>
                        <a:buAutoNum type="arabicPeriod"/>
                      </a:pP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  </a:t>
                      </a:r>
                    </a:p>
                    <a:p>
                      <a:pPr marL="228600" indent="-228600" algn="just">
                        <a:buFont typeface="+mj-lt"/>
                        <a:buAutoNum type="arabicPeriod"/>
                      </a:pP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    int prime = 0, 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mark = (2)______;</a:t>
                      </a:r>
                    </a:p>
                    <a:p>
                      <a:pPr marL="228600" indent="-228600" algn="just">
                        <a:buFont typeface="+mj-lt"/>
                        <a:buAutoNum type="arabicPeriod"/>
                      </a:pP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    while (</a:t>
                      </a:r>
                      <a:r>
                        <a:rPr lang="en-US" sz="1100" kern="100" dirty="0" err="1">
                          <a:effectLst/>
                          <a:latin typeface="Courier" pitchFamily="2" charset="0"/>
                        </a:rPr>
                        <a:t>ReadInt</a:t>
                      </a: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(pp[0], &amp;save)) {</a:t>
                      </a:r>
                    </a:p>
                    <a:p>
                      <a:pPr marL="228600" indent="-228600" algn="just">
                        <a:buFont typeface="+mj-lt"/>
                        <a:buAutoNum type="arabicPeriod"/>
                      </a:pP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      if (!prime) {</a:t>
                      </a:r>
                    </a:p>
                    <a:p>
                      <a:pPr marL="228600" indent="-228600" algn="just">
                        <a:buFont typeface="+mj-lt"/>
                        <a:buAutoNum type="arabicPeriod"/>
                      </a:pP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        prime = save;               </a:t>
                      </a:r>
                      <a:r>
                        <a:rPr lang="en-US" sz="1100" b="1" kern="100" dirty="0">
                          <a:effectLst/>
                          <a:latin typeface="Courier" pitchFamily="2" charset="0"/>
                        </a:rPr>
                        <a:t>// current sieve</a:t>
                      </a:r>
                    </a:p>
                    <a:p>
                      <a:pPr marL="228600" indent="-228600" algn="just">
                        <a:buFont typeface="+mj-lt"/>
                        <a:buAutoNum type="arabicPeriod"/>
                      </a:pP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        </a:t>
                      </a:r>
                      <a:r>
                        <a:rPr lang="en-US" sz="1100" kern="100" dirty="0" err="1">
                          <a:effectLst/>
                          <a:latin typeface="Courier" pitchFamily="2" charset="0"/>
                        </a:rPr>
                        <a:t>printf</a:t>
                      </a: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("%d ", prime);</a:t>
                      </a:r>
                    </a:p>
                    <a:p>
                      <a:pPr marL="228600" indent="-228600" algn="just">
                        <a:buFont typeface="+mj-lt"/>
                        <a:buAutoNum type="arabicPeriod"/>
                      </a:pP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      } else if (save 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% (3)_____) </a:t>
                      </a: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{ </a:t>
                      </a:r>
                      <a:r>
                        <a:rPr lang="en-US" sz="1100" b="1" kern="100" dirty="0">
                          <a:effectLst/>
                          <a:latin typeface="Courier" pitchFamily="2" charset="0"/>
                        </a:rPr>
                        <a:t>// not a multiple</a:t>
                      </a:r>
                    </a:p>
                    <a:p>
                      <a:pPr marL="228600" indent="-228600" algn="just">
                        <a:buFont typeface="+mj-lt"/>
                        <a:buAutoNum type="arabicPeriod"/>
                      </a:pP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        if (!mark) {</a:t>
                      </a:r>
                    </a:p>
                    <a:p>
                      <a:pPr marL="228600" indent="-228600" algn="just">
                        <a:buFont typeface="+mj-lt"/>
                        <a:buAutoNum type="arabicPeriod"/>
                      </a:pP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          int </a:t>
                      </a:r>
                      <a:r>
                        <a:rPr lang="en-US" sz="1100" kern="100" dirty="0" err="1">
                          <a:effectLst/>
                          <a:latin typeface="Courier" pitchFamily="2" charset="0"/>
                        </a:rPr>
                        <a:t>tmp</a:t>
                      </a: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[2];</a:t>
                      </a:r>
                    </a:p>
                    <a:p>
                      <a:pPr marL="228600" indent="-228600" algn="just">
                        <a:buFont typeface="+mj-lt"/>
                        <a:buAutoNum type="arabicPeriod"/>
                      </a:pP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          Pipe(</a:t>
                      </a:r>
                      <a:r>
                        <a:rPr lang="en-US" sz="1100" kern="100" dirty="0" err="1">
                          <a:effectLst/>
                          <a:latin typeface="Courier" pitchFamily="2" charset="0"/>
                        </a:rPr>
                        <a:t>tmp</a:t>
                      </a: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);</a:t>
                      </a:r>
                    </a:p>
                    <a:p>
                      <a:pPr marL="228600" indent="-228600" algn="just">
                        <a:buFont typeface="+mj-lt"/>
                        <a:buAutoNum type="arabicPeriod"/>
                      </a:pP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          if (Fork()) {</a:t>
                      </a:r>
                      <a:endParaRPr lang="en-US" sz="1100" b="1" kern="100" dirty="0">
                        <a:effectLst/>
                        <a:latin typeface="Courier" pitchFamily="2" charset="0"/>
                      </a:endParaRPr>
                    </a:p>
                    <a:p>
                      <a:pPr marL="228600" indent="-228600" algn="just">
                        <a:buFont typeface="+mj-lt"/>
                        <a:buAutoNum type="arabicPeriod"/>
                      </a:pP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            Close(</a:t>
                      </a:r>
                      <a:r>
                        <a:rPr lang="en-US" sz="1100" kern="100" dirty="0" err="1">
                          <a:effectLst/>
                          <a:latin typeface="Courier" pitchFamily="2" charset="0"/>
                        </a:rPr>
                        <a:t>tmp</a:t>
                      </a: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[0]);          </a:t>
                      </a:r>
                      <a:r>
                        <a:rPr lang="en-US" sz="1100" b="1" kern="100" dirty="0">
                          <a:effectLst/>
                          <a:latin typeface="Courier" pitchFamily="2" charset="0"/>
                        </a:rPr>
                        <a:t>// close the read end</a:t>
                      </a:r>
                    </a:p>
                    <a:p>
                      <a:pPr marL="228600" indent="-228600" algn="just">
                        <a:buFont typeface="+mj-lt"/>
                        <a:buAutoNum type="arabicPeriod"/>
                      </a:pP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            pp[1]= </a:t>
                      </a:r>
                      <a:r>
                        <a:rPr lang="en-US" sz="1100" kern="100" dirty="0" err="1">
                          <a:effectLst/>
                          <a:latin typeface="Courier" pitchFamily="2" charset="0"/>
                        </a:rPr>
                        <a:t>tmp</a:t>
                      </a:r>
                      <a:r>
                        <a:rPr lang="en-US" sz="1100" b="0" kern="100" dirty="0">
                          <a:effectLst/>
                          <a:latin typeface="Courier" pitchFamily="2" charset="0"/>
                        </a:rPr>
                        <a:t>[(4)___];</a:t>
                      </a:r>
                    </a:p>
                    <a:p>
                      <a:pPr marL="228600" indent="-228600" algn="just">
                        <a:buFont typeface="+mj-lt"/>
                        <a:buAutoNum type="arabicPeriod"/>
                      </a:pP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            mark ^= 1;</a:t>
                      </a:r>
                    </a:p>
                    <a:p>
                      <a:pPr marL="228600" indent="-228600" algn="just">
                        <a:buFont typeface="+mj-lt"/>
                        <a:buAutoNum type="arabicPeriod"/>
                      </a:pP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          } else {</a:t>
                      </a:r>
                    </a:p>
                    <a:p>
                      <a:pPr marL="228600" indent="-228600" algn="just">
                        <a:buFont typeface="+mj-lt"/>
                        <a:buAutoNum type="arabicPeriod"/>
                      </a:pP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            Close(pp[(5)____]);</a:t>
                      </a:r>
                    </a:p>
                    <a:p>
                      <a:pPr marL="228600" indent="-228600" algn="just">
                        <a:buFont typeface="+mj-lt"/>
                        <a:buAutoNum type="arabicPeriod"/>
                      </a:pP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            Close(</a:t>
                      </a:r>
                      <a:r>
                        <a:rPr lang="en-US" sz="1100" kern="100" dirty="0" err="1">
                          <a:effectLst/>
                          <a:latin typeface="Courier" pitchFamily="2" charset="0"/>
                        </a:rPr>
                        <a:t>tmp</a:t>
                      </a: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[(6)____]);</a:t>
                      </a:r>
                    </a:p>
                    <a:p>
                      <a:pPr marL="228600" indent="-228600" algn="just">
                        <a:buFont typeface="+mj-lt"/>
                        <a:buAutoNum type="arabicPeriod"/>
                      </a:pP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            pp[(7)____] = </a:t>
                      </a:r>
                      <a:r>
                        <a:rPr lang="en-US" sz="1100" kern="100" dirty="0" err="1">
                          <a:effectLst/>
                          <a:latin typeface="Courier" pitchFamily="2" charset="0"/>
                        </a:rPr>
                        <a:t>tmp</a:t>
                      </a: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[(8)___];</a:t>
                      </a:r>
                    </a:p>
                    <a:p>
                      <a:pPr marL="228600" indent="-228600" algn="just">
                        <a:buFont typeface="+mj-lt"/>
                        <a:buAutoNum type="arabicPeriod"/>
                      </a:pP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            (9)______ = 0;</a:t>
                      </a:r>
                    </a:p>
                    <a:p>
                      <a:pPr marL="228600" indent="-228600" algn="just">
                        <a:buFont typeface="+mj-lt"/>
                        <a:buAutoNum type="arabicPeriod"/>
                      </a:pP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            (10)__________;</a:t>
                      </a:r>
                    </a:p>
                    <a:p>
                      <a:pPr marL="228600" indent="-228600" algn="just">
                        <a:buFont typeface="+mj-lt"/>
                        <a:buAutoNum type="arabicPeriod"/>
                      </a:pP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          }</a:t>
                      </a:r>
                    </a:p>
                    <a:p>
                      <a:pPr marL="228600" indent="-228600" algn="just">
                        <a:buFont typeface="+mj-lt"/>
                        <a:buAutoNum type="arabicPeriod"/>
                      </a:pP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        }</a:t>
                      </a:r>
                    </a:p>
                    <a:p>
                      <a:pPr marL="228600" indent="-228600" algn="just">
                        <a:buFont typeface="+mj-lt"/>
                        <a:buAutoNum type="arabicPeriod"/>
                      </a:pP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        </a:t>
                      </a:r>
                      <a:r>
                        <a:rPr lang="en-US" sz="1100" kern="100" dirty="0" err="1">
                          <a:effectLst/>
                          <a:latin typeface="Courier" pitchFamily="2" charset="0"/>
                        </a:rPr>
                        <a:t>WriteInt</a:t>
                      </a: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(pp[1], save);       </a:t>
                      </a:r>
                      <a:r>
                        <a:rPr lang="en-US" altLang="zh-CN" sz="1100" b="1" kern="100" dirty="0">
                          <a:effectLst/>
                          <a:latin typeface="Courier" pitchFamily="2" charset="0"/>
                        </a:rPr>
                        <a:t>// feed to the child</a:t>
                      </a:r>
                      <a:endParaRPr lang="en-US" sz="1100" kern="100" dirty="0">
                        <a:effectLst/>
                        <a:latin typeface="Courier" pitchFamily="2" charset="0"/>
                      </a:endParaRPr>
                    </a:p>
                    <a:p>
                      <a:pPr marL="228600" indent="-228600" algn="just">
                        <a:buFont typeface="+mj-lt"/>
                        <a:buAutoNum type="arabicPeriod"/>
                      </a:pP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      }</a:t>
                      </a:r>
                    </a:p>
                    <a:p>
                      <a:pPr marL="228600" indent="-228600" algn="just">
                        <a:buFont typeface="+mj-lt"/>
                        <a:buAutoNum type="arabicPeriod"/>
                      </a:pP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    }</a:t>
                      </a:r>
                    </a:p>
                    <a:p>
                      <a:pPr marL="228600" indent="-228600" algn="just">
                        <a:buFont typeface="+mj-lt"/>
                        <a:buAutoNum type="arabicPeriod"/>
                      </a:pP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    Close(pp[0]);</a:t>
                      </a:r>
                    </a:p>
                    <a:p>
                      <a:pPr marL="228600" indent="-228600" algn="just">
                        <a:buFont typeface="+mj-lt"/>
                        <a:buAutoNum type="arabicPeriod"/>
                      </a:pP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    Wait(NULL);                      </a:t>
                      </a:r>
                      <a:r>
                        <a:rPr lang="en-US" sz="1100" b="1" kern="100" dirty="0">
                          <a:effectLst/>
                          <a:latin typeface="Courier" pitchFamily="2" charset="0"/>
                        </a:rPr>
                        <a:t>// reap the child</a:t>
                      </a:r>
                    </a:p>
                    <a:p>
                      <a:pPr marL="228600" indent="-228600" algn="just">
                        <a:buFont typeface="+mj-lt"/>
                        <a:buAutoNum type="arabicPeriod"/>
                      </a:pP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  }</a:t>
                      </a:r>
                      <a:endParaRPr lang="zh-CN" sz="1100" kern="100" dirty="0">
                        <a:effectLst/>
                        <a:latin typeface="Courier" pitchFamily="2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3412811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E7C10E09-D5DB-4EAB-AE15-532A24EB0241}"/>
              </a:ext>
            </a:extLst>
          </p:cNvPr>
          <p:cNvSpPr/>
          <p:nvPr/>
        </p:nvSpPr>
        <p:spPr>
          <a:xfrm>
            <a:off x="404998" y="6606591"/>
            <a:ext cx="593209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Part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B. Alice 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很感谢你的帮助！她迫不及待地编译，并顺利通过了。但是她很纳闷自己的代码没有任何输出，程序也结束不了，一连试了几次都是这样。你看了代码后，含蓄地提醒她好像有文件没有及时关闭，导致第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行的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ReadInt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并不返回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EOF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Alice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听到后，立即在第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_____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行后添加了一条语句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_____________________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Part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C. Alice 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非常感激你，现在程序能正常输出所有素数了。可是，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Alice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发现很多素数输出了不止一遍，输出的顺序每次运行时也都不完全一样。请你简明扼要地解释原因？</a:t>
            </a: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答：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________.</a:t>
            </a:r>
          </a:p>
          <a:p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为了解决这个问题，你认为</a:t>
            </a:r>
            <a:r>
              <a:rPr lang="zh-CN" altLang="en-US" sz="11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最早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可以在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_____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行后增加一条语句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_____________________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。同时，你认为这样修改过后输出的顺序是否唯一？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_____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（填 是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否）。</a:t>
            </a: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Part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D. Alice 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发现如果把搜索范围从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[2,9999]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改到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[2,19999]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那么程序总是运行失败。请你简要分析</a:t>
            </a:r>
            <a:r>
              <a:rPr lang="zh-CN" altLang="en-US" sz="11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最主要的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原因？</a:t>
            </a: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答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:________.</a:t>
            </a:r>
          </a:p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Part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E. 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针对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Part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D. 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中你发现的问题，你决定只在某一行上</a:t>
            </a:r>
            <a:r>
              <a:rPr lang="zh-CN" altLang="en-US" sz="11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增加一个字符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。立刻程序不仅能正确执行输出解果，而且速度</a:t>
            </a:r>
            <a:r>
              <a:rPr lang="zh-CN" altLang="en-US" sz="1100" b="1" u="sng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显著提升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。那么你将第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__________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行改为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_________________________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。进一步分析，如果这时搜索范围扩大为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[2,19999]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那么程序运行是否会失败？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__________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（填 是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否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不确定）。</a:t>
            </a: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793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: 圆角 29"/>
          <p:cNvSpPr/>
          <p:nvPr/>
        </p:nvSpPr>
        <p:spPr>
          <a:xfrm>
            <a:off x="404998" y="981400"/>
            <a:ext cx="5932096" cy="8341392"/>
          </a:xfrm>
          <a:prstGeom prst="roundRect">
            <a:avLst>
              <a:gd name="adj" fmla="val 3054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49217" y="475279"/>
            <a:ext cx="2159566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1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2021</a:t>
            </a:r>
            <a:r>
              <a:rPr lang="zh-CN" altLang="en-US" sz="11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秋</a:t>
            </a:r>
            <a:r>
              <a:rPr lang="en-US" altLang="zh-CN" sz="11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ICS</a:t>
            </a:r>
            <a:r>
              <a:rPr lang="zh-CN" altLang="en-US" sz="11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小班</a:t>
            </a:r>
            <a:r>
              <a:rPr lang="en-US" altLang="zh-CN" sz="11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18</a:t>
            </a:r>
            <a:r>
              <a:rPr lang="zh-CN" altLang="en-US" sz="11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班第</a:t>
            </a:r>
            <a:r>
              <a:rPr lang="en-US" altLang="zh-CN" sz="11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(9)</a:t>
            </a:r>
            <a:r>
              <a:rPr lang="zh-CN" altLang="en-US" sz="11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次考试</a:t>
            </a:r>
            <a:endParaRPr lang="en-US" altLang="zh-CN" sz="1100" b="1" dirty="0">
              <a:ln w="0"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1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考试时间：</a:t>
            </a:r>
            <a:r>
              <a:rPr lang="en-US" altLang="zh-CN" sz="11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50</a:t>
            </a:r>
            <a:r>
              <a:rPr lang="zh-CN" altLang="en-US" sz="11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分钟</a:t>
            </a:r>
          </a:p>
        </p:txBody>
      </p:sp>
      <p:cxnSp>
        <p:nvCxnSpPr>
          <p:cNvPr id="28" name="直接连接符 27"/>
          <p:cNvCxnSpPr/>
          <p:nvPr/>
        </p:nvCxnSpPr>
        <p:spPr>
          <a:xfrm>
            <a:off x="495300" y="421398"/>
            <a:ext cx="57326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404998" y="371606"/>
            <a:ext cx="589674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453002" y="132080"/>
            <a:ext cx="266906" cy="266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453002" y="9481408"/>
            <a:ext cx="266906" cy="266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63967" y="9639446"/>
            <a:ext cx="404200" cy="160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151887" y="9617509"/>
            <a:ext cx="1337155" cy="26161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页</a:t>
            </a:r>
            <a:endParaRPr lang="zh-CN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63967" y="132080"/>
            <a:ext cx="404200" cy="160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46A80B9-A814-44EF-86A8-064947A15B3F}"/>
              </a:ext>
            </a:extLst>
          </p:cNvPr>
          <p:cNvSpPr/>
          <p:nvPr/>
        </p:nvSpPr>
        <p:spPr>
          <a:xfrm>
            <a:off x="520906" y="1031192"/>
            <a:ext cx="5780834" cy="906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100" dirty="0"/>
              <a:t>参考答案：</a:t>
            </a:r>
            <a:endParaRPr lang="en-US" altLang="zh-CN" sz="1100" dirty="0"/>
          </a:p>
          <a:p>
            <a:pPr lvl="0"/>
            <a:r>
              <a:rPr lang="zh-CN" altLang="en-US" sz="1100" dirty="0"/>
              <a:t>一、选择题（</a:t>
            </a:r>
            <a:r>
              <a:rPr lang="en-US" altLang="zh-CN" sz="1100" dirty="0"/>
              <a:t>40</a:t>
            </a:r>
            <a:r>
              <a:rPr lang="zh-CN" altLang="en-US" sz="1100" dirty="0"/>
              <a:t>分）</a:t>
            </a:r>
            <a:r>
              <a:rPr lang="en-US" altLang="zh-CN" sz="1100" dirty="0"/>
              <a:t>	1-5</a:t>
            </a:r>
            <a:r>
              <a:rPr lang="zh-CN" altLang="en-US" sz="1100" dirty="0"/>
              <a:t>：</a:t>
            </a:r>
            <a:r>
              <a:rPr lang="en-US" altLang="zh-CN" sz="1100" b="1" dirty="0">
                <a:solidFill>
                  <a:srgbClr val="FF0000"/>
                </a:solidFill>
              </a:rPr>
              <a:t>CDCAA</a:t>
            </a:r>
            <a:r>
              <a:rPr lang="en-US" altLang="zh-CN" sz="1100" dirty="0"/>
              <a:t>		6-10</a:t>
            </a:r>
            <a:r>
              <a:rPr lang="zh-CN" altLang="en-US" sz="1100" dirty="0"/>
              <a:t>：</a:t>
            </a:r>
            <a:r>
              <a:rPr lang="en-US" altLang="zh-CN" sz="1100" b="1" dirty="0">
                <a:solidFill>
                  <a:srgbClr val="FF0000"/>
                </a:solidFill>
              </a:rPr>
              <a:t>CBCBA</a:t>
            </a:r>
          </a:p>
          <a:p>
            <a:pPr lvl="0"/>
            <a:r>
              <a:rPr lang="en-US" altLang="zh-CN" sz="1100" b="1" dirty="0">
                <a:solidFill>
                  <a:srgbClr val="FF0000"/>
                </a:solidFill>
              </a:rPr>
              <a:t>(</a:t>
            </a:r>
            <a:r>
              <a:rPr lang="zh-CN" altLang="en-US" sz="1100" b="1" dirty="0">
                <a:solidFill>
                  <a:srgbClr val="FF0000"/>
                </a:solidFill>
              </a:rPr>
              <a:t>第</a:t>
            </a:r>
            <a:r>
              <a:rPr lang="en-US" altLang="zh-CN" sz="1100" b="1" dirty="0">
                <a:solidFill>
                  <a:srgbClr val="FF0000"/>
                </a:solidFill>
              </a:rPr>
              <a:t>10</a:t>
            </a:r>
            <a:r>
              <a:rPr lang="zh-CN" altLang="en-US" sz="1100" b="1" dirty="0">
                <a:solidFill>
                  <a:srgbClr val="FF0000"/>
                </a:solidFill>
              </a:rPr>
              <a:t>题注意</a:t>
            </a:r>
            <a:r>
              <a:rPr lang="en-US" altLang="zh-CN" sz="1100" b="1" dirty="0" err="1">
                <a:solidFill>
                  <a:srgbClr val="FF0000"/>
                </a:solidFill>
              </a:rPr>
              <a:t>printf</a:t>
            </a:r>
            <a:r>
              <a:rPr lang="zh-CN" altLang="en-US" sz="1100" b="1" dirty="0">
                <a:solidFill>
                  <a:srgbClr val="FF0000"/>
                </a:solidFill>
              </a:rPr>
              <a:t>的格式化字符串没有换行符，</a:t>
            </a:r>
            <a:r>
              <a:rPr lang="en-US" altLang="zh-CN" sz="1100" b="1" dirty="0">
                <a:solidFill>
                  <a:srgbClr val="FF0000"/>
                </a:solidFill>
              </a:rPr>
              <a:t>_exit(status)</a:t>
            </a:r>
            <a:r>
              <a:rPr lang="zh-CN" altLang="en-US" sz="1100" b="1" dirty="0">
                <a:solidFill>
                  <a:srgbClr val="FF0000"/>
                </a:solidFill>
              </a:rPr>
              <a:t>不刷新缓冲区</a:t>
            </a:r>
            <a:endParaRPr lang="en-US" altLang="zh-CN" sz="1100" dirty="0"/>
          </a:p>
          <a:p>
            <a:r>
              <a:rPr lang="zh-CN" altLang="en-US" sz="1100" dirty="0"/>
              <a:t>二、非选择题</a:t>
            </a:r>
            <a:endParaRPr lang="en-US" altLang="zh-CN" sz="1100" dirty="0"/>
          </a:p>
          <a:p>
            <a:r>
              <a:rPr lang="en-US" altLang="zh-CN" sz="1100" dirty="0"/>
              <a:t>11</a:t>
            </a:r>
            <a:r>
              <a:rPr lang="zh-CN" altLang="en-US" sz="1100" dirty="0"/>
              <a:t>（</a:t>
            </a:r>
            <a:r>
              <a:rPr lang="en-US" altLang="zh-CN" sz="1100" dirty="0"/>
              <a:t>20</a:t>
            </a:r>
            <a:r>
              <a:rPr lang="zh-CN" altLang="en-US" sz="1100" dirty="0"/>
              <a:t>分）：</a:t>
            </a:r>
            <a:r>
              <a:rPr lang="en-US" altLang="zh-CN" sz="1100" dirty="0"/>
              <a:t> 	</a:t>
            </a:r>
            <a:r>
              <a:rPr lang="en-US" altLang="zh-CN" sz="1100" b="1" dirty="0">
                <a:solidFill>
                  <a:srgbClr val="FF0000"/>
                </a:solidFill>
              </a:rPr>
              <a:t>S2PS2P 	</a:t>
            </a:r>
            <a:r>
              <a:rPr lang="en-US" altLang="zh-CN" sz="1100" b="1">
                <a:solidFill>
                  <a:srgbClr val="FF0000"/>
                </a:solidFill>
              </a:rPr>
              <a:t>SS2P2P </a:t>
            </a:r>
            <a:endParaRPr lang="en-US" altLang="zh-CN" sz="1100" b="1" dirty="0">
              <a:solidFill>
                <a:srgbClr val="FF0000"/>
              </a:solidFill>
            </a:endParaRPr>
          </a:p>
          <a:p>
            <a:pPr marL="0" lvl="1"/>
            <a:r>
              <a:rPr lang="en-US" altLang="zh-CN" sz="1100" dirty="0"/>
              <a:t>12</a:t>
            </a:r>
            <a:r>
              <a:rPr lang="zh-CN" altLang="en-US" sz="1100" dirty="0"/>
              <a:t>（</a:t>
            </a:r>
            <a:r>
              <a:rPr lang="en-US" altLang="zh-CN" sz="1100" dirty="0"/>
              <a:t>40</a:t>
            </a:r>
            <a:r>
              <a:rPr lang="zh-CN" altLang="en-US" sz="1100" dirty="0"/>
              <a:t>分）：</a:t>
            </a:r>
            <a:r>
              <a:rPr lang="zh-CN" altLang="en-US" sz="11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代码地址：</a:t>
            </a:r>
            <a:r>
              <a:rPr lang="en" altLang="zh-CN" sz="11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" altLang="zh-CN" sz="11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https://pastebin.ubuntu.com/p/kBjb3vccQF/</a:t>
            </a:r>
            <a:endParaRPr lang="en-US" altLang="zh-CN" sz="11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lvl="1" indent="-285750">
              <a:buFont typeface="+mj-ea"/>
              <a:buAutoNum type="ea1JpnChsDbPeriod"/>
            </a:pP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埃氏筛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Sieve of Eratosthenes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是一种简单且历史悠久的筛选一定范围内所有素数的方法。其原理是从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开始，将每个素数的倍数，标记成合数，然后筛去。那么剩下的数中最小的必定是素数，可以用作新的筛子。下面是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Alice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基于进程控制实现的埃氏筛算法。但是她在实现时遇到了不少问题，她请你帮忙解决。</a:t>
            </a:r>
            <a:r>
              <a:rPr lang="zh-CN" altLang="en-US" sz="1100" b="1" u="sng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在本题中，你可以认为所有的函数调用都能正确返回，并且程序的标准输出是命令行。</a:t>
            </a:r>
            <a:endParaRPr lang="en-US" altLang="zh-CN" sz="1100" b="1" u="sng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1"/>
            <a:r>
              <a:rPr lang="zh-CN" altLang="en-US" sz="1100" b="1" u="sng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额外信息：</a:t>
            </a:r>
            <a:endParaRPr lang="en-US" altLang="zh-CN" sz="1100" b="1" u="sng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lvl="1" indent="-228600">
              <a:buFont typeface="+mj-lt"/>
              <a:buAutoNum type="arabicPeriod"/>
            </a:pPr>
            <a:r>
              <a:rPr lang="zh-CN" altLang="en-US" sz="11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中有一类特殊文件叫做管道，一个管道有两个文件描述符，其中一个专门用于写，一个专门用于读。写进去的内容就像通过水管一样可以顺次地从读端口被读取。在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中，可以使用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int pipe(int *p)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打开一个管道文件。正确打开则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p[0]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是专用于读的端口，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p[1] 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是专用于写的端口。管道的读写及关闭操作都和普通文件一样。如果使用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write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写管道时文件的读端口已经关闭，那么进程会收到一个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SIGPIPE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信号，并触发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broken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pipe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错误。如果使用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read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读管道时文件的写端口已经关闭，那么可以正常读取内容直到管道清空，这时再对管道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read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将返回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EOF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lvl="1" indent="-228600">
              <a:buFont typeface="+mj-lt"/>
              <a:buAutoNum type="arabicPeriod"/>
            </a:pP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代码中首字母大写的函数均仿照课本做了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Stevensen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风格的错误检查的封装。其中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int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WriteInt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(int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fd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int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每次根据文件描述符向文件中按照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格式写入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值，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int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ReadInt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(int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fd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int *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每次根据文件描述符从文件中读取一个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的内容到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指向的单元中。</a:t>
            </a: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1"/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Part A. Alice 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对代码的几个细节还没有考虑清楚，请你帮助她完善细节。每个空只需要填一个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的关键字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数值常量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变量名。已知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(1)(2)(4)(5)(6)(7)(8)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为数值常量，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(3)(9)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为变量，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(10)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为关键字。</a:t>
            </a: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Part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B. Alice 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很感谢你的帮助！她迫不及待地编译，并顺利通过了。但是她很纳闷自己的代码没有任何输出，程序也结束不了，一连试了几次都是这样。你看了代码后，含蓄地提醒她好像有文件没有及时关闭，导致第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行的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ReadInt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并不返回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EOF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Alice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听到后，立即在第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en-US" altLang="zh-CN" sz="1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32/33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行后添加了一条语句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____</a:t>
            </a:r>
            <a:r>
              <a:rPr lang="en-US" altLang="zh-CN" sz="1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if (mark) Close(pp[1]);_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Part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C. Alice 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非常感激你，现在程序能正常输出所有素数了。可是，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Alice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发现很多素数输出了不止一遍，输出的顺序每次运行时也都不完全一样。请你简明扼要地解释原因？</a:t>
            </a: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标准输出使用行缓冲区，在 </a:t>
            </a:r>
            <a:r>
              <a:rPr lang="en-US" altLang="zh-CN" sz="1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fork</a:t>
            </a:r>
            <a:r>
              <a:rPr lang="zh-CN" altLang="en-US" sz="1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出新进程时，缓冲区的内容一起被复制了。最后刷新到命令行就会出现重复的内容。</a:t>
            </a: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为了解决这个问题，你认为</a:t>
            </a:r>
            <a:r>
              <a:rPr lang="zh-CN" altLang="en-US" sz="11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最早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可以在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__</a:t>
            </a:r>
            <a:r>
              <a:rPr lang="en-US" altLang="zh-CN" sz="1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行后增加一条语句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___</a:t>
            </a:r>
            <a:r>
              <a:rPr lang="en-US" altLang="zh-CN" sz="11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fflush</a:t>
            </a:r>
            <a:r>
              <a:rPr lang="en-US" altLang="zh-CN" sz="1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1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stdout</a:t>
            </a:r>
            <a:r>
              <a:rPr lang="en-US" altLang="zh-CN" sz="1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)____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。同时，你认为这样修改过后输出的顺序是否唯一？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zh-CN" altLang="en-US" sz="1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（填 是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否）。</a:t>
            </a: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Part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D. Alice 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发现如果把搜索范围从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[2,9999]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改到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[2,19999]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那么程序总是运行失败。请你简要分析</a:t>
            </a:r>
            <a:r>
              <a:rPr lang="zh-CN" altLang="en-US" sz="11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最主要的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原因？</a:t>
            </a: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进程资源是有限的。如果有 </a:t>
            </a:r>
            <a:r>
              <a:rPr lang="en-US" altLang="zh-CN" sz="1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1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个素数，由于每一次一个数必须要从父进程依次的经过</a:t>
            </a:r>
            <a:r>
              <a:rPr lang="en-US" altLang="zh-CN" sz="1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🧍‍♂️</a:t>
            </a:r>
            <a:r>
              <a:rPr lang="zh-CN" altLang="en-US" sz="1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子进程直到在某层被筛掉，那么最后一个素数被筛除时，该代码此时一共实例化了 </a:t>
            </a:r>
            <a:r>
              <a:rPr lang="en-US" altLang="zh-CN" sz="1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1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个活跃进程，他们每一个都持有文件资源，也占据 </a:t>
            </a:r>
            <a:r>
              <a:rPr lang="en-US" altLang="zh-CN" sz="1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PCB</a:t>
            </a:r>
            <a:r>
              <a:rPr lang="zh-CN" altLang="en-US" sz="1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的资源。</a:t>
            </a:r>
            <a:endParaRPr lang="en-US" altLang="zh-CN" sz="11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代码的进程结构：</a:t>
            </a:r>
            <a:endParaRPr lang="en-US" altLang="zh-CN" sz="11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sieve for 2 -&gt; sieve for 3 -&gt; sieve for 5 -&gt; ... -&gt; sieve for </a:t>
            </a:r>
            <a:r>
              <a:rPr lang="en-US" altLang="zh-CN" sz="11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p_N</a:t>
            </a:r>
            <a:endParaRPr lang="en-US" altLang="zh-CN" sz="11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管道结构</a:t>
            </a:r>
            <a:endParaRPr lang="en-US" altLang="zh-CN" sz="11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sieve</a:t>
            </a:r>
            <a:r>
              <a:rPr lang="zh-CN" altLang="en-US" sz="1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for 2 -- sieve for 3 -- sieve for 5 -- ... -- sieve for </a:t>
            </a:r>
            <a:r>
              <a:rPr lang="en-US" altLang="zh-CN" sz="11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p_N</a:t>
            </a:r>
            <a:endParaRPr lang="en-US" altLang="zh-CN" sz="11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最后一个素数的传递途径：</a:t>
            </a:r>
            <a:endParaRPr lang="en-US" altLang="zh-CN" sz="11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从根进程开始依次通过各个管道直到</a:t>
            </a:r>
            <a:r>
              <a:rPr lang="en-US" altLang="zh-CN" sz="1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p_N</a:t>
            </a:r>
            <a:r>
              <a:rPr lang="zh-CN" altLang="en-US" sz="1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1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 -&gt; b</a:t>
            </a:r>
            <a:r>
              <a:rPr lang="zh-CN" altLang="en-US" sz="1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代表 </a:t>
            </a:r>
            <a:r>
              <a:rPr lang="en-US" altLang="zh-CN" sz="1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1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是 </a:t>
            </a:r>
            <a:r>
              <a:rPr lang="en-US" altLang="zh-CN" sz="1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的子进程。</a:t>
            </a:r>
            <a:endParaRPr lang="en-US" altLang="zh-CN" sz="11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 startAt="15"/>
            </a:pP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 startAt="15"/>
            </a:pP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/>
            <a:endParaRPr lang="en-US" altLang="zh-CN" sz="1100" dirty="0"/>
          </a:p>
          <a:p>
            <a:pPr lvl="0"/>
            <a:endParaRPr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1362348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: 圆角 29"/>
          <p:cNvSpPr/>
          <p:nvPr/>
        </p:nvSpPr>
        <p:spPr>
          <a:xfrm>
            <a:off x="404998" y="6655058"/>
            <a:ext cx="5932096" cy="2879334"/>
          </a:xfrm>
          <a:prstGeom prst="roundRect">
            <a:avLst>
              <a:gd name="adj" fmla="val 3054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495300" y="421398"/>
            <a:ext cx="57326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404998" y="371606"/>
            <a:ext cx="589674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453002" y="132080"/>
            <a:ext cx="266906" cy="266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453002" y="9481408"/>
            <a:ext cx="266906" cy="266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63967" y="9639446"/>
            <a:ext cx="404200" cy="160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151887" y="9617509"/>
            <a:ext cx="1337155" cy="26161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页</a:t>
            </a:r>
            <a:endParaRPr lang="zh-CN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63967" y="132080"/>
            <a:ext cx="404200" cy="160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39F671C7-1072-46D2-88FD-4D915835F2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944259"/>
              </p:ext>
            </p:extLst>
          </p:nvPr>
        </p:nvGraphicFramePr>
        <p:xfrm>
          <a:off x="470932" y="493125"/>
          <a:ext cx="5830808" cy="60350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830808">
                  <a:extLst>
                    <a:ext uri="{9D8B030D-6E8A-4147-A177-3AD203B41FA5}">
                      <a16:colId xmlns:a16="http://schemas.microsoft.com/office/drawing/2014/main" val="2291492121"/>
                    </a:ext>
                  </a:extLst>
                </a:gridCol>
              </a:tblGrid>
              <a:tr h="1723360">
                <a:tc>
                  <a:txBody>
                    <a:bodyPr/>
                    <a:lstStyle/>
                    <a:p>
                      <a:pPr marL="228600" indent="-228600" algn="just">
                        <a:buFont typeface="+mj-lt"/>
                        <a:buAutoNum type="arabicPeriod"/>
                      </a:pP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 int main() {</a:t>
                      </a:r>
                    </a:p>
                    <a:p>
                      <a:pPr marL="228600" indent="-228600" algn="just">
                        <a:buFont typeface="+mj-lt"/>
                        <a:buAutoNum type="arabicPeriod"/>
                      </a:pP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    int pp[2], save;</a:t>
                      </a:r>
                    </a:p>
                    <a:p>
                      <a:pPr marL="228600" indent="-228600" algn="just">
                        <a:buFont typeface="+mj-lt"/>
                        <a:buAutoNum type="arabicPeriod"/>
                      </a:pP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    </a:t>
                      </a:r>
                      <a:r>
                        <a:rPr lang="en-US" sz="1100" b="1" kern="100" dirty="0">
                          <a:effectLst/>
                          <a:latin typeface="Courier" pitchFamily="2" charset="0"/>
                        </a:rPr>
                        <a:t>/* feed every int in [2,</a:t>
                      </a:r>
                      <a:r>
                        <a:rPr lang="en-US" altLang="zh-CN" sz="1100" b="1" kern="100" dirty="0">
                          <a:effectLst/>
                          <a:latin typeface="Courier" pitchFamily="2" charset="0"/>
                        </a:rPr>
                        <a:t>9</a:t>
                      </a:r>
                      <a:r>
                        <a:rPr lang="en-US" sz="1100" b="1" kern="100" dirty="0">
                          <a:effectLst/>
                          <a:latin typeface="Courier" pitchFamily="2" charset="0"/>
                        </a:rPr>
                        <a:t>999] into the pipe */</a:t>
                      </a:r>
                    </a:p>
                    <a:p>
                      <a:pPr marL="228600" indent="-228600" algn="just">
                        <a:buFont typeface="+mj-lt"/>
                        <a:buAutoNum type="arabicPeriod"/>
                      </a:pP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    Pipe(pp);</a:t>
                      </a:r>
                    </a:p>
                    <a:p>
                      <a:pPr marL="228600" indent="-228600" algn="just">
                        <a:buFont typeface="+mj-lt"/>
                        <a:buAutoNum type="arabicPeriod"/>
                      </a:pP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    for (int </a:t>
                      </a:r>
                      <a:r>
                        <a:rPr lang="en-US" sz="1100" kern="100" dirty="0" err="1">
                          <a:effectLst/>
                          <a:latin typeface="Courier" pitchFamily="2" charset="0"/>
                        </a:rPr>
                        <a:t>i</a:t>
                      </a: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 = 2; </a:t>
                      </a:r>
                      <a:r>
                        <a:rPr lang="en-US" sz="1100" kern="100" dirty="0" err="1">
                          <a:effectLst/>
                          <a:latin typeface="Courier" pitchFamily="2" charset="0"/>
                        </a:rPr>
                        <a:t>i</a:t>
                      </a: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 &lt; </a:t>
                      </a:r>
                      <a:r>
                        <a:rPr lang="en-US" altLang="zh-CN" sz="1100" kern="100" dirty="0">
                          <a:effectLst/>
                          <a:latin typeface="Courier" pitchFamily="2" charset="0"/>
                        </a:rPr>
                        <a:t>10</a:t>
                      </a: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000; ++</a:t>
                      </a:r>
                      <a:r>
                        <a:rPr lang="en-US" sz="1100" kern="100" dirty="0" err="1">
                          <a:effectLst/>
                          <a:latin typeface="Courier" pitchFamily="2" charset="0"/>
                        </a:rPr>
                        <a:t>i</a:t>
                      </a: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)</a:t>
                      </a:r>
                    </a:p>
                    <a:p>
                      <a:pPr marL="228600" indent="-228600" algn="just">
                        <a:buFont typeface="+mj-lt"/>
                        <a:buAutoNum type="arabicPeriod"/>
                      </a:pP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      </a:t>
                      </a:r>
                      <a:r>
                        <a:rPr lang="en-US" sz="1100" kern="100" dirty="0" err="1">
                          <a:effectLst/>
                          <a:latin typeface="Courier" pitchFamily="2" charset="0"/>
                        </a:rPr>
                        <a:t>WriteInt</a:t>
                      </a: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(pp[1], </a:t>
                      </a:r>
                      <a:r>
                        <a:rPr lang="en-US" sz="1100" kern="100" dirty="0" err="1">
                          <a:effectLst/>
                          <a:latin typeface="Courier" pitchFamily="2" charset="0"/>
                        </a:rPr>
                        <a:t>i</a:t>
                      </a: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);</a:t>
                      </a:r>
                    </a:p>
                    <a:p>
                      <a:pPr marL="228600" indent="-228600" algn="just">
                        <a:buFont typeface="+mj-lt"/>
                        <a:buAutoNum type="arabicPeriod"/>
                      </a:pP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    Close(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pp[</a:t>
                      </a:r>
                      <a:r>
                        <a:rPr lang="en-US" altLang="zh-CN" sz="1100" b="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(1)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_</a:t>
                      </a:r>
                      <a:r>
                        <a:rPr lang="en-US" altLang="zh-CN" sz="1100" b="1" kern="100" dirty="0">
                          <a:solidFill>
                            <a:srgbClr val="FF0000"/>
                          </a:solidFill>
                          <a:effectLst/>
                          <a:latin typeface="Courier" pitchFamily="2" charset="0"/>
                        </a:rPr>
                        <a:t>1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_</a:t>
                      </a:r>
                      <a:r>
                        <a:rPr lang="en-US" altLang="zh-CN" sz="1100" b="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_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]);</a:t>
                      </a:r>
                      <a:r>
                        <a:rPr lang="zh-CN" altLang="en-US" sz="1100" b="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             </a:t>
                      </a:r>
                      <a:r>
                        <a:rPr lang="en-US" altLang="zh-CN" sz="1100" b="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 </a:t>
                      </a:r>
                      <a:r>
                        <a:rPr lang="en-US" altLang="zh-CN" sz="1100" b="1" kern="100" dirty="0">
                          <a:effectLst/>
                          <a:latin typeface="Courier" pitchFamily="2" charset="0"/>
                        </a:rPr>
                        <a:t>//</a:t>
                      </a:r>
                      <a:r>
                        <a:rPr lang="zh-CN" altLang="en-US" sz="1100" b="1" kern="100" dirty="0">
                          <a:effectLst/>
                          <a:latin typeface="Courier" pitchFamily="2" charset="0"/>
                        </a:rPr>
                        <a:t> </a:t>
                      </a:r>
                      <a:r>
                        <a:rPr lang="en-US" altLang="zh-CN" sz="1100" b="1" kern="100" dirty="0">
                          <a:effectLst/>
                          <a:latin typeface="Courier" pitchFamily="2" charset="0"/>
                        </a:rPr>
                        <a:t>close</a:t>
                      </a:r>
                      <a:r>
                        <a:rPr lang="zh-CN" altLang="en-US" sz="1100" b="1" kern="100" dirty="0">
                          <a:effectLst/>
                          <a:latin typeface="Courier" pitchFamily="2" charset="0"/>
                        </a:rPr>
                        <a:t> </a:t>
                      </a:r>
                      <a:r>
                        <a:rPr lang="en-US" altLang="zh-CN" sz="1100" b="1" kern="100" dirty="0">
                          <a:effectLst/>
                          <a:latin typeface="Courier" pitchFamily="2" charset="0"/>
                        </a:rPr>
                        <a:t>the write end</a:t>
                      </a:r>
                    </a:p>
                    <a:p>
                      <a:pPr marL="228600" indent="-228600" algn="just">
                        <a:buFont typeface="+mj-lt"/>
                        <a:buAutoNum type="arabicPeriod"/>
                      </a:pP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  </a:t>
                      </a:r>
                    </a:p>
                    <a:p>
                      <a:pPr marL="228600" indent="-228600" algn="just">
                        <a:buFont typeface="+mj-lt"/>
                        <a:buAutoNum type="arabicPeriod"/>
                      </a:pP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    int prime = 0, 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mark = (2)__</a:t>
                      </a:r>
                      <a:r>
                        <a:rPr lang="en-US" sz="1100" b="1" kern="100" dirty="0">
                          <a:solidFill>
                            <a:srgbClr val="FF0000"/>
                          </a:solidFill>
                          <a:effectLst/>
                          <a:latin typeface="Courier" pitchFamily="2" charset="0"/>
                        </a:rPr>
                        <a:t>0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___;</a:t>
                      </a:r>
                    </a:p>
                    <a:p>
                      <a:pPr marL="228600" indent="-228600" algn="just">
                        <a:buFont typeface="+mj-lt"/>
                        <a:buAutoNum type="arabicPeriod"/>
                      </a:pP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    while (</a:t>
                      </a:r>
                      <a:r>
                        <a:rPr lang="en-US" sz="1100" kern="100" dirty="0" err="1">
                          <a:effectLst/>
                          <a:latin typeface="Courier" pitchFamily="2" charset="0"/>
                        </a:rPr>
                        <a:t>ReadInt</a:t>
                      </a: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(pp[0], &amp;save)) {</a:t>
                      </a:r>
                    </a:p>
                    <a:p>
                      <a:pPr marL="228600" indent="-228600" algn="just">
                        <a:buFont typeface="+mj-lt"/>
                        <a:buAutoNum type="arabicPeriod"/>
                      </a:pP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      if (!prime) {</a:t>
                      </a:r>
                    </a:p>
                    <a:p>
                      <a:pPr marL="228600" indent="-228600" algn="just">
                        <a:buFont typeface="+mj-lt"/>
                        <a:buAutoNum type="arabicPeriod"/>
                      </a:pP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        prime = save;               </a:t>
                      </a:r>
                      <a:r>
                        <a:rPr lang="en-US" sz="1100" b="1" kern="100" dirty="0">
                          <a:effectLst/>
                          <a:latin typeface="Courier" pitchFamily="2" charset="0"/>
                        </a:rPr>
                        <a:t>// current sieve</a:t>
                      </a:r>
                    </a:p>
                    <a:p>
                      <a:pPr marL="228600" indent="-228600" algn="just">
                        <a:buFont typeface="+mj-lt"/>
                        <a:buAutoNum type="arabicPeriod"/>
                      </a:pP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        </a:t>
                      </a:r>
                      <a:r>
                        <a:rPr lang="en-US" sz="1100" kern="100" dirty="0" err="1">
                          <a:effectLst/>
                          <a:latin typeface="Courier" pitchFamily="2" charset="0"/>
                        </a:rPr>
                        <a:t>printf</a:t>
                      </a: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("%d ", prime);</a:t>
                      </a:r>
                    </a:p>
                    <a:p>
                      <a:pPr marL="228600" indent="-228600" algn="just">
                        <a:buFont typeface="+mj-lt"/>
                        <a:buAutoNum type="arabicPeriod"/>
                      </a:pP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      } else if (save 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% (3)</a:t>
                      </a:r>
                      <a:r>
                        <a:rPr lang="en-US" sz="1100" b="1" kern="100" dirty="0">
                          <a:solidFill>
                            <a:srgbClr val="FF0000"/>
                          </a:solidFill>
                          <a:effectLst/>
                          <a:latin typeface="Courier" pitchFamily="2" charset="0"/>
                        </a:rPr>
                        <a:t>prime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) </a:t>
                      </a: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{ </a:t>
                      </a:r>
                      <a:r>
                        <a:rPr lang="en-US" sz="1100" b="1" kern="100" dirty="0">
                          <a:effectLst/>
                          <a:latin typeface="Courier" pitchFamily="2" charset="0"/>
                        </a:rPr>
                        <a:t>// not a multiple</a:t>
                      </a:r>
                    </a:p>
                    <a:p>
                      <a:pPr marL="228600" indent="-228600" algn="just">
                        <a:buFont typeface="+mj-lt"/>
                        <a:buAutoNum type="arabicPeriod"/>
                      </a:pP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        if (!mark) {</a:t>
                      </a:r>
                    </a:p>
                    <a:p>
                      <a:pPr marL="228600" indent="-228600" algn="just">
                        <a:buFont typeface="+mj-lt"/>
                        <a:buAutoNum type="arabicPeriod"/>
                      </a:pP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          int </a:t>
                      </a:r>
                      <a:r>
                        <a:rPr lang="en-US" sz="1100" kern="100" dirty="0" err="1">
                          <a:effectLst/>
                          <a:latin typeface="Courier" pitchFamily="2" charset="0"/>
                        </a:rPr>
                        <a:t>tmp</a:t>
                      </a: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[2];</a:t>
                      </a:r>
                    </a:p>
                    <a:p>
                      <a:pPr marL="228600" indent="-228600" algn="just">
                        <a:buFont typeface="+mj-lt"/>
                        <a:buAutoNum type="arabicPeriod"/>
                      </a:pP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          Pipe(</a:t>
                      </a:r>
                      <a:r>
                        <a:rPr lang="en-US" sz="1100" kern="100" dirty="0" err="1">
                          <a:effectLst/>
                          <a:latin typeface="Courier" pitchFamily="2" charset="0"/>
                        </a:rPr>
                        <a:t>tmp</a:t>
                      </a: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);</a:t>
                      </a:r>
                    </a:p>
                    <a:p>
                      <a:pPr marL="228600" indent="-228600" algn="just">
                        <a:buFont typeface="+mj-lt"/>
                        <a:buAutoNum type="arabicPeriod"/>
                      </a:pP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          if (Fork()) {</a:t>
                      </a:r>
                      <a:endParaRPr lang="en-US" sz="1100" b="1" kern="100" dirty="0">
                        <a:effectLst/>
                        <a:latin typeface="Courier" pitchFamily="2" charset="0"/>
                      </a:endParaRPr>
                    </a:p>
                    <a:p>
                      <a:pPr marL="228600" indent="-228600" algn="just">
                        <a:buFont typeface="+mj-lt"/>
                        <a:buAutoNum type="arabicPeriod"/>
                      </a:pP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            Close(</a:t>
                      </a:r>
                      <a:r>
                        <a:rPr lang="en-US" sz="1100" kern="100" dirty="0" err="1">
                          <a:effectLst/>
                          <a:latin typeface="Courier" pitchFamily="2" charset="0"/>
                        </a:rPr>
                        <a:t>tmp</a:t>
                      </a: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[0]);          // close the read end</a:t>
                      </a:r>
                    </a:p>
                    <a:p>
                      <a:pPr marL="228600" indent="-228600" algn="just">
                        <a:buFont typeface="+mj-lt"/>
                        <a:buAutoNum type="arabicPeriod"/>
                      </a:pP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            pp[1] = </a:t>
                      </a:r>
                      <a:r>
                        <a:rPr lang="en-US" sz="1100" kern="100" dirty="0" err="1">
                          <a:effectLst/>
                          <a:latin typeface="Courier" pitchFamily="2" charset="0"/>
                        </a:rPr>
                        <a:t>tmp</a:t>
                      </a:r>
                      <a:r>
                        <a:rPr lang="en-US" sz="1100" b="0" kern="100" dirty="0">
                          <a:effectLst/>
                          <a:latin typeface="Courier" pitchFamily="2" charset="0"/>
                        </a:rPr>
                        <a:t>[(4)</a:t>
                      </a:r>
                      <a:r>
                        <a:rPr lang="en-US" sz="1100" b="1" kern="100" dirty="0">
                          <a:solidFill>
                            <a:srgbClr val="FF0000"/>
                          </a:solidFill>
                          <a:effectLst/>
                          <a:latin typeface="Courier" pitchFamily="2" charset="0"/>
                        </a:rPr>
                        <a:t>1</a:t>
                      </a:r>
                      <a:r>
                        <a:rPr lang="en-US" sz="1100" b="0" kern="100" dirty="0">
                          <a:effectLst/>
                          <a:latin typeface="Courier" pitchFamily="2" charset="0"/>
                        </a:rPr>
                        <a:t>];</a:t>
                      </a:r>
                    </a:p>
                    <a:p>
                      <a:pPr marL="228600" indent="-228600" algn="just">
                        <a:buFont typeface="+mj-lt"/>
                        <a:buAutoNum type="arabicPeriod"/>
                      </a:pP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            mark ^= 1;</a:t>
                      </a:r>
                    </a:p>
                    <a:p>
                      <a:pPr marL="228600" indent="-228600" algn="just">
                        <a:buFont typeface="+mj-lt"/>
                        <a:buAutoNum type="arabicPeriod"/>
                      </a:pP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          } else {</a:t>
                      </a:r>
                    </a:p>
                    <a:p>
                      <a:pPr marL="228600" indent="-228600" algn="just">
                        <a:buFont typeface="+mj-lt"/>
                        <a:buAutoNum type="arabicPeriod"/>
                      </a:pP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            Close(pp[(5)</a:t>
                      </a:r>
                      <a:r>
                        <a:rPr lang="en-US" sz="1100" b="1" kern="100" dirty="0">
                          <a:solidFill>
                            <a:srgbClr val="FF0000"/>
                          </a:solidFill>
                          <a:effectLst/>
                          <a:latin typeface="Courier" pitchFamily="2" charset="0"/>
                        </a:rPr>
                        <a:t>0</a:t>
                      </a: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]);</a:t>
                      </a:r>
                    </a:p>
                    <a:p>
                      <a:pPr marL="228600" indent="-228600" algn="just">
                        <a:buFont typeface="+mj-lt"/>
                        <a:buAutoNum type="arabicPeriod"/>
                      </a:pP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            Close(</a:t>
                      </a:r>
                      <a:r>
                        <a:rPr lang="en-US" sz="1100" kern="100" dirty="0" err="1">
                          <a:effectLst/>
                          <a:latin typeface="Courier" pitchFamily="2" charset="0"/>
                        </a:rPr>
                        <a:t>tmp</a:t>
                      </a: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[(6)</a:t>
                      </a:r>
                      <a:r>
                        <a:rPr lang="en-US" sz="1100" b="1" kern="100" dirty="0">
                          <a:solidFill>
                            <a:srgbClr val="FF0000"/>
                          </a:solidFill>
                          <a:effectLst/>
                          <a:latin typeface="Courier" pitchFamily="2" charset="0"/>
                        </a:rPr>
                        <a:t>1</a:t>
                      </a: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]);</a:t>
                      </a:r>
                    </a:p>
                    <a:p>
                      <a:pPr marL="228600" indent="-228600" algn="just">
                        <a:buFont typeface="+mj-lt"/>
                        <a:buAutoNum type="arabicPeriod"/>
                      </a:pP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            pp[(7)</a:t>
                      </a:r>
                      <a:r>
                        <a:rPr lang="en-US" sz="1100" b="1" kern="100" dirty="0">
                          <a:solidFill>
                            <a:srgbClr val="FF0000"/>
                          </a:solidFill>
                          <a:effectLst/>
                          <a:latin typeface="Courier" pitchFamily="2" charset="0"/>
                        </a:rPr>
                        <a:t>0</a:t>
                      </a: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] = </a:t>
                      </a:r>
                      <a:r>
                        <a:rPr lang="en-US" sz="1100" kern="100" dirty="0" err="1">
                          <a:effectLst/>
                          <a:latin typeface="Courier" pitchFamily="2" charset="0"/>
                        </a:rPr>
                        <a:t>tmp</a:t>
                      </a: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[(8)</a:t>
                      </a:r>
                      <a:r>
                        <a:rPr lang="en-US" sz="1100" b="1" kern="100" dirty="0">
                          <a:solidFill>
                            <a:srgbClr val="FF0000"/>
                          </a:solidFill>
                          <a:effectLst/>
                          <a:latin typeface="Courier" pitchFamily="2" charset="0"/>
                        </a:rPr>
                        <a:t>0</a:t>
                      </a: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];</a:t>
                      </a:r>
                    </a:p>
                    <a:p>
                      <a:pPr marL="228600" indent="-228600" algn="just">
                        <a:buFont typeface="+mj-lt"/>
                        <a:buAutoNum type="arabicPeriod"/>
                      </a:pP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            (9)</a:t>
                      </a:r>
                      <a:r>
                        <a:rPr lang="en-US" sz="1100" b="1" kern="100" dirty="0">
                          <a:solidFill>
                            <a:srgbClr val="FF0000"/>
                          </a:solidFill>
                          <a:effectLst/>
                          <a:latin typeface="Courier" pitchFamily="2" charset="0"/>
                        </a:rPr>
                        <a:t>prime</a:t>
                      </a: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 = 0;</a:t>
                      </a:r>
                    </a:p>
                    <a:p>
                      <a:pPr marL="228600" indent="-228600" algn="just">
                        <a:buFont typeface="+mj-lt"/>
                        <a:buAutoNum type="arabicPeriod"/>
                      </a:pP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            (10)</a:t>
                      </a:r>
                      <a:r>
                        <a:rPr lang="en-US" sz="1100" b="1" kern="100" dirty="0">
                          <a:solidFill>
                            <a:srgbClr val="FF0000"/>
                          </a:solidFill>
                          <a:effectLst/>
                          <a:latin typeface="Courier" pitchFamily="2" charset="0"/>
                        </a:rPr>
                        <a:t>continue</a:t>
                      </a: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;</a:t>
                      </a:r>
                    </a:p>
                    <a:p>
                      <a:pPr marL="228600" indent="-228600" algn="just">
                        <a:buFont typeface="+mj-lt"/>
                        <a:buAutoNum type="arabicPeriod"/>
                      </a:pP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          }</a:t>
                      </a:r>
                    </a:p>
                    <a:p>
                      <a:pPr marL="228600" indent="-228600" algn="just">
                        <a:buFont typeface="+mj-lt"/>
                        <a:buAutoNum type="arabicPeriod"/>
                      </a:pP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        }</a:t>
                      </a:r>
                    </a:p>
                    <a:p>
                      <a:pPr marL="228600" indent="-228600" algn="just">
                        <a:buFont typeface="+mj-lt"/>
                        <a:buAutoNum type="arabicPeriod"/>
                      </a:pP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        </a:t>
                      </a:r>
                      <a:r>
                        <a:rPr lang="en-US" sz="1100" kern="100" dirty="0" err="1">
                          <a:effectLst/>
                          <a:latin typeface="Courier" pitchFamily="2" charset="0"/>
                        </a:rPr>
                        <a:t>WriteInt</a:t>
                      </a: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(pp[1], save);       </a:t>
                      </a:r>
                      <a:r>
                        <a:rPr lang="en-US" altLang="zh-CN" sz="1100" b="1" kern="100" dirty="0">
                          <a:effectLst/>
                          <a:latin typeface="Courier" pitchFamily="2" charset="0"/>
                        </a:rPr>
                        <a:t>// feed to the child</a:t>
                      </a:r>
                      <a:endParaRPr lang="en-US" sz="1100" kern="100" dirty="0">
                        <a:effectLst/>
                        <a:latin typeface="Courier" pitchFamily="2" charset="0"/>
                      </a:endParaRPr>
                    </a:p>
                    <a:p>
                      <a:pPr marL="228600" indent="-228600" algn="just">
                        <a:buFont typeface="+mj-lt"/>
                        <a:buAutoNum type="arabicPeriod"/>
                      </a:pP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      }</a:t>
                      </a:r>
                    </a:p>
                    <a:p>
                      <a:pPr marL="228600" indent="-228600" algn="just">
                        <a:buFont typeface="+mj-lt"/>
                        <a:buAutoNum type="arabicPeriod"/>
                      </a:pP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    }</a:t>
                      </a:r>
                    </a:p>
                    <a:p>
                      <a:pPr marL="228600" indent="-228600" algn="just">
                        <a:buFont typeface="+mj-lt"/>
                        <a:buAutoNum type="arabicPeriod"/>
                      </a:pP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    Close(pp[0]);</a:t>
                      </a:r>
                    </a:p>
                    <a:p>
                      <a:pPr marL="228600" indent="-228600" algn="just">
                        <a:buFont typeface="+mj-lt"/>
                        <a:buAutoNum type="arabicPeriod"/>
                      </a:pP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    </a:t>
                      </a:r>
                      <a:r>
                        <a:rPr lang="en-US" sz="1100" b="1" u="sng" kern="100" dirty="0">
                          <a:solidFill>
                            <a:srgbClr val="FF0000"/>
                          </a:solidFill>
                          <a:effectLst/>
                          <a:latin typeface="Courier" pitchFamily="2" charset="0"/>
                        </a:rPr>
                        <a:t>if (mark) Close(pp[1]); (or after line 32)</a:t>
                      </a:r>
                      <a:r>
                        <a:rPr lang="zh-CN" altLang="en-US" sz="1100" b="1" u="sng" kern="100" dirty="0">
                          <a:solidFill>
                            <a:srgbClr val="FF0000"/>
                          </a:solidFill>
                          <a:effectLst/>
                          <a:latin typeface="Courier" pitchFamily="2" charset="0"/>
                        </a:rPr>
                        <a:t> </a:t>
                      </a:r>
                      <a:r>
                        <a:rPr lang="en-US" altLang="zh-CN" sz="1100" b="1" u="sng" kern="100" dirty="0">
                          <a:solidFill>
                            <a:srgbClr val="FF0000"/>
                          </a:solidFill>
                          <a:effectLst/>
                          <a:latin typeface="Courier" pitchFamily="2" charset="0"/>
                        </a:rPr>
                        <a:t>//</a:t>
                      </a:r>
                      <a:r>
                        <a:rPr lang="zh-CN" altLang="en-US" sz="1100" b="1" u="sng" kern="100" dirty="0">
                          <a:solidFill>
                            <a:srgbClr val="FF0000"/>
                          </a:solidFill>
                          <a:effectLst/>
                          <a:latin typeface="Courier" pitchFamily="2" charset="0"/>
                        </a:rPr>
                        <a:t> </a:t>
                      </a:r>
                      <a:r>
                        <a:rPr lang="en-US" altLang="zh-CN" sz="1100" b="1" u="sng" kern="100" dirty="0">
                          <a:solidFill>
                            <a:srgbClr val="FF0000"/>
                          </a:solidFill>
                          <a:effectLst/>
                          <a:latin typeface="Courier" pitchFamily="2" charset="0"/>
                        </a:rPr>
                        <a:t>Part B</a:t>
                      </a:r>
                      <a:endParaRPr lang="en-US" sz="1100" b="1" u="sng" kern="100" dirty="0">
                        <a:solidFill>
                          <a:srgbClr val="FF0000"/>
                        </a:solidFill>
                        <a:effectLst/>
                        <a:latin typeface="Courier" pitchFamily="2" charset="0"/>
                      </a:endParaRPr>
                    </a:p>
                    <a:p>
                      <a:pPr marL="228600" indent="-228600" algn="just">
                        <a:buFont typeface="+mj-lt"/>
                        <a:buAutoNum type="arabicPeriod"/>
                      </a:pP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    Wait(NULL);                      </a:t>
                      </a:r>
                      <a:r>
                        <a:rPr lang="en-US" sz="1100" b="1" kern="100" dirty="0">
                          <a:effectLst/>
                          <a:latin typeface="Courier" pitchFamily="2" charset="0"/>
                        </a:rPr>
                        <a:t>// reap the child</a:t>
                      </a:r>
                    </a:p>
                    <a:p>
                      <a:pPr marL="228600" indent="-228600" algn="just">
                        <a:buFont typeface="+mj-lt"/>
                        <a:buAutoNum type="arabicPeriod"/>
                      </a:pPr>
                      <a:r>
                        <a:rPr lang="en-US" sz="1100" kern="100" dirty="0">
                          <a:effectLst/>
                          <a:latin typeface="Courier" pitchFamily="2" charset="0"/>
                        </a:rPr>
                        <a:t>  }</a:t>
                      </a:r>
                      <a:endParaRPr lang="zh-CN" sz="1100" kern="100" dirty="0">
                        <a:effectLst/>
                        <a:latin typeface="Courier" pitchFamily="2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3412811"/>
                  </a:ext>
                </a:extLst>
              </a:tr>
            </a:tbl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B7221526-5199-476B-A8E2-398FE256AA24}"/>
              </a:ext>
            </a:extLst>
          </p:cNvPr>
          <p:cNvSpPr/>
          <p:nvPr/>
        </p:nvSpPr>
        <p:spPr>
          <a:xfrm>
            <a:off x="467955" y="7028294"/>
            <a:ext cx="583378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6F27B0B-10DE-421B-957D-6770186AF09F}"/>
              </a:ext>
            </a:extLst>
          </p:cNvPr>
          <p:cNvSpPr/>
          <p:nvPr/>
        </p:nvSpPr>
        <p:spPr>
          <a:xfrm>
            <a:off x="503309" y="6511364"/>
            <a:ext cx="5833785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100" b="1" u="sng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100" b="1" u="sng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Part</a:t>
            </a:r>
            <a:r>
              <a:rPr lang="zh-CN" altLang="en-US" sz="1100" b="1" u="sng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b="1" u="sng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针对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Part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D. 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中你发现的问题，你决定只在某一行上</a:t>
            </a:r>
            <a:r>
              <a:rPr lang="zh-CN" altLang="en-US" sz="11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增加一个字符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。立刻程序不仅能正确执行输出解果，而且速度</a:t>
            </a:r>
            <a:r>
              <a:rPr lang="zh-CN" altLang="en-US" sz="1100" b="1" u="sng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显著提升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。那么你将第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___</a:t>
            </a:r>
            <a:r>
              <a:rPr lang="en-US" altLang="zh-CN" sz="1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__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行改为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_______</a:t>
            </a:r>
            <a:r>
              <a:rPr lang="en-US" altLang="zh-CN" sz="1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if(!Fork())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___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。进一步分析，如果这时搜索范围扩大为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[2,19999]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那么程序运行是否会失败？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___</a:t>
            </a:r>
            <a:r>
              <a:rPr lang="zh-CN" altLang="en-US" sz="1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不确定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__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（填 是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否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不确定）。</a:t>
            </a: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新的进程结构如下：</a:t>
            </a:r>
            <a:endParaRPr lang="en-US" altLang="zh-CN" sz="11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Print </a:t>
            </a:r>
          </a:p>
          <a:p>
            <a:r>
              <a:rPr lang="zh-CN" altLang="en-US" sz="1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├──  sieve for 2</a:t>
            </a:r>
          </a:p>
          <a:p>
            <a:r>
              <a:rPr lang="zh-CN" altLang="en-US" sz="1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├──</a:t>
            </a:r>
            <a:r>
              <a:rPr lang="zh-CN" altLang="en-US" sz="1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sieve for 3</a:t>
            </a:r>
          </a:p>
          <a:p>
            <a:r>
              <a:rPr lang="zh-CN" altLang="en-US" sz="1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├──  ...</a:t>
            </a:r>
          </a:p>
          <a:p>
            <a:r>
              <a:rPr lang="en-US" altLang="zh-CN" sz="1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└──  sieve for p_{N-1}</a:t>
            </a:r>
            <a:r>
              <a:rPr lang="zh-CN" altLang="en-US" sz="1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zh-CN" altLang="en-US" sz="1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这个细节无关紧要，</a:t>
            </a:r>
            <a:r>
              <a:rPr lang="en-US" altLang="zh-CN" sz="1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Dirichlet</a:t>
            </a:r>
            <a:r>
              <a:rPr lang="zh-CN" altLang="en-US" sz="1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定理保证</a:t>
            </a:r>
            <a:r>
              <a:rPr lang="en-US" altLang="zh-CN" sz="1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a&gt;=2</a:t>
            </a:r>
            <a:r>
              <a:rPr lang="zh-CN" altLang="en-US" sz="1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时</a:t>
            </a:r>
            <a:r>
              <a:rPr lang="en-US" altLang="zh-CN" sz="1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[a,2a]</a:t>
            </a:r>
            <a:r>
              <a:rPr lang="zh-CN" altLang="en-US" sz="1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一定有素数，所以埃氏筛到最后一个素数时筛剩下的一定只有它一个数了</a:t>
            </a:r>
            <a:r>
              <a:rPr lang="en-US" altLang="zh-CN" sz="1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</a:p>
          <a:p>
            <a:r>
              <a:rPr lang="zh-CN" altLang="en-US" sz="1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管道结构（一种可能）：</a:t>
            </a:r>
            <a:endParaRPr lang="en-US" altLang="zh-CN" sz="11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sieve for 2 -- sieve for 3 -- sieve for 5 -- ... -- sieve for p_{N-1} -- Print</a:t>
            </a:r>
          </a:p>
          <a:p>
            <a:r>
              <a:rPr lang="zh-CN" altLang="en-US" sz="1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由于</a:t>
            </a:r>
            <a:r>
              <a:rPr lang="en-US" altLang="zh-CN" sz="1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zh-CN" altLang="en-US" sz="1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始终需要从新分配的子进程中读数，子进程将更有可能占据时间片并执行完成并成为僵死进程。尽管父进程还未回收导致其文件资源仍然占用，同时它还占据进程表的表项，但因为实际系统的资源使用短期来看变数较大，不能做断言说一定能</a:t>
            </a:r>
            <a:r>
              <a:rPr lang="en-US" altLang="zh-CN" sz="1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1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不能正常执行。</a:t>
            </a:r>
            <a:endParaRPr lang="en-US" altLang="zh-CN" sz="11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783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</TotalTime>
  <Words>3903</Words>
  <Application>Microsoft Office PowerPoint</Application>
  <PresentationFormat>A4 纸张(210x297 毫米)</PresentationFormat>
  <Paragraphs>290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Courier</vt:lpstr>
      <vt:lpstr>StoneSans</vt:lpstr>
      <vt:lpstr>ZztexMono-Regular</vt:lpstr>
      <vt:lpstr>DengXian</vt:lpstr>
      <vt:lpstr>DengXian</vt:lpstr>
      <vt:lpstr>等线 Light</vt:lpstr>
      <vt:lpstr>宋体</vt:lpstr>
      <vt:lpstr>Arial</vt:lpstr>
      <vt:lpstr>Calibri</vt:lpstr>
      <vt:lpstr>Calibri Light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Haoyu Li</dc:creator>
  <cp:lastModifiedBy>Haoyu Li</cp:lastModifiedBy>
  <cp:revision>295</cp:revision>
  <dcterms:created xsi:type="dcterms:W3CDTF">2021-06-11T15:04:00Z</dcterms:created>
  <dcterms:modified xsi:type="dcterms:W3CDTF">2022-01-26T16:11:09Z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2FCE3C835278473987D8C020A216A958</vt:lpwstr>
  </property>
  <property fmtid="{D5CDD505-2E9C-101B-9397-08002B2CF9AE}" pid="3" name="KSOProductBuildVer">
    <vt:lpwstr>2052-11.1.0.10938</vt:lpwstr>
  </property>
</Properties>
</file>