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64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56" r:id="rId24"/>
    <p:sldId id="257" r:id="rId25"/>
    <p:sldId id="268" r:id="rId26"/>
    <p:sldId id="258" r:id="rId27"/>
    <p:sldId id="265" r:id="rId28"/>
    <p:sldId id="259" r:id="rId29"/>
    <p:sldId id="260" r:id="rId30"/>
    <p:sldId id="261" r:id="rId31"/>
    <p:sldId id="262" r:id="rId32"/>
    <p:sldId id="266" r:id="rId33"/>
    <p:sldId id="269" r:id="rId34"/>
    <p:sldId id="263" r:id="rId35"/>
    <p:sldId id="267" r:id="rId36"/>
    <p:sldId id="27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àng Mai Huy" userId="12a40ea0eecd7ca0" providerId="LiveId" clId="{9C9F5A52-3FB6-48C4-9468-C2348C12DC6C}"/>
    <pc:docChg chg="undo modSld modMainMaster">
      <pc:chgData name="Hoàng Mai Huy" userId="12a40ea0eecd7ca0" providerId="LiveId" clId="{9C9F5A52-3FB6-48C4-9468-C2348C12DC6C}" dt="2020-03-08T07:13:16.485" v="117"/>
      <pc:docMkLst>
        <pc:docMk/>
      </pc:docMkLst>
      <pc:sldChg chg="modSp">
        <pc:chgData name="Hoàng Mai Huy" userId="12a40ea0eecd7ca0" providerId="LiveId" clId="{9C9F5A52-3FB6-48C4-9468-C2348C12DC6C}" dt="2020-03-08T07:11:35.476" v="44" actId="20577"/>
        <pc:sldMkLst>
          <pc:docMk/>
          <pc:sldMk cId="1298873632" sldId="256"/>
        </pc:sldMkLst>
        <pc:spChg chg="mod">
          <ac:chgData name="Hoàng Mai Huy" userId="12a40ea0eecd7ca0" providerId="LiveId" clId="{9C9F5A52-3FB6-48C4-9468-C2348C12DC6C}" dt="2020-03-08T07:09:51.952" v="0"/>
          <ac:spMkLst>
            <pc:docMk/>
            <pc:sldMk cId="1298873632" sldId="256"/>
            <ac:spMk id="2" creationId="{9AF2A814-301F-4454-8ACE-561C5640A04A}"/>
          </ac:spMkLst>
        </pc:spChg>
        <pc:spChg chg="mod">
          <ac:chgData name="Hoàng Mai Huy" userId="12a40ea0eecd7ca0" providerId="LiveId" clId="{9C9F5A52-3FB6-48C4-9468-C2348C12DC6C}" dt="2020-03-08T07:11:35.476" v="44" actId="20577"/>
          <ac:spMkLst>
            <pc:docMk/>
            <pc:sldMk cId="1298873632" sldId="256"/>
            <ac:spMk id="3" creationId="{5B883703-30EF-4FAB-83EA-7AFF0D2BD4C1}"/>
          </ac:spMkLst>
        </pc:spChg>
      </pc:sldChg>
      <pc:sldMasterChg chg="modSp">
        <pc:chgData name="Hoàng Mai Huy" userId="12a40ea0eecd7ca0" providerId="LiveId" clId="{9C9F5A52-3FB6-48C4-9468-C2348C12DC6C}" dt="2020-03-08T07:13:16.485" v="117"/>
        <pc:sldMasterMkLst>
          <pc:docMk/>
          <pc:sldMasterMk cId="1799820240" sldId="2147483660"/>
        </pc:sldMasterMkLst>
        <pc:spChg chg="mod">
          <ac:chgData name="Hoàng Mai Huy" userId="12a40ea0eecd7ca0" providerId="LiveId" clId="{9C9F5A52-3FB6-48C4-9468-C2348C12DC6C}" dt="2020-03-08T07:13:16.485" v="117"/>
          <ac:spMkLst>
            <pc:docMk/>
            <pc:sldMasterMk cId="1799820240" sldId="2147483660"/>
            <ac:spMk id="1032" creationId="{00000000-0000-0000-0000-000000000000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08021"/>
            <a:ext cx="10363200" cy="1470025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10236656" cy="1752600"/>
          </a:xfrm>
        </p:spPr>
        <p:txBody>
          <a:bodyPr/>
          <a:lstStyle>
            <a:lvl1pPr marL="0" indent="0" algn="l">
              <a:buNone/>
              <a:defRPr sz="2000" b="0">
                <a:latin typeface="+mn-lt"/>
              </a:defRPr>
            </a:lvl1pPr>
            <a:lvl2pPr marL="457178" indent="0" algn="ctr">
              <a:buNone/>
              <a:defRPr/>
            </a:lvl2pPr>
            <a:lvl3pPr marL="914354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2" indent="0" algn="ctr">
              <a:buNone/>
              <a:defRPr/>
            </a:lvl7pPr>
            <a:lvl8pPr marL="3200240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141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30" y="435678"/>
            <a:ext cx="10122791" cy="762000"/>
          </a:xfrm>
        </p:spPr>
        <p:txBody>
          <a:bodyPr/>
          <a:lstStyle>
            <a:lvl1pPr>
              <a:defRPr sz="320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278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178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2" indent="0">
              <a:buNone/>
              <a:defRPr sz="1400"/>
            </a:lvl7pPr>
            <a:lvl8pPr marL="3200240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54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87" y="457200"/>
            <a:ext cx="10121900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0906" y="1362075"/>
            <a:ext cx="5162551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652" y="1362075"/>
            <a:ext cx="5162549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698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19" y="445070"/>
            <a:ext cx="10121900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9945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8787" y="371182"/>
            <a:ext cx="101219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9167" y="1362075"/>
            <a:ext cx="105283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-1"/>
            <a:ext cx="12192000" cy="311568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sz="1800" b="0" dirty="0">
                <a:solidFill>
                  <a:schemeClr val="bg1"/>
                </a:solidFill>
                <a:latin typeface="+mn-lt"/>
              </a:rPr>
              <a:t>Introduction to Computer Systems, Peking University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740595" y="6581006"/>
            <a:ext cx="367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982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marL="119057" indent="-119057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6">
              <a:lumMod val="50000"/>
            </a:schemeClr>
          </a:solidFill>
          <a:latin typeface="+mn-lt"/>
          <a:ea typeface="+mj-ea"/>
          <a:cs typeface="+mj-cs"/>
        </a:defRPr>
      </a:lvl1pPr>
      <a:lvl2pPr marL="119057" indent="-119057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57" indent="-119057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57" indent="-119057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57" indent="-119057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34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11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588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766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D28C8-BB7D-4FD0-866B-FF800E551B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800" dirty="0"/>
              <a:t>16</a:t>
            </a:r>
            <a:r>
              <a:rPr lang="zh-CN" altLang="en-US" sz="4800" dirty="0"/>
              <a:t>年虚存大题</a:t>
            </a:r>
            <a:br>
              <a:rPr lang="en-US" altLang="zh-CN" sz="4800" dirty="0"/>
            </a:br>
            <a:r>
              <a:rPr lang="zh-CN" altLang="en-US" sz="4800" dirty="0"/>
              <a:t>浅窥</a:t>
            </a:r>
            <a:r>
              <a:rPr lang="en-US" altLang="zh-CN" sz="4800" dirty="0"/>
              <a:t>Linux</a:t>
            </a:r>
            <a:r>
              <a:rPr lang="zh-CN" altLang="en-US" sz="4800" dirty="0"/>
              <a:t>地址空间和访存机制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D94256-8692-4AF9-8B61-6777308E18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郑策 元培学院 </a:t>
            </a:r>
            <a:r>
              <a:rPr lang="en-US" altLang="zh-CN" dirty="0"/>
              <a:t>CA-05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72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D5C56-BF89-4B51-8682-AF49CE81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/proc/</a:t>
            </a:r>
            <a:r>
              <a:rPr lang="en-US" altLang="zh-CN" dirty="0" err="1">
                <a:latin typeface="Consolas" panose="020B0609020204030204" pitchFamily="49" charset="0"/>
              </a:rPr>
              <a:t>pid</a:t>
            </a:r>
            <a:r>
              <a:rPr lang="en-US" altLang="zh-CN" dirty="0">
                <a:latin typeface="Consolas" panose="020B0609020204030204" pitchFamily="49" charset="0"/>
              </a:rPr>
              <a:t>/maps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567998-814B-42ED-A162-DA1C65D1D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课本</a:t>
            </a:r>
            <a:r>
              <a:rPr lang="en-US" altLang="zh-CN" dirty="0"/>
              <a:t>p550</a:t>
            </a:r>
          </a:p>
          <a:p>
            <a:r>
              <a:rPr lang="zh-CN" altLang="en-US" dirty="0"/>
              <a:t>能够查看地址空间映射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512998-DD76-431E-9FAF-138A2041E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3721"/>
            <a:ext cx="7641509" cy="503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9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D5C56-BF89-4B51-8682-AF49CE81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/proc/</a:t>
            </a:r>
            <a:r>
              <a:rPr lang="en-US" altLang="zh-CN" dirty="0" err="1">
                <a:latin typeface="Consolas" panose="020B0609020204030204" pitchFamily="49" charset="0"/>
              </a:rPr>
              <a:t>pid</a:t>
            </a:r>
            <a:r>
              <a:rPr lang="en-US" altLang="zh-CN" dirty="0">
                <a:latin typeface="Consolas" panose="020B0609020204030204" pitchFamily="49" charset="0"/>
              </a:rPr>
              <a:t>/maps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567998-814B-42ED-A162-DA1C65D1D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课本</a:t>
            </a:r>
            <a:r>
              <a:rPr lang="en-US" altLang="zh-CN" dirty="0"/>
              <a:t>p550</a:t>
            </a:r>
          </a:p>
          <a:p>
            <a:r>
              <a:rPr lang="zh-CN" altLang="en-US" dirty="0"/>
              <a:t>能够查看地址空间映射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EFF1C2-4B76-452C-A35B-75A641D6D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83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5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4476C-2FD7-46D4-985D-81EB2194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可执行目标文件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F8DD32-5960-4041-B33E-7DC534427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7188"/>
            <a:ext cx="8305014" cy="14351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5F2F22-E4CE-4215-A0EA-48987676AB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354" r="917"/>
          <a:stretch/>
        </p:blipFill>
        <p:spPr>
          <a:xfrm>
            <a:off x="975547" y="4028114"/>
            <a:ext cx="7592632" cy="188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84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4476C-2FD7-46D4-985D-81EB2194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可执行目标文件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F8DD32-5960-4041-B33E-7DC534427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7188"/>
            <a:ext cx="8305014" cy="14351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5F2F22-E4CE-4215-A0EA-48987676AB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354" r="917"/>
          <a:stretch/>
        </p:blipFill>
        <p:spPr>
          <a:xfrm>
            <a:off x="975547" y="4028114"/>
            <a:ext cx="7592632" cy="18872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9D1C09-AB73-4E3C-A604-5380BF6402BE}"/>
              </a:ext>
            </a:extLst>
          </p:cNvPr>
          <p:cNvSpPr txBox="1"/>
          <p:nvPr/>
        </p:nvSpPr>
        <p:spPr>
          <a:xfrm>
            <a:off x="8964891" y="1897188"/>
            <a:ext cx="876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text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093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4476C-2FD7-46D4-985D-81EB2194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可执行目标文件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F8DD32-5960-4041-B33E-7DC534427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7188"/>
            <a:ext cx="8305014" cy="14351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5F2F22-E4CE-4215-A0EA-48987676AB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354" r="917"/>
          <a:stretch/>
        </p:blipFill>
        <p:spPr>
          <a:xfrm>
            <a:off x="975547" y="4028114"/>
            <a:ext cx="7592632" cy="18872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9D1C09-AB73-4E3C-A604-5380BF6402BE}"/>
              </a:ext>
            </a:extLst>
          </p:cNvPr>
          <p:cNvSpPr txBox="1"/>
          <p:nvPr/>
        </p:nvSpPr>
        <p:spPr>
          <a:xfrm>
            <a:off x="8964891" y="1897188"/>
            <a:ext cx="876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text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015B38-4D21-4B95-BE96-740E21354150}"/>
              </a:ext>
            </a:extLst>
          </p:cNvPr>
          <p:cNvSpPr txBox="1"/>
          <p:nvPr/>
        </p:nvSpPr>
        <p:spPr>
          <a:xfrm>
            <a:off x="8964891" y="2783760"/>
            <a:ext cx="876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data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549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4476C-2FD7-46D4-985D-81EB2194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可执行目标文件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F8DD32-5960-4041-B33E-7DC534427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7188"/>
            <a:ext cx="8305014" cy="14351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5F2F22-E4CE-4215-A0EA-48987676AB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354" r="917"/>
          <a:stretch/>
        </p:blipFill>
        <p:spPr>
          <a:xfrm>
            <a:off x="975547" y="4028114"/>
            <a:ext cx="7592632" cy="18872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9D1C09-AB73-4E3C-A604-5380BF6402BE}"/>
              </a:ext>
            </a:extLst>
          </p:cNvPr>
          <p:cNvSpPr txBox="1"/>
          <p:nvPr/>
        </p:nvSpPr>
        <p:spPr>
          <a:xfrm>
            <a:off x="8964891" y="1925469"/>
            <a:ext cx="876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code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015B38-4D21-4B95-BE96-740E21354150}"/>
              </a:ext>
            </a:extLst>
          </p:cNvPr>
          <p:cNvSpPr txBox="1"/>
          <p:nvPr/>
        </p:nvSpPr>
        <p:spPr>
          <a:xfrm>
            <a:off x="8964891" y="2783760"/>
            <a:ext cx="876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data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4F831E-6054-4772-836E-25C711B64216}"/>
              </a:ext>
            </a:extLst>
          </p:cNvPr>
          <p:cNvSpPr txBox="1"/>
          <p:nvPr/>
        </p:nvSpPr>
        <p:spPr>
          <a:xfrm>
            <a:off x="8964891" y="2353860"/>
            <a:ext cx="1168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Consolas" panose="020B0609020204030204" pitchFamily="49" charset="0"/>
              </a:rPr>
              <a:t>rodata</a:t>
            </a:r>
            <a:r>
              <a:rPr lang="en-US" altLang="zh-CN" sz="2000" dirty="0">
                <a:latin typeface="Consolas" panose="020B0609020204030204" pitchFamily="49" charset="0"/>
              </a:rPr>
              <a:t>?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025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4476C-2FD7-46D4-985D-81EB2194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可执行目标文件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F8DD32-5960-4041-B33E-7DC534427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7188"/>
            <a:ext cx="8305014" cy="14351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9D1C09-AB73-4E3C-A604-5380BF6402BE}"/>
              </a:ext>
            </a:extLst>
          </p:cNvPr>
          <p:cNvSpPr txBox="1"/>
          <p:nvPr/>
        </p:nvSpPr>
        <p:spPr>
          <a:xfrm>
            <a:off x="8964891" y="1925469"/>
            <a:ext cx="876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code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015B38-4D21-4B95-BE96-740E21354150}"/>
              </a:ext>
            </a:extLst>
          </p:cNvPr>
          <p:cNvSpPr txBox="1"/>
          <p:nvPr/>
        </p:nvSpPr>
        <p:spPr>
          <a:xfrm>
            <a:off x="8964891" y="2783760"/>
            <a:ext cx="876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data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4F831E-6054-4772-836E-25C711B64216}"/>
              </a:ext>
            </a:extLst>
          </p:cNvPr>
          <p:cNvSpPr txBox="1"/>
          <p:nvPr/>
        </p:nvSpPr>
        <p:spPr>
          <a:xfrm>
            <a:off x="8964891" y="2353860"/>
            <a:ext cx="1168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Consolas" panose="020B0609020204030204" pitchFamily="49" charset="0"/>
              </a:rPr>
              <a:t>rodata</a:t>
            </a:r>
            <a:r>
              <a:rPr lang="en-US" altLang="zh-CN" sz="2000" dirty="0">
                <a:latin typeface="Consolas" panose="020B0609020204030204" pitchFamily="49" charset="0"/>
              </a:rPr>
              <a:t>?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AED82A-5FE5-4E4E-8ABC-8083D6F7179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4183" y="4212651"/>
            <a:ext cx="91821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15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4476C-2FD7-46D4-985D-81EB2194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可执行目标文件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F8DD32-5960-4041-B33E-7DC534427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7188"/>
            <a:ext cx="8305014" cy="14351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9D1C09-AB73-4E3C-A604-5380BF6402BE}"/>
              </a:ext>
            </a:extLst>
          </p:cNvPr>
          <p:cNvSpPr txBox="1"/>
          <p:nvPr/>
        </p:nvSpPr>
        <p:spPr>
          <a:xfrm>
            <a:off x="8964891" y="1925469"/>
            <a:ext cx="2036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code, </a:t>
            </a:r>
            <a:r>
              <a:rPr lang="en-US" altLang="zh-CN" sz="2000" dirty="0" err="1">
                <a:latin typeface="Consolas" panose="020B0609020204030204" pitchFamily="49" charset="0"/>
              </a:rPr>
              <a:t>rodata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015B38-4D21-4B95-BE96-740E21354150}"/>
              </a:ext>
            </a:extLst>
          </p:cNvPr>
          <p:cNvSpPr txBox="1"/>
          <p:nvPr/>
        </p:nvSpPr>
        <p:spPr>
          <a:xfrm>
            <a:off x="8964891" y="2843123"/>
            <a:ext cx="876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data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4F831E-6054-4772-836E-25C711B64216}"/>
              </a:ext>
            </a:extLst>
          </p:cNvPr>
          <p:cNvSpPr txBox="1"/>
          <p:nvPr/>
        </p:nvSpPr>
        <p:spPr>
          <a:xfrm>
            <a:off x="8964891" y="2353860"/>
            <a:ext cx="1168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trike="sngStrike" dirty="0" err="1">
                <a:latin typeface="Consolas" panose="020B0609020204030204" pitchFamily="49" charset="0"/>
              </a:rPr>
              <a:t>rodata</a:t>
            </a:r>
            <a:endParaRPr lang="zh-CN" altLang="en-US" sz="1600" strike="sngStrike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D41AD-CC71-4886-9729-5BC5ED3E91E9}"/>
              </a:ext>
            </a:extLst>
          </p:cNvPr>
          <p:cNvSpPr/>
          <p:nvPr/>
        </p:nvSpPr>
        <p:spPr>
          <a:xfrm>
            <a:off x="729006" y="4622831"/>
            <a:ext cx="10988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02     .interp .dynsym .dynstr .rela.dyn .rela.plt .init .plt .text .fini .rodata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03     .init_array .fini_array .dynamic .got .got.plt .data .bss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56D516-F5FD-41A2-995F-FCEF1B5157D0}"/>
              </a:ext>
            </a:extLst>
          </p:cNvPr>
          <p:cNvSpPr/>
          <p:nvPr/>
        </p:nvSpPr>
        <p:spPr>
          <a:xfrm>
            <a:off x="1668545" y="5090473"/>
            <a:ext cx="4713402" cy="5391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381D23-6F0B-41AA-A74F-3A4127B06B9A}"/>
              </a:ext>
            </a:extLst>
          </p:cNvPr>
          <p:cNvSpPr txBox="1"/>
          <p:nvPr/>
        </p:nvSpPr>
        <p:spPr>
          <a:xfrm>
            <a:off x="3451781" y="5697170"/>
            <a:ext cx="876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r--p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09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4476C-2FD7-46D4-985D-81EB2194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可执行目标文件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F8DD32-5960-4041-B33E-7DC534427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7188"/>
            <a:ext cx="8305014" cy="14351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9D1C09-AB73-4E3C-A604-5380BF6402BE}"/>
              </a:ext>
            </a:extLst>
          </p:cNvPr>
          <p:cNvSpPr txBox="1"/>
          <p:nvPr/>
        </p:nvSpPr>
        <p:spPr>
          <a:xfrm>
            <a:off x="8964891" y="1925469"/>
            <a:ext cx="2036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code, </a:t>
            </a:r>
            <a:r>
              <a:rPr lang="en-US" altLang="zh-CN" sz="2000" dirty="0" err="1">
                <a:latin typeface="Consolas" panose="020B0609020204030204" pitchFamily="49" charset="0"/>
              </a:rPr>
              <a:t>rodata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015B38-4D21-4B95-BE96-740E21354150}"/>
              </a:ext>
            </a:extLst>
          </p:cNvPr>
          <p:cNvSpPr txBox="1"/>
          <p:nvPr/>
        </p:nvSpPr>
        <p:spPr>
          <a:xfrm>
            <a:off x="8964891" y="2843123"/>
            <a:ext cx="876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data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4F831E-6054-4772-836E-25C711B64216}"/>
              </a:ext>
            </a:extLst>
          </p:cNvPr>
          <p:cNvSpPr txBox="1"/>
          <p:nvPr/>
        </p:nvSpPr>
        <p:spPr>
          <a:xfrm>
            <a:off x="8964891" y="2353860"/>
            <a:ext cx="1168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trike="sngStrike" dirty="0" err="1">
                <a:latin typeface="Consolas" panose="020B0609020204030204" pitchFamily="49" charset="0"/>
              </a:rPr>
              <a:t>rodata</a:t>
            </a:r>
            <a:endParaRPr lang="zh-CN" altLang="en-US" sz="1600" strike="sngStrike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D41AD-CC71-4886-9729-5BC5ED3E91E9}"/>
              </a:ext>
            </a:extLst>
          </p:cNvPr>
          <p:cNvSpPr/>
          <p:nvPr/>
        </p:nvSpPr>
        <p:spPr>
          <a:xfrm>
            <a:off x="729006" y="4622831"/>
            <a:ext cx="10988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02     .interp .dynsym .dynstr .rela.dyn .rela.plt .init .plt .text .fini .rodata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03     .init_array .fini_array .dynamic .got .got.plt .data .bss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56D516-F5FD-41A2-995F-FCEF1B5157D0}"/>
              </a:ext>
            </a:extLst>
          </p:cNvPr>
          <p:cNvSpPr/>
          <p:nvPr/>
        </p:nvSpPr>
        <p:spPr>
          <a:xfrm>
            <a:off x="1668545" y="5090473"/>
            <a:ext cx="4713402" cy="5391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381D23-6F0B-41AA-A74F-3A4127B06B9A}"/>
              </a:ext>
            </a:extLst>
          </p:cNvPr>
          <p:cNvSpPr txBox="1"/>
          <p:nvPr/>
        </p:nvSpPr>
        <p:spPr>
          <a:xfrm>
            <a:off x="3451781" y="5697170"/>
            <a:ext cx="876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r--p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5AA9AC4-585D-4CFD-9727-96B22863F156}"/>
              </a:ext>
            </a:extLst>
          </p:cNvPr>
          <p:cNvSpPr/>
          <p:nvPr/>
        </p:nvSpPr>
        <p:spPr>
          <a:xfrm>
            <a:off x="8316013" y="5201247"/>
            <a:ext cx="648878" cy="38665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C0AF21-9DD7-47C5-B651-4150BCC81DFA}"/>
              </a:ext>
            </a:extLst>
          </p:cNvPr>
          <p:cNvSpPr txBox="1"/>
          <p:nvPr/>
        </p:nvSpPr>
        <p:spPr>
          <a:xfrm>
            <a:off x="7649066" y="5738744"/>
            <a:ext cx="370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file_sz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mem_sz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332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F4C3B-996A-4773-8686-E6DC404B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Private or shared</a:t>
            </a:r>
            <a:r>
              <a:rPr lang="zh-CN" altLang="en-US" dirty="0"/>
              <a:t>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8575EC-10FB-43BB-9373-99039E31C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414" y="1504883"/>
            <a:ext cx="6585163" cy="498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0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7F47DE7-35F0-483D-AD19-DF8DBFC74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193" y="806675"/>
            <a:ext cx="9185613" cy="52446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52CCE0B-2181-44C9-8436-C38FF47AA5D4}"/>
              </a:ext>
            </a:extLst>
          </p:cNvPr>
          <p:cNvSpPr txBox="1"/>
          <p:nvPr/>
        </p:nvSpPr>
        <p:spPr>
          <a:xfrm>
            <a:off x="7315200" y="886119"/>
            <a:ext cx="36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./i16 t1 t2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4703F75-4710-4F99-B910-2B483372B0A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504495" y="1116952"/>
            <a:ext cx="810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26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F4C3B-996A-4773-8686-E6DC404B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其余部分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8575EC-10FB-43BB-9373-99039E31C1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68" b="55708"/>
          <a:stretch/>
        </p:blipFill>
        <p:spPr>
          <a:xfrm>
            <a:off x="2669871" y="4682928"/>
            <a:ext cx="6585163" cy="11783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9B581B-C54E-4859-BE77-DF4A722BA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832157" cy="203879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47A4213-8E57-4306-8E92-83A75C5B847C}"/>
              </a:ext>
            </a:extLst>
          </p:cNvPr>
          <p:cNvSpPr txBox="1"/>
          <p:nvPr/>
        </p:nvSpPr>
        <p:spPr>
          <a:xfrm>
            <a:off x="8964891" y="2843123"/>
            <a:ext cx="876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F78031-19AB-4D04-AFBC-84AE0A9F631C}"/>
              </a:ext>
            </a:extLst>
          </p:cNvPr>
          <p:cNvSpPr txBox="1"/>
          <p:nvPr/>
        </p:nvSpPr>
        <p:spPr>
          <a:xfrm>
            <a:off x="8599871" y="5162729"/>
            <a:ext cx="131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private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44423F6-6ABC-43F2-A121-0A9DF25955EB}"/>
              </a:ext>
            </a:extLst>
          </p:cNvPr>
          <p:cNvCxnSpPr/>
          <p:nvPr/>
        </p:nvCxnSpPr>
        <p:spPr>
          <a:xfrm>
            <a:off x="6919275" y="5316719"/>
            <a:ext cx="7510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08E014A9-9E45-4D67-87DA-8C7B3A540192}"/>
              </a:ext>
            </a:extLst>
          </p:cNvPr>
          <p:cNvSpPr/>
          <p:nvPr/>
        </p:nvSpPr>
        <p:spPr>
          <a:xfrm>
            <a:off x="872765" y="3378706"/>
            <a:ext cx="9797592" cy="38665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529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A1BA6-CFCC-4C28-A88C-33D1480B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ld.so WTF???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1C4728-F0E6-4963-8B48-10278B816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191" y="1497063"/>
            <a:ext cx="9502219" cy="478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4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EAFBF-1BE4-4CCC-B8F6-CBAB7012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启动流程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7FF646-0D1B-4142-AE93-593CDC33BC09}"/>
              </a:ext>
            </a:extLst>
          </p:cNvPr>
          <p:cNvSpPr/>
          <p:nvPr/>
        </p:nvSpPr>
        <p:spPr>
          <a:xfrm>
            <a:off x="838200" y="2102973"/>
            <a:ext cx="93199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Program stopped.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0x00007f9ea604d090 in _start () from /lib64/ld-linux-x86-64.so.2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(gdb)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866235-6C12-4C8B-B671-15A32202B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73" y="3451552"/>
            <a:ext cx="10991653" cy="210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84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A814-301F-4454-8ACE-561C5640A0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PTE</a:t>
            </a:r>
            <a:r>
              <a:rPr lang="zh-CN" altLang="en-US" dirty="0"/>
              <a:t>＆</a:t>
            </a:r>
            <a:r>
              <a:rPr lang="en-US" altLang="zh-CN" dirty="0"/>
              <a:t>TLB</a:t>
            </a:r>
            <a:r>
              <a:rPr lang="zh-CN" altLang="en-US" dirty="0"/>
              <a:t>练习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83703-30EF-4FAB-83EA-7AFF0D2BD4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李佩轩 </a:t>
            </a:r>
            <a:r>
              <a:rPr lang="en-US" altLang="zh-CN" dirty="0"/>
              <a:t>kito@pku.edu.cn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96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CA13F-25EA-4241-A293-F663923A0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</a:t>
            </a:r>
            <a:r>
              <a:rPr lang="zh-CN" altLang="en-US" dirty="0"/>
              <a:t>年期末第五题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8F72B-EB59-4323-90BD-F1F241B8C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在进行地址翻译的过程中，操作系统需要借助页表</a:t>
            </a:r>
            <a:r>
              <a:rPr lang="en-US" altLang="zh-CN" dirty="0"/>
              <a:t>(Page Table) </a:t>
            </a:r>
            <a:r>
              <a:rPr lang="zh-CN" altLang="en-US" dirty="0"/>
              <a:t>的帮助。考虑一个</a:t>
            </a:r>
            <a:r>
              <a:rPr lang="en-US" altLang="zh-CN" dirty="0"/>
              <a:t>32</a:t>
            </a:r>
            <a:r>
              <a:rPr lang="zh-CN" altLang="en-US" dirty="0"/>
              <a:t>位的系统，页大小是</a:t>
            </a:r>
            <a:r>
              <a:rPr lang="en-US" altLang="zh-CN" dirty="0"/>
              <a:t>4KB</a:t>
            </a:r>
            <a:r>
              <a:rPr lang="zh-CN" altLang="en-US" dirty="0"/>
              <a:t>，页表项</a:t>
            </a:r>
            <a:r>
              <a:rPr lang="en-US" altLang="zh-CN" dirty="0"/>
              <a:t>(Page Table Entry)</a:t>
            </a:r>
            <a:r>
              <a:rPr lang="zh-CN" altLang="en-US" dirty="0"/>
              <a:t>大小是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  <a:r>
              <a:rPr lang="en-US" altLang="zh-CN" dirty="0"/>
              <a:t>(Byte)</a:t>
            </a:r>
            <a:r>
              <a:rPr lang="zh-CN" altLang="en-US" dirty="0"/>
              <a:t>，如果不使用多级页表，常驻内存的页表一共需要几页？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7547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CA13F-25EA-4241-A293-F663923A0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</a:t>
            </a:r>
            <a:r>
              <a:rPr lang="zh-CN" altLang="en-US" dirty="0"/>
              <a:t>年期末第五题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8F72B-EB59-4323-90BD-F1F241B8C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在进行地址翻译的过程中，操作系统需要借助页表</a:t>
            </a:r>
            <a:r>
              <a:rPr lang="en-US" altLang="zh-CN" dirty="0"/>
              <a:t>(Page Table) </a:t>
            </a:r>
            <a:r>
              <a:rPr lang="zh-CN" altLang="en-US" dirty="0"/>
              <a:t>的帮助。考虑一个</a:t>
            </a:r>
            <a:r>
              <a:rPr lang="en-US" altLang="zh-CN" dirty="0"/>
              <a:t>32</a:t>
            </a:r>
            <a:r>
              <a:rPr lang="zh-CN" altLang="en-US" dirty="0"/>
              <a:t>位的系统，页大小是</a:t>
            </a:r>
            <a:r>
              <a:rPr lang="en-US" altLang="zh-CN" dirty="0"/>
              <a:t>4KB</a:t>
            </a:r>
            <a:r>
              <a:rPr lang="zh-CN" altLang="en-US" dirty="0"/>
              <a:t>，页表项</a:t>
            </a:r>
            <a:r>
              <a:rPr lang="en-US" altLang="zh-CN" dirty="0"/>
              <a:t>(Page Table Entry)</a:t>
            </a:r>
            <a:r>
              <a:rPr lang="zh-CN" altLang="en-US" dirty="0"/>
              <a:t>大小是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  <a:r>
              <a:rPr lang="en-US" altLang="zh-CN" dirty="0"/>
              <a:t>(Byte)</a:t>
            </a:r>
            <a:r>
              <a:rPr lang="zh-CN" altLang="en-US" dirty="0"/>
              <a:t>，如果不使用多级页表，常驻内存的页表一共需要</a:t>
            </a:r>
            <a:r>
              <a:rPr lang="en-US" altLang="zh-CN" u="sng" dirty="0">
                <a:solidFill>
                  <a:srgbClr val="FF0000"/>
                </a:solidFill>
              </a:rPr>
              <a:t>1024</a:t>
            </a:r>
            <a:r>
              <a:rPr lang="zh-CN" altLang="en-US" dirty="0"/>
              <a:t>页。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考察计算</a:t>
            </a:r>
            <a:r>
              <a:rPr lang="en-US" altLang="zh-CN" dirty="0">
                <a:solidFill>
                  <a:srgbClr val="FF0000"/>
                </a:solidFill>
              </a:rPr>
              <a:t>PTE</a:t>
            </a:r>
            <a:r>
              <a:rPr lang="zh-CN" altLang="en-US" dirty="0">
                <a:solidFill>
                  <a:srgbClr val="FF0000"/>
                </a:solidFill>
              </a:rPr>
              <a:t>数量。如果总地址长度为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zh-CN" altLang="en-US" dirty="0">
                <a:solidFill>
                  <a:srgbClr val="FF0000"/>
                </a:solidFill>
              </a:rPr>
              <a:t>，一页的大小为</a:t>
            </a:r>
            <a:r>
              <a:rPr lang="en-US" altLang="zh-CN" dirty="0">
                <a:solidFill>
                  <a:srgbClr val="FF0000"/>
                </a:solidFill>
              </a:rPr>
              <a:t>2^b</a:t>
            </a:r>
            <a:r>
              <a:rPr lang="zh-CN" altLang="en-US" dirty="0">
                <a:solidFill>
                  <a:srgbClr val="FF0000"/>
                </a:solidFill>
              </a:rPr>
              <a:t>，则</a:t>
            </a:r>
            <a:r>
              <a:rPr lang="en-US" altLang="zh-CN" dirty="0">
                <a:solidFill>
                  <a:srgbClr val="FF0000"/>
                </a:solidFill>
              </a:rPr>
              <a:t>PTE</a:t>
            </a:r>
            <a:r>
              <a:rPr lang="zh-CN" altLang="en-US" dirty="0">
                <a:solidFill>
                  <a:srgbClr val="FF0000"/>
                </a:solidFill>
              </a:rPr>
              <a:t>数量为</a:t>
            </a:r>
            <a:r>
              <a:rPr lang="en-US" altLang="zh-CN" dirty="0">
                <a:solidFill>
                  <a:srgbClr val="FF0000"/>
                </a:solidFill>
              </a:rPr>
              <a:t>2^(l-b)</a:t>
            </a:r>
            <a:r>
              <a:rPr lang="zh-CN" altLang="en-US" dirty="0">
                <a:solidFill>
                  <a:srgbClr val="FF0000"/>
                </a:solidFill>
              </a:rPr>
              <a:t>。如果</a:t>
            </a:r>
            <a:r>
              <a:rPr lang="en-US" altLang="zh-CN" dirty="0">
                <a:solidFill>
                  <a:srgbClr val="FF0000"/>
                </a:solidFill>
              </a:rPr>
              <a:t>PTE</a:t>
            </a:r>
            <a:r>
              <a:rPr lang="zh-CN" altLang="en-US" dirty="0">
                <a:solidFill>
                  <a:srgbClr val="FF0000"/>
                </a:solidFill>
              </a:rPr>
              <a:t>的大小为</a:t>
            </a:r>
            <a:r>
              <a:rPr lang="en-US" altLang="zh-CN" dirty="0">
                <a:solidFill>
                  <a:srgbClr val="FF0000"/>
                </a:solidFill>
              </a:rPr>
              <a:t>2^t</a:t>
            </a:r>
            <a:r>
              <a:rPr lang="zh-CN" altLang="en-US" dirty="0">
                <a:solidFill>
                  <a:srgbClr val="FF0000"/>
                </a:solidFill>
              </a:rPr>
              <a:t>，则一页可以存</a:t>
            </a:r>
            <a:r>
              <a:rPr lang="en-US" altLang="zh-CN" dirty="0">
                <a:solidFill>
                  <a:srgbClr val="FF0000"/>
                </a:solidFill>
              </a:rPr>
              <a:t>2^(b-t)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r>
              <a:rPr lang="en-US" altLang="zh-CN" dirty="0">
                <a:solidFill>
                  <a:srgbClr val="FF0000"/>
                </a:solidFill>
              </a:rPr>
              <a:t>PTE</a:t>
            </a:r>
            <a:r>
              <a:rPr lang="zh-CN" altLang="en-US" dirty="0">
                <a:solidFill>
                  <a:srgbClr val="FF0000"/>
                </a:solidFill>
              </a:rPr>
              <a:t>。因此可知一共需要</a:t>
            </a:r>
            <a:r>
              <a:rPr lang="en-US" altLang="zh-CN" dirty="0">
                <a:solidFill>
                  <a:srgbClr val="FF0000"/>
                </a:solidFill>
              </a:rPr>
              <a:t>2^(l-b) / 2^(b-t) = 2^(l + t – 2b)</a:t>
            </a:r>
            <a:r>
              <a:rPr lang="zh-CN" altLang="en-US" dirty="0">
                <a:solidFill>
                  <a:srgbClr val="FF0000"/>
                </a:solidFill>
              </a:rPr>
              <a:t>页来存</a:t>
            </a:r>
            <a:r>
              <a:rPr lang="en-US" altLang="zh-CN" dirty="0">
                <a:solidFill>
                  <a:srgbClr val="FF0000"/>
                </a:solidFill>
              </a:rPr>
              <a:t>PTE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对于本题，</a:t>
            </a:r>
            <a:r>
              <a:rPr lang="en-US" altLang="zh-CN" dirty="0">
                <a:solidFill>
                  <a:srgbClr val="FF0000"/>
                </a:solidFill>
              </a:rPr>
              <a:t>l = 32, t = 2, b = 12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235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0B40B-B489-49D7-B4AB-BCB9483C2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考虑下图已经显示的物理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内存分配情况，在二级页表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的情况下，已经显示的区域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的页表需要占据几页？</a:t>
            </a:r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EB2710B-E976-46B1-B740-1D0DD2A417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11452" y="523875"/>
          <a:ext cx="7560990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59365">
                  <a:extLst>
                    <a:ext uri="{9D8B030D-6E8A-4147-A177-3AD203B41FA5}">
                      <a16:colId xmlns:a16="http://schemas.microsoft.com/office/drawing/2014/main" val="2971071806"/>
                    </a:ext>
                  </a:extLst>
                </a:gridCol>
                <a:gridCol w="2401625">
                  <a:extLst>
                    <a:ext uri="{9D8B030D-6E8A-4147-A177-3AD203B41FA5}">
                      <a16:colId xmlns:a16="http://schemas.microsoft.com/office/drawing/2014/main" val="2994725247"/>
                    </a:ext>
                  </a:extLst>
                </a:gridCol>
              </a:tblGrid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VP0</a:t>
                      </a:r>
                      <a:endParaRPr lang="zh-CN" altLang="en-US" sz="2800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已分配页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20198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…</a:t>
                      </a:r>
                      <a:endParaRPr lang="zh-CN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95668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VP1023</a:t>
                      </a:r>
                      <a:endParaRPr lang="zh-CN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06291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VP1024</a:t>
                      </a:r>
                      <a:endParaRPr lang="zh-CN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79595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…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967810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VP2047</a:t>
                      </a:r>
                      <a:endParaRPr lang="zh-CN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43782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GAP</a:t>
                      </a:r>
                      <a:endParaRPr lang="zh-CN" altLang="en-US" sz="28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未分配页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278460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1023 unallocated pages</a:t>
                      </a:r>
                      <a:endParaRPr lang="zh-CN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55175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VP 10239</a:t>
                      </a:r>
                      <a:endParaRPr lang="zh-CN" altLang="en-US" sz="28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已分配页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24560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VP10240</a:t>
                      </a:r>
                      <a:endParaRPr lang="zh-CN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27137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…</a:t>
                      </a:r>
                      <a:endParaRPr lang="zh-CN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77138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VP11263</a:t>
                      </a:r>
                      <a:endParaRPr lang="zh-CN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805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691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0B40B-B489-49D7-B4AB-BCB9483C2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考虑下图已经显示的物理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内存分配情况，在二级页表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的情况下，已经显示的区域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的页表需要占据几页？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坑点在于</a:t>
            </a:r>
            <a:r>
              <a:rPr lang="en-US" altLang="zh-CN" dirty="0">
                <a:solidFill>
                  <a:srgbClr val="FF0000"/>
                </a:solidFill>
              </a:rPr>
              <a:t>VP</a:t>
            </a:r>
            <a:r>
              <a:rPr lang="zh-CN" altLang="en-US" dirty="0">
                <a:solidFill>
                  <a:srgbClr val="FF0000"/>
                </a:solidFill>
              </a:rPr>
              <a:t>必须是连续的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1024</a:t>
            </a:r>
            <a:r>
              <a:rPr lang="zh-CN" altLang="en-US" dirty="0">
                <a:solidFill>
                  <a:srgbClr val="FF0000"/>
                </a:solidFill>
              </a:rPr>
              <a:t>个页面，因此</a:t>
            </a:r>
            <a:r>
              <a:rPr lang="en-US" altLang="zh-CN" dirty="0">
                <a:solidFill>
                  <a:srgbClr val="FF0000"/>
                </a:solidFill>
              </a:rPr>
              <a:t>VP10239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VP10240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PTE</a:t>
            </a:r>
            <a:r>
              <a:rPr lang="zh-CN" altLang="en-US" dirty="0">
                <a:solidFill>
                  <a:srgbClr val="FF0000"/>
                </a:solidFill>
              </a:rPr>
              <a:t>不在同一页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此外还有一级页表常驻。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EB2710B-E976-46B1-B740-1D0DD2A417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11452" y="523875"/>
          <a:ext cx="7560990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59365">
                  <a:extLst>
                    <a:ext uri="{9D8B030D-6E8A-4147-A177-3AD203B41FA5}">
                      <a16:colId xmlns:a16="http://schemas.microsoft.com/office/drawing/2014/main" val="2971071806"/>
                    </a:ext>
                  </a:extLst>
                </a:gridCol>
                <a:gridCol w="2401625">
                  <a:extLst>
                    <a:ext uri="{9D8B030D-6E8A-4147-A177-3AD203B41FA5}">
                      <a16:colId xmlns:a16="http://schemas.microsoft.com/office/drawing/2014/main" val="2994725247"/>
                    </a:ext>
                  </a:extLst>
                </a:gridCol>
              </a:tblGrid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VP0</a:t>
                      </a:r>
                      <a:endParaRPr lang="zh-CN" altLang="en-US" sz="2800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已分配页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20198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…</a:t>
                      </a:r>
                      <a:endParaRPr lang="zh-CN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95668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VP1023</a:t>
                      </a:r>
                      <a:endParaRPr lang="zh-CN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06291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VP1024</a:t>
                      </a:r>
                      <a:endParaRPr lang="zh-CN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79595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…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967810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VP2047</a:t>
                      </a:r>
                      <a:endParaRPr lang="zh-CN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43782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GAP</a:t>
                      </a:r>
                      <a:endParaRPr lang="zh-CN" altLang="en-US" sz="28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未分配页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278460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1023 unallocated pages</a:t>
                      </a:r>
                      <a:endParaRPr lang="zh-CN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55175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VP 10239</a:t>
                      </a:r>
                      <a:endParaRPr lang="zh-CN" altLang="en-US" sz="28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已分配页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24560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VP10240</a:t>
                      </a:r>
                      <a:endParaRPr lang="zh-CN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27137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…</a:t>
                      </a:r>
                      <a:endParaRPr lang="zh-CN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77138"/>
                  </a:ext>
                </a:extLst>
              </a:tr>
              <a:tr h="462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VP11263</a:t>
                      </a:r>
                      <a:endParaRPr lang="zh-CN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805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476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AA68E-B075-4EF2-9FE4-209E6702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214BDF-8AA0-47E9-955E-F7206E43F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IA32</a:t>
            </a:r>
            <a:r>
              <a:rPr lang="zh-CN" altLang="en-US" dirty="0"/>
              <a:t>体系采用小端法和二级页表。其中两级页表大小相同，页大小均为</a:t>
            </a:r>
            <a:r>
              <a:rPr lang="en-US" altLang="zh-CN" dirty="0"/>
              <a:t>4KB</a:t>
            </a:r>
            <a:r>
              <a:rPr lang="zh-CN" altLang="en-US" dirty="0"/>
              <a:t>，结构也相同。</a:t>
            </a:r>
            <a:r>
              <a:rPr lang="en-US" altLang="zh-CN" dirty="0"/>
              <a:t>TLB</a:t>
            </a:r>
            <a:r>
              <a:rPr lang="zh-CN" altLang="en-US" dirty="0"/>
              <a:t>采用直接映射。</a:t>
            </a:r>
            <a:r>
              <a:rPr lang="en-US" altLang="zh-CN" dirty="0"/>
              <a:t>TLB</a:t>
            </a:r>
            <a:r>
              <a:rPr lang="zh-CN" altLang="en-US" dirty="0"/>
              <a:t>和页表每一项的后</a:t>
            </a:r>
            <a:r>
              <a:rPr lang="en-US" altLang="zh-CN" dirty="0"/>
              <a:t>7</a:t>
            </a:r>
            <a:r>
              <a:rPr lang="zh-CN" altLang="en-US" dirty="0"/>
              <a:t>位含义如下图所示。为了简便起见，假设</a:t>
            </a:r>
            <a:r>
              <a:rPr lang="en-US" altLang="zh-CN" dirty="0"/>
              <a:t>TLB</a:t>
            </a:r>
            <a:r>
              <a:rPr lang="zh-CN" altLang="en-US" dirty="0"/>
              <a:t>的页表每一项的后</a:t>
            </a:r>
            <a:r>
              <a:rPr lang="en-US" altLang="zh-CN" dirty="0"/>
              <a:t>8~12</a:t>
            </a:r>
            <a:r>
              <a:rPr lang="zh-CN" altLang="en-US" dirty="0"/>
              <a:t>位都是</a:t>
            </a:r>
            <a:r>
              <a:rPr lang="en-US" altLang="zh-CN" dirty="0"/>
              <a:t>0</a:t>
            </a:r>
            <a:r>
              <a:rPr lang="zh-CN" altLang="en-US" dirty="0"/>
              <a:t>且不会被改变。注意后</a:t>
            </a:r>
            <a:r>
              <a:rPr lang="en-US" altLang="zh-CN" dirty="0"/>
              <a:t>7</a:t>
            </a:r>
            <a:r>
              <a:rPr lang="zh-CN" altLang="en-US" dirty="0"/>
              <a:t>位值为</a:t>
            </a:r>
            <a:r>
              <a:rPr lang="en-US" altLang="zh-CN" dirty="0"/>
              <a:t>27</a:t>
            </a:r>
            <a:r>
              <a:rPr lang="zh-CN" altLang="en-US" dirty="0"/>
              <a:t>则表示可读写。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6EF7AC-3FCF-4892-8DDD-C305F5437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386" y="2957489"/>
            <a:ext cx="7439863" cy="372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76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B5D42-CB7B-403D-B7C4-AC249450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66F8D2-C2BA-4A8B-8325-BE54142D9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362075"/>
            <a:ext cx="10528300" cy="4972050"/>
          </a:xfrm>
        </p:spPr>
        <p:txBody>
          <a:bodyPr/>
          <a:lstStyle/>
          <a:p>
            <a:r>
              <a:rPr lang="zh-CN" altLang="en-US" dirty="0"/>
              <a:t>某一时刻的</a:t>
            </a:r>
            <a:r>
              <a:rPr lang="en-US" altLang="zh-CN" dirty="0"/>
              <a:t>TLB</a:t>
            </a:r>
            <a:r>
              <a:rPr lang="zh-CN" altLang="en-US" dirty="0"/>
              <a:t>内容：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FDCE29-557F-42D5-AF00-7C7F7A1FF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075" y="1834566"/>
            <a:ext cx="8057483" cy="410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7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7F47DE7-35F0-483D-AD19-DF8DBFC74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193" y="806675"/>
            <a:ext cx="9185613" cy="52446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52CCE0B-2181-44C9-8436-C38FF47AA5D4}"/>
              </a:ext>
            </a:extLst>
          </p:cNvPr>
          <p:cNvSpPr txBox="1"/>
          <p:nvPr/>
        </p:nvSpPr>
        <p:spPr>
          <a:xfrm>
            <a:off x="7315200" y="886119"/>
            <a:ext cx="36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./i16 t1 t2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4703F75-4710-4F99-B910-2B483372B0A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504495" y="1116952"/>
            <a:ext cx="810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DBE131D-D311-474A-BAC7-1A179D9307AB}"/>
              </a:ext>
            </a:extLst>
          </p:cNvPr>
          <p:cNvSpPr/>
          <p:nvPr/>
        </p:nvSpPr>
        <p:spPr>
          <a:xfrm>
            <a:off x="2243579" y="3271101"/>
            <a:ext cx="7852528" cy="183822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95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767E6-2169-4BFB-914A-FEF7A21B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1DA0A2-8CB3-4045-8897-DCBB855AB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A78C97-572D-4DC9-80C6-574D1C9A1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123" y="523875"/>
            <a:ext cx="10450752" cy="4972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FAA9B8-B3CD-400F-8546-405CF8484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179" y="5417987"/>
            <a:ext cx="10528300" cy="99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92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617BE-5126-4161-9035-0824DFD7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07BA6-21D8-48B0-908D-C2619FA74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一级页表的基地址为</a:t>
            </a:r>
            <a:r>
              <a:rPr lang="en-US" altLang="zh-CN" dirty="0"/>
              <a:t>0x0C23B000</a:t>
            </a:r>
          </a:p>
          <a:p>
            <a:r>
              <a:rPr lang="zh-CN" altLang="en-US" dirty="0"/>
              <a:t>先后两次访存（访存位置已经缓存在</a:t>
            </a:r>
            <a:r>
              <a:rPr lang="en-US" altLang="zh-CN" dirty="0"/>
              <a:t>cache</a:t>
            </a:r>
            <a:r>
              <a:rPr lang="zh-CN" altLang="en-US" dirty="0"/>
              <a:t>），分析完成写之后的状态：</a:t>
            </a:r>
            <a:endParaRPr lang="en-US" altLang="zh-CN" dirty="0"/>
          </a:p>
          <a:p>
            <a:r>
              <a:rPr lang="zh-CN" altLang="en-US" dirty="0"/>
              <a:t>第一次向</a:t>
            </a:r>
            <a:r>
              <a:rPr lang="en-US" altLang="zh-CN" dirty="0"/>
              <a:t>0xD7416560</a:t>
            </a:r>
            <a:r>
              <a:rPr lang="zh-CN" altLang="en-US" dirty="0"/>
              <a:t>写入内容，</a:t>
            </a:r>
            <a:r>
              <a:rPr lang="en-US" altLang="zh-CN" dirty="0"/>
              <a:t>TLB</a:t>
            </a:r>
            <a:r>
              <a:rPr lang="zh-CN" altLang="en-US" dirty="0"/>
              <a:t>索引为？完成写之后该项</a:t>
            </a:r>
            <a:r>
              <a:rPr lang="en-US" altLang="zh-CN" dirty="0"/>
              <a:t>TLB</a:t>
            </a:r>
            <a:r>
              <a:rPr lang="zh-CN" altLang="en-US" dirty="0"/>
              <a:t>内容为？二级页表项地址为？物理地址为？</a:t>
            </a:r>
            <a:endParaRPr lang="en-US" altLang="zh-CN" dirty="0"/>
          </a:p>
          <a:p>
            <a:r>
              <a:rPr lang="zh-CN" altLang="en-US" dirty="0"/>
              <a:t>第二次向</a:t>
            </a:r>
            <a:r>
              <a:rPr lang="en-US" altLang="zh-CN" dirty="0"/>
              <a:t>0x0401369B</a:t>
            </a:r>
            <a:r>
              <a:rPr lang="zh-CN" altLang="en-US" dirty="0"/>
              <a:t>写入内容，</a:t>
            </a:r>
            <a:r>
              <a:rPr lang="en-US" altLang="zh-CN" dirty="0"/>
              <a:t>TLB</a:t>
            </a:r>
            <a:r>
              <a:rPr lang="zh-CN" altLang="en-US" dirty="0"/>
              <a:t>索引为？完成写之后该项</a:t>
            </a:r>
            <a:r>
              <a:rPr lang="en-US" altLang="zh-CN" dirty="0"/>
              <a:t>TLB</a:t>
            </a:r>
            <a:r>
              <a:rPr lang="zh-CN" altLang="en-US" dirty="0"/>
              <a:t>内容为？二级页表项地址为？物理地址为？</a:t>
            </a:r>
            <a:endParaRPr lang="en-US" altLang="zh-CN" dirty="0"/>
          </a:p>
          <a:p>
            <a:r>
              <a:rPr lang="zh-CN" altLang="en-US" dirty="0"/>
              <a:t>（如果不需要某次访问信息或者缺少所需信息，填</a:t>
            </a:r>
            <a:r>
              <a:rPr lang="en-US" altLang="zh-CN" dirty="0"/>
              <a:t>’/’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0571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617BE-5126-4161-9035-0824DFD7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07BA6-21D8-48B0-908D-C2619FA74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一级页表的基地址为</a:t>
            </a:r>
            <a:r>
              <a:rPr lang="en-US" altLang="zh-CN" dirty="0"/>
              <a:t>0x0C23B000</a:t>
            </a:r>
          </a:p>
          <a:p>
            <a:r>
              <a:rPr lang="zh-CN" altLang="en-US" dirty="0"/>
              <a:t>先后两次访存（访存位置已经缓存在</a:t>
            </a:r>
            <a:r>
              <a:rPr lang="en-US" altLang="zh-CN" dirty="0"/>
              <a:t>cache</a:t>
            </a:r>
            <a:r>
              <a:rPr lang="zh-CN" altLang="en-US" dirty="0"/>
              <a:t>），分析完成写之后的状态：</a:t>
            </a:r>
            <a:endParaRPr lang="en-US" altLang="zh-CN" dirty="0"/>
          </a:p>
          <a:p>
            <a:r>
              <a:rPr lang="zh-CN" altLang="en-US" dirty="0"/>
              <a:t>第一次向</a:t>
            </a:r>
            <a:r>
              <a:rPr lang="en-US" altLang="zh-CN" dirty="0"/>
              <a:t>0xD7416560</a:t>
            </a:r>
            <a:r>
              <a:rPr lang="zh-CN" altLang="en-US" dirty="0"/>
              <a:t>写入内容，</a:t>
            </a:r>
            <a:r>
              <a:rPr lang="en-US" altLang="zh-CN" dirty="0"/>
              <a:t>TLB</a:t>
            </a:r>
            <a:r>
              <a:rPr lang="zh-CN" altLang="en-US" dirty="0"/>
              <a:t>索引为</a:t>
            </a:r>
            <a:r>
              <a:rPr lang="en-US" altLang="zh-CN" u="sng" dirty="0">
                <a:solidFill>
                  <a:srgbClr val="FF0000"/>
                </a:solidFill>
              </a:rPr>
              <a:t>6</a:t>
            </a:r>
            <a:r>
              <a:rPr lang="en-US" altLang="zh-CN" dirty="0"/>
              <a:t> </a:t>
            </a:r>
            <a:r>
              <a:rPr lang="zh-CN" altLang="en-US" dirty="0"/>
              <a:t>完成写之后该项</a:t>
            </a:r>
            <a:r>
              <a:rPr lang="en-US" altLang="zh-CN" dirty="0"/>
              <a:t>TLB</a:t>
            </a:r>
            <a:r>
              <a:rPr lang="zh-CN" altLang="en-US" dirty="0"/>
              <a:t>内容为</a:t>
            </a:r>
            <a:r>
              <a:rPr lang="en-US" altLang="zh-CN" u="sng" dirty="0">
                <a:solidFill>
                  <a:srgbClr val="FF0000"/>
                </a:solidFill>
              </a:rPr>
              <a:t>0x00A23067</a:t>
            </a:r>
            <a:r>
              <a:rPr lang="zh-CN" altLang="en-US" dirty="0"/>
              <a:t> ，二级页表项地址为</a:t>
            </a:r>
            <a:r>
              <a:rPr lang="en-US" altLang="zh-CN" u="sng" dirty="0">
                <a:solidFill>
                  <a:srgbClr val="FF0000"/>
                </a:solidFill>
              </a:rPr>
              <a:t>/</a:t>
            </a:r>
            <a:r>
              <a:rPr lang="zh-CN" altLang="en-US" dirty="0"/>
              <a:t>物理地址为</a:t>
            </a:r>
            <a:r>
              <a:rPr lang="en-US" altLang="zh-CN" u="sng" dirty="0">
                <a:solidFill>
                  <a:srgbClr val="FF0000"/>
                </a:solidFill>
              </a:rPr>
              <a:t>0x00A23560</a:t>
            </a:r>
          </a:p>
          <a:p>
            <a:r>
              <a:rPr lang="zh-CN" altLang="en-US" dirty="0"/>
              <a:t>第二次向</a:t>
            </a:r>
            <a:r>
              <a:rPr lang="en-US" altLang="zh-CN" dirty="0"/>
              <a:t>0x0401369B</a:t>
            </a:r>
            <a:r>
              <a:rPr lang="zh-CN" altLang="en-US" dirty="0"/>
              <a:t>写入内容，</a:t>
            </a:r>
            <a:r>
              <a:rPr lang="en-US" altLang="zh-CN" dirty="0"/>
              <a:t>TLB</a:t>
            </a:r>
            <a:r>
              <a:rPr lang="zh-CN" altLang="en-US" dirty="0"/>
              <a:t>索引为</a:t>
            </a:r>
            <a:r>
              <a:rPr lang="en-US" altLang="zh-CN" u="sng" dirty="0">
                <a:solidFill>
                  <a:srgbClr val="FF0000"/>
                </a:solidFill>
              </a:rPr>
              <a:t>3</a:t>
            </a:r>
            <a:r>
              <a:rPr lang="en-US" altLang="zh-CN" dirty="0"/>
              <a:t> </a:t>
            </a:r>
            <a:r>
              <a:rPr lang="zh-CN" altLang="en-US" dirty="0"/>
              <a:t>完成写之后该项</a:t>
            </a:r>
            <a:r>
              <a:rPr lang="en-US" altLang="zh-CN" dirty="0"/>
              <a:t>TLB</a:t>
            </a:r>
            <a:r>
              <a:rPr lang="zh-CN" altLang="en-US" dirty="0"/>
              <a:t>内容为</a:t>
            </a:r>
            <a:r>
              <a:rPr lang="en-US" altLang="zh-CN" u="sng" dirty="0">
                <a:solidFill>
                  <a:srgbClr val="FF0000"/>
                </a:solidFill>
              </a:rPr>
              <a:t>0x00BA4067</a:t>
            </a:r>
            <a:r>
              <a:rPr lang="zh-CN" altLang="en-US" dirty="0"/>
              <a:t>，二级页表项地址为</a:t>
            </a:r>
            <a:r>
              <a:rPr lang="en-US" altLang="zh-CN" u="sng" dirty="0">
                <a:solidFill>
                  <a:srgbClr val="FF0000"/>
                </a:solidFill>
              </a:rPr>
              <a:t>0x29DE404C</a:t>
            </a:r>
            <a:r>
              <a:rPr lang="zh-CN" altLang="en-US" dirty="0"/>
              <a:t>，物理地址为</a:t>
            </a:r>
            <a:r>
              <a:rPr lang="en-US" altLang="zh-CN" u="sng" dirty="0">
                <a:solidFill>
                  <a:srgbClr val="FF0000"/>
                </a:solidFill>
              </a:rPr>
              <a:t>0x00BA469B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（如果不需要某次访问信息或者缺少所需信息，填</a:t>
            </a:r>
            <a:r>
              <a:rPr lang="en-US" altLang="zh-CN" dirty="0"/>
              <a:t>’/’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1722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6B828-1761-4439-8723-097198A0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47D9B-69EB-4CD2-BC8E-4CF0B8E3B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纸老虎题。</a:t>
            </a:r>
            <a:endParaRPr lang="en-US" altLang="zh-CN" dirty="0"/>
          </a:p>
          <a:p>
            <a:r>
              <a:rPr lang="zh-CN" altLang="en-US" dirty="0"/>
              <a:t>先将地址拆成二进制，取出</a:t>
            </a:r>
            <a:r>
              <a:rPr lang="en-US" altLang="zh-CN" dirty="0"/>
              <a:t>VPN</a:t>
            </a:r>
            <a:r>
              <a:rPr lang="zh-CN" altLang="en-US" dirty="0"/>
              <a:t>，然后拆成</a:t>
            </a:r>
            <a:r>
              <a:rPr lang="en-US" altLang="zh-CN" dirty="0" err="1"/>
              <a:t>TLBtag</a:t>
            </a:r>
            <a:r>
              <a:rPr lang="zh-CN" altLang="en-US" dirty="0"/>
              <a:t>和</a:t>
            </a:r>
            <a:r>
              <a:rPr lang="en-US" altLang="zh-CN" dirty="0" err="1"/>
              <a:t>TLBindex</a:t>
            </a:r>
            <a:r>
              <a:rPr lang="zh-CN" altLang="en-US" dirty="0"/>
              <a:t>，去</a:t>
            </a:r>
            <a:r>
              <a:rPr lang="en-US" altLang="zh-CN" dirty="0"/>
              <a:t>TLB</a:t>
            </a:r>
            <a:r>
              <a:rPr lang="zh-CN" altLang="en-US" dirty="0"/>
              <a:t>中取值。如果找到了，则取出</a:t>
            </a:r>
            <a:r>
              <a:rPr lang="en-US" altLang="zh-CN" dirty="0"/>
              <a:t>PPN</a:t>
            </a:r>
            <a:r>
              <a:rPr lang="zh-CN" altLang="en-US" dirty="0"/>
              <a:t>。（注意去掉末尾</a:t>
            </a:r>
            <a:r>
              <a:rPr lang="en-US" altLang="zh-CN" dirty="0"/>
              <a:t>12</a:t>
            </a:r>
            <a:r>
              <a:rPr lang="zh-CN" altLang="en-US" dirty="0"/>
              <a:t>位标记位）</a:t>
            </a:r>
            <a:endParaRPr lang="en-US" altLang="zh-CN" dirty="0"/>
          </a:p>
          <a:p>
            <a:r>
              <a:rPr lang="zh-CN" altLang="en-US" dirty="0"/>
              <a:t>如果找不到则把</a:t>
            </a:r>
            <a:r>
              <a:rPr lang="en-US" altLang="zh-CN" dirty="0"/>
              <a:t>VPN</a:t>
            </a:r>
            <a:r>
              <a:rPr lang="zh-CN" altLang="en-US" dirty="0"/>
              <a:t>拆成两部分，通过一级页表基地址计算二级页表基地址，在计算</a:t>
            </a:r>
            <a:r>
              <a:rPr lang="en-US" altLang="zh-CN" dirty="0"/>
              <a:t>PTE</a:t>
            </a:r>
            <a:r>
              <a:rPr lang="zh-CN" altLang="en-US" dirty="0"/>
              <a:t>地址，得到</a:t>
            </a:r>
            <a:r>
              <a:rPr lang="en-US" altLang="zh-CN" dirty="0"/>
              <a:t>PPN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本题一个坑点在于末尾</a:t>
            </a:r>
            <a:r>
              <a:rPr lang="en-US" altLang="zh-CN" dirty="0"/>
              <a:t>12</a:t>
            </a:r>
            <a:r>
              <a:rPr lang="zh-CN" altLang="en-US" dirty="0"/>
              <a:t>位中有一位是</a:t>
            </a:r>
            <a:r>
              <a:rPr lang="en-US" altLang="zh-CN" dirty="0" err="1"/>
              <a:t>dirtybit</a:t>
            </a:r>
            <a:r>
              <a:rPr lang="zh-CN" altLang="en-US" dirty="0"/>
              <a:t>，如果对这个页进行写，需要把</a:t>
            </a:r>
            <a:r>
              <a:rPr lang="en-US" altLang="zh-CN" dirty="0" err="1"/>
              <a:t>dirtybit</a:t>
            </a:r>
            <a:r>
              <a:rPr lang="zh-CN" altLang="en-US" dirty="0"/>
              <a:t>设成</a:t>
            </a:r>
            <a:r>
              <a:rPr lang="en-US" altLang="zh-CN" dirty="0"/>
              <a:t>1</a:t>
            </a:r>
            <a:r>
              <a:rPr lang="zh-CN" altLang="en-US" dirty="0"/>
              <a:t>。（因为题目强调了所访问内存都已经缓存到了</a:t>
            </a:r>
            <a:r>
              <a:rPr lang="en-US" altLang="zh-CN" dirty="0"/>
              <a:t>cache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做题时保持细心，管理好草稿纸。</a:t>
            </a:r>
          </a:p>
        </p:txBody>
      </p:sp>
    </p:spTree>
    <p:extLst>
      <p:ext uri="{BB962C8B-B14F-4D97-AF65-F5344CB8AC3E}">
        <p14:creationId xmlns:p14="http://schemas.microsoft.com/office/powerpoint/2010/main" val="912737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3F5F5-A956-404D-B902-76277A49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A2A73-DAB2-43B0-AE9F-165E8EE7D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#include &lt;sys/</a:t>
            </a:r>
            <a:r>
              <a:rPr lang="en-US" altLang="zh-CN" dirty="0" err="1"/>
              <a:t>wait.h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unistd.h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#define N 4</a:t>
            </a:r>
          </a:p>
          <a:p>
            <a:pPr marL="0" indent="0">
              <a:buNone/>
            </a:pPr>
            <a:r>
              <a:rPr lang="en-US" altLang="zh-CN" dirty="0"/>
              <a:t>int main () {</a:t>
            </a:r>
          </a:p>
          <a:p>
            <a:pPr marL="0" indent="0">
              <a:buNone/>
            </a:pPr>
            <a:r>
              <a:rPr lang="en-US" altLang="zh-CN" dirty="0"/>
              <a:t>	volatile int </a:t>
            </a:r>
            <a:r>
              <a:rPr lang="en-US" altLang="zh-CN" dirty="0" err="1"/>
              <a:t>pid</a:t>
            </a:r>
            <a:r>
              <a:rPr lang="en-US" altLang="zh-CN" dirty="0"/>
              <a:t>, </a:t>
            </a:r>
            <a:r>
              <a:rPr lang="en-US" altLang="zh-CN" dirty="0" err="1"/>
              <a:t>cnt</a:t>
            </a:r>
            <a:r>
              <a:rPr lang="en-US" altLang="zh-CN" dirty="0"/>
              <a:t> = 1;</a:t>
            </a:r>
          </a:p>
          <a:p>
            <a:pPr marL="0" indent="0">
              <a:buNone/>
            </a:pPr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N; ++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</a:p>
          <a:p>
            <a:pPr marL="0" indent="0">
              <a:buNone/>
            </a:pPr>
            <a:r>
              <a:rPr lang="en-US" altLang="zh-CN" dirty="0"/>
              <a:t>		if((</a:t>
            </a:r>
            <a:r>
              <a:rPr lang="en-US" altLang="zh-CN" dirty="0" err="1"/>
              <a:t>pid</a:t>
            </a:r>
            <a:r>
              <a:rPr lang="en-US" altLang="zh-CN" dirty="0"/>
              <a:t> = fork()) &gt; 0) 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cnt</a:t>
            </a:r>
            <a:r>
              <a:rPr lang="en-US" altLang="zh-CN" dirty="0"/>
              <a:t>++; </a:t>
            </a:r>
          </a:p>
          <a:p>
            <a:pPr marL="0" indent="0">
              <a:buNone/>
            </a:pPr>
            <a:r>
              <a:rPr lang="en-US" altLang="zh-CN" dirty="0"/>
              <a:t>	while(wait (NULL) &gt; 0);</a:t>
            </a:r>
          </a:p>
          <a:p>
            <a:pPr marL="0" indent="0">
              <a:buNone/>
            </a:pPr>
            <a:r>
              <a:rPr lang="en-US" altLang="zh-CN" dirty="0"/>
              <a:t>	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10517A-4D36-4E01-A732-A22A8E683C1A}"/>
              </a:ext>
            </a:extLst>
          </p:cNvPr>
          <p:cNvSpPr txBox="1"/>
          <p:nvPr/>
        </p:nvSpPr>
        <p:spPr>
          <a:xfrm>
            <a:off x="6191075" y="1442906"/>
            <a:ext cx="4949505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</a:pPr>
            <a:r>
              <a:rPr lang="en-US" altLang="zh-CN" sz="2400" b="1" dirty="0">
                <a:latin typeface="Calibri" pitchFamily="34" charset="0"/>
              </a:rPr>
              <a:t>· </a:t>
            </a:r>
            <a:r>
              <a:rPr lang="zh-CN" altLang="en-US" sz="2400" b="1" dirty="0">
                <a:latin typeface="Calibri" pitchFamily="34" charset="0"/>
              </a:rPr>
              <a:t>整个操作过程中，变量</a:t>
            </a:r>
            <a:r>
              <a:rPr lang="en-US" altLang="zh-CN" sz="2400" b="1" dirty="0" err="1">
                <a:latin typeface="Calibri" pitchFamily="34" charset="0"/>
              </a:rPr>
              <a:t>cnt</a:t>
            </a:r>
            <a:r>
              <a:rPr lang="zh-CN" altLang="en-US" sz="2400" b="1" dirty="0">
                <a:latin typeface="Calibri" pitchFamily="34" charset="0"/>
              </a:rPr>
              <a:t>的最大值为？</a:t>
            </a:r>
            <a:endParaRPr lang="en-US" altLang="zh-CN" sz="2400" b="1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</a:pPr>
            <a:r>
              <a:rPr lang="en-US" altLang="zh-CN" sz="2400" b="1" dirty="0">
                <a:latin typeface="Calibri" pitchFamily="34" charset="0"/>
              </a:rPr>
              <a:t>· </a:t>
            </a:r>
            <a:r>
              <a:rPr lang="zh-CN" altLang="en-US" sz="2400" b="1" dirty="0">
                <a:latin typeface="Calibri" pitchFamily="34" charset="0"/>
              </a:rPr>
              <a:t>假设所有数据都已经存在内存中，</a:t>
            </a:r>
            <a:r>
              <a:rPr lang="en-US" altLang="zh-CN" sz="2400" b="1" dirty="0" err="1">
                <a:latin typeface="Calibri" pitchFamily="34" charset="0"/>
              </a:rPr>
              <a:t>pid</a:t>
            </a:r>
            <a:r>
              <a:rPr lang="zh-CN" altLang="en-US" sz="2400" b="1" dirty="0">
                <a:latin typeface="Calibri" pitchFamily="34" charset="0"/>
              </a:rPr>
              <a:t>和</a:t>
            </a:r>
            <a:r>
              <a:rPr lang="en-US" altLang="zh-CN" sz="2400" b="1" dirty="0" err="1">
                <a:latin typeface="Calibri" pitchFamily="34" charset="0"/>
              </a:rPr>
              <a:t>cnt</a:t>
            </a:r>
            <a:r>
              <a:rPr lang="zh-CN" altLang="en-US" sz="2400" b="1" dirty="0">
                <a:latin typeface="Calibri" pitchFamily="34" charset="0"/>
              </a:rPr>
              <a:t>在同一个物理页，从第一个进程执行</a:t>
            </a:r>
            <a:r>
              <a:rPr lang="en-US" altLang="zh-CN" sz="2400" b="1" dirty="0">
                <a:latin typeface="Calibri" pitchFamily="34" charset="0"/>
              </a:rPr>
              <a:t>for</a:t>
            </a:r>
            <a:r>
              <a:rPr lang="zh-CN" altLang="en-US" sz="2400" b="1" dirty="0">
                <a:latin typeface="Calibri" pitchFamily="34" charset="0"/>
              </a:rPr>
              <a:t>语句开始，此过程对</a:t>
            </a:r>
            <a:r>
              <a:rPr lang="en-US" altLang="zh-CN" sz="2400" b="1" dirty="0" err="1">
                <a:latin typeface="Calibri" pitchFamily="34" charset="0"/>
              </a:rPr>
              <a:t>cnt</a:t>
            </a:r>
            <a:r>
              <a:rPr lang="zh-CN" altLang="en-US" sz="2400" b="1" dirty="0">
                <a:latin typeface="Calibri" pitchFamily="34" charset="0"/>
              </a:rPr>
              <a:t>的操作至少会导致页表中？次虚拟页对应的物理页被修改。</a:t>
            </a:r>
          </a:p>
        </p:txBody>
      </p:sp>
    </p:spTree>
    <p:extLst>
      <p:ext uri="{BB962C8B-B14F-4D97-AF65-F5344CB8AC3E}">
        <p14:creationId xmlns:p14="http://schemas.microsoft.com/office/powerpoint/2010/main" val="835975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3F5F5-A956-404D-B902-76277A49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A2A73-DAB2-43B0-AE9F-165E8EE7D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#include &lt;sys/</a:t>
            </a:r>
            <a:r>
              <a:rPr lang="en-US" altLang="zh-CN" dirty="0" err="1"/>
              <a:t>wait.h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unistd.h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#define N 4</a:t>
            </a:r>
          </a:p>
          <a:p>
            <a:pPr marL="0" indent="0">
              <a:buNone/>
            </a:pPr>
            <a:r>
              <a:rPr lang="en-US" altLang="zh-CN" dirty="0"/>
              <a:t>int main () {</a:t>
            </a:r>
          </a:p>
          <a:p>
            <a:pPr marL="0" indent="0">
              <a:buNone/>
            </a:pPr>
            <a:r>
              <a:rPr lang="en-US" altLang="zh-CN" dirty="0"/>
              <a:t>	volatile int </a:t>
            </a:r>
            <a:r>
              <a:rPr lang="en-US" altLang="zh-CN" dirty="0" err="1"/>
              <a:t>pid</a:t>
            </a:r>
            <a:r>
              <a:rPr lang="en-US" altLang="zh-CN" dirty="0"/>
              <a:t>, </a:t>
            </a:r>
            <a:r>
              <a:rPr lang="en-US" altLang="zh-CN" dirty="0" err="1"/>
              <a:t>cnt</a:t>
            </a:r>
            <a:r>
              <a:rPr lang="en-US" altLang="zh-CN" dirty="0"/>
              <a:t> = 1;</a:t>
            </a:r>
          </a:p>
          <a:p>
            <a:pPr marL="0" indent="0">
              <a:buNone/>
            </a:pPr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N; ++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</a:p>
          <a:p>
            <a:pPr marL="0" indent="0">
              <a:buNone/>
            </a:pPr>
            <a:r>
              <a:rPr lang="en-US" altLang="zh-CN" dirty="0"/>
              <a:t>		if((</a:t>
            </a:r>
            <a:r>
              <a:rPr lang="en-US" altLang="zh-CN" dirty="0" err="1"/>
              <a:t>pid</a:t>
            </a:r>
            <a:r>
              <a:rPr lang="en-US" altLang="zh-CN" dirty="0"/>
              <a:t> = fork()) &gt; 0) 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cnt</a:t>
            </a:r>
            <a:r>
              <a:rPr lang="en-US" altLang="zh-CN" dirty="0"/>
              <a:t>++; </a:t>
            </a:r>
          </a:p>
          <a:p>
            <a:pPr marL="0" indent="0">
              <a:buNone/>
            </a:pPr>
            <a:r>
              <a:rPr lang="en-US" altLang="zh-CN" dirty="0"/>
              <a:t>	while(wait (NULL) &gt; 0);</a:t>
            </a:r>
          </a:p>
          <a:p>
            <a:pPr marL="0" indent="0">
              <a:buNone/>
            </a:pPr>
            <a:r>
              <a:rPr lang="en-US" altLang="zh-CN" dirty="0"/>
              <a:t>	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10517A-4D36-4E01-A732-A22A8E683C1A}"/>
              </a:ext>
            </a:extLst>
          </p:cNvPr>
          <p:cNvSpPr txBox="1"/>
          <p:nvPr/>
        </p:nvSpPr>
        <p:spPr>
          <a:xfrm>
            <a:off x="6191075" y="1442906"/>
            <a:ext cx="4949505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</a:pPr>
            <a:r>
              <a:rPr lang="en-US" altLang="zh-CN" sz="2400" b="1" dirty="0">
                <a:latin typeface="Calibri" pitchFamily="34" charset="0"/>
              </a:rPr>
              <a:t>· </a:t>
            </a:r>
            <a:r>
              <a:rPr lang="zh-CN" altLang="en-US" sz="2400" b="1" dirty="0">
                <a:latin typeface="Calibri" pitchFamily="34" charset="0"/>
              </a:rPr>
              <a:t>整个操作过程中，变量</a:t>
            </a:r>
            <a:r>
              <a:rPr lang="en-US" altLang="zh-CN" sz="2400" b="1" dirty="0" err="1">
                <a:latin typeface="Calibri" pitchFamily="34" charset="0"/>
              </a:rPr>
              <a:t>cnt</a:t>
            </a:r>
            <a:r>
              <a:rPr lang="zh-CN" altLang="en-US" sz="2400" b="1" dirty="0">
                <a:latin typeface="Calibri" pitchFamily="34" charset="0"/>
              </a:rPr>
              <a:t>的最大值为</a:t>
            </a:r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</a:rPr>
              <a:t>5</a:t>
            </a:r>
            <a:endParaRPr lang="en-US" altLang="zh-CN" sz="2400" b="1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</a:pPr>
            <a:r>
              <a:rPr lang="en-US" altLang="zh-CN" sz="2400" b="1" dirty="0">
                <a:latin typeface="Calibri" pitchFamily="34" charset="0"/>
              </a:rPr>
              <a:t>· </a:t>
            </a:r>
            <a:r>
              <a:rPr lang="zh-CN" altLang="en-US" sz="2400" b="1" dirty="0">
                <a:latin typeface="Calibri" pitchFamily="34" charset="0"/>
              </a:rPr>
              <a:t>假设所有数据都已经存在内存中，</a:t>
            </a:r>
            <a:r>
              <a:rPr lang="en-US" altLang="zh-CN" sz="2400" b="1" dirty="0" err="1">
                <a:latin typeface="Calibri" pitchFamily="34" charset="0"/>
              </a:rPr>
              <a:t>pid</a:t>
            </a:r>
            <a:r>
              <a:rPr lang="zh-CN" altLang="en-US" sz="2400" b="1" dirty="0">
                <a:latin typeface="Calibri" pitchFamily="34" charset="0"/>
              </a:rPr>
              <a:t>和</a:t>
            </a:r>
            <a:r>
              <a:rPr lang="en-US" altLang="zh-CN" sz="2400" b="1" dirty="0" err="1">
                <a:latin typeface="Calibri" pitchFamily="34" charset="0"/>
              </a:rPr>
              <a:t>cnt</a:t>
            </a:r>
            <a:r>
              <a:rPr lang="zh-CN" altLang="en-US" sz="2400" b="1" dirty="0">
                <a:latin typeface="Calibri" pitchFamily="34" charset="0"/>
              </a:rPr>
              <a:t>在同一个物理页，从第一个进程执行</a:t>
            </a:r>
            <a:r>
              <a:rPr lang="en-US" altLang="zh-CN" sz="2400" b="1" dirty="0">
                <a:latin typeface="Calibri" pitchFamily="34" charset="0"/>
              </a:rPr>
              <a:t>for</a:t>
            </a:r>
            <a:r>
              <a:rPr lang="zh-CN" altLang="en-US" sz="2400" b="1" dirty="0">
                <a:latin typeface="Calibri" pitchFamily="34" charset="0"/>
              </a:rPr>
              <a:t>语句开始，此过程对</a:t>
            </a:r>
            <a:r>
              <a:rPr lang="en-US" altLang="zh-CN" sz="2400" b="1" dirty="0" err="1">
                <a:latin typeface="Calibri" pitchFamily="34" charset="0"/>
              </a:rPr>
              <a:t>cnt</a:t>
            </a:r>
            <a:r>
              <a:rPr lang="zh-CN" altLang="en-US" sz="2400" b="1" dirty="0">
                <a:latin typeface="Calibri" pitchFamily="34" charset="0"/>
              </a:rPr>
              <a:t>的操作至少会导致页表中</a:t>
            </a:r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</a:rPr>
              <a:t>15</a:t>
            </a:r>
            <a:r>
              <a:rPr lang="zh-CN" altLang="en-US" sz="2400" b="1" dirty="0">
                <a:latin typeface="Calibri" pitchFamily="34" charset="0"/>
              </a:rPr>
              <a:t>次虚拟页对应的物理页被修改。</a:t>
            </a:r>
            <a:endParaRPr lang="en-US" altLang="zh-CN" sz="2400" b="1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</a:pPr>
            <a:endParaRPr lang="en-US" altLang="zh-CN" sz="2400" b="1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</a:pPr>
            <a:r>
              <a:rPr lang="zh-CN" altLang="en-US" sz="2400" b="1" dirty="0">
                <a:solidFill>
                  <a:srgbClr val="FF0000"/>
                </a:solidFill>
                <a:latin typeface="Calibri" pitchFamily="34" charset="0"/>
              </a:rPr>
              <a:t>考点在于进程图。</a:t>
            </a:r>
            <a:endParaRPr lang="en-US" altLang="zh-CN" sz="2400" b="1" dirty="0">
              <a:solidFill>
                <a:srgbClr val="FF0000"/>
              </a:solidFill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</a:pPr>
            <a:endParaRPr lang="en-US" altLang="zh-CN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15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B34B9-F72B-44CD-A83B-2E413942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865BBF-AB69-41AA-9E0A-45FB2B0A0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7C7F16-8D6B-4D1A-B436-70A57EA36FE3}"/>
              </a:ext>
            </a:extLst>
          </p:cNvPr>
          <p:cNvSpPr/>
          <p:nvPr/>
        </p:nvSpPr>
        <p:spPr>
          <a:xfrm>
            <a:off x="4586486" y="2967335"/>
            <a:ext cx="30190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question?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327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7F47DE7-35F0-483D-AD19-DF8DBFC74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193" y="806675"/>
            <a:ext cx="9185613" cy="52446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52CCE0B-2181-44C9-8436-C38FF47AA5D4}"/>
              </a:ext>
            </a:extLst>
          </p:cNvPr>
          <p:cNvSpPr txBox="1"/>
          <p:nvPr/>
        </p:nvSpPr>
        <p:spPr>
          <a:xfrm>
            <a:off x="7315200" y="886119"/>
            <a:ext cx="36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./i16 t1 t2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4703F75-4710-4F99-B910-2B483372B0A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504495" y="1116952"/>
            <a:ext cx="810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DBE131D-D311-474A-BAC7-1A179D9307AB}"/>
              </a:ext>
            </a:extLst>
          </p:cNvPr>
          <p:cNvSpPr/>
          <p:nvPr/>
        </p:nvSpPr>
        <p:spPr>
          <a:xfrm>
            <a:off x="2281285" y="5052768"/>
            <a:ext cx="8163613" cy="115949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A5A08D-5EF1-4A73-BB51-426F2443DE63}"/>
              </a:ext>
            </a:extLst>
          </p:cNvPr>
          <p:cNvSpPr/>
          <p:nvPr/>
        </p:nvSpPr>
        <p:spPr>
          <a:xfrm>
            <a:off x="2281285" y="6317472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X: MAP_PRIVATE or MAP_SHARED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35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2FCFF14-0727-48C1-85D4-2ACF8F0F9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79" y="1281525"/>
            <a:ext cx="7028866" cy="429494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60D8FCA-25E9-4818-872D-465A01E0D6A3}"/>
              </a:ext>
            </a:extLst>
          </p:cNvPr>
          <p:cNvSpPr/>
          <p:nvPr/>
        </p:nvSpPr>
        <p:spPr>
          <a:xfrm>
            <a:off x="4656839" y="4856317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Y: Write(fd2, cs, </a:t>
            </a:r>
            <a:r>
              <a:rPr lang="en-US" altLang="zh-CN" dirty="0" err="1">
                <a:latin typeface="Consolas" panose="020B0609020204030204" pitchFamily="49" charset="0"/>
              </a:rPr>
              <a:t>sz</a:t>
            </a:r>
            <a:r>
              <a:rPr lang="en-US" altLang="zh-CN" dirty="0">
                <a:latin typeface="Consolas" panose="020B0609020204030204" pitchFamily="49" charset="0"/>
              </a:rPr>
              <a:t>) or 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063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C0014-A9CB-4116-85B0-2FF4657F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进程控制流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AB9B0D-EA6A-4B83-A700-AF2F8FC1D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child </a:t>
            </a:r>
            <a:r>
              <a:rPr lang="zh-CN" altLang="en-US" dirty="0">
                <a:latin typeface="Consolas" panose="020B0609020204030204" pitchFamily="49" charset="0"/>
              </a:rPr>
              <a:t>将</a:t>
            </a:r>
            <a:r>
              <a:rPr lang="en-US" altLang="zh-CN" dirty="0">
                <a:latin typeface="Consolas" panose="020B0609020204030204" pitchFamily="49" charset="0"/>
              </a:rPr>
              <a:t>[cs, </a:t>
            </a:r>
            <a:r>
              <a:rPr lang="en-US" altLang="zh-CN" dirty="0" err="1">
                <a:latin typeface="Consolas" panose="020B0609020204030204" pitchFamily="49" charset="0"/>
              </a:rPr>
              <a:t>cs+sz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这段虚拟内存区域每个字节大小写转换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child</a:t>
            </a:r>
            <a:r>
              <a:rPr lang="zh-CN" altLang="en-US" dirty="0">
                <a:latin typeface="Consolas" panose="020B0609020204030204" pitchFamily="49" charset="0"/>
              </a:rPr>
              <a:t>执行</a:t>
            </a:r>
            <a:r>
              <a:rPr lang="en-US" altLang="zh-CN" dirty="0">
                <a:latin typeface="Consolas" panose="020B0609020204030204" pitchFamily="49" charset="0"/>
              </a:rPr>
              <a:t>Y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parent</a:t>
            </a:r>
            <a:r>
              <a:rPr lang="zh-CN" altLang="en-US" dirty="0">
                <a:latin typeface="Consolas" panose="020B0609020204030204" pitchFamily="49" charset="0"/>
              </a:rPr>
              <a:t>将</a:t>
            </a:r>
            <a:r>
              <a:rPr lang="en-US" altLang="zh-CN" dirty="0">
                <a:latin typeface="Consolas" panose="020B0609020204030204" pitchFamily="49" charset="0"/>
              </a:rPr>
              <a:t>[cs, </a:t>
            </a:r>
            <a:r>
              <a:rPr lang="en-US" altLang="zh-CN" dirty="0" err="1">
                <a:latin typeface="Consolas" panose="020B0609020204030204" pitchFamily="49" charset="0"/>
              </a:rPr>
              <a:t>cs+sz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这段虚拟内存区域写到文件</a:t>
            </a:r>
            <a:r>
              <a:rPr lang="en-US" altLang="zh-CN" dirty="0">
                <a:latin typeface="Consolas" panose="020B0609020204030204" pitchFamily="49" charset="0"/>
              </a:rPr>
              <a:t>fd2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22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C0014-A9CB-4116-85B0-2FF4657F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进程控制流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AB9B0D-EA6A-4B83-A700-AF2F8FC1D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child</a:t>
            </a:r>
            <a:r>
              <a:rPr lang="zh-CN" altLang="en-US" dirty="0">
                <a:latin typeface="Consolas" panose="020B0609020204030204" pitchFamily="49" charset="0"/>
              </a:rPr>
              <a:t>读写</a:t>
            </a:r>
            <a:r>
              <a:rPr lang="en-US" altLang="zh-CN" dirty="0">
                <a:latin typeface="Consolas" panose="020B0609020204030204" pitchFamily="49" charset="0"/>
              </a:rPr>
              <a:t>[cs, </a:t>
            </a:r>
            <a:r>
              <a:rPr lang="en-US" altLang="zh-CN" dirty="0" err="1">
                <a:latin typeface="Consolas" panose="020B0609020204030204" pitchFamily="49" charset="0"/>
              </a:rPr>
              <a:t>cs+sz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child</a:t>
            </a:r>
            <a:r>
              <a:rPr lang="zh-CN" altLang="en-US" dirty="0">
                <a:latin typeface="Consolas" panose="020B0609020204030204" pitchFamily="49" charset="0"/>
              </a:rPr>
              <a:t>执行</a:t>
            </a:r>
            <a:r>
              <a:rPr lang="en-US" altLang="zh-CN" dirty="0">
                <a:latin typeface="Consolas" panose="020B0609020204030204" pitchFamily="49" charset="0"/>
              </a:rPr>
              <a:t>Y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parent</a:t>
            </a:r>
            <a:r>
              <a:rPr lang="zh-CN" altLang="en-US" dirty="0">
                <a:latin typeface="Consolas" panose="020B0609020204030204" pitchFamily="49" charset="0"/>
              </a:rPr>
              <a:t>读</a:t>
            </a:r>
            <a:r>
              <a:rPr lang="en-US" altLang="zh-CN" dirty="0">
                <a:latin typeface="Consolas" panose="020B0609020204030204" pitchFamily="49" charset="0"/>
              </a:rPr>
              <a:t>[cs, </a:t>
            </a:r>
            <a:r>
              <a:rPr lang="en-US" altLang="zh-CN" dirty="0" err="1">
                <a:latin typeface="Consolas" panose="020B0609020204030204" pitchFamily="49" charset="0"/>
              </a:rPr>
              <a:t>cs+sz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90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C0014-A9CB-4116-85B0-2FF4657F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Fork()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AB9B0D-EA6A-4B83-A700-AF2F8FC1D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复制文件描述符表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复制</a:t>
            </a:r>
            <a:r>
              <a:rPr lang="en-US" altLang="zh-CN" dirty="0">
                <a:latin typeface="Consolas" panose="020B0609020204030204" pitchFamily="49" charset="0"/>
              </a:rPr>
              <a:t>Memory mapping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复制页表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>
              <a:lnSpc>
                <a:spcPct val="125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之前建立的</a:t>
            </a:r>
            <a:r>
              <a:rPr lang="en-US" altLang="zh-CN" dirty="0" err="1">
                <a:latin typeface="Consolas" panose="020B0609020204030204" pitchFamily="49" charset="0"/>
              </a:rPr>
              <a:t>mmap</a:t>
            </a:r>
            <a:r>
              <a:rPr lang="zh-CN" altLang="en-US" dirty="0">
                <a:latin typeface="Consolas" panose="020B0609020204030204" pitchFamily="49" charset="0"/>
              </a:rPr>
              <a:t>是否已经在页表中？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2">
              <a:lnSpc>
                <a:spcPct val="125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PRIVATE: </a:t>
            </a:r>
            <a:r>
              <a:rPr lang="zh-CN" altLang="en-US" dirty="0">
                <a:latin typeface="Consolas" panose="020B0609020204030204" pitchFamily="49" charset="0"/>
              </a:rPr>
              <a:t>最终两个进程映射到两个不同的物理页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2">
              <a:lnSpc>
                <a:spcPct val="125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SHARED: </a:t>
            </a:r>
            <a:r>
              <a:rPr lang="zh-CN" altLang="en-US" dirty="0">
                <a:latin typeface="Consolas" panose="020B0609020204030204" pitchFamily="49" charset="0"/>
              </a:rPr>
              <a:t>最终两个进程映射到同一个物理页</a:t>
            </a:r>
          </a:p>
        </p:txBody>
      </p:sp>
    </p:spTree>
    <p:extLst>
      <p:ext uri="{BB962C8B-B14F-4D97-AF65-F5344CB8AC3E}">
        <p14:creationId xmlns:p14="http://schemas.microsoft.com/office/powerpoint/2010/main" val="93272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D5C56-BF89-4B51-8682-AF49CE81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/proc/</a:t>
            </a:r>
            <a:r>
              <a:rPr lang="en-US" altLang="zh-CN" dirty="0" err="1">
                <a:latin typeface="Consolas" panose="020B0609020204030204" pitchFamily="49" charset="0"/>
              </a:rPr>
              <a:t>pid</a:t>
            </a:r>
            <a:r>
              <a:rPr lang="en-US" altLang="zh-CN" dirty="0">
                <a:latin typeface="Consolas" panose="020B0609020204030204" pitchFamily="49" charset="0"/>
              </a:rPr>
              <a:t>/maps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567998-814B-42ED-A162-DA1C65D1D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课本</a:t>
            </a:r>
            <a:r>
              <a:rPr lang="en-US" altLang="zh-CN" dirty="0"/>
              <a:t>p550</a:t>
            </a:r>
          </a:p>
          <a:p>
            <a:r>
              <a:rPr lang="zh-CN" altLang="en-US" dirty="0"/>
              <a:t>能够查看地址空间映射</a:t>
            </a:r>
          </a:p>
        </p:txBody>
      </p:sp>
    </p:spTree>
    <p:extLst>
      <p:ext uri="{BB962C8B-B14F-4D97-AF65-F5344CB8AC3E}">
        <p14:creationId xmlns:p14="http://schemas.microsoft.com/office/powerpoint/2010/main" val="241515942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1524</Words>
  <Application>Microsoft Office PowerPoint</Application>
  <PresentationFormat>宽屏</PresentationFormat>
  <Paragraphs>172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ＭＳ Ｐゴシック</vt:lpstr>
      <vt:lpstr>黑体</vt:lpstr>
      <vt:lpstr>宋体</vt:lpstr>
      <vt:lpstr>Arial</vt:lpstr>
      <vt:lpstr>Arial Narrow</vt:lpstr>
      <vt:lpstr>Calibri</vt:lpstr>
      <vt:lpstr>Consolas</vt:lpstr>
      <vt:lpstr>Wingdings</vt:lpstr>
      <vt:lpstr>Wingdings 2</vt:lpstr>
      <vt:lpstr>template2007</vt:lpstr>
      <vt:lpstr>16年虚存大题 浅窥Linux地址空间和访存机制</vt:lpstr>
      <vt:lpstr>PowerPoint 演示文稿</vt:lpstr>
      <vt:lpstr>PowerPoint 演示文稿</vt:lpstr>
      <vt:lpstr>PowerPoint 演示文稿</vt:lpstr>
      <vt:lpstr>PowerPoint 演示文稿</vt:lpstr>
      <vt:lpstr>进程控制流</vt:lpstr>
      <vt:lpstr>进程控制流</vt:lpstr>
      <vt:lpstr>Fork()</vt:lpstr>
      <vt:lpstr>/proc/pid/maps</vt:lpstr>
      <vt:lpstr>/proc/pid/maps</vt:lpstr>
      <vt:lpstr>/proc/pid/maps</vt:lpstr>
      <vt:lpstr>ELF可执行目标文件</vt:lpstr>
      <vt:lpstr>ELF可执行目标文件</vt:lpstr>
      <vt:lpstr>ELF可执行目标文件</vt:lpstr>
      <vt:lpstr>ELF可执行目标文件</vt:lpstr>
      <vt:lpstr>ELF可执行目标文件</vt:lpstr>
      <vt:lpstr>ELF可执行目标文件</vt:lpstr>
      <vt:lpstr>ELF可执行目标文件</vt:lpstr>
      <vt:lpstr>Private or shared？</vt:lpstr>
      <vt:lpstr>其余部分</vt:lpstr>
      <vt:lpstr>ld.so WTF???</vt:lpstr>
      <vt:lpstr>启动流程</vt:lpstr>
      <vt:lpstr>PTE＆TLB练习</vt:lpstr>
      <vt:lpstr>18年期末第五题</vt:lpstr>
      <vt:lpstr>18年期末第五题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Hoàng Mai Huy</dc:creator>
  <cp:lastModifiedBy>Haoyu Li</cp:lastModifiedBy>
  <cp:revision>77</cp:revision>
  <dcterms:created xsi:type="dcterms:W3CDTF">2020-03-08T07:08:18Z</dcterms:created>
  <dcterms:modified xsi:type="dcterms:W3CDTF">2022-01-26T17:01:34Z</dcterms:modified>
</cp:coreProperties>
</file>