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4" r:id="rId5"/>
    <p:sldId id="271" r:id="rId6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1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7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7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1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7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2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2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1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4535106-8291-4073-98BD-7ED39278CD7A}"/>
              </a:ext>
            </a:extLst>
          </p:cNvPr>
          <p:cNvSpPr/>
          <p:nvPr/>
        </p:nvSpPr>
        <p:spPr>
          <a:xfrm>
            <a:off x="404998" y="2628942"/>
            <a:ext cx="5932096" cy="6851898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8535A9-373D-4DE2-8C37-891176EAAE94}"/>
              </a:ext>
            </a:extLst>
          </p:cNvPr>
          <p:cNvSpPr/>
          <p:nvPr/>
        </p:nvSpPr>
        <p:spPr>
          <a:xfrm>
            <a:off x="2631347" y="476443"/>
            <a:ext cx="159530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建议用时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endParaRPr lang="en-US" altLang="zh-CN" sz="11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B6B739-F3BA-4075-8702-CD6C227335F6}"/>
              </a:ext>
            </a:extLst>
          </p:cNvPr>
          <p:cNvSpPr/>
          <p:nvPr/>
        </p:nvSpPr>
        <p:spPr>
          <a:xfrm>
            <a:off x="404998" y="1333117"/>
            <a:ext cx="5932096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答卷说明：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答卷前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考生务必将自己的姓名填写在试卷指定位置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答选择题时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请将答案填写在试卷相应位置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如需改动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请用签字笔将原答案划去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再在规定位置填写修正后的答案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未在规定区域作答的答案无效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答非选择题时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用签字笔直接答在试卷相应位置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写在草稿纸等非答题区域的答案无效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本卷共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卷面分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1E3BFCA-98A0-42E5-BB73-EB6345FB3816}"/>
              </a:ext>
            </a:extLst>
          </p:cNvPr>
          <p:cNvCxnSpPr>
            <a:cxnSpLocks/>
          </p:cNvCxnSpPr>
          <p:nvPr/>
        </p:nvCxnSpPr>
        <p:spPr>
          <a:xfrm>
            <a:off x="495300" y="1186915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E79FAD-B6E3-4A20-B10E-F1D576F084AD}"/>
              </a:ext>
            </a:extLst>
          </p:cNvPr>
          <p:cNvCxnSpPr>
            <a:cxnSpLocks/>
          </p:cNvCxnSpPr>
          <p:nvPr/>
        </p:nvCxnSpPr>
        <p:spPr>
          <a:xfrm>
            <a:off x="404998" y="1226789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86A5B5-DBD3-4CC4-8144-5C50E7288111}"/>
              </a:ext>
            </a:extLst>
          </p:cNvPr>
          <p:cNvCxnSpPr>
            <a:cxnSpLocks/>
          </p:cNvCxnSpPr>
          <p:nvPr/>
        </p:nvCxnSpPr>
        <p:spPr>
          <a:xfrm>
            <a:off x="395567" y="2518413"/>
            <a:ext cx="5932096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4709F39-77FD-459A-9EF4-EDC5FDCB12E4}"/>
              </a:ext>
            </a:extLst>
          </p:cNvPr>
          <p:cNvCxnSpPr>
            <a:cxnSpLocks/>
          </p:cNvCxnSpPr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71EDD5B-4282-4E55-A45C-A1DAEE03FB53}"/>
              </a:ext>
            </a:extLst>
          </p:cNvPr>
          <p:cNvCxnSpPr>
            <a:cxnSpLocks/>
          </p:cNvCxnSpPr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200D009-8A10-427A-A23A-0BB3AA095E45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52164C-62B4-47DA-8965-96362CCA7E64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638CCA9-B4D0-4945-99CF-F1009372157C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46681CD-1759-4AA2-AC3B-873E8F3ADE96}"/>
              </a:ext>
            </a:extLst>
          </p:cNvPr>
          <p:cNvGrpSpPr/>
          <p:nvPr/>
        </p:nvGrpSpPr>
        <p:grpSpPr>
          <a:xfrm>
            <a:off x="40375" y="950832"/>
            <a:ext cx="266906" cy="8004335"/>
            <a:chOff x="6418498" y="915916"/>
            <a:chExt cx="409023" cy="792180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85E86A-3183-4726-A472-68F2200428A8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C102CB-DBA5-4C1E-A9C8-AE8DFEA03412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8D48006-8A9C-4E86-A1B0-215A5EB42188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639D5AF-5C23-495F-92E3-E678408C401F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16B467D-B913-4C6E-903C-371DA0C70B54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D752C1B-3EAE-41BA-83C3-7F7FB099351B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C48D859-D8CD-425C-912D-D22BC5CA95F9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A327C79-078F-4629-8357-07F044586D83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859C014-D181-497A-8286-65EDB2B4C49E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F0DF52B-A798-4B56-A8AF-C80119AE450E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29A1C2B-6DEA-4087-90AD-282047E46DDF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749310-67F5-40AE-95AB-EB958D02B00A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978D92D-A92D-4FCD-8E4A-CCCC51C725FB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BCBBE38-B927-4734-9EB6-456CE90A4A0A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F916B91-92E7-4DC1-9AD5-2CC9F46E8F68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5F047CD-355B-492B-861E-371C945BC6B2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35D44F4-EA63-4665-86FC-C23177BF4DEE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58E9C3D-0703-4E4E-8EC2-872F54647F56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7FE34D2-5654-40D2-99DE-AE08416E1909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4399750-51AA-4E75-9F85-1554741AE18C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374A695-B068-402C-A3D6-3B70430ADC0B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9399D8D-6454-457A-8B29-340DB5FBE9C8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C9D814C-8BB7-4936-91A1-9B04CABA3C89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0EFBD5D-E9C7-40A4-9758-6564DB6F0EAF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E3E0BE1-F253-4E33-A674-5BB6324A3CAB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ABFD80E-A3CB-44AF-9AE1-449329F09A4A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4ADB0F0-46DD-4808-9CB3-747E4D5F5E6D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6E0781C-220B-493D-9A79-050FF2678F46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C5634DA8-2A0B-40F0-8C32-89617A1BB9DF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1EF5B68-87A6-4D79-ACE2-942A7A4B3498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DEC3EA-31C5-49E6-B4C0-FCAD37FE595A}"/>
              </a:ext>
            </a:extLst>
          </p:cNvPr>
          <p:cNvSpPr/>
          <p:nvPr/>
        </p:nvSpPr>
        <p:spPr>
          <a:xfrm>
            <a:off x="495300" y="884777"/>
            <a:ext cx="3377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姓名：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班号：</a:t>
            </a:r>
            <a:endParaRPr lang="en-US" altLang="zh-CN" sz="11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28DAA98-9CE0-46B5-8DC2-BC2A63024EDF}"/>
                  </a:ext>
                </a:extLst>
              </p:cNvPr>
              <p:cNvSpPr/>
              <p:nvPr/>
            </p:nvSpPr>
            <p:spPr>
              <a:xfrm>
                <a:off x="503309" y="2620390"/>
                <a:ext cx="5735473" cy="707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一、单项选择题（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36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分）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)1.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考虑如下代码：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设上述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int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unsigned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数均为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32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则以下表达式正确的是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</a:t>
                </a:r>
              </a:p>
              <a:p>
                <a:r>
                  <a:rPr lang="es-E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A.(-1)&lt;x			B.(-y)&gt;-1</a:t>
                </a:r>
              </a:p>
              <a:p>
                <a:r>
                  <a:rPr lang="es-E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C.(~y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es-E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+y==-1		D.(z&lt;&lt;4)&gt;(z*16)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)2.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num>
                      <m:den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11</m:t>
                        </m:r>
                      </m:num>
                      <m:den>
                        <m: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小数点后两位取整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结果正确的是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</a:t>
                </a:r>
                <a:endParaRPr lang="en-US" altLang="zh-CN" sz="1100" dirty="0"/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B.1,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D.1,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)3.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在采用小端法存储机器上运行下面的代码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输出的结果将会是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____.(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如无特别说明，</a:t>
                </a:r>
                <a:r>
                  <a:rPr lang="en-US" altLang="zh-CN" sz="11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int,unsigned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32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位长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,short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位长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,0~9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ASCII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码分别是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0x30~0x39,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之后题目同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A.0x00002303		B.0x00032303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C.0xffff8313		D.0x00008313</a:t>
                </a:r>
              </a:p>
              <a:p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)4.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以下说法正确的是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􀅅􀀢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A.(unsigned)-1&lt;-2	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B.2147483647&gt;(int)2147483648u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C.(0x80005942&gt;&gt;4)==0x09005942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D.2147483647+1!=2147483648</a:t>
                </a:r>
              </a:p>
              <a:p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)5.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以下说法正确的是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负数加上负数结果都为负数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B.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正数加上正数结果都为正数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&amp;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~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可以表示所有的逻辑与或非操作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D.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&amp;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|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可以表示所有的逻辑与或非操作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)6.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的类型转换既可能导致溢出、又可能导致舍入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11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A.int,float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sz="11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B.float,int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11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C.int,double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sz="11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D.float,double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28DAA98-9CE0-46B5-8DC2-BC2A63024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9" y="2620390"/>
                <a:ext cx="5735473" cy="707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>
            <a:extLst>
              <a:ext uri="{FF2B5EF4-FFF2-40B4-BE49-F238E27FC236}">
                <a16:creationId xmlns:a16="http://schemas.microsoft.com/office/drawing/2014/main" id="{480A6A3D-6CBD-4944-908A-99E336797ECE}"/>
              </a:ext>
            </a:extLst>
          </p:cNvPr>
          <p:cNvSpPr/>
          <p:nvPr/>
        </p:nvSpPr>
        <p:spPr>
          <a:xfrm>
            <a:off x="1116482" y="3062475"/>
            <a:ext cx="2312518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x=0x00000001;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y=0x80000000;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z=0x80000001;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BD3846D-3BCD-402A-B2CE-C879B9D3639A}"/>
              </a:ext>
            </a:extLst>
          </p:cNvPr>
          <p:cNvSpPr/>
          <p:nvPr/>
        </p:nvSpPr>
        <p:spPr>
          <a:xfrm>
            <a:off x="1116482" y="5592709"/>
            <a:ext cx="3535680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52810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char*s="2018";int* p1=(int*)s;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short s1=(*p1)&gt;&gt;12;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u1=(unsigned)s1;</a:t>
            </a:r>
          </a:p>
          <a:p>
            <a:r>
              <a:rPr lang="pt-BR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printf("0x%x\n",u1);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13B1B4B-A396-4BC4-9652-756B7FF5C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99852"/>
              </p:ext>
            </p:extLst>
          </p:nvPr>
        </p:nvGraphicFramePr>
        <p:xfrm>
          <a:off x="4649953" y="491010"/>
          <a:ext cx="1651787" cy="259080"/>
        </p:xfrm>
        <a:graphic>
          <a:graphicData uri="http://schemas.openxmlformats.org/drawingml/2006/table">
            <a:tbl>
              <a:tblPr/>
              <a:tblGrid>
                <a:gridCol w="1651787">
                  <a:extLst>
                    <a:ext uri="{9D8B030D-6E8A-4147-A177-3AD203B41FA5}">
                      <a16:colId xmlns:a16="http://schemas.microsoft.com/office/drawing/2014/main" val="28626154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Bits and Bytes/Integers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540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9E2EC2-AB87-4E98-A538-91FD162D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67805"/>
              </p:ext>
            </p:extLst>
          </p:nvPr>
        </p:nvGraphicFramePr>
        <p:xfrm>
          <a:off x="4649952" y="831679"/>
          <a:ext cx="1651787" cy="259080"/>
        </p:xfrm>
        <a:graphic>
          <a:graphicData uri="http://schemas.openxmlformats.org/drawingml/2006/table">
            <a:tbl>
              <a:tblPr/>
              <a:tblGrid>
                <a:gridCol w="1651787">
                  <a:extLst>
                    <a:ext uri="{9D8B030D-6E8A-4147-A177-3AD203B41FA5}">
                      <a16:colId xmlns:a16="http://schemas.microsoft.com/office/drawing/2014/main" val="41694799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Floating Point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6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30514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2292741" y="11098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4D1DAC8-60B1-4B19-A26D-AC89B3970884}"/>
                  </a:ext>
                </a:extLst>
              </p:cNvPr>
              <p:cNvSpPr/>
              <p:nvPr/>
            </p:nvSpPr>
            <p:spPr>
              <a:xfrm>
                <a:off x="503309" y="471766"/>
                <a:ext cx="5833785" cy="787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)7.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考虑如下函数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XOR(</a:t>
                </a:r>
                <a:r>
                  <a:rPr lang="en-US" altLang="zh-CN" sz="11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a,b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的输出结果为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pt-BR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A.</a:t>
                </a:r>
                <a:r>
                  <a:rPr lang="pt-BR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a,b			B.b,a</a:t>
                </a:r>
              </a:p>
              <a:p>
                <a:r>
                  <a:rPr lang="pt-BR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C.b,0			D.b,a^b</a:t>
                </a: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)8.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IEEE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浮点数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如果减少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位指数位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将其用于小数部分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将会有怎样的效果？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能表示更多数量的实数值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但实数值取值范围比原来小了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B.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能表示的实数数量没有变化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但数值的精度更高了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能表示的最大实数变小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最小的实数变大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但数值的精度更高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D.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以上说法都不正确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)9.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下面关于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IEEE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浮点数标准说法正确的是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在位数一定的情况下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不论怎么分配阶码位和小数部分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所能表示的数的个数不变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B.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如果甲类浮点数有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乙类浮点数有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那么甲所能表示的最大数一定比乙小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如果甲类浮点数有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乙类浮点数有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那么甲所能表示的最小正数一定比乙小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D."0111000"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可能是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7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位浮点数的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NAN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)10.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给定一个实数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会因为该实数表示成单精度浮点数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(float)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而发生误差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不考虑</a:t>
                </a:r>
                <a:r>
                  <a:rPr lang="en-US" altLang="zh-CN" sz="11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NaN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Inf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的情况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该绝对误差的最大值为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103</m:t>
                        </m:r>
                      </m:sup>
                    </m:sSup>
                  </m:oMath>
                </a14:m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B.</a:t>
                </a:r>
                <a:r>
                  <a:rPr lang="en-US" altLang="zh-CN" sz="11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104</m:t>
                        </m:r>
                      </m:sup>
                    </m:sSup>
                    <m:r>
                      <a:rPr lang="en-US" altLang="zh-CN" sz="11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C.</a:t>
                </a:r>
                <a:r>
                  <a:rPr lang="en-US" altLang="zh-CN" sz="11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230</m:t>
                        </m:r>
                      </m:sup>
                    </m:sSup>
                    <m:r>
                      <a:rPr lang="en-US" altLang="zh-CN" sz="11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D.</a:t>
                </a:r>
                <a:r>
                  <a:rPr lang="en-US" altLang="zh-CN" sz="11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231</m:t>
                        </m:r>
                      </m:sup>
                    </m:sSup>
                  </m:oMath>
                </a14:m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	)11.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已知在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x86-64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架构下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,0x100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0x103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的字节存储如下图所示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假设指针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一开始指向地址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0x100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处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类型为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“short 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”.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则当执行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“p++;”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的指令后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,p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所指向的短整型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(short)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的值变为 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		).</a:t>
                </a:r>
              </a:p>
              <a:p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A.0x2021	B.0x2120	C.0x2111	D.0x1121</a:t>
                </a:r>
              </a:p>
              <a:p>
                <a:endParaRPr lang="en-US" altLang="zh-CN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12.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下列关于教材第二章中整数和浮点数的说法中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正确的是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(	).</a:t>
                </a:r>
              </a:p>
              <a:p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A.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是使用补码表示的整型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则表达式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"-a == ~(a + 1)"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为真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B.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是两个负整型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则可以通过表达式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"a + b &gt; 0"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是否为真来判断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a + b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是否产生了溢出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C.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是浮点数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且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的阶码域为零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一定不是规格化数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D.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:r>
                  <a:rPr lang="en-US" altLang="zh-CN" sz="1100" dirty="0" err="1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a,b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是两个浮点数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且它们都不是非数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100" dirty="0" err="1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NaN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),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则表达式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"a + b == b + a"</a:t>
                </a:r>
                <a:r>
                  <a:rPr lang="zh-CN" altLang="en-US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为真</a:t>
                </a:r>
                <a:r>
                  <a:rPr lang="en-US" altLang="zh-CN" sz="1100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4D1DAC8-60B1-4B19-A26D-AC89B3970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9" y="471766"/>
                <a:ext cx="5833785" cy="7879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37844C77-AE4C-436E-835E-82EEE62DBBF7}"/>
              </a:ext>
            </a:extLst>
          </p:cNvPr>
          <p:cNvSpPr/>
          <p:nvPr/>
        </p:nvSpPr>
        <p:spPr>
          <a:xfrm>
            <a:off x="1047077" y="881785"/>
            <a:ext cx="3535680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void XOR(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intx,inty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pPr marR="53930" lvl="1" algn="just"/>
            <a:r>
              <a:rPr lang="es-E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y=x^y;x=x^y;y=x^y;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print(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);	//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38211C-14C4-4E7D-833C-1FB6633AE4CF}"/>
              </a:ext>
            </a:extLst>
          </p:cNvPr>
          <p:cNvSpPr/>
          <p:nvPr/>
        </p:nvSpPr>
        <p:spPr>
          <a:xfrm>
            <a:off x="536329" y="8130467"/>
            <a:ext cx="56694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二、非选择题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13.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考虑下面代码所示的变量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"&gt;","&lt;","==","!="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之一填空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能够填写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"&gt;"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"&lt;"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的请不要填写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"!=". (16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		A.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x&gt;y,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________y.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		B.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((x&lt;&lt;31)&gt;&gt;31)&lt;0,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x&amp;1________0.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		C.(!!x)-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(short)________0.</a:t>
            </a:r>
          </a:p>
          <a:p>
            <a:r>
              <a:rPr lang="es-E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		D.xˆyˆ(˜x)–y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________</a:t>
            </a:r>
            <a:r>
              <a:rPr lang="es-E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yˆxˆ(˜y)–x.</a:t>
            </a:r>
          </a:p>
          <a:p>
            <a:r>
              <a:rPr lang="fr-FR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520906" y="87144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BBEB1E5-32D9-43C1-8F04-1D83B8AF9D9F}"/>
              </a:ext>
            </a:extLst>
          </p:cNvPr>
          <p:cNvSpPr/>
          <p:nvPr/>
        </p:nvSpPr>
        <p:spPr>
          <a:xfrm>
            <a:off x="660400" y="5198651"/>
            <a:ext cx="5579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E32D7B-F663-42D2-AC69-44781994842C}"/>
              </a:ext>
            </a:extLst>
          </p:cNvPr>
          <p:cNvGrpSpPr/>
          <p:nvPr/>
        </p:nvGrpSpPr>
        <p:grpSpPr>
          <a:xfrm>
            <a:off x="770588" y="5727955"/>
            <a:ext cx="5200913" cy="1118391"/>
            <a:chOff x="4227028" y="5326871"/>
            <a:chExt cx="5200913" cy="11183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FF47DF1-19A0-4B75-B565-5D14D7F7537B}"/>
                </a:ext>
              </a:extLst>
            </p:cNvPr>
            <p:cNvSpPr/>
            <p:nvPr/>
          </p:nvSpPr>
          <p:spPr>
            <a:xfrm>
              <a:off x="7792556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0x08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EA9F97D-98D6-4A07-BB07-D57A001F7994}"/>
                </a:ext>
              </a:extLst>
            </p:cNvPr>
            <p:cNvSpPr/>
            <p:nvPr/>
          </p:nvSpPr>
          <p:spPr>
            <a:xfrm>
              <a:off x="7031333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0x11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737AF0-DE1F-4DF5-B06E-BFCBBD49F2DA}"/>
                </a:ext>
              </a:extLst>
            </p:cNvPr>
            <p:cNvSpPr/>
            <p:nvPr/>
          </p:nvSpPr>
          <p:spPr>
            <a:xfrm>
              <a:off x="6270111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0x21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E91088F-5951-46D8-B118-312FFBA8A603}"/>
                </a:ext>
              </a:extLst>
            </p:cNvPr>
            <p:cNvSpPr/>
            <p:nvPr/>
          </p:nvSpPr>
          <p:spPr>
            <a:xfrm>
              <a:off x="5508888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0x20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3421EE0-8224-4D12-9E28-70B7F6886517}"/>
                </a:ext>
              </a:extLst>
            </p:cNvPr>
            <p:cNvSpPr/>
            <p:nvPr/>
          </p:nvSpPr>
          <p:spPr>
            <a:xfrm>
              <a:off x="4747666" y="5833080"/>
              <a:ext cx="761223" cy="284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D9F2DA7-91FC-4B89-A82E-9EB463FA21AA}"/>
                </a:ext>
              </a:extLst>
            </p:cNvPr>
            <p:cNvSpPr/>
            <p:nvPr/>
          </p:nvSpPr>
          <p:spPr>
            <a:xfrm>
              <a:off x="8553778" y="5833080"/>
              <a:ext cx="761223" cy="284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4768D5F-59ED-4E86-BB2F-65A1A4A4F67A}"/>
                </a:ext>
              </a:extLst>
            </p:cNvPr>
            <p:cNvSpPr/>
            <p:nvPr/>
          </p:nvSpPr>
          <p:spPr>
            <a:xfrm>
              <a:off x="4331357" y="6141322"/>
              <a:ext cx="273850" cy="1534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地址</a:t>
              </a:r>
              <a:endParaRPr lang="zh-CN" altLang="en-US" sz="1100" cap="none" spc="0" dirty="0">
                <a:ln w="0"/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DBBCEEB-9B52-405B-BFFD-A3CD21D89CE3}"/>
                </a:ext>
              </a:extLst>
            </p:cNvPr>
            <p:cNvSpPr/>
            <p:nvPr/>
          </p:nvSpPr>
          <p:spPr>
            <a:xfrm>
              <a:off x="5508888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0x103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FD7E2CF-17BA-4B8F-B97B-30211F439FAD}"/>
                </a:ext>
              </a:extLst>
            </p:cNvPr>
            <p:cNvSpPr/>
            <p:nvPr/>
          </p:nvSpPr>
          <p:spPr>
            <a:xfrm>
              <a:off x="6240925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0x102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252B240-0F7E-48CD-B026-91DBCC0F0913}"/>
                </a:ext>
              </a:extLst>
            </p:cNvPr>
            <p:cNvSpPr/>
            <p:nvPr/>
          </p:nvSpPr>
          <p:spPr>
            <a:xfrm>
              <a:off x="7031333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0x101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761586D-803E-4213-B010-D0C6BB188C04}"/>
                </a:ext>
              </a:extLst>
            </p:cNvPr>
            <p:cNvSpPr/>
            <p:nvPr/>
          </p:nvSpPr>
          <p:spPr>
            <a:xfrm>
              <a:off x="7821742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0x100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0C8D1D6F-BEFC-4D78-928D-B92969308DDE}"/>
                </a:ext>
              </a:extLst>
            </p:cNvPr>
            <p:cNvCxnSpPr>
              <a:cxnSpLocks/>
            </p:cNvCxnSpPr>
            <p:nvPr/>
          </p:nvCxnSpPr>
          <p:spPr>
            <a:xfrm>
              <a:off x="8173167" y="5492172"/>
              <a:ext cx="0" cy="2792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DD99637-1522-49FD-B104-A7B352744359}"/>
                </a:ext>
              </a:extLst>
            </p:cNvPr>
            <p:cNvSpPr/>
            <p:nvPr/>
          </p:nvSpPr>
          <p:spPr>
            <a:xfrm>
              <a:off x="7821742" y="532687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51B14C0-7DF3-4327-8FB8-090CAF8EA1F5}"/>
                </a:ext>
              </a:extLst>
            </p:cNvPr>
            <p:cNvSpPr/>
            <p:nvPr/>
          </p:nvSpPr>
          <p:spPr>
            <a:xfrm>
              <a:off x="4331357" y="5828722"/>
              <a:ext cx="273850" cy="1534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存储</a:t>
              </a:r>
              <a:endParaRPr lang="zh-CN" altLang="en-US" sz="1100" cap="none" spc="0" dirty="0">
                <a:ln w="0"/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B1B1B25-3245-4E52-A6C8-435B36A84860}"/>
                </a:ext>
              </a:extLst>
            </p:cNvPr>
            <p:cNvSpPr/>
            <p:nvPr/>
          </p:nvSpPr>
          <p:spPr>
            <a:xfrm>
              <a:off x="8558152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低地址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B8C7D14-8CBC-4D97-A66A-DBB069433A2C}"/>
                </a:ext>
              </a:extLst>
            </p:cNvPr>
            <p:cNvSpPr/>
            <p:nvPr/>
          </p:nvSpPr>
          <p:spPr>
            <a:xfrm>
              <a:off x="4776852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高地址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FFC8BD6-4E76-4CED-B49A-D6E021729B9B}"/>
                </a:ext>
              </a:extLst>
            </p:cNvPr>
            <p:cNvSpPr/>
            <p:nvPr/>
          </p:nvSpPr>
          <p:spPr>
            <a:xfrm>
              <a:off x="4227028" y="5360676"/>
              <a:ext cx="5200913" cy="10845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88705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30514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2292741" y="11098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4D1DAC8-60B1-4B19-A26D-AC89B3970884}"/>
                  </a:ext>
                </a:extLst>
              </p:cNvPr>
              <p:cNvSpPr/>
              <p:nvPr/>
            </p:nvSpPr>
            <p:spPr>
              <a:xfrm>
                <a:off x="503309" y="577368"/>
                <a:ext cx="5833785" cy="3985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14.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完成下面的问题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 (12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 </a:t>
                </a: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IEEE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单精度浮点数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(float)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标准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,-1.5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进制表示为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________,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100">
                            <a:latin typeface="Cambria Math" panose="02040503050406030204" pitchFamily="18" charset="0"/>
                          </a:rPr>
                          <m:t>−149</m:t>
                        </m:r>
                      </m:sup>
                    </m:sSup>
                  </m:oMath>
                </a14:m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进制表示为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________.</a:t>
                </a: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考虑一种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12-bit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长的浮点数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符号位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(s)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1-bit;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阶码字段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(exp)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4-bit;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小数字段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(frac)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7-bit),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此浮点数遵循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IEEE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浮点数格式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[1,2)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区间中包含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________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个用上面规则精确表示的浮点数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15.(12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已知程序在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x86-64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机器上正常输出并终止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则运行下面四个方框中的代码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结果分别为：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0x________,0x________,________,________.</a:t>
                </a: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4D1DAC8-60B1-4B19-A26D-AC89B3970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9" y="577368"/>
                <a:ext cx="5833785" cy="3985706"/>
              </a:xfrm>
              <a:prstGeom prst="rect">
                <a:avLst/>
              </a:prstGeom>
              <a:blipFill>
                <a:blip r:embed="rId2"/>
                <a:stretch>
                  <a:fillRect r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8F6A6FE-E9B3-4F99-8B3E-09FFB0026270}"/>
              </a:ext>
            </a:extLst>
          </p:cNvPr>
          <p:cNvSpPr/>
          <p:nvPr/>
        </p:nvSpPr>
        <p:spPr>
          <a:xfrm>
            <a:off x="660399" y="2532995"/>
            <a:ext cx="5496559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main(){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int A=0x11112222;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int B=0x33336666;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void* x=(void*)&amp;A;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s-E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oid* y=2+(void*)&amp;B;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short P=*(unsigned short*)x;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short Q=*(unsigned short*)y;</a:t>
            </a:r>
          </a:p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("0x%04x",P+Q);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1B55B68-E43A-4AA9-8056-68054A40E6A3}"/>
              </a:ext>
            </a:extLst>
          </p:cNvPr>
          <p:cNvSpPr/>
          <p:nvPr/>
        </p:nvSpPr>
        <p:spPr>
          <a:xfrm>
            <a:off x="660399" y="4415556"/>
            <a:ext cx="5496561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main(){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char A[12]="11224455";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char B[12]="11445577";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void*x=(void*)&amp;A;</a:t>
            </a:r>
          </a:p>
          <a:p>
            <a:r>
              <a:rPr lang="es-E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void*y=2+(void*)&amp;B;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short P=*(unsigned short*)x;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short Q=*(unsigned short*)y;</a:t>
            </a:r>
          </a:p>
          <a:p>
            <a:r>
              <a:rPr lang="fr-FR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printf("0x%04x",Q-P);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}	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D57A867-85D3-4D09-9174-5072A7B16C32}"/>
              </a:ext>
            </a:extLst>
          </p:cNvPr>
          <p:cNvGrpSpPr/>
          <p:nvPr/>
        </p:nvGrpSpPr>
        <p:grpSpPr>
          <a:xfrm>
            <a:off x="667042" y="6298863"/>
            <a:ext cx="5506317" cy="3029769"/>
            <a:chOff x="520197" y="1251218"/>
            <a:chExt cx="5588794" cy="3029769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BAFC482-4D55-461A-85E5-AD05AE6C0C3E}"/>
                </a:ext>
              </a:extLst>
            </p:cNvPr>
            <p:cNvSpPr/>
            <p:nvPr/>
          </p:nvSpPr>
          <p:spPr>
            <a:xfrm>
              <a:off x="520198" y="1251218"/>
              <a:ext cx="5588793" cy="12772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int main(){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for(int x=0;;x++){	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	float f=x;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	if(x!=(int)f){ </a:t>
              </a:r>
              <a:r>
                <a:rPr lang="en-US" altLang="zh-CN" sz="11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printf</a:t>
              </a:r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("%</a:t>
              </a:r>
              <a:r>
                <a:rPr lang="en-US" altLang="zh-CN" sz="11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d",x</a:t>
              </a:r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);break;}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}	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return 0;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A81064-240B-42ED-93B9-9CF79655CCD7}"/>
                </a:ext>
              </a:extLst>
            </p:cNvPr>
            <p:cNvSpPr/>
            <p:nvPr/>
          </p:nvSpPr>
          <p:spPr>
            <a:xfrm>
              <a:off x="520197" y="2665160"/>
              <a:ext cx="5588793" cy="16158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int main(){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int x=33554466;//2^25+34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int y=x+8;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for(;x&lt;</a:t>
              </a:r>
              <a:r>
                <a:rPr lang="en-US" altLang="zh-CN" sz="11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y;x</a:t>
              </a:r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++){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	float f=x;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	</a:t>
              </a:r>
              <a:r>
                <a:rPr lang="en-US" altLang="zh-CN" sz="11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printf</a:t>
              </a:r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("%</a:t>
              </a:r>
              <a:r>
                <a:rPr lang="en-US" altLang="zh-CN" sz="11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d",x</a:t>
              </a:r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–(int)f);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return 0;</a:t>
              </a:r>
            </a:p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1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30514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2292741" y="11098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4D1DAC8-60B1-4B19-A26D-AC89B3970884}"/>
                  </a:ext>
                </a:extLst>
              </p:cNvPr>
              <p:cNvSpPr/>
              <p:nvPr/>
            </p:nvSpPr>
            <p:spPr>
              <a:xfrm>
                <a:off x="520906" y="577368"/>
                <a:ext cx="5718530" cy="3789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16.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(24</a:t>
                </a:r>
                <a:r>
                  <a:rPr lang="zh-CN" altLang="en-US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,2021</a:t>
                </a:r>
                <a:r>
                  <a:rPr lang="zh-CN" altLang="en-US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期中预选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I.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数制表示是基本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字节顺序要记牢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11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假设某运行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Windows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Intel x86-64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机器在地址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0x100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0x101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处存储的数据分别为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(1010 1100)</a:t>
                </a:r>
                <a:r>
                  <a:rPr lang="en-US" altLang="zh-CN" sz="1100" kern="100" baseline="-250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(1111 1011)</a:t>
                </a:r>
                <a:r>
                  <a:rPr lang="en-US" altLang="zh-CN" sz="1100" kern="100" baseline="-250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又假设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是一个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short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类型的变量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,x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的地址为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0x100,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x= ____(1)____ (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用十进制表示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).</a:t>
                </a:r>
                <a:endParaRPr lang="zh-CN" altLang="zh-CN" sz="11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II.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整数运算切莫慌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数据类型不要忘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100" kern="100" dirty="0" err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判断正误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1100" kern="100" dirty="0" err="1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x,y,z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是整型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x&lt;y&lt;z&lt;0,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(-y)&gt;(-z)&gt;0.(____(2)____) (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填“√”或”×”之一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).</a:t>
                </a:r>
                <a:endParaRPr lang="zh-CN" altLang="zh-CN" sz="11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algn="just">
                  <a:spcAft>
                    <a:spcPts val="0"/>
                  </a:spcAft>
                </a:pP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(ii)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Intel IA32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架构下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,((-9)&gt;&gt;1)+</a:t>
                </a:r>
                <a:r>
                  <a:rPr lang="en-US" altLang="zh-CN" sz="1100" kern="100" dirty="0" err="1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sizeof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(long) ____(3)____ 0(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填“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&gt;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”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”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”或”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&lt;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”之一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).</a:t>
                </a:r>
                <a:endParaRPr lang="zh-CN" altLang="zh-CN" sz="11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III.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浮点转换要细心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无穷非数须甄别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>
                  <a:spcBef>
                    <a:spcPts val="5"/>
                  </a:spcBef>
                  <a:spcAft>
                    <a:spcPts val="0"/>
                  </a:spcAft>
                </a:pPr>
                <a:r>
                  <a:rPr lang="zh-CN" altLang="zh-CN" sz="1100" spc="-25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考虑一种新的遵从 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IEEE</a:t>
                </a:r>
                <a:r>
                  <a:rPr lang="en-US" altLang="zh-CN" sz="1100" spc="-39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1100" spc="-25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规范的浮点的格式，</a:t>
                </a:r>
                <a:r>
                  <a:rPr lang="en-US" altLang="zh-CN" sz="1100" spc="-25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zh-CN" sz="1100" spc="-25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位符号位，包含 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k</a:t>
                </a:r>
                <a:r>
                  <a:rPr lang="en-US" altLang="zh-CN" sz="1100" spc="-385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11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位指数位，</a:t>
                </a:r>
                <a:r>
                  <a:rPr lang="en-US" altLang="zh-CN" sz="1100" spc="-5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r>
                  <a:rPr lang="en-US" altLang="zh-CN" sz="1100" spc="-39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1100" spc="15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位小数位</a:t>
                </a:r>
                <a:r>
                  <a:rPr lang="zh-CN" altLang="zh-CN" sz="11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(k&gt;1</a:t>
                </a:r>
                <a:r>
                  <a:rPr lang="zh-CN" altLang="zh-CN" sz="11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n&gt;0).</a:t>
                </a:r>
                <a:endParaRPr lang="zh-CN" altLang="zh-CN" sz="11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100" kern="100" dirty="0" err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k=3,n=8,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则该浮点数所能表示的最</a:t>
                </a:r>
                <a:r>
                  <a:rPr lang="zh-CN" altLang="en-US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大的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规格化数为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____(4)____(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填分数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).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1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1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1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1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转换为该浮点数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则浮点数的十六进制表示为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____(5)____.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若把</a:t>
                </a:r>
                <a14:m>
                  <m:oMath xmlns:m="http://schemas.openxmlformats.org/officeDocument/2006/math">
                    <m:r>
                      <a:rPr lang="en-US" altLang="zh-CN" sz="11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1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1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1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舍入到最近的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1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1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1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将得到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____(6)____(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填分数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).</a:t>
                </a:r>
                <a:endParaRPr lang="zh-CN" altLang="zh-CN" sz="11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(ii)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1100" kern="100" dirty="0" err="1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a,b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是两个浮点数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且它们都不是非数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100" kern="100" dirty="0" err="1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NaN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则表达式“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a + b == b + a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”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____(7)____(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填“一定”或“不一定”之一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为真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1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(iii)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1100" kern="100" dirty="0" err="1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k+n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=11,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则该浮点数最多能精确表示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____(8)____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个连续的整数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用含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的代数式表示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).</a:t>
                </a:r>
                <a:endParaRPr lang="zh-CN" altLang="zh-CN" sz="11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4D1DAC8-60B1-4B19-A26D-AC89B3970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6" y="577368"/>
                <a:ext cx="5718530" cy="3789627"/>
              </a:xfrm>
              <a:prstGeom prst="rect">
                <a:avLst/>
              </a:prstGeom>
              <a:blipFill>
                <a:blip r:embed="rId2"/>
                <a:stretch>
                  <a:fillRect t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20906" y="772947"/>
                <a:ext cx="5702093" cy="1509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/>
                <a:r>
                  <a:rPr lang="en-US" altLang="zh-CN" sz="1100" b="1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2021</a:t>
                </a:r>
                <a:r>
                  <a:rPr lang="zh-CN" altLang="en-US" sz="1100" b="1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秋</a:t>
                </a:r>
                <a:r>
                  <a:rPr lang="en-US" altLang="zh-CN" sz="1100" b="1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ICS</a:t>
                </a:r>
                <a:r>
                  <a:rPr lang="zh-CN" altLang="en-US" sz="1100" b="1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小班练习题</a:t>
                </a:r>
                <a:r>
                  <a:rPr lang="en-US" altLang="zh-CN" sz="1100" b="1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</a:p>
              <a:p>
                <a:pPr algn="ctr"/>
                <a:r>
                  <a:rPr lang="zh-CN" altLang="en-US" sz="1100" b="1" dirty="0">
                    <a:ln w="0"/>
                    <a:latin typeface="宋体" panose="02010600030101010101" pitchFamily="2" charset="-122"/>
                    <a:ea typeface="宋体" panose="02010600030101010101" pitchFamily="2" charset="-122"/>
                  </a:rPr>
                  <a:t>参考答案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1-12.CDCBC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BBCDA AC</a:t>
                </a:r>
              </a:p>
              <a:p>
                <a:pPr marL="0" lvl="1"/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13.!=,&gt;,&gt;,==</a:t>
                </a:r>
              </a:p>
              <a:p>
                <a:pPr marL="0" lvl="1"/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14.0xBFC00000,0x0000000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1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,128</a:t>
                </a:r>
              </a:p>
              <a:p>
                <a:pPr marL="0" lvl="1"/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15.0x5555;0x030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1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  <m:r>
                          <a:rPr lang="en-US" altLang="zh-CN" sz="11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;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24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;</m:t>
                    </m:r>
                  </m:oMath>
                </a14:m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-2,-1,0,1,-2,-1,0,1</a:t>
                </a:r>
              </a:p>
              <a:p>
                <a:pPr marL="0" lvl="1"/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16.-1108;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√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;&gt;;31/2;0x980;-1/2;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不一定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1&lt;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zh-CN" altLang="en-US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≤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altLang="zh-CN" sz="11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1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13−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+1(4&lt;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zh-CN" altLang="en-US" sz="11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10)</m:t>
                    </m:r>
                  </m:oMath>
                </a14:m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下为解析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分值不必参考，第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(4)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问有修改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):</a:t>
                </a: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6" y="772947"/>
                <a:ext cx="5702093" cy="1509644"/>
              </a:xfrm>
              <a:prstGeom prst="rect">
                <a:avLst/>
              </a:prstGeom>
              <a:blipFill>
                <a:blip r:embed="rId2"/>
                <a:stretch>
                  <a:fillRect b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03555" y="628650"/>
            <a:ext cx="5719445" cy="8618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93944ED-4FB1-4DDA-8CD0-41787506C58F}"/>
              </a:ext>
            </a:extLst>
          </p:cNvPr>
          <p:cNvSpPr/>
          <p:nvPr/>
        </p:nvSpPr>
        <p:spPr>
          <a:xfrm>
            <a:off x="2307967" y="110985"/>
            <a:ext cx="2129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4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4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4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小班练习题</a:t>
            </a:r>
            <a:r>
              <a:rPr lang="en-US" altLang="zh-CN" sz="1400" b="1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sz="14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83D2A5F-F724-4981-A832-FE0B99F0B527}"/>
              </a:ext>
            </a:extLst>
          </p:cNvPr>
          <p:cNvGrpSpPr/>
          <p:nvPr/>
        </p:nvGrpSpPr>
        <p:grpSpPr>
          <a:xfrm>
            <a:off x="1295400" y="2282591"/>
            <a:ext cx="3937673" cy="6784387"/>
            <a:chOff x="1282509" y="2355093"/>
            <a:chExt cx="3724881" cy="641775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10FDEF3-9485-4559-AD44-FFFA69E15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509" y="2355093"/>
              <a:ext cx="3711006" cy="327522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89AC8BE-3556-4BD4-809D-F5C574DE7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384" y="5630320"/>
              <a:ext cx="3711006" cy="314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57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</TotalTime>
  <Words>2098</Words>
  <Application>Microsoft Office PowerPoint</Application>
  <PresentationFormat>A4 纸张(210x297 毫米)</PresentationFormat>
  <Paragraphs>206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116</cp:revision>
  <dcterms:created xsi:type="dcterms:W3CDTF">2021-06-11T15:04:25Z</dcterms:created>
  <dcterms:modified xsi:type="dcterms:W3CDTF">2022-01-26T15:57:02Z</dcterms:modified>
</cp:coreProperties>
</file>