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2"/>
    <p:sldId id="258" r:id="rId3"/>
    <p:sldId id="262" r:id="rId4"/>
    <p:sldId id="265" r:id="rId5"/>
    <p:sldId id="264" r:id="rId6"/>
    <p:sldId id="271" r:id="rId7"/>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60"/>
  </p:normalViewPr>
  <p:slideViewPr>
    <p:cSldViewPr snapToGrid="0">
      <p:cViewPr varScale="1">
        <p:scale>
          <a:sx n="60" d="100"/>
          <a:sy n="60" d="100"/>
        </p:scale>
        <p:origin x="2621" y="53"/>
      </p:cViewPr>
      <p:guideLst/>
    </p:cSldViewPr>
  </p:slideViewPr>
  <p:notesTextViewPr>
    <p:cViewPr>
      <p:scale>
        <a:sx n="1" d="1"/>
        <a:sy n="1" d="1"/>
      </p:scale>
      <p:origin x="0" y="0"/>
    </p:cViewPr>
  </p:notesTextViewPr>
  <p:sorterViewPr>
    <p:cViewPr>
      <p:scale>
        <a:sx n="150" d="100"/>
        <a:sy n="150" d="100"/>
      </p:scale>
      <p:origin x="0" y="-155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471488" y="527403"/>
            <a:ext cx="4350544" cy="839487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471488" y="2637014"/>
            <a:ext cx="2914650" cy="628526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3471863" y="2637014"/>
            <a:ext cx="2914650" cy="628526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472381" y="3618442"/>
            <a:ext cx="2901255" cy="532218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3471863" y="3618442"/>
            <a:ext cx="2915543" cy="532218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26AD11D2-4EFA-4476-9CB3-958E76DD7B41}" type="datetimeFigureOut">
              <a:rPr lang="zh-CN" altLang="en-US" smtClean="0"/>
              <a:t>2022/1/26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6B9F17-1C61-4BDE-AC23-78EC66C36CD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6AD11D2-4EFA-4476-9CB3-958E76DD7B41}" type="datetimeFigureOut">
              <a:rPr lang="zh-CN" altLang="en-US" smtClean="0"/>
              <a:t>2022/1/26</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6B9F17-1C61-4BDE-AC23-78EC66C36CD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圆角 29"/>
          <p:cNvSpPr/>
          <p:nvPr/>
        </p:nvSpPr>
        <p:spPr>
          <a:xfrm>
            <a:off x="404998" y="2592828"/>
            <a:ext cx="5932096" cy="688801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 name="矩形 3"/>
          <p:cNvSpPr/>
          <p:nvPr/>
        </p:nvSpPr>
        <p:spPr>
          <a:xfrm>
            <a:off x="2560823" y="540625"/>
            <a:ext cx="1736374" cy="430887"/>
          </a:xfrm>
          <a:prstGeom prst="rect">
            <a:avLst/>
          </a:prstGeom>
          <a:noFill/>
        </p:spPr>
        <p:txBody>
          <a:bodyPr wrap="none" lIns="91440" tIns="45720" rIns="91440" bIns="45720">
            <a:spAutoFit/>
          </a:bodyPr>
          <a:lstStyle/>
          <a:p>
            <a:pPr algn="ctr"/>
            <a:r>
              <a:rPr lang="en-US" altLang="zh-CN" sz="1100" b="1" dirty="0">
                <a:ln w="0"/>
                <a:latin typeface="宋体" panose="02010600030101010101" pitchFamily="2" charset="-122"/>
                <a:ea typeface="宋体" panose="02010600030101010101" pitchFamily="2" charset="-122"/>
              </a:rPr>
              <a:t>2021</a:t>
            </a:r>
            <a:r>
              <a:rPr lang="zh-CN" altLang="en-US" sz="1100" b="1" dirty="0">
                <a:ln w="0"/>
                <a:latin typeface="宋体" panose="02010600030101010101" pitchFamily="2" charset="-122"/>
                <a:ea typeface="宋体" panose="02010600030101010101" pitchFamily="2" charset="-122"/>
              </a:rPr>
              <a:t>秋</a:t>
            </a:r>
            <a:r>
              <a:rPr lang="en-US" altLang="zh-CN" sz="1100" b="1" dirty="0">
                <a:ln w="0"/>
                <a:latin typeface="宋体" panose="02010600030101010101" pitchFamily="2" charset="-122"/>
                <a:ea typeface="宋体" panose="02010600030101010101" pitchFamily="2" charset="-122"/>
              </a:rPr>
              <a:t>ICS</a:t>
            </a:r>
            <a:r>
              <a:rPr lang="zh-CN" altLang="en-US" sz="1100" b="1" dirty="0">
                <a:ln w="0"/>
                <a:latin typeface="宋体" panose="02010600030101010101" pitchFamily="2" charset="-122"/>
                <a:ea typeface="宋体" panose="02010600030101010101" pitchFamily="2" charset="-122"/>
              </a:rPr>
              <a:t>小班班练习题</a:t>
            </a:r>
            <a:r>
              <a:rPr lang="en-US" altLang="zh-CN" sz="1100" b="1" dirty="0">
                <a:ln w="0"/>
                <a:latin typeface="宋体" panose="02010600030101010101" pitchFamily="2" charset="-122"/>
                <a:ea typeface="宋体" panose="02010600030101010101" pitchFamily="2" charset="-122"/>
              </a:rPr>
              <a:t>3</a:t>
            </a:r>
          </a:p>
          <a:p>
            <a:pPr algn="ctr"/>
            <a:r>
              <a:rPr lang="zh-CN" altLang="en-US" sz="1100" b="1" dirty="0">
                <a:ln w="0"/>
                <a:latin typeface="宋体" panose="02010600030101010101" pitchFamily="2" charset="-122"/>
                <a:ea typeface="宋体" panose="02010600030101010101" pitchFamily="2" charset="-122"/>
              </a:rPr>
              <a:t>建议用时：</a:t>
            </a:r>
            <a:r>
              <a:rPr lang="en-US" altLang="zh-CN" sz="1100" b="1" dirty="0">
                <a:ln w="0"/>
                <a:latin typeface="宋体" panose="02010600030101010101" pitchFamily="2" charset="-122"/>
                <a:ea typeface="宋体" panose="02010600030101010101" pitchFamily="2" charset="-122"/>
              </a:rPr>
              <a:t>50</a:t>
            </a:r>
            <a:r>
              <a:rPr lang="zh-CN" altLang="en-US" sz="1100" b="1" dirty="0">
                <a:ln w="0"/>
                <a:latin typeface="宋体" panose="02010600030101010101" pitchFamily="2" charset="-122"/>
                <a:ea typeface="宋体" panose="02010600030101010101" pitchFamily="2" charset="-122"/>
              </a:rPr>
              <a:t>分钟</a:t>
            </a:r>
          </a:p>
        </p:txBody>
      </p:sp>
      <p:sp>
        <p:nvSpPr>
          <p:cNvPr id="12" name="矩形 11"/>
          <p:cNvSpPr/>
          <p:nvPr/>
        </p:nvSpPr>
        <p:spPr>
          <a:xfrm>
            <a:off x="404998" y="1426026"/>
            <a:ext cx="5932096" cy="938719"/>
          </a:xfrm>
          <a:prstGeom prst="rect">
            <a:avLst/>
          </a:prstGeom>
          <a:solidFill>
            <a:schemeClr val="bg1"/>
          </a:solidFill>
          <a:ln>
            <a:solidFill>
              <a:schemeClr val="tx1"/>
            </a:solidFill>
            <a:prstDash val="solid"/>
          </a:ln>
        </p:spPr>
        <p:txBody>
          <a:bodyPr wrap="square" lIns="91440" tIns="45720" rIns="91440" bIns="45720">
            <a:spAutoFit/>
          </a:bodyPr>
          <a:lstStyle/>
          <a:p>
            <a:r>
              <a:rPr lang="zh-CN" altLang="en-US" sz="1100" dirty="0">
                <a:latin typeface="宋体" panose="02010600030101010101" pitchFamily="2" charset="-122"/>
                <a:ea typeface="宋体" panose="02010600030101010101" pitchFamily="2" charset="-122"/>
              </a:rPr>
              <a:t>答卷说明：</a:t>
            </a:r>
            <a:endParaRPr lang="en-US" altLang="zh-CN" sz="1100" dirty="0">
              <a:latin typeface="宋体" panose="02010600030101010101" pitchFamily="2" charset="-122"/>
              <a:ea typeface="宋体" panose="02010600030101010101" pitchFamily="2" charset="-122"/>
            </a:endParaRPr>
          </a:p>
          <a:p>
            <a:r>
              <a:rPr lang="en-US" altLang="zh-CN" sz="1100" dirty="0">
                <a:latin typeface="宋体" panose="02010600030101010101" pitchFamily="2" charset="-122"/>
                <a:ea typeface="宋体" panose="02010600030101010101" pitchFamily="2" charset="-122"/>
              </a:rPr>
              <a:t>a.</a:t>
            </a:r>
            <a:r>
              <a:rPr lang="zh-CN" altLang="en-US" sz="1100" dirty="0">
                <a:latin typeface="宋体" panose="02010600030101010101" pitchFamily="2" charset="-122"/>
                <a:ea typeface="宋体" panose="02010600030101010101" pitchFamily="2" charset="-122"/>
              </a:rPr>
              <a:t>答卷前</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考生务必将自己的姓名填写在答题卡指定位置</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b.</a:t>
            </a:r>
            <a:r>
              <a:rPr lang="zh-CN" altLang="en-US" sz="1100" dirty="0">
                <a:latin typeface="宋体" panose="02010600030101010101" pitchFamily="2" charset="-122"/>
                <a:ea typeface="宋体" panose="02010600030101010101" pitchFamily="2" charset="-122"/>
              </a:rPr>
              <a:t>答题时</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请将答案填写在试卷和答题卡相应位置</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如需改动</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请用签字笔将原答案划去</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再在规定位置填写修正后的答案</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未在规定区域作答的答案无效</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本卷共</a:t>
            </a:r>
            <a:r>
              <a:rPr lang="en-US" altLang="zh-CN" sz="1100" dirty="0">
                <a:latin typeface="宋体" panose="02010600030101010101" pitchFamily="2" charset="-122"/>
                <a:ea typeface="宋体" panose="02010600030101010101" pitchFamily="2" charset="-122"/>
              </a:rPr>
              <a:t>4</a:t>
            </a:r>
            <a:r>
              <a:rPr lang="zh-CN" altLang="en-US" sz="1100" dirty="0">
                <a:latin typeface="宋体" panose="02010600030101010101" pitchFamily="2" charset="-122"/>
                <a:ea typeface="宋体" panose="02010600030101010101" pitchFamily="2" charset="-122"/>
              </a:rPr>
              <a:t>页</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卷面分</a:t>
            </a:r>
            <a:r>
              <a:rPr lang="en-US" altLang="zh-CN" sz="1100" dirty="0">
                <a:latin typeface="宋体" panose="02010600030101010101" pitchFamily="2" charset="-122"/>
                <a:ea typeface="宋体" panose="02010600030101010101" pitchFamily="2" charset="-122"/>
              </a:rPr>
              <a:t>110</a:t>
            </a:r>
            <a:r>
              <a:rPr lang="zh-CN" altLang="en-US" sz="1100" dirty="0">
                <a:latin typeface="宋体" panose="02010600030101010101" pitchFamily="2" charset="-122"/>
                <a:ea typeface="宋体" panose="02010600030101010101" pitchFamily="2" charset="-122"/>
              </a:rPr>
              <a:t>分</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考试结束后</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试卷由助教统一收回</a:t>
            </a:r>
            <a:r>
              <a:rPr lang="en-US" altLang="zh-CN" sz="1100" dirty="0">
                <a:latin typeface="宋体" panose="02010600030101010101" pitchFamily="2" charset="-122"/>
                <a:ea typeface="宋体" panose="02010600030101010101" pitchFamily="2" charset="-122"/>
              </a:rPr>
              <a:t>.</a:t>
            </a:r>
          </a:p>
        </p:txBody>
      </p:sp>
      <p:cxnSp>
        <p:nvCxnSpPr>
          <p:cNvPr id="17" name="直接连接符 16"/>
          <p:cNvCxnSpPr/>
          <p:nvPr/>
        </p:nvCxnSpPr>
        <p:spPr>
          <a:xfrm>
            <a:off x="495300" y="1289604"/>
            <a:ext cx="5732631"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404998" y="1329478"/>
            <a:ext cx="58967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87321" y="2460115"/>
            <a:ext cx="5932096" cy="0"/>
          </a:xfrm>
          <a:prstGeom prst="line">
            <a:avLst/>
          </a:prstGeom>
          <a:ln w="25400" cmpd="sng"/>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495300" y="421398"/>
            <a:ext cx="5732631" cy="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4998" y="371606"/>
            <a:ext cx="5896742" cy="0"/>
          </a:xfrm>
          <a:prstGeom prst="line">
            <a:avLst/>
          </a:prstGeom>
          <a:ln w="19050"/>
        </p:spPr>
        <p:style>
          <a:lnRef idx="1">
            <a:schemeClr val="dk1"/>
          </a:lnRef>
          <a:fillRef idx="0">
            <a:schemeClr val="dk1"/>
          </a:fillRef>
          <a:effectRef idx="0">
            <a:schemeClr val="dk1"/>
          </a:effectRef>
          <a:fontRef idx="minor">
            <a:schemeClr val="tx1"/>
          </a:fontRef>
        </p:style>
      </p:cxnSp>
      <p:sp>
        <p:nvSpPr>
          <p:cNvPr id="31" name="矩形 30"/>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5" name="矩形 44"/>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6" name="矩形 45"/>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grpSp>
        <p:nvGrpSpPr>
          <p:cNvPr id="82" name="组合 81"/>
          <p:cNvGrpSpPr/>
          <p:nvPr/>
        </p:nvGrpSpPr>
        <p:grpSpPr>
          <a:xfrm>
            <a:off x="40375" y="950832"/>
            <a:ext cx="266906" cy="8004335"/>
            <a:chOff x="6418498" y="915916"/>
            <a:chExt cx="409023" cy="7921803"/>
          </a:xfrm>
        </p:grpSpPr>
        <p:sp>
          <p:nvSpPr>
            <p:cNvPr id="61" name="矩形 60"/>
            <p:cNvSpPr/>
            <p:nvPr/>
          </p:nvSpPr>
          <p:spPr>
            <a:xfrm>
              <a:off x="6418498" y="58876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2" name="矩形 61"/>
            <p:cNvSpPr/>
            <p:nvPr/>
          </p:nvSpPr>
          <p:spPr>
            <a:xfrm>
              <a:off x="6418498" y="55980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3" name="矩形 62"/>
            <p:cNvSpPr/>
            <p:nvPr/>
          </p:nvSpPr>
          <p:spPr>
            <a:xfrm>
              <a:off x="6418499" y="528448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4" name="矩形 63"/>
            <p:cNvSpPr/>
            <p:nvPr/>
          </p:nvSpPr>
          <p:spPr>
            <a:xfrm>
              <a:off x="6418498" y="499492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5" name="矩形 64"/>
            <p:cNvSpPr/>
            <p:nvPr/>
          </p:nvSpPr>
          <p:spPr>
            <a:xfrm>
              <a:off x="6418498" y="470536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6" name="矩形 65"/>
            <p:cNvSpPr/>
            <p:nvPr/>
          </p:nvSpPr>
          <p:spPr>
            <a:xfrm>
              <a:off x="6418499" y="44398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7" name="矩形 66"/>
            <p:cNvSpPr/>
            <p:nvPr/>
          </p:nvSpPr>
          <p:spPr>
            <a:xfrm>
              <a:off x="6418498" y="41502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8" name="矩形 67"/>
            <p:cNvSpPr/>
            <p:nvPr/>
          </p:nvSpPr>
          <p:spPr>
            <a:xfrm>
              <a:off x="6418498" y="38607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8" name="矩形 47"/>
            <p:cNvSpPr/>
            <p:nvPr/>
          </p:nvSpPr>
          <p:spPr>
            <a:xfrm>
              <a:off x="6418499" y="87920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9" name="矩形 48"/>
            <p:cNvSpPr/>
            <p:nvPr/>
          </p:nvSpPr>
          <p:spPr>
            <a:xfrm>
              <a:off x="6418498" y="85024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0" name="矩形 49"/>
            <p:cNvSpPr/>
            <p:nvPr/>
          </p:nvSpPr>
          <p:spPr>
            <a:xfrm>
              <a:off x="6418498" y="82128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4" name="矩形 53"/>
            <p:cNvSpPr/>
            <p:nvPr/>
          </p:nvSpPr>
          <p:spPr>
            <a:xfrm>
              <a:off x="6418499" y="78993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5" name="矩形 54"/>
            <p:cNvSpPr/>
            <p:nvPr/>
          </p:nvSpPr>
          <p:spPr>
            <a:xfrm>
              <a:off x="6418498" y="760974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6" name="矩形 55"/>
            <p:cNvSpPr/>
            <p:nvPr/>
          </p:nvSpPr>
          <p:spPr>
            <a:xfrm>
              <a:off x="6418498" y="7320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7" name="矩形 56"/>
            <p:cNvSpPr/>
            <p:nvPr/>
          </p:nvSpPr>
          <p:spPr>
            <a:xfrm>
              <a:off x="6418499" y="70546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8" name="矩形 57"/>
            <p:cNvSpPr/>
            <p:nvPr/>
          </p:nvSpPr>
          <p:spPr>
            <a:xfrm>
              <a:off x="6418498" y="67650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9" name="矩形 58"/>
            <p:cNvSpPr/>
            <p:nvPr/>
          </p:nvSpPr>
          <p:spPr>
            <a:xfrm>
              <a:off x="6418498" y="647552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0" name="矩形 59"/>
            <p:cNvSpPr/>
            <p:nvPr/>
          </p:nvSpPr>
          <p:spPr>
            <a:xfrm>
              <a:off x="6418499" y="6177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69" name="矩形 68"/>
            <p:cNvSpPr/>
            <p:nvPr/>
          </p:nvSpPr>
          <p:spPr>
            <a:xfrm>
              <a:off x="6418498" y="3530732"/>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0" name="矩形 69"/>
            <p:cNvSpPr/>
            <p:nvPr/>
          </p:nvSpPr>
          <p:spPr>
            <a:xfrm>
              <a:off x="6418499" y="323239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1" name="矩形 70"/>
            <p:cNvSpPr/>
            <p:nvPr/>
          </p:nvSpPr>
          <p:spPr>
            <a:xfrm>
              <a:off x="6418498" y="29428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2" name="矩形 71"/>
            <p:cNvSpPr/>
            <p:nvPr/>
          </p:nvSpPr>
          <p:spPr>
            <a:xfrm>
              <a:off x="6418498" y="26532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3" name="矩形 72"/>
            <p:cNvSpPr/>
            <p:nvPr/>
          </p:nvSpPr>
          <p:spPr>
            <a:xfrm>
              <a:off x="6418499" y="23397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4" name="矩形 73"/>
            <p:cNvSpPr/>
            <p:nvPr/>
          </p:nvSpPr>
          <p:spPr>
            <a:xfrm>
              <a:off x="6418498" y="20501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5" name="矩形 74"/>
            <p:cNvSpPr/>
            <p:nvPr/>
          </p:nvSpPr>
          <p:spPr>
            <a:xfrm>
              <a:off x="6418498" y="17605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6" name="矩形 75"/>
            <p:cNvSpPr/>
            <p:nvPr/>
          </p:nvSpPr>
          <p:spPr>
            <a:xfrm>
              <a:off x="6418499" y="14950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7" name="矩形 76"/>
            <p:cNvSpPr/>
            <p:nvPr/>
          </p:nvSpPr>
          <p:spPr>
            <a:xfrm>
              <a:off x="6418498" y="12054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78" name="矩形 77"/>
            <p:cNvSpPr/>
            <p:nvPr/>
          </p:nvSpPr>
          <p:spPr>
            <a:xfrm>
              <a:off x="6418498" y="91591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grpSp>
      <p:sp>
        <p:nvSpPr>
          <p:cNvPr id="83" name="矩形 82"/>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宋体" panose="02010600030101010101" pitchFamily="2" charset="-122"/>
                <a:ea typeface="宋体" panose="02010600030101010101" pitchFamily="2" charset="-122"/>
                <a:cs typeface="Times New Roman" panose="02020603050405020304" pitchFamily="18" charset="0"/>
              </a:rPr>
              <a:t>第</a:t>
            </a:r>
            <a:r>
              <a:rPr lang="en-US" altLang="zh-CN" sz="1100" dirty="0">
                <a:latin typeface="宋体" panose="02010600030101010101" pitchFamily="2" charset="-122"/>
                <a:ea typeface="宋体" panose="02010600030101010101" pitchFamily="2" charset="-122"/>
                <a:cs typeface="Times New Roman" panose="02020603050405020304" pitchFamily="18" charset="0"/>
              </a:rPr>
              <a:t>1</a:t>
            </a:r>
            <a:r>
              <a:rPr lang="zh-CN" altLang="en-US" sz="1100" dirty="0">
                <a:latin typeface="宋体" panose="02010600030101010101" pitchFamily="2" charset="-122"/>
                <a:ea typeface="宋体" panose="02010600030101010101" pitchFamily="2" charset="-122"/>
                <a:cs typeface="Times New Roman" panose="02020603050405020304" pitchFamily="18" charset="0"/>
              </a:rPr>
              <a:t>页</a:t>
            </a:r>
            <a:endParaRPr lang="zh-CN" altLang="zh-CN" sz="1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47" name="矩形 46"/>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2" name="矩形 1"/>
          <p:cNvSpPr/>
          <p:nvPr/>
        </p:nvSpPr>
        <p:spPr>
          <a:xfrm>
            <a:off x="1996052" y="958671"/>
            <a:ext cx="2492990" cy="261610"/>
          </a:xfrm>
          <a:prstGeom prst="rect">
            <a:avLst/>
          </a:prstGeom>
        </p:spPr>
        <p:txBody>
          <a:bodyPr wrap="none">
            <a:spAutoFit/>
          </a:bodyPr>
          <a:lstStyle/>
          <a:p>
            <a:r>
              <a:rPr lang="zh-CN" altLang="en-US" sz="1100" b="1" dirty="0">
                <a:ln w="0"/>
                <a:latin typeface="宋体" panose="02010600030101010101" pitchFamily="2" charset="-122"/>
                <a:ea typeface="宋体" panose="02010600030101010101" pitchFamily="2" charset="-122"/>
              </a:rPr>
              <a:t>姓名：</a:t>
            </a:r>
            <a:r>
              <a:rPr lang="en-US" altLang="zh-CN" sz="1100" b="1" dirty="0">
                <a:ln w="0"/>
                <a:latin typeface="宋体" panose="02010600030101010101" pitchFamily="2" charset="-122"/>
                <a:ea typeface="宋体" panose="02010600030101010101" pitchFamily="2" charset="-122"/>
              </a:rPr>
              <a:t>			</a:t>
            </a:r>
            <a:r>
              <a:rPr lang="zh-CN" altLang="en-US" sz="1100" b="1" dirty="0">
                <a:ln w="0"/>
                <a:latin typeface="宋体" panose="02010600030101010101" pitchFamily="2" charset="-122"/>
                <a:ea typeface="宋体" panose="02010600030101010101" pitchFamily="2" charset="-122"/>
              </a:rPr>
              <a:t>学号：</a:t>
            </a:r>
            <a:r>
              <a:rPr lang="en-US" altLang="zh-CN" sz="1100" b="1" dirty="0">
                <a:ln w="0"/>
                <a:latin typeface="宋体" panose="02010600030101010101" pitchFamily="2" charset="-122"/>
                <a:ea typeface="宋体" panose="02010600030101010101" pitchFamily="2" charset="-122"/>
              </a:rPr>
              <a:t>		</a:t>
            </a:r>
          </a:p>
        </p:txBody>
      </p:sp>
      <p:sp>
        <p:nvSpPr>
          <p:cNvPr id="7" name="矩形 6"/>
          <p:cNvSpPr/>
          <p:nvPr/>
        </p:nvSpPr>
        <p:spPr>
          <a:xfrm>
            <a:off x="503309" y="2741280"/>
            <a:ext cx="5798431" cy="6694140"/>
          </a:xfrm>
          <a:prstGeom prst="rect">
            <a:avLst/>
          </a:prstGeom>
        </p:spPr>
        <p:txBody>
          <a:bodyPr wrap="square">
            <a:spAutoFit/>
          </a:bodyPr>
          <a:lstStyle/>
          <a:p>
            <a:r>
              <a:rPr lang="zh-CN" altLang="en-US" sz="1100" dirty="0">
                <a:ln w="0"/>
                <a:latin typeface="宋体" panose="02010600030101010101" pitchFamily="2" charset="-122"/>
                <a:ea typeface="宋体" panose="02010600030101010101" pitchFamily="2" charset="-122"/>
              </a:rPr>
              <a:t>一、选择题</a:t>
            </a:r>
            <a:r>
              <a:rPr lang="en-US" altLang="zh-CN" sz="1100" dirty="0">
                <a:ln w="0"/>
                <a:latin typeface="宋体" panose="02010600030101010101" pitchFamily="2" charset="-122"/>
                <a:ea typeface="宋体" panose="02010600030101010101" pitchFamily="2" charset="-122"/>
              </a:rPr>
              <a:t>(50</a:t>
            </a:r>
            <a:r>
              <a:rPr lang="zh-CN" altLang="en-US" sz="1100" dirty="0">
                <a:ln w="0"/>
                <a:latin typeface="宋体" panose="02010600030101010101" pitchFamily="2" charset="-122"/>
                <a:ea typeface="宋体" panose="02010600030101010101" pitchFamily="2" charset="-122"/>
              </a:rPr>
              <a:t>分</a:t>
            </a:r>
            <a:r>
              <a:rPr lang="en-US" altLang="zh-CN" sz="1100" dirty="0">
                <a:ln w="0"/>
                <a:latin typeface="宋体" panose="02010600030101010101" pitchFamily="2" charset="-122"/>
                <a:ea typeface="宋体" panose="02010600030101010101" pitchFamily="2" charset="-122"/>
              </a:rPr>
              <a:t>)</a:t>
            </a:r>
            <a:r>
              <a:rPr lang="zh-CN" altLang="en-US" sz="1100" dirty="0">
                <a:ln w="0"/>
                <a:latin typeface="宋体" panose="02010600030101010101" pitchFamily="2" charset="-122"/>
                <a:ea typeface="宋体" panose="02010600030101010101" pitchFamily="2" charset="-122"/>
              </a:rPr>
              <a:t>  每题只有一个正确答案</a:t>
            </a:r>
            <a:endParaRPr lang="en-US" altLang="zh-CN" sz="1100" dirty="0">
              <a:ln w="0"/>
              <a:latin typeface="宋体" panose="02010600030101010101" pitchFamily="2" charset="-122"/>
              <a:ea typeface="宋体" panose="02010600030101010101" pitchFamily="2" charset="-122"/>
            </a:endParaRPr>
          </a:p>
          <a:p>
            <a:endParaRPr lang="en-US" altLang="zh-CN" sz="1100" dirty="0">
              <a:ln w="0"/>
              <a:latin typeface="宋体" panose="02010600030101010101" pitchFamily="2" charset="-122"/>
              <a:ea typeface="宋体" panose="02010600030101010101" pitchFamily="2" charset="-122"/>
            </a:endParaRPr>
          </a:p>
          <a:p>
            <a:r>
              <a:rPr lang="zh-CN" altLang="en-US" sz="1100" dirty="0">
                <a:ln w="0"/>
                <a:latin typeface="宋体" panose="02010600030101010101" pitchFamily="2" charset="-122"/>
                <a:ea typeface="宋体" panose="02010600030101010101" pitchFamily="2" charset="-122"/>
              </a:rPr>
              <a:t>约定：如无特别说明</a:t>
            </a:r>
            <a:r>
              <a:rPr lang="en-US" altLang="zh-CN" sz="1100" dirty="0">
                <a:ln w="0"/>
                <a:latin typeface="宋体" panose="02010600030101010101" pitchFamily="2" charset="-122"/>
                <a:ea typeface="宋体" panose="02010600030101010101" pitchFamily="2" charset="-122"/>
              </a:rPr>
              <a:t>,</a:t>
            </a:r>
            <a:r>
              <a:rPr lang="zh-CN" altLang="en-US" sz="1100" dirty="0">
                <a:ln w="0"/>
                <a:latin typeface="宋体" panose="02010600030101010101" pitchFamily="2" charset="-122"/>
                <a:ea typeface="宋体" panose="02010600030101010101" pitchFamily="2" charset="-122"/>
              </a:rPr>
              <a:t>假设代码全部在</a:t>
            </a:r>
            <a:r>
              <a:rPr lang="en-US" altLang="zh-CN" sz="1100" dirty="0">
                <a:ln w="0"/>
                <a:latin typeface="宋体" panose="02010600030101010101" pitchFamily="2" charset="-122"/>
                <a:ea typeface="宋体" panose="02010600030101010101" pitchFamily="2" charset="-122"/>
              </a:rPr>
              <a:t>Intel x86-64</a:t>
            </a:r>
            <a:r>
              <a:rPr lang="zh-CN" altLang="en-US" sz="1100" dirty="0">
                <a:ln w="0"/>
                <a:latin typeface="宋体" panose="02010600030101010101" pitchFamily="2" charset="-122"/>
                <a:ea typeface="宋体" panose="02010600030101010101" pitchFamily="2" charset="-122"/>
              </a:rPr>
              <a:t>上运行</a:t>
            </a:r>
            <a:r>
              <a:rPr lang="en-US" altLang="zh-CN" sz="1100" dirty="0">
                <a:ln w="0"/>
                <a:latin typeface="宋体" panose="02010600030101010101" pitchFamily="2" charset="-122"/>
                <a:ea typeface="宋体" panose="02010600030101010101" pitchFamily="2" charset="-122"/>
              </a:rPr>
              <a:t>.</a:t>
            </a:r>
          </a:p>
          <a:p>
            <a:endParaRPr lang="en-US" altLang="zh-CN" sz="1100" dirty="0">
              <a:latin typeface="宋体" panose="02010600030101010101" pitchFamily="2" charset="-122"/>
              <a:ea typeface="宋体" panose="02010600030101010101" pitchFamily="2" charset="-122"/>
            </a:endParaRPr>
          </a:p>
          <a:p>
            <a:r>
              <a:rPr lang="en-US" altLang="zh-CN" sz="1100" dirty="0">
                <a:latin typeface="宋体" panose="02010600030101010101" pitchFamily="2" charset="-122"/>
                <a:ea typeface="宋体" panose="02010600030101010101" pitchFamily="2" charset="-122"/>
              </a:rPr>
              <a:t>(	)1.</a:t>
            </a:r>
            <a:r>
              <a:rPr lang="zh-CN" altLang="en-US" sz="1100" dirty="0">
                <a:latin typeface="宋体" panose="02010600030101010101" pitchFamily="2" charset="-122"/>
                <a:ea typeface="宋体" panose="02010600030101010101" pitchFamily="2" charset="-122"/>
              </a:rPr>
              <a:t>某</a:t>
            </a:r>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语言程序中对数组变量</a:t>
            </a:r>
            <a:r>
              <a:rPr lang="en-US" altLang="zh-CN" sz="1100" dirty="0">
                <a:latin typeface="宋体" panose="02010600030101010101" pitchFamily="2" charset="-122"/>
                <a:ea typeface="宋体" panose="02010600030101010101" pitchFamily="2" charset="-122"/>
              </a:rPr>
              <a:t>a</a:t>
            </a:r>
            <a:r>
              <a:rPr lang="zh-CN" altLang="en-US" sz="1100" dirty="0">
                <a:latin typeface="宋体" panose="02010600030101010101" pitchFamily="2" charset="-122"/>
                <a:ea typeface="宋体" panose="02010600030101010101" pitchFamily="2" charset="-122"/>
              </a:rPr>
              <a:t>的声明为</a:t>
            </a:r>
            <a:r>
              <a:rPr lang="en-US" altLang="zh-CN" sz="1100" dirty="0">
                <a:latin typeface="宋体" panose="02010600030101010101" pitchFamily="2" charset="-122"/>
                <a:ea typeface="宋体" panose="02010600030101010101" pitchFamily="2" charset="-122"/>
              </a:rPr>
              <a:t>"long a[10][10];",</a:t>
            </a:r>
            <a:r>
              <a:rPr lang="zh-CN" altLang="en-US" sz="1100" dirty="0">
                <a:latin typeface="宋体" panose="02010600030101010101" pitchFamily="2" charset="-122"/>
                <a:ea typeface="宋体" panose="02010600030101010101" pitchFamily="2" charset="-122"/>
              </a:rPr>
              <a:t>有如下一段代码： </a:t>
            </a:r>
          </a:p>
          <a:p>
            <a:r>
              <a:rPr lang="nn-NO" altLang="zh-CN" sz="1100" dirty="0">
                <a:latin typeface="宋体" panose="02010600030101010101" pitchFamily="2" charset="-122"/>
                <a:ea typeface="宋体" panose="02010600030101010101" pitchFamily="2" charset="-122"/>
              </a:rPr>
              <a:t>for (i=0; i&lt;10; i++) </a:t>
            </a:r>
            <a:r>
              <a:rPr lang="en-US" altLang="zh-CN" sz="1100" dirty="0">
                <a:latin typeface="宋体" panose="02010600030101010101" pitchFamily="2" charset="-122"/>
                <a:ea typeface="宋体" panose="02010600030101010101" pitchFamily="2" charset="-122"/>
              </a:rPr>
              <a:t>for (j=0; j&lt;10; </a:t>
            </a:r>
            <a:r>
              <a:rPr lang="en-US" altLang="zh-CN" sz="1100" dirty="0" err="1">
                <a:latin typeface="宋体" panose="02010600030101010101" pitchFamily="2" charset="-122"/>
                <a:ea typeface="宋体" panose="02010600030101010101" pitchFamily="2" charset="-122"/>
              </a:rPr>
              <a:t>j++</a:t>
            </a:r>
            <a:r>
              <a:rPr lang="en-US" altLang="zh-CN" sz="1100" dirty="0">
                <a:latin typeface="宋体" panose="02010600030101010101" pitchFamily="2" charset="-122"/>
                <a:ea typeface="宋体" panose="02010600030101010101" pitchFamily="2" charset="-122"/>
              </a:rPr>
              <a:t>) sum+= a[</a:t>
            </a:r>
            <a:r>
              <a:rPr lang="en-US" altLang="zh-CN" sz="1100" dirty="0" err="1">
                <a:latin typeface="宋体" panose="02010600030101010101" pitchFamily="2" charset="-122"/>
                <a:ea typeface="宋体" panose="02010600030101010101" pitchFamily="2" charset="-122"/>
              </a:rPr>
              <a:t>i</a:t>
            </a:r>
            <a:r>
              <a:rPr lang="en-US" altLang="zh-CN" sz="1100" dirty="0">
                <a:latin typeface="宋体" panose="02010600030101010101" pitchFamily="2" charset="-122"/>
                <a:ea typeface="宋体" panose="02010600030101010101" pitchFamily="2" charset="-122"/>
              </a:rPr>
              <a:t>][j]; </a:t>
            </a:r>
          </a:p>
          <a:p>
            <a:r>
              <a:rPr lang="zh-CN" altLang="en-US" sz="1100" dirty="0">
                <a:latin typeface="宋体" panose="02010600030101010101" pitchFamily="2" charset="-122"/>
                <a:ea typeface="宋体" panose="02010600030101010101" pitchFamily="2" charset="-122"/>
              </a:rPr>
              <a:t>假设执行到</a:t>
            </a:r>
            <a:r>
              <a:rPr lang="en-US" altLang="zh-CN" sz="1100" dirty="0">
                <a:latin typeface="宋体" panose="02010600030101010101" pitchFamily="2" charset="-122"/>
                <a:ea typeface="宋体" panose="02010600030101010101" pitchFamily="2" charset="-122"/>
              </a:rPr>
              <a:t>"sum+= a[</a:t>
            </a:r>
            <a:r>
              <a:rPr lang="en-US" altLang="zh-CN" sz="1100" dirty="0" err="1">
                <a:latin typeface="宋体" panose="02010600030101010101" pitchFamily="2" charset="-122"/>
                <a:ea typeface="宋体" panose="02010600030101010101" pitchFamily="2" charset="-122"/>
              </a:rPr>
              <a:t>i</a:t>
            </a:r>
            <a:r>
              <a:rPr lang="en-US" altLang="zh-CN" sz="1100" dirty="0">
                <a:latin typeface="宋体" panose="02010600030101010101" pitchFamily="2" charset="-122"/>
                <a:ea typeface="宋体" panose="02010600030101010101" pitchFamily="2" charset="-122"/>
              </a:rPr>
              <a:t>][j];"</a:t>
            </a:r>
            <a:r>
              <a:rPr lang="zh-CN" altLang="en-US" sz="1100" dirty="0">
                <a:latin typeface="宋体" panose="02010600030101010101" pitchFamily="2" charset="-122"/>
                <a:ea typeface="宋体" panose="02010600030101010101" pitchFamily="2" charset="-122"/>
              </a:rPr>
              <a:t>时</a:t>
            </a:r>
            <a:r>
              <a:rPr lang="en-US" altLang="zh-CN" sz="1100" dirty="0">
                <a:latin typeface="宋体" panose="02010600030101010101" pitchFamily="2" charset="-122"/>
                <a:ea typeface="宋体" panose="02010600030101010101" pitchFamily="2" charset="-122"/>
              </a:rPr>
              <a:t>,sum</a:t>
            </a:r>
            <a:r>
              <a:rPr lang="zh-CN" altLang="en-US" sz="1100" dirty="0">
                <a:latin typeface="宋体" panose="02010600030101010101" pitchFamily="2" charset="-122"/>
                <a:ea typeface="宋体" panose="02010600030101010101" pitchFamily="2" charset="-122"/>
              </a:rPr>
              <a:t>的值在</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a:t>
            </a:r>
            <a:r>
              <a:rPr lang="zh-CN" altLang="en-US" sz="1100" dirty="0">
                <a:latin typeface="宋体" panose="02010600030101010101" pitchFamily="2" charset="-122"/>
                <a:ea typeface="宋体" panose="02010600030101010101" pitchFamily="2" charset="-122"/>
              </a:rPr>
              <a:t>中</a:t>
            </a:r>
            <a:r>
              <a:rPr lang="en-US" altLang="zh-CN" sz="1100" dirty="0">
                <a:latin typeface="宋体" panose="02010600030101010101" pitchFamily="2" charset="-122"/>
                <a:ea typeface="宋体" panose="02010600030101010101" pitchFamily="2" charset="-122"/>
              </a:rPr>
              <a:t>,a[</a:t>
            </a:r>
            <a:r>
              <a:rPr lang="en-US" altLang="zh-CN" sz="1100" dirty="0" err="1">
                <a:latin typeface="宋体" panose="02010600030101010101" pitchFamily="2" charset="-122"/>
                <a:ea typeface="宋体" panose="02010600030101010101" pitchFamily="2" charset="-122"/>
              </a:rPr>
              <a:t>i</a:t>
            </a:r>
            <a:r>
              <a:rPr lang="en-US" altLang="zh-CN" sz="1100" dirty="0">
                <a:latin typeface="宋体" panose="02010600030101010101" pitchFamily="2" charset="-122"/>
                <a:ea typeface="宋体" panose="02010600030101010101" pitchFamily="2" charset="-122"/>
              </a:rPr>
              <a:t>][0]</a:t>
            </a:r>
            <a:r>
              <a:rPr lang="zh-CN" altLang="en-US" sz="1100" dirty="0">
                <a:latin typeface="宋体" panose="02010600030101010101" pitchFamily="2" charset="-122"/>
                <a:ea typeface="宋体" panose="02010600030101010101" pitchFamily="2" charset="-122"/>
              </a:rPr>
              <a:t>所在的地址在</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rdx</a:t>
            </a:r>
            <a:r>
              <a:rPr lang="zh-CN" altLang="en-US" sz="1100" dirty="0">
                <a:latin typeface="宋体" panose="02010600030101010101" pitchFamily="2" charset="-122"/>
                <a:ea typeface="宋体" panose="02010600030101010101" pitchFamily="2" charset="-122"/>
              </a:rPr>
              <a:t>中</a:t>
            </a:r>
            <a:r>
              <a:rPr lang="en-US" altLang="zh-CN" sz="1100" dirty="0">
                <a:latin typeface="宋体" panose="02010600030101010101" pitchFamily="2" charset="-122"/>
                <a:ea typeface="宋体" panose="02010600030101010101" pitchFamily="2" charset="-122"/>
              </a:rPr>
              <a:t>,j</a:t>
            </a:r>
            <a:r>
              <a:rPr lang="zh-CN" altLang="en-US" sz="1100" dirty="0">
                <a:latin typeface="宋体" panose="02010600030101010101" pitchFamily="2" charset="-122"/>
                <a:ea typeface="宋体" panose="02010600030101010101" pitchFamily="2" charset="-122"/>
              </a:rPr>
              <a:t>在</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rsi</a:t>
            </a:r>
            <a:r>
              <a:rPr lang="zh-CN" altLang="en-US" sz="1100" dirty="0">
                <a:latin typeface="宋体" panose="02010600030101010101" pitchFamily="2" charset="-122"/>
                <a:ea typeface="宋体" panose="02010600030101010101" pitchFamily="2" charset="-122"/>
              </a:rPr>
              <a:t>中</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则</a:t>
            </a:r>
            <a:r>
              <a:rPr lang="en-US" altLang="zh-CN" sz="1100" dirty="0">
                <a:latin typeface="宋体" panose="02010600030101010101" pitchFamily="2" charset="-122"/>
                <a:ea typeface="宋体" panose="02010600030101010101" pitchFamily="2" charset="-122"/>
              </a:rPr>
              <a:t>"sum+= a[</a:t>
            </a:r>
            <a:r>
              <a:rPr lang="en-US" altLang="zh-CN" sz="1100" dirty="0" err="1">
                <a:latin typeface="宋体" panose="02010600030101010101" pitchFamily="2" charset="-122"/>
                <a:ea typeface="宋体" panose="02010600030101010101" pitchFamily="2" charset="-122"/>
              </a:rPr>
              <a:t>i</a:t>
            </a:r>
            <a:r>
              <a:rPr lang="en-US" altLang="zh-CN" sz="1100" dirty="0">
                <a:latin typeface="宋体" panose="02010600030101010101" pitchFamily="2" charset="-122"/>
                <a:ea typeface="宋体" panose="02010600030101010101" pitchFamily="2" charset="-122"/>
              </a:rPr>
              <a:t>][j];"</a:t>
            </a:r>
            <a:r>
              <a:rPr lang="zh-CN" altLang="en-US" sz="1100" dirty="0">
                <a:latin typeface="宋体" panose="02010600030101010101" pitchFamily="2" charset="-122"/>
                <a:ea typeface="宋体" panose="02010600030101010101" pitchFamily="2" charset="-122"/>
              </a:rPr>
              <a:t>所对应的指令是</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 </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 </a:t>
            </a:r>
          </a:p>
          <a:p>
            <a:r>
              <a:rPr lang="en-US" altLang="zh-CN" sz="1100" dirty="0">
                <a:latin typeface="宋体" panose="02010600030101010101" pitchFamily="2" charset="-122"/>
                <a:ea typeface="宋体" panose="02010600030101010101" pitchFamily="2" charset="-122"/>
              </a:rPr>
              <a:t>	A. </a:t>
            </a:r>
            <a:r>
              <a:rPr lang="en-US" altLang="zh-CN" sz="1100" dirty="0" err="1">
                <a:latin typeface="宋体" panose="02010600030101010101" pitchFamily="2" charset="-122"/>
                <a:ea typeface="宋体" panose="02010600030101010101" pitchFamily="2" charset="-122"/>
              </a:rPr>
              <a:t>addl</a:t>
            </a:r>
            <a:r>
              <a:rPr lang="en-US" altLang="zh-CN" sz="1100" dirty="0">
                <a:latin typeface="宋体" panose="02010600030101010101" pitchFamily="2" charset="-122"/>
                <a:ea typeface="宋体" panose="02010600030101010101" pitchFamily="2" charset="-122"/>
              </a:rPr>
              <a:t> 0(%</a:t>
            </a:r>
            <a:r>
              <a:rPr lang="en-US" altLang="zh-CN" sz="1100" dirty="0" err="1">
                <a:latin typeface="宋体" panose="02010600030101010101" pitchFamily="2" charset="-122"/>
                <a:ea typeface="宋体" panose="02010600030101010101" pitchFamily="2" charset="-122"/>
              </a:rPr>
              <a:t>rdx</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rsi</a:t>
            </a:r>
            <a:r>
              <a:rPr lang="en-US" altLang="zh-CN" sz="1100" dirty="0">
                <a:latin typeface="宋体" panose="02010600030101010101" pitchFamily="2" charset="-122"/>
                <a:ea typeface="宋体" panose="02010600030101010101" pitchFamily="2" charset="-122"/>
              </a:rPr>
              <a:t>, 8), %</a:t>
            </a:r>
            <a:r>
              <a:rPr lang="en-US" altLang="zh-CN" sz="1100" dirty="0" err="1">
                <a:latin typeface="宋体" panose="02010600030101010101" pitchFamily="2" charset="-122"/>
                <a:ea typeface="宋体" panose="02010600030101010101" pitchFamily="2" charset="-122"/>
              </a:rPr>
              <a:t>eax</a:t>
            </a:r>
            <a:r>
              <a:rPr lang="en-US" altLang="zh-CN" sz="1100" dirty="0">
                <a:latin typeface="宋体" panose="02010600030101010101" pitchFamily="2" charset="-122"/>
                <a:ea typeface="宋体" panose="02010600030101010101" pitchFamily="2" charset="-122"/>
              </a:rPr>
              <a:t> </a:t>
            </a:r>
          </a:p>
          <a:p>
            <a:r>
              <a:rPr lang="en-US" altLang="zh-CN" sz="1100" dirty="0">
                <a:latin typeface="宋体" panose="02010600030101010101" pitchFamily="2" charset="-122"/>
                <a:ea typeface="宋体" panose="02010600030101010101" pitchFamily="2" charset="-122"/>
              </a:rPr>
              <a:t>	B. </a:t>
            </a:r>
            <a:r>
              <a:rPr lang="en-US" altLang="zh-CN" sz="1100" dirty="0" err="1">
                <a:latin typeface="宋体" panose="02010600030101010101" pitchFamily="2" charset="-122"/>
                <a:ea typeface="宋体" panose="02010600030101010101" pitchFamily="2" charset="-122"/>
              </a:rPr>
              <a:t>addl</a:t>
            </a:r>
            <a:r>
              <a:rPr lang="en-US" altLang="zh-CN" sz="1100" dirty="0">
                <a:latin typeface="宋体" panose="02010600030101010101" pitchFamily="2" charset="-122"/>
                <a:ea typeface="宋体" panose="02010600030101010101" pitchFamily="2" charset="-122"/>
              </a:rPr>
              <a:t> 0(%</a:t>
            </a:r>
            <a:r>
              <a:rPr lang="en-US" altLang="zh-CN" sz="1100" dirty="0" err="1">
                <a:latin typeface="宋体" panose="02010600030101010101" pitchFamily="2" charset="-122"/>
                <a:ea typeface="宋体" panose="02010600030101010101" pitchFamily="2" charset="-122"/>
              </a:rPr>
              <a:t>rsi</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rdx</a:t>
            </a:r>
            <a:r>
              <a:rPr lang="en-US" altLang="zh-CN" sz="1100" dirty="0">
                <a:latin typeface="宋体" panose="02010600030101010101" pitchFamily="2" charset="-122"/>
                <a:ea typeface="宋体" panose="02010600030101010101" pitchFamily="2" charset="-122"/>
              </a:rPr>
              <a:t>, 8) , %</a:t>
            </a:r>
            <a:r>
              <a:rPr lang="en-US" altLang="zh-CN" sz="1100" dirty="0" err="1">
                <a:latin typeface="宋体" panose="02010600030101010101" pitchFamily="2" charset="-122"/>
                <a:ea typeface="宋体" panose="02010600030101010101" pitchFamily="2" charset="-122"/>
              </a:rPr>
              <a:t>eax</a:t>
            </a:r>
            <a:r>
              <a:rPr lang="en-US" altLang="zh-CN" sz="1100" dirty="0">
                <a:latin typeface="宋体" panose="02010600030101010101" pitchFamily="2" charset="-122"/>
                <a:ea typeface="宋体" panose="02010600030101010101" pitchFamily="2" charset="-122"/>
              </a:rPr>
              <a:t> </a:t>
            </a:r>
          </a:p>
          <a:p>
            <a:r>
              <a:rPr lang="en-US" altLang="zh-CN" sz="1100" dirty="0">
                <a:latin typeface="宋体" panose="02010600030101010101" pitchFamily="2" charset="-122"/>
                <a:ea typeface="宋体" panose="02010600030101010101" pitchFamily="2" charset="-122"/>
              </a:rPr>
              <a:t>	C. </a:t>
            </a:r>
            <a:r>
              <a:rPr lang="en-US" altLang="zh-CN" sz="1100" dirty="0" err="1">
                <a:latin typeface="宋体" panose="02010600030101010101" pitchFamily="2" charset="-122"/>
                <a:ea typeface="宋体" panose="02010600030101010101" pitchFamily="2" charset="-122"/>
              </a:rPr>
              <a:t>addl</a:t>
            </a:r>
            <a:r>
              <a:rPr lang="en-US" altLang="zh-CN" sz="1100" dirty="0">
                <a:latin typeface="宋体" panose="02010600030101010101" pitchFamily="2" charset="-122"/>
                <a:ea typeface="宋体" panose="02010600030101010101" pitchFamily="2" charset="-122"/>
              </a:rPr>
              <a:t> 0(%</a:t>
            </a:r>
            <a:r>
              <a:rPr lang="en-US" altLang="zh-CN" sz="1100" dirty="0" err="1">
                <a:latin typeface="宋体" panose="02010600030101010101" pitchFamily="2" charset="-122"/>
                <a:ea typeface="宋体" panose="02010600030101010101" pitchFamily="2" charset="-122"/>
              </a:rPr>
              <a:t>rdx</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rsi</a:t>
            </a:r>
            <a:r>
              <a:rPr lang="en-US" altLang="zh-CN" sz="1100" dirty="0">
                <a:latin typeface="宋体" panose="02010600030101010101" pitchFamily="2" charset="-122"/>
                <a:ea typeface="宋体" panose="02010600030101010101" pitchFamily="2" charset="-122"/>
              </a:rPr>
              <a:t>, 4) , %</a:t>
            </a:r>
            <a:r>
              <a:rPr lang="en-US" altLang="zh-CN" sz="1100" dirty="0" err="1">
                <a:latin typeface="宋体" panose="02010600030101010101" pitchFamily="2" charset="-122"/>
                <a:ea typeface="宋体" panose="02010600030101010101" pitchFamily="2" charset="-122"/>
              </a:rPr>
              <a:t>eax</a:t>
            </a:r>
            <a:r>
              <a:rPr lang="en-US" altLang="zh-CN" sz="1100" dirty="0">
                <a:latin typeface="宋体" panose="02010600030101010101" pitchFamily="2" charset="-122"/>
                <a:ea typeface="宋体" panose="02010600030101010101" pitchFamily="2" charset="-122"/>
              </a:rPr>
              <a:t> </a:t>
            </a:r>
          </a:p>
          <a:p>
            <a:r>
              <a:rPr lang="en-US" altLang="zh-CN" sz="1100" dirty="0">
                <a:latin typeface="宋体" panose="02010600030101010101" pitchFamily="2" charset="-122"/>
                <a:ea typeface="宋体" panose="02010600030101010101" pitchFamily="2" charset="-122"/>
              </a:rPr>
              <a:t>	D. </a:t>
            </a:r>
            <a:r>
              <a:rPr lang="en-US" altLang="zh-CN" sz="1100" dirty="0" err="1">
                <a:latin typeface="宋体" panose="02010600030101010101" pitchFamily="2" charset="-122"/>
                <a:ea typeface="宋体" panose="02010600030101010101" pitchFamily="2" charset="-122"/>
              </a:rPr>
              <a:t>addl</a:t>
            </a:r>
            <a:r>
              <a:rPr lang="en-US" altLang="zh-CN" sz="1100" dirty="0">
                <a:latin typeface="宋体" panose="02010600030101010101" pitchFamily="2" charset="-122"/>
                <a:ea typeface="宋体" panose="02010600030101010101" pitchFamily="2" charset="-122"/>
              </a:rPr>
              <a:t> 0(%</a:t>
            </a:r>
            <a:r>
              <a:rPr lang="en-US" altLang="zh-CN" sz="1100" dirty="0" err="1">
                <a:latin typeface="宋体" panose="02010600030101010101" pitchFamily="2" charset="-122"/>
                <a:ea typeface="宋体" panose="02010600030101010101" pitchFamily="2" charset="-122"/>
              </a:rPr>
              <a:t>rsi</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rdx</a:t>
            </a:r>
            <a:r>
              <a:rPr lang="en-US" altLang="zh-CN" sz="1100" dirty="0">
                <a:latin typeface="宋体" panose="02010600030101010101" pitchFamily="2" charset="-122"/>
                <a:ea typeface="宋体" panose="02010600030101010101" pitchFamily="2" charset="-122"/>
              </a:rPr>
              <a:t>, 4) , %</a:t>
            </a:r>
            <a:r>
              <a:rPr lang="en-US" altLang="zh-CN" sz="1100" dirty="0" err="1">
                <a:latin typeface="宋体" panose="02010600030101010101" pitchFamily="2" charset="-122"/>
                <a:ea typeface="宋体" panose="02010600030101010101" pitchFamily="2" charset="-122"/>
              </a:rPr>
              <a:t>eax</a:t>
            </a:r>
            <a:r>
              <a:rPr lang="en-US" altLang="zh-CN" sz="1100" dirty="0">
                <a:latin typeface="宋体" panose="02010600030101010101" pitchFamily="2" charset="-122"/>
                <a:ea typeface="宋体" panose="02010600030101010101" pitchFamily="2" charset="-122"/>
              </a:rPr>
              <a:t> </a:t>
            </a:r>
          </a:p>
          <a:p>
            <a:endParaRPr lang="en-US" altLang="zh-CN" sz="1100" dirty="0">
              <a:latin typeface="宋体" panose="02010600030101010101" pitchFamily="2" charset="-122"/>
              <a:ea typeface="宋体" panose="02010600030101010101" pitchFamily="2" charset="-122"/>
            </a:endParaRPr>
          </a:p>
          <a:p>
            <a:r>
              <a:rPr lang="en-US" altLang="zh-CN" sz="1100" dirty="0">
                <a:latin typeface="宋体" panose="02010600030101010101" pitchFamily="2" charset="-122"/>
                <a:ea typeface="宋体" panose="02010600030101010101" pitchFamily="2" charset="-122"/>
              </a:rPr>
              <a:t>(	)2.</a:t>
            </a:r>
            <a:r>
              <a:rPr lang="zh-CN" altLang="en-US" sz="1100" dirty="0">
                <a:latin typeface="宋体" panose="02010600030101010101" pitchFamily="2" charset="-122"/>
                <a:ea typeface="宋体" panose="02010600030101010101" pitchFamily="2" charset="-122"/>
              </a:rPr>
              <a:t>下列关于数据传送指令的说法中</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正确的是</a:t>
            </a:r>
            <a:r>
              <a:rPr lang="en-US" altLang="zh-CN" sz="1100" dirty="0">
                <a:latin typeface="宋体" panose="02010600030101010101" pitchFamily="2" charset="-122"/>
                <a:ea typeface="宋体" panose="02010600030101010101" pitchFamily="2" charset="-122"/>
              </a:rPr>
              <a:t>____.</a:t>
            </a:r>
          </a:p>
          <a:p>
            <a:r>
              <a:rPr lang="en-US" altLang="zh-CN" sz="1100" dirty="0">
                <a:latin typeface="宋体" panose="02010600030101010101" pitchFamily="2" charset="-122"/>
                <a:ea typeface="宋体" panose="02010600030101010101" pitchFamily="2" charset="-122"/>
              </a:rPr>
              <a:t>	A.</a:t>
            </a:r>
            <a:r>
              <a:rPr lang="zh-CN" altLang="en-US" sz="1100" dirty="0">
                <a:latin typeface="宋体" panose="02010600030101010101" pitchFamily="2" charset="-122"/>
                <a:ea typeface="宋体" panose="02010600030101010101" pitchFamily="2" charset="-122"/>
              </a:rPr>
              <a:t>常规的</a:t>
            </a:r>
            <a:r>
              <a:rPr lang="en-US" altLang="zh-CN" sz="1100" dirty="0" err="1">
                <a:latin typeface="宋体" panose="02010600030101010101" pitchFamily="2" charset="-122"/>
                <a:ea typeface="宋体" panose="02010600030101010101" pitchFamily="2" charset="-122"/>
              </a:rPr>
              <a:t>movq</a:t>
            </a:r>
            <a:r>
              <a:rPr lang="zh-CN" altLang="en-US" sz="1100" dirty="0">
                <a:latin typeface="宋体" panose="02010600030101010101" pitchFamily="2" charset="-122"/>
                <a:ea typeface="宋体" panose="02010600030101010101" pitchFamily="2" charset="-122"/>
              </a:rPr>
              <a:t>指令只能以表示为</a:t>
            </a:r>
            <a:r>
              <a:rPr lang="en-US" altLang="zh-CN" sz="1100" dirty="0">
                <a:latin typeface="宋体" panose="02010600030101010101" pitchFamily="2" charset="-122"/>
                <a:ea typeface="宋体" panose="02010600030101010101" pitchFamily="2" charset="-122"/>
              </a:rPr>
              <a:t>32</a:t>
            </a:r>
            <a:r>
              <a:rPr lang="zh-CN" altLang="en-US" sz="1100" dirty="0">
                <a:latin typeface="宋体" panose="02010600030101010101" pitchFamily="2" charset="-122"/>
                <a:ea typeface="宋体" panose="02010600030101010101" pitchFamily="2" charset="-122"/>
              </a:rPr>
              <a:t>位补码数字的立即数作为源操作数</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注：这里的</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只能</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强调的是不能以</a:t>
            </a:r>
            <a:r>
              <a:rPr lang="en-US" altLang="zh-CN" sz="1100" dirty="0">
                <a:latin typeface="宋体" panose="02010600030101010101" pitchFamily="2" charset="-122"/>
                <a:ea typeface="宋体" panose="02010600030101010101" pitchFamily="2" charset="-122"/>
              </a:rPr>
              <a:t>64</a:t>
            </a:r>
            <a:r>
              <a:rPr lang="zh-CN" altLang="en-US" sz="1100" dirty="0">
                <a:latin typeface="宋体" panose="02010600030101010101" pitchFamily="2" charset="-122"/>
                <a:ea typeface="宋体" panose="02010600030101010101" pitchFamily="2" charset="-122"/>
              </a:rPr>
              <a:t>位数作为源操作数</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然后把这个值零扩展到</a:t>
            </a:r>
            <a:r>
              <a:rPr lang="en-US" altLang="zh-CN" sz="1100" dirty="0">
                <a:latin typeface="宋体" panose="02010600030101010101" pitchFamily="2" charset="-122"/>
                <a:ea typeface="宋体" panose="02010600030101010101" pitchFamily="2" charset="-122"/>
              </a:rPr>
              <a:t>64</a:t>
            </a:r>
            <a:r>
              <a:rPr lang="zh-CN" altLang="en-US" sz="1100" dirty="0">
                <a:latin typeface="宋体" panose="02010600030101010101" pitchFamily="2" charset="-122"/>
                <a:ea typeface="宋体" panose="02010600030101010101" pitchFamily="2" charset="-122"/>
              </a:rPr>
              <a:t>位的值</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放到目的位置</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movabsq</a:t>
            </a:r>
            <a:r>
              <a:rPr lang="zh-CN" altLang="en-US" sz="1100" dirty="0">
                <a:latin typeface="宋体" panose="02010600030101010101" pitchFamily="2" charset="-122"/>
                <a:ea typeface="宋体" panose="02010600030101010101" pitchFamily="2" charset="-122"/>
              </a:rPr>
              <a:t>指令能够以任意</a:t>
            </a:r>
            <a:r>
              <a:rPr lang="en-US" altLang="zh-CN" sz="1100" dirty="0">
                <a:latin typeface="宋体" panose="02010600030101010101" pitchFamily="2" charset="-122"/>
                <a:ea typeface="宋体" panose="02010600030101010101" pitchFamily="2" charset="-122"/>
              </a:rPr>
              <a:t>64</a:t>
            </a:r>
            <a:r>
              <a:rPr lang="zh-CN" altLang="en-US" sz="1100" dirty="0">
                <a:latin typeface="宋体" panose="02010600030101010101" pitchFamily="2" charset="-122"/>
                <a:ea typeface="宋体" panose="02010600030101010101" pitchFamily="2" charset="-122"/>
              </a:rPr>
              <a:t>位立即数值作为源操作数</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并且只能以寄存器为目的</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B.</a:t>
            </a:r>
            <a:r>
              <a:rPr lang="zh-CN" altLang="en-US" sz="1100" dirty="0">
                <a:latin typeface="宋体" panose="02010600030101010101" pitchFamily="2" charset="-122"/>
                <a:ea typeface="宋体" panose="02010600030101010101" pitchFamily="2" charset="-122"/>
              </a:rPr>
              <a:t>在</a:t>
            </a:r>
            <a:r>
              <a:rPr lang="en-US" altLang="zh-CN" sz="1100" dirty="0" err="1">
                <a:latin typeface="宋体" panose="02010600030101010101" pitchFamily="2" charset="-122"/>
                <a:ea typeface="宋体" panose="02010600030101010101" pitchFamily="2" charset="-122"/>
              </a:rPr>
              <a:t>Imm</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rb,ri,s</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这一寻址模式中</a:t>
            </a:r>
            <a:r>
              <a:rPr lang="en-US" altLang="zh-CN" sz="1100" dirty="0">
                <a:latin typeface="宋体" panose="02010600030101010101" pitchFamily="2" charset="-122"/>
                <a:ea typeface="宋体" panose="02010600030101010101" pitchFamily="2" charset="-122"/>
              </a:rPr>
              <a:t>,s</a:t>
            </a:r>
            <a:r>
              <a:rPr lang="zh-CN" altLang="en-US" sz="1100" dirty="0">
                <a:latin typeface="宋体" panose="02010600030101010101" pitchFamily="2" charset="-122"/>
                <a:ea typeface="宋体" panose="02010600030101010101" pitchFamily="2" charset="-122"/>
              </a:rPr>
              <a:t>必须是</a:t>
            </a:r>
            <a:r>
              <a:rPr lang="en-US" altLang="zh-CN" sz="1100" dirty="0">
                <a:latin typeface="宋体" panose="02010600030101010101" pitchFamily="2" charset="-122"/>
                <a:ea typeface="宋体" panose="02010600030101010101" pitchFamily="2" charset="-122"/>
              </a:rPr>
              <a:t>1,2,4</a:t>
            </a:r>
            <a:r>
              <a:rPr lang="zh-CN" altLang="en-US" sz="1100" dirty="0">
                <a:latin typeface="宋体" panose="02010600030101010101" pitchFamily="2" charset="-122"/>
                <a:ea typeface="宋体" panose="02010600030101010101" pitchFamily="2" charset="-122"/>
              </a:rPr>
              <a:t>或者</a:t>
            </a:r>
            <a:r>
              <a:rPr lang="en-US" altLang="zh-CN" sz="1100" dirty="0">
                <a:latin typeface="宋体" panose="02010600030101010101" pitchFamily="2" charset="-122"/>
                <a:ea typeface="宋体" panose="02010600030101010101" pitchFamily="2" charset="-122"/>
              </a:rPr>
              <a:t>8,</a:t>
            </a:r>
            <a:r>
              <a:rPr lang="zh-CN" altLang="en-US" sz="1100" dirty="0">
                <a:latin typeface="宋体" panose="02010600030101010101" pitchFamily="2" charset="-122"/>
                <a:ea typeface="宋体" panose="02010600030101010101" pitchFamily="2" charset="-122"/>
              </a:rPr>
              <a:t>基址和变址寄存器必须是</a:t>
            </a:r>
            <a:r>
              <a:rPr lang="en-US" altLang="zh-CN" sz="1100" dirty="0">
                <a:latin typeface="宋体" panose="02010600030101010101" pitchFamily="2" charset="-122"/>
                <a:ea typeface="宋体" panose="02010600030101010101" pitchFamily="2" charset="-122"/>
              </a:rPr>
              <a:t>64</a:t>
            </a:r>
            <a:r>
              <a:rPr lang="zh-CN" altLang="en-US" sz="1100" dirty="0">
                <a:latin typeface="宋体" panose="02010600030101010101" pitchFamily="2" charset="-122"/>
                <a:ea typeface="宋体" panose="02010600030101010101" pitchFamily="2" charset="-122"/>
              </a:rPr>
              <a:t>位寄存器</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C.cqto</a:t>
            </a:r>
            <a:r>
              <a:rPr lang="zh-CN" altLang="en-US" sz="1100" dirty="0">
                <a:latin typeface="宋体" panose="02010600030101010101" pitchFamily="2" charset="-122"/>
                <a:ea typeface="宋体" panose="02010600030101010101" pitchFamily="2" charset="-122"/>
              </a:rPr>
              <a:t>指令不需要额外操作数</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它的作用是把</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eax</a:t>
            </a:r>
            <a:r>
              <a:rPr lang="zh-CN" altLang="en-US" sz="1100" dirty="0">
                <a:latin typeface="宋体" panose="02010600030101010101" pitchFamily="2" charset="-122"/>
                <a:ea typeface="宋体" panose="02010600030101010101" pitchFamily="2" charset="-122"/>
              </a:rPr>
              <a:t>符号扩展到</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D.CPU</a:t>
            </a:r>
            <a:r>
              <a:rPr lang="zh-CN" altLang="en-US" sz="1100" dirty="0">
                <a:latin typeface="宋体" panose="02010600030101010101" pitchFamily="2" charset="-122"/>
                <a:ea typeface="宋体" panose="02010600030101010101" pitchFamily="2" charset="-122"/>
              </a:rPr>
              <a:t>执行指令</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movl</a:t>
            </a:r>
            <a:r>
              <a:rPr lang="en-US" altLang="zh-CN" sz="1100" dirty="0">
                <a:latin typeface="宋体" panose="02010600030101010101" pitchFamily="2" charset="-122"/>
                <a:ea typeface="宋体" panose="02010600030101010101" pitchFamily="2" charset="-122"/>
              </a:rPr>
              <a:t> -1 %</a:t>
            </a:r>
            <a:r>
              <a:rPr lang="en-US" altLang="zh-CN" sz="1100" dirty="0" err="1">
                <a:latin typeface="宋体" panose="02010600030101010101" pitchFamily="2" charset="-122"/>
                <a:ea typeface="宋体" panose="02010600030101010101" pitchFamily="2" charset="-122"/>
              </a:rPr>
              <a:t>eax</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后</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a:t>
            </a:r>
            <a:r>
              <a:rPr lang="zh-CN" altLang="en-US" sz="1100" dirty="0">
                <a:latin typeface="宋体" panose="02010600030101010101" pitchFamily="2" charset="-122"/>
                <a:ea typeface="宋体" panose="02010600030101010101" pitchFamily="2" charset="-122"/>
              </a:rPr>
              <a:t>的值为</a:t>
            </a:r>
            <a:r>
              <a:rPr lang="en-US" altLang="zh-CN" sz="1100" dirty="0">
                <a:latin typeface="宋体" panose="02010600030101010101" pitchFamily="2" charset="-122"/>
                <a:ea typeface="宋体" panose="02010600030101010101" pitchFamily="2" charset="-122"/>
              </a:rPr>
              <a:t>0x00000000ffffffff.</a:t>
            </a:r>
          </a:p>
          <a:p>
            <a:endParaRPr lang="en-US" altLang="zh-CN" sz="1100" dirty="0">
              <a:latin typeface="宋体" panose="02010600030101010101" pitchFamily="2" charset="-122"/>
              <a:ea typeface="宋体" panose="02010600030101010101" pitchFamily="2" charset="-122"/>
            </a:endParaRPr>
          </a:p>
          <a:p>
            <a:r>
              <a:rPr lang="en-US" altLang="zh-CN" sz="1100" dirty="0">
                <a:latin typeface="宋体" panose="02010600030101010101" pitchFamily="2" charset="-122"/>
                <a:ea typeface="宋体" panose="02010600030101010101" pitchFamily="2" charset="-122"/>
              </a:rPr>
              <a:t>(	)3.</a:t>
            </a:r>
            <a:r>
              <a:rPr lang="zh-CN" altLang="en-US" sz="1100" dirty="0">
                <a:latin typeface="宋体" panose="02010600030101010101" pitchFamily="2" charset="-122"/>
                <a:ea typeface="宋体" panose="02010600030101010101" pitchFamily="2" charset="-122"/>
              </a:rPr>
              <a:t>下列关于通用目的寄存器和条件码的说法中</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正确的是</a:t>
            </a:r>
            <a:r>
              <a:rPr lang="en-US" altLang="zh-CN" sz="1100" dirty="0">
                <a:latin typeface="宋体" panose="02010600030101010101" pitchFamily="2" charset="-122"/>
                <a:ea typeface="宋体" panose="02010600030101010101" pitchFamily="2" charset="-122"/>
              </a:rPr>
              <a:t>____.</a:t>
            </a:r>
          </a:p>
          <a:p>
            <a:r>
              <a:rPr lang="en-US" altLang="zh-CN" sz="1100" dirty="0">
                <a:latin typeface="宋体" panose="02010600030101010101" pitchFamily="2" charset="-122"/>
                <a:ea typeface="宋体" panose="02010600030101010101" pitchFamily="2" charset="-122"/>
              </a:rPr>
              <a:t>	A.%rbx,%rbp,%r12-r15</a:t>
            </a:r>
            <a:r>
              <a:rPr lang="zh-CN" altLang="en-US" sz="1100" dirty="0">
                <a:latin typeface="宋体" panose="02010600030101010101" pitchFamily="2" charset="-122"/>
                <a:ea typeface="宋体" panose="02010600030101010101" pitchFamily="2" charset="-122"/>
              </a:rPr>
              <a:t>是被调用者保存寄存器</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其他寄存器是调用者保存寄存器</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B.xorq</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rax</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rax</a:t>
            </a:r>
            <a:r>
              <a:rPr lang="zh-CN" altLang="en-US" sz="1100" dirty="0">
                <a:latin typeface="宋体" panose="02010600030101010101" pitchFamily="2" charset="-122"/>
                <a:ea typeface="宋体" panose="02010600030101010101" pitchFamily="2" charset="-122"/>
              </a:rPr>
              <a:t>可以用于清空</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rax;cmpq</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rax</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a:t>
            </a:r>
            <a:r>
              <a:rPr lang="zh-CN" altLang="en-US" sz="1100" dirty="0">
                <a:latin typeface="宋体" panose="02010600030101010101" pitchFamily="2" charset="-122"/>
                <a:ea typeface="宋体" panose="02010600030101010101" pitchFamily="2" charset="-122"/>
              </a:rPr>
              <a:t>可以用于判断</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rax</a:t>
            </a:r>
            <a:r>
              <a:rPr lang="zh-CN" altLang="en-US" sz="1100" dirty="0">
                <a:latin typeface="宋体" panose="02010600030101010101" pitchFamily="2" charset="-122"/>
                <a:ea typeface="宋体" panose="02010600030101010101" pitchFamily="2" charset="-122"/>
              </a:rPr>
              <a:t>的值是否为零</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C.</a:t>
            </a:r>
            <a:r>
              <a:rPr lang="zh-CN" altLang="en-US" sz="1100" dirty="0">
                <a:latin typeface="宋体" panose="02010600030101010101" pitchFamily="2" charset="-122"/>
                <a:ea typeface="宋体" panose="02010600030101010101" pitchFamily="2" charset="-122"/>
              </a:rPr>
              <a:t>调用一个过程时</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最多可以传递</a:t>
            </a:r>
            <a:r>
              <a:rPr lang="en-US" altLang="zh-CN" sz="1100" dirty="0">
                <a:latin typeface="宋体" panose="02010600030101010101" pitchFamily="2" charset="-122"/>
                <a:ea typeface="宋体" panose="02010600030101010101" pitchFamily="2" charset="-122"/>
              </a:rPr>
              <a:t>6</a:t>
            </a:r>
            <a:r>
              <a:rPr lang="zh-CN" altLang="en-US" sz="1100" dirty="0">
                <a:latin typeface="宋体" panose="02010600030101010101" pitchFamily="2" charset="-122"/>
                <a:ea typeface="宋体" panose="02010600030101010101" pitchFamily="2" charset="-122"/>
              </a:rPr>
              <a:t>个整型参数</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依次存储在</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假设参数都是</a:t>
            </a:r>
            <a:r>
              <a:rPr lang="en-US" altLang="zh-CN" sz="1100" dirty="0">
                <a:latin typeface="宋体" panose="02010600030101010101" pitchFamily="2" charset="-122"/>
                <a:ea typeface="宋体" panose="02010600030101010101" pitchFamily="2" charset="-122"/>
              </a:rPr>
              <a:t>64</a:t>
            </a:r>
            <a:r>
              <a:rPr lang="zh-CN" altLang="en-US" sz="1100" dirty="0">
                <a:latin typeface="宋体" panose="02010600030101010101" pitchFamily="2" charset="-122"/>
                <a:ea typeface="宋体" panose="02010600030101010101" pitchFamily="2" charset="-122"/>
              </a:rPr>
              <a:t>位的</a:t>
            </a:r>
            <a:r>
              <a:rPr lang="en-US" altLang="zh-CN" sz="1100" dirty="0">
                <a:latin typeface="宋体" panose="02010600030101010101" pitchFamily="2" charset="-122"/>
                <a:ea typeface="宋体" panose="02010600030101010101" pitchFamily="2" charset="-122"/>
              </a:rPr>
              <a:t>)%rdi,%rsi,%rdx,%rcx,%r8,%r9</a:t>
            </a:r>
            <a:r>
              <a:rPr lang="zh-CN" altLang="en-US" sz="1100" dirty="0">
                <a:latin typeface="宋体" panose="02010600030101010101" pitchFamily="2" charset="-122"/>
                <a:ea typeface="宋体" panose="02010600030101010101" pitchFamily="2" charset="-122"/>
              </a:rPr>
              <a:t>中</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当需要更多的参数时</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调用者过程可以在自己的栈帧里按照地址由低到高的顺序依次存储这些参数</a:t>
            </a:r>
            <a:r>
              <a:rPr lang="en-US" altLang="zh-CN" sz="1100" dirty="0">
                <a:latin typeface="宋体" panose="02010600030101010101" pitchFamily="2" charset="-122"/>
                <a:ea typeface="宋体" panose="02010600030101010101" pitchFamily="2" charset="-122"/>
              </a:rPr>
              <a:t>.</a:t>
            </a:r>
          </a:p>
          <a:p>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D.leaq</a:t>
            </a:r>
            <a:r>
              <a:rPr lang="zh-CN" altLang="en-US" sz="1100" dirty="0">
                <a:latin typeface="宋体" panose="02010600030101010101" pitchFamily="2" charset="-122"/>
                <a:ea typeface="宋体" panose="02010600030101010101" pitchFamily="2" charset="-122"/>
              </a:rPr>
              <a:t>指令不改变条件码</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逻辑操作</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如</a:t>
            </a:r>
            <a:r>
              <a:rPr lang="en-US" altLang="zh-CN" sz="1100" dirty="0">
                <a:latin typeface="宋体" panose="02010600030101010101" pitchFamily="2" charset="-122"/>
                <a:ea typeface="宋体" panose="02010600030101010101" pitchFamily="2" charset="-122"/>
              </a:rPr>
              <a:t>XOR)</a:t>
            </a:r>
            <a:r>
              <a:rPr lang="zh-CN" altLang="en-US" sz="1100" dirty="0">
                <a:latin typeface="宋体" panose="02010600030101010101" pitchFamily="2" charset="-122"/>
                <a:ea typeface="宋体" panose="02010600030101010101" pitchFamily="2" charset="-122"/>
              </a:rPr>
              <a:t>会将进位标志和溢出标志都设置为零</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移位操作会把溢出标志设置为最后一个被移出</a:t>
            </a:r>
            <a:r>
              <a:rPr lang="en-US" altLang="zh-CN" sz="1100" dirty="0">
                <a:latin typeface="宋体" panose="02010600030101010101" pitchFamily="2" charset="-122"/>
                <a:ea typeface="宋体" panose="02010600030101010101" pitchFamily="2" charset="-122"/>
              </a:rPr>
              <a:t>(shift out)</a:t>
            </a:r>
            <a:r>
              <a:rPr lang="zh-CN" altLang="en-US" sz="1100" dirty="0">
                <a:latin typeface="宋体" panose="02010600030101010101" pitchFamily="2" charset="-122"/>
                <a:ea typeface="宋体" panose="02010600030101010101" pitchFamily="2" charset="-122"/>
              </a:rPr>
              <a:t>的位</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而把进位标志设置为零</a:t>
            </a:r>
            <a:r>
              <a:rPr lang="en-US" altLang="zh-CN" sz="1100" dirty="0">
                <a:latin typeface="宋体" panose="02010600030101010101" pitchFamily="2" charset="-122"/>
                <a:ea typeface="宋体" panose="02010600030101010101" pitchFamily="2" charset="-122"/>
              </a:rPr>
              <a:t>.</a:t>
            </a:r>
          </a:p>
          <a:p>
            <a:pPr indent="-342900">
              <a:buAutoNum type="alphaUcPeriod"/>
            </a:pPr>
            <a:endParaRPr lang="en-US" altLang="zh-CN" sz="1100" dirty="0">
              <a:latin typeface="宋体" panose="02010600030101010101" pitchFamily="2" charset="-122"/>
              <a:ea typeface="宋体" panose="02010600030101010101" pitchFamily="2" charset="-122"/>
            </a:endParaRPr>
          </a:p>
          <a:p>
            <a:r>
              <a:rPr lang="en-US" altLang="zh-CN" sz="1100" dirty="0">
                <a:latin typeface="宋体" panose="02010600030101010101" pitchFamily="2" charset="-122"/>
                <a:ea typeface="宋体" panose="02010600030101010101" pitchFamily="2" charset="-122"/>
              </a:rPr>
              <a:t>(	)4. </a:t>
            </a:r>
            <a:r>
              <a:rPr lang="zh-CN" altLang="en-US" sz="1100" dirty="0">
                <a:latin typeface="宋体" panose="02010600030101010101" pitchFamily="2" charset="-122"/>
                <a:ea typeface="宋体" panose="02010600030101010101" pitchFamily="2" charset="-122"/>
              </a:rPr>
              <a:t>在下面的代码中</a:t>
            </a:r>
            <a:r>
              <a:rPr lang="en-US" altLang="zh-CN" sz="1100" dirty="0">
                <a:latin typeface="宋体" panose="02010600030101010101" pitchFamily="2" charset="-122"/>
                <a:ea typeface="宋体" panose="02010600030101010101" pitchFamily="2" charset="-122"/>
              </a:rPr>
              <a:t>,A</a:t>
            </a:r>
            <a:r>
              <a:rPr lang="zh-CN" altLang="en-US" sz="1100" dirty="0">
                <a:latin typeface="宋体" panose="02010600030101010101" pitchFamily="2" charset="-122"/>
                <a:ea typeface="宋体" panose="02010600030101010101" pitchFamily="2" charset="-122"/>
              </a:rPr>
              <a:t>和</a:t>
            </a:r>
            <a:r>
              <a:rPr lang="en-US" altLang="zh-CN" sz="1100" dirty="0">
                <a:latin typeface="宋体" panose="02010600030101010101" pitchFamily="2" charset="-122"/>
                <a:ea typeface="宋体" panose="02010600030101010101" pitchFamily="2" charset="-122"/>
              </a:rPr>
              <a:t>B</a:t>
            </a:r>
            <a:r>
              <a:rPr lang="zh-CN" altLang="en-US" sz="1100" dirty="0">
                <a:latin typeface="宋体" panose="02010600030101010101" pitchFamily="2" charset="-122"/>
                <a:ea typeface="宋体" panose="02010600030101010101" pitchFamily="2" charset="-122"/>
              </a:rPr>
              <a:t>是用</a:t>
            </a:r>
            <a:r>
              <a:rPr lang="en-US" altLang="zh-CN" sz="1100" dirty="0">
                <a:latin typeface="宋体" panose="02010600030101010101" pitchFamily="2" charset="-122"/>
                <a:ea typeface="宋体" panose="02010600030101010101" pitchFamily="2" charset="-122"/>
              </a:rPr>
              <a:t>#define</a:t>
            </a:r>
            <a:r>
              <a:rPr lang="zh-CN" altLang="en-US" sz="1100" dirty="0">
                <a:latin typeface="宋体" panose="02010600030101010101" pitchFamily="2" charset="-122"/>
                <a:ea typeface="宋体" panose="02010600030101010101" pitchFamily="2" charset="-122"/>
              </a:rPr>
              <a:t>定义的常数：</a:t>
            </a:r>
            <a:endParaRPr lang="en-US" altLang="zh-CN" sz="1100" dirty="0">
              <a:latin typeface="宋体" panose="02010600030101010101" pitchFamily="2" charset="-122"/>
              <a:ea typeface="宋体" panose="02010600030101010101" pitchFamily="2" charset="-122"/>
            </a:endParaRPr>
          </a:p>
          <a:p>
            <a:pPr lvl="1"/>
            <a:r>
              <a:rPr lang="en-US" altLang="zh-CN" sz="1100" dirty="0">
                <a:latin typeface="宋体" panose="02010600030101010101" pitchFamily="2" charset="-122"/>
                <a:ea typeface="宋体" panose="02010600030101010101" pitchFamily="2" charset="-122"/>
              </a:rPr>
              <a:t>typedef struct {int x[A][B]; long y;} str1;</a:t>
            </a:r>
          </a:p>
          <a:p>
            <a:pPr lvl="1"/>
            <a:r>
              <a:rPr lang="en-US" altLang="zh-CN" sz="1100" dirty="0">
                <a:latin typeface="宋体" panose="02010600030101010101" pitchFamily="2" charset="-122"/>
                <a:ea typeface="宋体" panose="02010600030101010101" pitchFamily="2" charset="-122"/>
              </a:rPr>
              <a:t>typedef struct {char array[B]; int t; short s[A]; long u;} str2;</a:t>
            </a:r>
          </a:p>
          <a:p>
            <a:pPr lvl="1"/>
            <a:r>
              <a:rPr lang="en-US" altLang="zh-CN" sz="1100" dirty="0">
                <a:latin typeface="宋体" panose="02010600030101010101" pitchFamily="2" charset="-122"/>
                <a:ea typeface="宋体" panose="02010600030101010101" pitchFamily="2" charset="-122"/>
              </a:rPr>
              <a:t>void </a:t>
            </a:r>
            <a:r>
              <a:rPr lang="en-US" altLang="zh-CN" sz="1100" dirty="0" err="1">
                <a:latin typeface="宋体" panose="02010600030101010101" pitchFamily="2" charset="-122"/>
                <a:ea typeface="宋体" panose="02010600030101010101" pitchFamily="2" charset="-122"/>
              </a:rPr>
              <a:t>setVal</a:t>
            </a:r>
            <a:r>
              <a:rPr lang="en-US" altLang="zh-CN" sz="1100" dirty="0">
                <a:latin typeface="宋体" panose="02010600030101010101" pitchFamily="2" charset="-122"/>
                <a:ea typeface="宋体" panose="02010600030101010101" pitchFamily="2" charset="-122"/>
              </a:rPr>
              <a:t>(str1 *p, str2 *q) {</a:t>
            </a:r>
          </a:p>
          <a:p>
            <a:pPr lvl="1"/>
            <a:r>
              <a:rPr lang="fr-FR" altLang="zh-CN" sz="1100" dirty="0">
                <a:latin typeface="宋体" panose="02010600030101010101" pitchFamily="2" charset="-122"/>
                <a:ea typeface="宋体" panose="02010600030101010101" pitchFamily="2" charset="-122"/>
              </a:rPr>
              <a:t>	long v1 = q-&gt;t;</a:t>
            </a:r>
            <a:r>
              <a:rPr lang="en-US" altLang="zh-CN" sz="1100" dirty="0">
                <a:latin typeface="宋体" panose="02010600030101010101" pitchFamily="2" charset="-122"/>
                <a:ea typeface="宋体" panose="02010600030101010101" pitchFamily="2" charset="-122"/>
              </a:rPr>
              <a:t>long v2 = q-&gt;u;</a:t>
            </a:r>
          </a:p>
          <a:p>
            <a:pPr lvl="1"/>
            <a:r>
              <a:rPr lang="es-ES" altLang="zh-CN" sz="1100" dirty="0">
                <a:latin typeface="宋体" panose="02010600030101010101" pitchFamily="2" charset="-122"/>
                <a:ea typeface="宋体" panose="02010600030101010101" pitchFamily="2" charset="-122"/>
              </a:rPr>
              <a:t>	p-&gt;y = v1+v2;</a:t>
            </a:r>
          </a:p>
          <a:p>
            <a:pPr lvl="1"/>
            <a:r>
              <a:rPr lang="en-US" altLang="zh-CN" sz="1100" dirty="0">
                <a:latin typeface="宋体" panose="02010600030101010101" pitchFamily="2" charset="-122"/>
                <a:ea typeface="宋体" panose="02010600030101010101" pitchFamily="2" charset="-122"/>
              </a:rPr>
              <a:t>}</a:t>
            </a:r>
          </a:p>
        </p:txBody>
      </p:sp>
      <p:sp>
        <p:nvSpPr>
          <p:cNvPr id="51" name="矩形 50"/>
          <p:cNvSpPr/>
          <p:nvPr/>
        </p:nvSpPr>
        <p:spPr>
          <a:xfrm>
            <a:off x="279384" y="476443"/>
            <a:ext cx="1031051" cy="261610"/>
          </a:xfrm>
          <a:prstGeom prst="rect">
            <a:avLst/>
          </a:prstGeom>
          <a:noFill/>
        </p:spPr>
        <p:txBody>
          <a:bodyPr wrap="none" lIns="91440" tIns="45720" rIns="91440" bIns="45720">
            <a:spAutoFit/>
          </a:bodyPr>
          <a:lstStyle/>
          <a:p>
            <a:pPr algn="ctr"/>
            <a:r>
              <a:rPr lang="zh-CN" altLang="en-US" sz="1100" b="1" dirty="0">
                <a:ln w="0"/>
                <a:latin typeface="宋体" panose="02010600030101010101" pitchFamily="2" charset="-122"/>
                <a:ea typeface="宋体" panose="02010600030101010101" pitchFamily="2" charset="-122"/>
              </a:rPr>
              <a:t>秘密★启用前</a:t>
            </a:r>
          </a:p>
        </p:txBody>
      </p:sp>
      <p:graphicFrame>
        <p:nvGraphicFramePr>
          <p:cNvPr id="3" name="表格 2">
            <a:extLst>
              <a:ext uri="{FF2B5EF4-FFF2-40B4-BE49-F238E27FC236}">
                <a16:creationId xmlns:a16="http://schemas.microsoft.com/office/drawing/2014/main" id="{04A19EF5-52B5-4FFF-ACA1-71ED757EB0A9}"/>
              </a:ext>
            </a:extLst>
          </p:cNvPr>
          <p:cNvGraphicFramePr>
            <a:graphicFrameLocks noGrp="1"/>
          </p:cNvGraphicFramePr>
          <p:nvPr>
            <p:extLst>
              <p:ext uri="{D42A27DB-BD31-4B8C-83A1-F6EECF244321}">
                <p14:modId xmlns:p14="http://schemas.microsoft.com/office/powerpoint/2010/main" val="2135048087"/>
              </p:ext>
            </p:extLst>
          </p:nvPr>
        </p:nvGraphicFramePr>
        <p:xfrm>
          <a:off x="4296991" y="465812"/>
          <a:ext cx="1974596" cy="777240"/>
        </p:xfrm>
        <a:graphic>
          <a:graphicData uri="http://schemas.openxmlformats.org/drawingml/2006/table">
            <a:tbl>
              <a:tblPr/>
              <a:tblGrid>
                <a:gridCol w="1974596">
                  <a:extLst>
                    <a:ext uri="{9D8B030D-6E8A-4147-A177-3AD203B41FA5}">
                      <a16:colId xmlns:a16="http://schemas.microsoft.com/office/drawing/2014/main" val="2256468842"/>
                    </a:ext>
                  </a:extLst>
                </a:gridCol>
              </a:tblGrid>
              <a:tr h="182880">
                <a:tc>
                  <a:txBody>
                    <a:bodyPr/>
                    <a:lstStyle/>
                    <a:p>
                      <a:pPr algn="l" fontAlgn="ctr" latinLnBrk="0"/>
                      <a:r>
                        <a:rPr lang="en-US" sz="1100">
                          <a:solidFill>
                            <a:srgbClr val="000000"/>
                          </a:solidFill>
                          <a:effectLst/>
                        </a:rPr>
                        <a:t>Machine Prog: Basics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511283"/>
                  </a:ext>
                </a:extLst>
              </a:tr>
              <a:tr h="182880">
                <a:tc>
                  <a:txBody>
                    <a:bodyPr/>
                    <a:lstStyle/>
                    <a:p>
                      <a:pPr algn="l" fontAlgn="ctr" latinLnBrk="0"/>
                      <a:r>
                        <a:rPr lang="en-US" sz="1100">
                          <a:solidFill>
                            <a:srgbClr val="000000"/>
                          </a:solidFill>
                          <a:effectLst/>
                        </a:rPr>
                        <a:t>Machine Prog: Control</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7605665"/>
                  </a:ext>
                </a:extLst>
              </a:tr>
              <a:tr h="182880">
                <a:tc>
                  <a:txBody>
                    <a:bodyPr/>
                    <a:lstStyle/>
                    <a:p>
                      <a:pPr algn="l" fontAlgn="ctr" latinLnBrk="0"/>
                      <a:r>
                        <a:rPr lang="en-US" sz="1100" dirty="0">
                          <a:solidFill>
                            <a:srgbClr val="000000"/>
                          </a:solidFill>
                          <a:effectLst/>
                        </a:rPr>
                        <a:t>Machine Prog: Procedures</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3573324"/>
                  </a:ext>
                </a:extLst>
              </a:tr>
            </a:tbl>
          </a:graphicData>
        </a:graphic>
      </p:graphicFrame>
    </p:spTree>
    <p:extLst>
      <p:ext uri="{BB962C8B-B14F-4D97-AF65-F5344CB8AC3E}">
        <p14:creationId xmlns:p14="http://schemas.microsoft.com/office/powerpoint/2010/main" val="138218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p:cNvGrpSpPr/>
          <p:nvPr/>
        </p:nvGrpSpPr>
        <p:grpSpPr>
          <a:xfrm>
            <a:off x="6453002" y="950832"/>
            <a:ext cx="266906" cy="8004335"/>
            <a:chOff x="6418498" y="915916"/>
            <a:chExt cx="409023" cy="7921803"/>
          </a:xfrm>
        </p:grpSpPr>
        <p:sp>
          <p:nvSpPr>
            <p:cNvPr id="20" name="矩形 19"/>
            <p:cNvSpPr/>
            <p:nvPr/>
          </p:nvSpPr>
          <p:spPr>
            <a:xfrm>
              <a:off x="6418498" y="58876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20"/>
            <p:cNvSpPr/>
            <p:nvPr/>
          </p:nvSpPr>
          <p:spPr>
            <a:xfrm>
              <a:off x="6418498" y="55980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6418499" y="528448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p:cNvSpPr/>
            <p:nvPr/>
          </p:nvSpPr>
          <p:spPr>
            <a:xfrm>
              <a:off x="6418498" y="499492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p:cNvSpPr/>
            <p:nvPr/>
          </p:nvSpPr>
          <p:spPr>
            <a:xfrm>
              <a:off x="6418498" y="470536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矩形 24"/>
            <p:cNvSpPr/>
            <p:nvPr/>
          </p:nvSpPr>
          <p:spPr>
            <a:xfrm>
              <a:off x="6418499" y="44398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矩形 25"/>
            <p:cNvSpPr/>
            <p:nvPr/>
          </p:nvSpPr>
          <p:spPr>
            <a:xfrm>
              <a:off x="6418498" y="41502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26"/>
            <p:cNvSpPr/>
            <p:nvPr/>
          </p:nvSpPr>
          <p:spPr>
            <a:xfrm>
              <a:off x="6418498" y="38607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矩形 27"/>
            <p:cNvSpPr/>
            <p:nvPr/>
          </p:nvSpPr>
          <p:spPr>
            <a:xfrm>
              <a:off x="6418499" y="87920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p:cNvSpPr/>
            <p:nvPr/>
          </p:nvSpPr>
          <p:spPr>
            <a:xfrm>
              <a:off x="6418498" y="85024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29"/>
            <p:cNvSpPr/>
            <p:nvPr/>
          </p:nvSpPr>
          <p:spPr>
            <a:xfrm>
              <a:off x="6418498" y="82128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矩形 30"/>
            <p:cNvSpPr/>
            <p:nvPr/>
          </p:nvSpPr>
          <p:spPr>
            <a:xfrm>
              <a:off x="6418499" y="78993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矩形 31"/>
            <p:cNvSpPr/>
            <p:nvPr/>
          </p:nvSpPr>
          <p:spPr>
            <a:xfrm>
              <a:off x="6418498" y="760974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矩形 32"/>
            <p:cNvSpPr/>
            <p:nvPr/>
          </p:nvSpPr>
          <p:spPr>
            <a:xfrm>
              <a:off x="6418498" y="7320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矩形 33"/>
            <p:cNvSpPr/>
            <p:nvPr/>
          </p:nvSpPr>
          <p:spPr>
            <a:xfrm>
              <a:off x="6418499" y="70546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矩形 34"/>
            <p:cNvSpPr/>
            <p:nvPr/>
          </p:nvSpPr>
          <p:spPr>
            <a:xfrm>
              <a:off x="6418498" y="67650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矩形 35"/>
            <p:cNvSpPr/>
            <p:nvPr/>
          </p:nvSpPr>
          <p:spPr>
            <a:xfrm>
              <a:off x="6418498" y="647552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矩形 36"/>
            <p:cNvSpPr/>
            <p:nvPr/>
          </p:nvSpPr>
          <p:spPr>
            <a:xfrm>
              <a:off x="6418499" y="6177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矩形 37"/>
            <p:cNvSpPr/>
            <p:nvPr/>
          </p:nvSpPr>
          <p:spPr>
            <a:xfrm>
              <a:off x="6418498" y="3530732"/>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8"/>
            <p:cNvSpPr/>
            <p:nvPr/>
          </p:nvSpPr>
          <p:spPr>
            <a:xfrm>
              <a:off x="6418499" y="323239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矩形 39"/>
            <p:cNvSpPr/>
            <p:nvPr/>
          </p:nvSpPr>
          <p:spPr>
            <a:xfrm>
              <a:off x="6418498" y="29428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矩形 40"/>
            <p:cNvSpPr/>
            <p:nvPr/>
          </p:nvSpPr>
          <p:spPr>
            <a:xfrm>
              <a:off x="6418498" y="26532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41"/>
            <p:cNvSpPr/>
            <p:nvPr/>
          </p:nvSpPr>
          <p:spPr>
            <a:xfrm>
              <a:off x="6418499" y="23397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矩形 42"/>
            <p:cNvSpPr/>
            <p:nvPr/>
          </p:nvSpPr>
          <p:spPr>
            <a:xfrm>
              <a:off x="6418498" y="20501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矩形 43"/>
            <p:cNvSpPr/>
            <p:nvPr/>
          </p:nvSpPr>
          <p:spPr>
            <a:xfrm>
              <a:off x="6418498" y="17605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6418499" y="14950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矩形 45"/>
            <p:cNvSpPr/>
            <p:nvPr/>
          </p:nvSpPr>
          <p:spPr>
            <a:xfrm>
              <a:off x="6418498" y="12054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矩形 46"/>
            <p:cNvSpPr/>
            <p:nvPr/>
          </p:nvSpPr>
          <p:spPr>
            <a:xfrm>
              <a:off x="6418498" y="91591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 name="矩形 50"/>
          <p:cNvSpPr/>
          <p:nvPr/>
        </p:nvSpPr>
        <p:spPr>
          <a:xfrm>
            <a:off x="2276710" y="110985"/>
            <a:ext cx="2191627" cy="261610"/>
          </a:xfrm>
          <a:prstGeom prst="rect">
            <a:avLst/>
          </a:prstGeom>
        </p:spPr>
        <p:txBody>
          <a:bodyPr wrap="none">
            <a:spAutoFit/>
          </a:bodyPr>
          <a:lstStyle/>
          <a:p>
            <a:pPr algn="ct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秋</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ICS</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小班</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18</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班第</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(3)</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次考试</a:t>
            </a:r>
            <a:endPar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2" name="直接连接符 51"/>
          <p:cNvCxnSpPr/>
          <p:nvPr/>
        </p:nvCxnSpPr>
        <p:spPr>
          <a:xfrm>
            <a:off x="660400" y="241790"/>
            <a:ext cx="12700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26000" y="241790"/>
            <a:ext cx="1413435" cy="0"/>
          </a:xfrm>
          <a:prstGeom prst="line">
            <a:avLst/>
          </a:prstGeom>
        </p:spPr>
        <p:style>
          <a:lnRef idx="1">
            <a:schemeClr val="dk1"/>
          </a:lnRef>
          <a:fillRef idx="0">
            <a:schemeClr val="dk1"/>
          </a:fillRef>
          <a:effectRef idx="0">
            <a:schemeClr val="dk1"/>
          </a:effectRef>
          <a:fontRef idx="minor">
            <a:schemeClr val="tx1"/>
          </a:fontRef>
        </p:style>
      </p:cxnSp>
      <p:sp>
        <p:nvSpPr>
          <p:cNvPr id="48" name="矩形 47"/>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矩形: 圆角 48"/>
          <p:cNvSpPr/>
          <p:nvPr/>
        </p:nvSpPr>
        <p:spPr>
          <a:xfrm>
            <a:off x="404998" y="549597"/>
            <a:ext cx="5932096" cy="893124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矩形 53"/>
          <p:cNvSpPr/>
          <p:nvPr/>
        </p:nvSpPr>
        <p:spPr>
          <a:xfrm>
            <a:off x="503309" y="577368"/>
            <a:ext cx="5833785" cy="9233297"/>
          </a:xfrm>
          <a:prstGeom prst="rect">
            <a:avLst/>
          </a:prstGeom>
        </p:spPr>
        <p:txBody>
          <a:bodyPr wrap="square">
            <a:spAutoFit/>
          </a:bodyPr>
          <a:lstStyle/>
          <a:p>
            <a:pPr lvl="1"/>
            <a:r>
              <a:rPr lang="en-US" altLang="zh-CN" sz="1100" dirty="0">
                <a:latin typeface="宋体" panose="02010600030101010101" pitchFamily="2" charset="-122"/>
                <a:ea typeface="宋体" panose="02010600030101010101" pitchFamily="2" charset="-122"/>
                <a:cs typeface="Times New Roman" panose="02020603050405020304" pitchFamily="18" charset="0"/>
              </a:rPr>
              <a:t>GCC</a:t>
            </a:r>
            <a:r>
              <a:rPr lang="zh-CN" altLang="en-US" sz="1100" dirty="0">
                <a:latin typeface="宋体" panose="02010600030101010101" pitchFamily="2" charset="-122"/>
                <a:ea typeface="宋体" panose="02010600030101010101" pitchFamily="2" charset="-122"/>
                <a:cs typeface="Times New Roman" panose="02020603050405020304" pitchFamily="18" charset="0"/>
              </a:rPr>
              <a:t>为</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setVal</a:t>
            </a:r>
            <a:r>
              <a:rPr lang="zh-CN" altLang="en-US" sz="1100" dirty="0">
                <a:latin typeface="宋体" panose="02010600030101010101" pitchFamily="2" charset="-122"/>
                <a:ea typeface="宋体" panose="02010600030101010101" pitchFamily="2" charset="-122"/>
                <a:cs typeface="Times New Roman" panose="02020603050405020304" pitchFamily="18" charset="0"/>
              </a:rPr>
              <a:t>产生下面的代码</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p>
          <a:p>
            <a:pPr lvl="1"/>
            <a:r>
              <a:rPr lang="en-US" altLang="zh-CN" sz="1100" dirty="0" err="1">
                <a:latin typeface="宋体" panose="02010600030101010101" pitchFamily="2" charset="-122"/>
                <a:ea typeface="宋体" panose="02010600030101010101" pitchFamily="2" charset="-122"/>
                <a:cs typeface="Times New Roman" panose="02020603050405020304" pitchFamily="18" charset="0"/>
              </a:rPr>
              <a:t>setVal</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p>
          <a:p>
            <a:pPr lvl="1"/>
            <a:r>
              <a:rPr lang="en-US" altLang="zh-CN" sz="1100" dirty="0" err="1">
                <a:latin typeface="宋体" panose="02010600030101010101" pitchFamily="2" charset="-122"/>
                <a:ea typeface="宋体" panose="02010600030101010101" pitchFamily="2" charset="-122"/>
                <a:cs typeface="Times New Roman" panose="02020603050405020304" pitchFamily="18" charset="0"/>
              </a:rPr>
              <a:t>movslq</a:t>
            </a:r>
            <a:r>
              <a:rPr lang="en-US" altLang="zh-CN" sz="1100" dirty="0">
                <a:latin typeface="宋体" panose="02010600030101010101" pitchFamily="2" charset="-122"/>
                <a:ea typeface="宋体" panose="02010600030101010101" pitchFamily="2" charset="-122"/>
                <a:cs typeface="Times New Roman" panose="02020603050405020304" pitchFamily="18" charset="0"/>
              </a:rPr>
              <a:t> 8(%</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rsi</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lvl="1"/>
            <a:r>
              <a:rPr lang="en-US" altLang="zh-CN" sz="1100" dirty="0" err="1">
                <a:latin typeface="宋体" panose="02010600030101010101" pitchFamily="2" charset="-122"/>
                <a:ea typeface="宋体" panose="02010600030101010101" pitchFamily="2" charset="-122"/>
                <a:cs typeface="Times New Roman" panose="02020603050405020304" pitchFamily="18" charset="0"/>
              </a:rPr>
              <a:t>addq</a:t>
            </a:r>
            <a:r>
              <a:rPr lang="en-US" altLang="zh-CN" sz="1100" dirty="0">
                <a:latin typeface="宋体" panose="02010600030101010101" pitchFamily="2" charset="-122"/>
                <a:ea typeface="宋体" panose="02010600030101010101" pitchFamily="2" charset="-122"/>
                <a:cs typeface="Times New Roman" panose="02020603050405020304" pitchFamily="18" charset="0"/>
              </a:rPr>
              <a:t> 32(%</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rsi</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lvl="1"/>
            <a:r>
              <a:rPr lang="en-US" altLang="zh-CN" sz="1100" dirty="0" err="1">
                <a:latin typeface="宋体" panose="02010600030101010101" pitchFamily="2" charset="-122"/>
                <a:ea typeface="宋体" panose="02010600030101010101" pitchFamily="2" charset="-122"/>
                <a:cs typeface="Times New Roman" panose="02020603050405020304" pitchFamily="18" charset="0"/>
              </a:rPr>
              <a:t>movq</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r>
              <a:rPr lang="en-US" altLang="zh-CN" sz="1100" dirty="0">
                <a:latin typeface="宋体" panose="02010600030101010101" pitchFamily="2" charset="-122"/>
                <a:ea typeface="宋体" panose="02010600030101010101" pitchFamily="2" charset="-122"/>
                <a:cs typeface="Times New Roman" panose="02020603050405020304" pitchFamily="18" charset="0"/>
              </a:rPr>
              <a:t>, 184(%</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rdi</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p>
          <a:p>
            <a:pPr lvl="1"/>
            <a:r>
              <a:rPr lang="en-US" altLang="zh-CN" sz="1100" dirty="0">
                <a:latin typeface="宋体" panose="02010600030101010101" pitchFamily="2" charset="-122"/>
                <a:ea typeface="宋体" panose="02010600030101010101" pitchFamily="2" charset="-122"/>
                <a:cs typeface="Times New Roman" panose="02020603050405020304" pitchFamily="18" charset="0"/>
              </a:rPr>
              <a:t>ret</a:t>
            </a:r>
          </a:p>
          <a:p>
            <a:r>
              <a:rPr lang="zh-CN" altLang="en-US" sz="1100" dirty="0">
                <a:latin typeface="宋体" panose="02010600030101010101" pitchFamily="2" charset="-122"/>
                <a:ea typeface="宋体" panose="02010600030101010101" pitchFamily="2" charset="-122"/>
                <a:cs typeface="Times New Roman" panose="02020603050405020304" pitchFamily="18" charset="0"/>
              </a:rPr>
              <a:t>则</a:t>
            </a:r>
            <a:r>
              <a:rPr lang="en-US" altLang="zh-CN" sz="1100" dirty="0">
                <a:latin typeface="宋体" panose="02010600030101010101" pitchFamily="2" charset="-122"/>
                <a:ea typeface="宋体" panose="02010600030101010101" pitchFamily="2" charset="-122"/>
                <a:cs typeface="Times New Roman" panose="02020603050405020304" pitchFamily="18" charset="0"/>
              </a:rPr>
              <a:t>A=____,B=____.</a:t>
            </a:r>
          </a:p>
          <a:p>
            <a:r>
              <a:rPr lang="en-US" altLang="zh-CN" sz="1100" dirty="0">
                <a:latin typeface="宋体" panose="02010600030101010101" pitchFamily="2" charset="-122"/>
                <a:ea typeface="宋体" panose="02010600030101010101" pitchFamily="2" charset="-122"/>
                <a:cs typeface="Times New Roman" panose="02020603050405020304" pitchFamily="18" charset="0"/>
              </a:rPr>
              <a:t>	A. 8,6 	B.10,8		C.10,5		D. 9.5	</a:t>
            </a:r>
          </a:p>
          <a:p>
            <a:pPr lvl="0"/>
            <a:endParaRPr altLang="zh-CN" sz="1100" dirty="0">
              <a:latin typeface="宋体" panose="02010600030101010101" pitchFamily="2" charset="-122"/>
              <a:ea typeface="宋体" panose="02010600030101010101" pitchFamily="2" charset="-122"/>
              <a:cs typeface="Times New Roman" panose="02020603050405020304" pitchFamily="18" charset="0"/>
            </a:endParaRPr>
          </a:p>
          <a:p>
            <a:r>
              <a:rPr lang="en-US" altLang="zh-CN" sz="1100" dirty="0">
                <a:latin typeface="宋体" panose="02010600030101010101" pitchFamily="2" charset="-122"/>
                <a:ea typeface="宋体" panose="02010600030101010101" pitchFamily="2" charset="-122"/>
                <a:cs typeface="Times New Roman" panose="02020603050405020304" pitchFamily="18" charset="0"/>
              </a:rPr>
              <a:t>(	)5</a:t>
            </a:r>
            <a:r>
              <a:rPr sz="1100" dirty="0">
                <a:latin typeface="宋体" panose="02010600030101010101" pitchFamily="2" charset="-122"/>
                <a:ea typeface="宋体" panose="02010600030101010101" pitchFamily="2" charset="-122"/>
                <a:cs typeface="Times New Roman" panose="02020603050405020304" pitchFamily="18" charset="0"/>
              </a:rPr>
              <a:t>.假设某条 C 语言 switch </a:t>
            </a:r>
            <a:r>
              <a:rPr sz="1100" dirty="0" err="1">
                <a:latin typeface="宋体" panose="02010600030101010101" pitchFamily="2" charset="-122"/>
                <a:ea typeface="宋体" panose="02010600030101010101" pitchFamily="2" charset="-122"/>
                <a:cs typeface="Times New Roman" panose="02020603050405020304" pitchFamily="18" charset="0"/>
              </a:rPr>
              <a:t>语句编译后产生了如下的汇编代码及跳转表</a:t>
            </a:r>
            <a:r>
              <a:rPr sz="1100" dirty="0">
                <a:latin typeface="宋体" panose="02010600030101010101" pitchFamily="2" charset="-122"/>
                <a:ea typeface="宋体" panose="02010600030101010101" pitchFamily="2" charset="-122"/>
                <a:cs typeface="Times New Roman" panose="02020603050405020304" pitchFamily="18" charset="0"/>
              </a:rPr>
              <a:t>：</a:t>
            </a:r>
          </a:p>
          <a:p>
            <a:endParaRPr sz="1100" dirty="0">
              <a:latin typeface="宋体" panose="02010600030101010101" pitchFamily="2" charset="-122"/>
              <a:ea typeface="宋体" panose="02010600030101010101" pitchFamily="2" charset="-122"/>
              <a:cs typeface="Times New Roman" panose="02020603050405020304" pitchFamily="18" charset="0"/>
            </a:endParaRPr>
          </a:p>
          <a:p>
            <a:r>
              <a:rPr lang="en-US" sz="1100" dirty="0">
                <a:latin typeface="宋体" panose="02010600030101010101" pitchFamily="2" charset="-122"/>
                <a:ea typeface="宋体" panose="02010600030101010101" pitchFamily="2" charset="-122"/>
                <a:cs typeface="Times New Roman" panose="02020603050405020304" pitchFamily="18" charset="0"/>
              </a:rPr>
              <a:t>	</a:t>
            </a:r>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endParaRPr sz="1100" dirty="0">
              <a:latin typeface="宋体" panose="02010600030101010101" pitchFamily="2" charset="-122"/>
              <a:ea typeface="宋体" panose="02010600030101010101" pitchFamily="2" charset="-122"/>
              <a:cs typeface="Times New Roman" panose="02020603050405020304" pitchFamily="18" charset="0"/>
            </a:endParaRPr>
          </a:p>
          <a:p>
            <a:r>
              <a:rPr sz="1100" dirty="0" err="1">
                <a:latin typeface="宋体" panose="02010600030101010101" pitchFamily="2" charset="-122"/>
                <a:ea typeface="宋体" panose="02010600030101010101" pitchFamily="2" charset="-122"/>
                <a:cs typeface="Times New Roman" panose="02020603050405020304" pitchFamily="18" charset="0"/>
              </a:rPr>
              <a:t>在源程序中</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a:t>
            </a:r>
            <a:r>
              <a:rPr sz="1100" dirty="0" err="1">
                <a:latin typeface="宋体" panose="02010600030101010101" pitchFamily="2" charset="-122"/>
                <a:ea typeface="宋体" panose="02010600030101010101" pitchFamily="2" charset="-122"/>
                <a:cs typeface="Times New Roman" panose="02020603050405020304" pitchFamily="18" charset="0"/>
              </a:rPr>
              <a:t>下面的哪些</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a:latin typeface="宋体" panose="02010600030101010101" pitchFamily="2" charset="-122"/>
                <a:ea typeface="宋体" panose="02010600030101010101" pitchFamily="2" charset="-122"/>
                <a:cs typeface="Times New Roman" panose="02020603050405020304" pitchFamily="18" charset="0"/>
              </a:rPr>
              <a:t>个</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err="1">
                <a:latin typeface="宋体" panose="02010600030101010101" pitchFamily="2" charset="-122"/>
                <a:ea typeface="宋体" panose="02010600030101010101" pitchFamily="2" charset="-122"/>
                <a:cs typeface="Times New Roman" panose="02020603050405020304" pitchFamily="18" charset="0"/>
              </a:rPr>
              <a:t>标号出现过</a:t>
            </a:r>
            <a:r>
              <a:rPr lang="en-US" altLang="zh-CN" sz="1100" dirty="0">
                <a:latin typeface="宋体" panose="02010600030101010101" pitchFamily="2" charset="-122"/>
                <a:ea typeface="宋体" panose="02010600030101010101" pitchFamily="2" charset="-122"/>
                <a:cs typeface="Times New Roman" panose="02020603050405020304" pitchFamily="18" charset="0"/>
              </a:rPr>
              <a:t>____.</a:t>
            </a:r>
            <a:endParaRPr sz="1100" dirty="0">
              <a:latin typeface="宋体" panose="02010600030101010101" pitchFamily="2" charset="-122"/>
              <a:ea typeface="宋体" panose="02010600030101010101" pitchFamily="2" charset="-122"/>
              <a:cs typeface="Times New Roman" panose="02020603050405020304" pitchFamily="18" charset="0"/>
            </a:endParaRPr>
          </a:p>
          <a:p>
            <a:r>
              <a:rPr lang="en-US"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A. </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a:latin typeface="宋体" panose="02010600030101010101" pitchFamily="2" charset="-122"/>
                <a:ea typeface="宋体" panose="02010600030101010101" pitchFamily="2" charset="-122"/>
                <a:cs typeface="Times New Roman" panose="02020603050405020304" pitchFamily="18" charset="0"/>
              </a:rPr>
              <a:t>2</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a:latin typeface="宋体" panose="02010600030101010101" pitchFamily="2" charset="-122"/>
                <a:ea typeface="宋体" panose="02010600030101010101" pitchFamily="2" charset="-122"/>
                <a:cs typeface="Times New Roman" panose="02020603050405020304" pitchFamily="18" charset="0"/>
              </a:rPr>
              <a:t>7</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B. 1</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C. </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sz="1100" dirty="0">
                <a:latin typeface="宋体" panose="02010600030101010101" pitchFamily="2" charset="-122"/>
                <a:ea typeface="宋体" panose="02010600030101010101" pitchFamily="2" charset="-122"/>
                <a:cs typeface="Times New Roman" panose="02020603050405020304" pitchFamily="18" charset="0"/>
              </a:rPr>
              <a:t>3</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D. 5</a:t>
            </a:r>
          </a:p>
          <a:p>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rPr>
              <a:t>(	)6</a:t>
            </a:r>
            <a:r>
              <a:rPr sz="1100" dirty="0">
                <a:latin typeface="宋体" panose="02010600030101010101" pitchFamily="2" charset="-122"/>
                <a:ea typeface="宋体" panose="02010600030101010101" pitchFamily="2" charset="-122"/>
                <a:cs typeface="Times New Roman" panose="02020603050405020304" pitchFamily="18" charset="0"/>
              </a:rPr>
              <a:t>.x86 </a:t>
            </a:r>
            <a:r>
              <a:rPr sz="1100" dirty="0" err="1">
                <a:latin typeface="宋体" panose="02010600030101010101" pitchFamily="2" charset="-122"/>
                <a:ea typeface="宋体" panose="02010600030101010101" pitchFamily="2" charset="-122"/>
                <a:cs typeface="Times New Roman" panose="02020603050405020304" pitchFamily="18" charset="0"/>
              </a:rPr>
              <a:t>体系结构中</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a:t>
            </a:r>
            <a:r>
              <a:rPr sz="1100" dirty="0" err="1">
                <a:latin typeface="宋体" panose="02010600030101010101" pitchFamily="2" charset="-122"/>
                <a:ea typeface="宋体" panose="02010600030101010101" pitchFamily="2" charset="-122"/>
                <a:cs typeface="Times New Roman" panose="02020603050405020304" pitchFamily="18" charset="0"/>
              </a:rPr>
              <a:t>下面哪个说法是正确的</a:t>
            </a:r>
            <a:r>
              <a:rPr sz="1100" dirty="0">
                <a:latin typeface="宋体" panose="02010600030101010101" pitchFamily="2" charset="-122"/>
                <a:ea typeface="宋体" panose="02010600030101010101" pitchFamily="2" charset="-122"/>
                <a:cs typeface="Times New Roman" panose="02020603050405020304" pitchFamily="18" charset="0"/>
              </a:rPr>
              <a:t>？</a:t>
            </a:r>
          </a:p>
          <a:p>
            <a:pPr marL="0" lvl="1"/>
            <a:r>
              <a:rPr lang="en-US"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A. leal 指令只能够用来计算内存地址</a:t>
            </a:r>
          </a:p>
          <a:p>
            <a:pPr marL="0" lvl="1"/>
            <a:r>
              <a:rPr lang="en-US"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B. x86_64 机器可以使用栈来给函数传递参数</a:t>
            </a:r>
          </a:p>
          <a:p>
            <a:pPr marL="0" lvl="1"/>
            <a:r>
              <a:rPr lang="en-US"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C. </a:t>
            </a:r>
            <a:r>
              <a:rPr sz="1100" dirty="0" err="1">
                <a:latin typeface="宋体" panose="02010600030101010101" pitchFamily="2" charset="-122"/>
                <a:ea typeface="宋体" panose="02010600030101010101" pitchFamily="2" charset="-122"/>
                <a:cs typeface="Times New Roman" panose="02020603050405020304" pitchFamily="18" charset="0"/>
              </a:rPr>
              <a:t>在一个函数内</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a:t>
            </a:r>
            <a:r>
              <a:rPr sz="1100" dirty="0" err="1">
                <a:latin typeface="宋体" panose="02010600030101010101" pitchFamily="2" charset="-122"/>
                <a:ea typeface="宋体" panose="02010600030101010101" pitchFamily="2" charset="-122"/>
                <a:cs typeface="Times New Roman" panose="02020603050405020304" pitchFamily="18" charset="0"/>
              </a:rPr>
              <a:t>改变任一寄存器的值之前必须先将其原始数据保存在栈内</a:t>
            </a:r>
            <a:endParaRPr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en-US" sz="1100" dirty="0">
                <a:latin typeface="宋体" panose="02010600030101010101" pitchFamily="2" charset="-122"/>
                <a:ea typeface="宋体" panose="02010600030101010101" pitchFamily="2" charset="-122"/>
                <a:cs typeface="Times New Roman" panose="02020603050405020304" pitchFamily="18" charset="0"/>
              </a:rPr>
              <a:t>	</a:t>
            </a:r>
            <a:r>
              <a:rPr sz="1100" dirty="0">
                <a:latin typeface="宋体" panose="02010600030101010101" pitchFamily="2" charset="-122"/>
                <a:ea typeface="宋体" panose="02010600030101010101" pitchFamily="2" charset="-122"/>
                <a:cs typeface="Times New Roman" panose="02020603050405020304" pitchFamily="18" charset="0"/>
              </a:rPr>
              <a:t>D. </a:t>
            </a:r>
            <a:r>
              <a:rPr sz="1100" dirty="0" err="1">
                <a:latin typeface="宋体" panose="02010600030101010101" pitchFamily="2" charset="-122"/>
                <a:ea typeface="宋体" panose="02010600030101010101" pitchFamily="2" charset="-122"/>
                <a:cs typeface="Times New Roman" panose="02020603050405020304" pitchFamily="18" charset="0"/>
              </a:rPr>
              <a:t>判断两个寄存器中值大小关系</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a:t>
            </a:r>
            <a:r>
              <a:rPr sz="1100" dirty="0" err="1">
                <a:latin typeface="宋体" panose="02010600030101010101" pitchFamily="2" charset="-122"/>
                <a:ea typeface="宋体" panose="02010600030101010101" pitchFamily="2" charset="-122"/>
                <a:cs typeface="Times New Roman" panose="02020603050405020304" pitchFamily="18" charset="0"/>
              </a:rPr>
              <a:t>只需要</a:t>
            </a:r>
            <a:r>
              <a:rPr sz="1100" dirty="0">
                <a:latin typeface="宋体" panose="02010600030101010101" pitchFamily="2" charset="-122"/>
                <a:ea typeface="宋体" panose="02010600030101010101" pitchFamily="2" charset="-122"/>
                <a:cs typeface="Times New Roman" panose="02020603050405020304" pitchFamily="18" charset="0"/>
              </a:rPr>
              <a:t> SF 和 ZF 两个条件码</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p>
          <a:p>
            <a:pPr marL="0" lvl="1"/>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sym typeface="+mn-ea"/>
              </a:rPr>
              <a:t>(	)7</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下列的指令组中</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哪一组指令只改变条件码</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而不改变寄存器的值？</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A. CMP, SUB 		B. TEST, AND 		C. CMP, TEST 		D. LEAL, CMP</a:t>
            </a:r>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marL="0" lvl="1"/>
            <a:endParaRPr lang="zh-CN" altLang="en-US"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sym typeface="+mn-ea"/>
              </a:rPr>
              <a:t>(	)8</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在下列关于条件传送的说法中</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正确的是：</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A. </a:t>
            </a:r>
            <a:r>
              <a:rPr lang="zh-CN" altLang="en-US" sz="1100" dirty="0">
                <a:latin typeface="宋体" panose="02010600030101010101" pitchFamily="2" charset="-122"/>
                <a:ea typeface="宋体" panose="02010600030101010101" pitchFamily="2" charset="-122"/>
                <a:cs typeface="Times New Roman" panose="02020603050405020304" pitchFamily="18" charset="0"/>
              </a:rPr>
              <a:t>条件传送可以用来传送字节、字、双字、和 </a:t>
            </a:r>
            <a:r>
              <a:rPr lang="en-US" altLang="zh-CN" sz="1100" dirty="0">
                <a:latin typeface="宋体" panose="02010600030101010101" pitchFamily="2" charset="-122"/>
                <a:ea typeface="宋体" panose="02010600030101010101" pitchFamily="2" charset="-122"/>
                <a:cs typeface="Times New Roman" panose="02020603050405020304" pitchFamily="18" charset="0"/>
              </a:rPr>
              <a:t>4 </a:t>
            </a:r>
            <a:r>
              <a:rPr lang="zh-CN" altLang="en-US" sz="1100" dirty="0">
                <a:latin typeface="宋体" panose="02010600030101010101" pitchFamily="2" charset="-122"/>
                <a:ea typeface="宋体" panose="02010600030101010101" pitchFamily="2" charset="-122"/>
                <a:cs typeface="Times New Roman" panose="02020603050405020304" pitchFamily="18" charset="0"/>
              </a:rPr>
              <a:t>字的数据</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B. C </a:t>
            </a:r>
            <a:r>
              <a:rPr lang="zh-CN" altLang="en-US" sz="1100" dirty="0">
                <a:latin typeface="宋体" panose="02010600030101010101" pitchFamily="2" charset="-122"/>
                <a:ea typeface="宋体" panose="02010600030101010101" pitchFamily="2" charset="-122"/>
                <a:cs typeface="Times New Roman" panose="02020603050405020304" pitchFamily="18" charset="0"/>
              </a:rPr>
              <a:t>语言中的</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条件表达式都可以编译成条件传送</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C. </a:t>
            </a:r>
            <a:r>
              <a:rPr lang="zh-CN" altLang="en-US" sz="1100" dirty="0">
                <a:latin typeface="宋体" panose="02010600030101010101" pitchFamily="2" charset="-122"/>
                <a:ea typeface="宋体" panose="02010600030101010101" pitchFamily="2" charset="-122"/>
                <a:cs typeface="Times New Roman" panose="02020603050405020304" pitchFamily="18" charset="0"/>
              </a:rPr>
              <a:t>使用条件传送总可以提高代码的执行效率</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D. </a:t>
            </a:r>
            <a:r>
              <a:rPr lang="zh-CN" altLang="en-US" sz="1100" dirty="0">
                <a:latin typeface="宋体" panose="02010600030101010101" pitchFamily="2" charset="-122"/>
                <a:ea typeface="宋体" panose="02010600030101010101" pitchFamily="2" charset="-122"/>
                <a:cs typeface="Times New Roman" panose="02020603050405020304" pitchFamily="18" charset="0"/>
              </a:rPr>
              <a:t>条件传送指令不需要用后缀</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例如 </a:t>
            </a:r>
            <a:r>
              <a:rPr lang="en-US" altLang="zh-CN" sz="1100" dirty="0">
                <a:latin typeface="宋体" panose="02010600030101010101" pitchFamily="2" charset="-122"/>
                <a:ea typeface="宋体" panose="02010600030101010101" pitchFamily="2" charset="-122"/>
                <a:cs typeface="Times New Roman" panose="02020603050405020304" pitchFamily="18" charset="0"/>
              </a:rPr>
              <a:t>b, w, l, q)</a:t>
            </a:r>
            <a:r>
              <a:rPr lang="zh-CN" altLang="en-US" sz="1100" dirty="0">
                <a:latin typeface="宋体" panose="02010600030101010101" pitchFamily="2" charset="-122"/>
                <a:ea typeface="宋体" panose="02010600030101010101" pitchFamily="2" charset="-122"/>
                <a:cs typeface="Times New Roman" panose="02020603050405020304" pitchFamily="18" charset="0"/>
              </a:rPr>
              <a:t>来表明操作数的长度</a:t>
            </a: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9.</a:t>
            </a:r>
            <a:r>
              <a:rPr lang="zh-CN" altLang="en-US" sz="1100" dirty="0">
                <a:latin typeface="宋体" panose="02010600030101010101" pitchFamily="2" charset="-122"/>
                <a:ea typeface="宋体" panose="02010600030101010101" pitchFamily="2" charset="-122"/>
                <a:cs typeface="Times New Roman" panose="02020603050405020304" pitchFamily="18" charset="0"/>
              </a:rPr>
              <a:t>以下关于 </a:t>
            </a:r>
            <a:r>
              <a:rPr lang="en-US" altLang="zh-CN" sz="1100" dirty="0">
                <a:latin typeface="宋体" panose="02010600030101010101" pitchFamily="2" charset="-122"/>
                <a:ea typeface="宋体" panose="02010600030101010101" pitchFamily="2" charset="-122"/>
                <a:cs typeface="Times New Roman" panose="02020603050405020304" pitchFamily="18" charset="0"/>
              </a:rPr>
              <a:t>x86-64 </a:t>
            </a:r>
            <a:r>
              <a:rPr lang="zh-CN" altLang="en-US" sz="1100" dirty="0">
                <a:latin typeface="宋体" panose="02010600030101010101" pitchFamily="2" charset="-122"/>
                <a:ea typeface="宋体" panose="02010600030101010101" pitchFamily="2" charset="-122"/>
                <a:cs typeface="Times New Roman" panose="02020603050405020304" pitchFamily="18" charset="0"/>
              </a:rPr>
              <a:t>指令的描述</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说法正确的有几项？</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(a) </a:t>
            </a:r>
            <a:r>
              <a:rPr lang="zh-CN" altLang="en-US" sz="1100" dirty="0">
                <a:latin typeface="宋体" panose="02010600030101010101" pitchFamily="2" charset="-122"/>
                <a:ea typeface="宋体" panose="02010600030101010101" pitchFamily="2" charset="-122"/>
                <a:cs typeface="Times New Roman" panose="02020603050405020304" pitchFamily="18" charset="0"/>
              </a:rPr>
              <a:t>有符号除法指令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idivq</a:t>
            </a:r>
            <a:r>
              <a:rPr lang="en-US" altLang="zh-CN" sz="1100" dirty="0">
                <a:latin typeface="宋体" panose="02010600030101010101" pitchFamily="2" charset="-122"/>
                <a:ea typeface="宋体" panose="02010600030101010101" pitchFamily="2" charset="-122"/>
                <a:cs typeface="Times New Roman" panose="02020603050405020304" pitchFamily="18" charset="0"/>
              </a:rPr>
              <a:t> S </a:t>
            </a:r>
            <a:r>
              <a:rPr lang="zh-CN" altLang="en-US" sz="1100" dirty="0">
                <a:latin typeface="宋体" panose="02010600030101010101" pitchFamily="2" charset="-122"/>
                <a:ea typeface="宋体" panose="02010600030101010101" pitchFamily="2" charset="-122"/>
                <a:cs typeface="Times New Roman" panose="02020603050405020304" pitchFamily="18" charset="0"/>
              </a:rPr>
              <a:t>将</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rdx</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高 </a:t>
            </a:r>
            <a:r>
              <a:rPr lang="en-US" altLang="zh-CN" sz="1100" dirty="0">
                <a:latin typeface="宋体" panose="02010600030101010101" pitchFamily="2" charset="-122"/>
                <a:ea typeface="宋体" panose="02010600030101010101" pitchFamily="2" charset="-122"/>
                <a:cs typeface="Times New Roman" panose="02020603050405020304" pitchFamily="18" charset="0"/>
              </a:rPr>
              <a:t>64 </a:t>
            </a:r>
            <a:r>
              <a:rPr lang="zh-CN" altLang="en-US" sz="1100" dirty="0">
                <a:latin typeface="宋体" panose="02010600030101010101" pitchFamily="2" charset="-122"/>
                <a:ea typeface="宋体" panose="02010600030101010101" pitchFamily="2" charset="-122"/>
                <a:cs typeface="Times New Roman" panose="02020603050405020304" pitchFamily="18" charset="0"/>
              </a:rPr>
              <a:t>位</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和</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低 </a:t>
            </a:r>
            <a:r>
              <a:rPr lang="en-US" altLang="zh-CN" sz="1100" dirty="0">
                <a:latin typeface="宋体" panose="02010600030101010101" pitchFamily="2" charset="-122"/>
                <a:ea typeface="宋体" panose="02010600030101010101" pitchFamily="2" charset="-122"/>
                <a:cs typeface="Times New Roman" panose="02020603050405020304" pitchFamily="18" charset="0"/>
              </a:rPr>
              <a:t>64 </a:t>
            </a:r>
            <a:r>
              <a:rPr lang="zh-CN" altLang="en-US" sz="1100" dirty="0">
                <a:latin typeface="宋体" panose="02010600030101010101" pitchFamily="2" charset="-122"/>
                <a:ea typeface="宋体" panose="02010600030101010101" pitchFamily="2" charset="-122"/>
                <a:cs typeface="Times New Roman" panose="02020603050405020304" pitchFamily="18" charset="0"/>
              </a:rPr>
              <a:t>位</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中的</a:t>
            </a:r>
            <a:r>
              <a:rPr lang="en-US" altLang="zh-CN" sz="1100" dirty="0">
                <a:latin typeface="宋体" panose="02010600030101010101" pitchFamily="2" charset="-122"/>
                <a:ea typeface="宋体" panose="02010600030101010101" pitchFamily="2" charset="-122"/>
                <a:cs typeface="Times New Roman" panose="02020603050405020304" pitchFamily="18" charset="0"/>
              </a:rPr>
              <a:t>128 </a:t>
            </a:r>
            <a:r>
              <a:rPr lang="zh-CN" altLang="en-US" sz="1100" dirty="0">
                <a:latin typeface="宋体" panose="02010600030101010101" pitchFamily="2" charset="-122"/>
                <a:ea typeface="宋体" panose="02010600030101010101" pitchFamily="2" charset="-122"/>
                <a:cs typeface="Times New Roman" panose="02020603050405020304" pitchFamily="18" charset="0"/>
              </a:rPr>
              <a:t>位数作为被除数</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将操作数 </a:t>
            </a:r>
            <a:r>
              <a:rPr lang="en-US" altLang="zh-CN" sz="1100" dirty="0">
                <a:latin typeface="宋体" panose="02010600030101010101" pitchFamily="2" charset="-122"/>
                <a:ea typeface="宋体" panose="02010600030101010101" pitchFamily="2" charset="-122"/>
                <a:cs typeface="Times New Roman" panose="02020603050405020304" pitchFamily="18" charset="0"/>
              </a:rPr>
              <a:t>S </a:t>
            </a:r>
            <a:r>
              <a:rPr lang="zh-CN" altLang="en-US" sz="1100" dirty="0">
                <a:latin typeface="宋体" panose="02010600030101010101" pitchFamily="2" charset="-122"/>
                <a:ea typeface="宋体" panose="02010600030101010101" pitchFamily="2" charset="-122"/>
                <a:cs typeface="Times New Roman" panose="02020603050405020304" pitchFamily="18" charset="0"/>
              </a:rPr>
              <a:t>的值作为除数</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做有符号除法运算</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指令将商存在</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rdx</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寄存器中</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将余数存在</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寄存器中</a:t>
            </a:r>
            <a:r>
              <a:rPr lang="en-US" altLang="zh-CN" sz="1100" dirty="0">
                <a:latin typeface="宋体" panose="02010600030101010101" pitchFamily="2" charset="-122"/>
                <a:ea typeface="宋体" panose="02010600030101010101" pitchFamily="2" charset="-122"/>
                <a:cs typeface="Times New Roman" panose="02020603050405020304" pitchFamily="18" charset="0"/>
              </a:rPr>
              <a:t>.(b) </a:t>
            </a:r>
            <a:r>
              <a:rPr lang="zh-CN" altLang="en-US" sz="1100" dirty="0">
                <a:latin typeface="宋体" panose="02010600030101010101" pitchFamily="2" charset="-122"/>
                <a:ea typeface="宋体" panose="02010600030101010101" pitchFamily="2" charset="-122"/>
                <a:cs typeface="Times New Roman" panose="02020603050405020304" pitchFamily="18" charset="0"/>
              </a:rPr>
              <a:t>我们可以使用指令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jmp</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进行间接跳转</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跳转的目标地址由寄存器</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rax</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的值给出</a:t>
            </a:r>
            <a:r>
              <a:rPr lang="en-US" altLang="zh-CN" sz="1100" dirty="0">
                <a:latin typeface="宋体" panose="02010600030101010101" pitchFamily="2" charset="-122"/>
                <a:ea typeface="宋体" panose="02010600030101010101" pitchFamily="2" charset="-122"/>
                <a:cs typeface="Times New Roman" panose="02020603050405020304" pitchFamily="18" charset="0"/>
              </a:rPr>
              <a:t>.(c) </a:t>
            </a:r>
            <a:r>
              <a:rPr lang="zh-CN" altLang="en-US" sz="1100" dirty="0">
                <a:latin typeface="宋体" panose="02010600030101010101" pitchFamily="2" charset="-122"/>
                <a:ea typeface="宋体" panose="02010600030101010101" pitchFamily="2" charset="-122"/>
                <a:cs typeface="Times New Roman" panose="02020603050405020304" pitchFamily="18" charset="0"/>
              </a:rPr>
              <a:t>算术右移指令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shr</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的移位量既可以是一个立即数</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也可以存放在单字节寄存器</a:t>
            </a:r>
            <a:r>
              <a:rPr lang="en-US" altLang="zh-CN" sz="1100" dirty="0">
                <a:latin typeface="宋体" panose="02010600030101010101" pitchFamily="2" charset="-122"/>
                <a:ea typeface="宋体" panose="02010600030101010101" pitchFamily="2" charset="-122"/>
                <a:cs typeface="Times New Roman" panose="02020603050405020304" pitchFamily="18" charset="0"/>
              </a:rPr>
              <a:t>%cl </a:t>
            </a:r>
            <a:r>
              <a:rPr lang="zh-CN" altLang="en-US" sz="1100" dirty="0">
                <a:latin typeface="宋体" panose="02010600030101010101" pitchFamily="2" charset="-122"/>
                <a:ea typeface="宋体" panose="02010600030101010101" pitchFamily="2" charset="-122"/>
                <a:cs typeface="Times New Roman" panose="02020603050405020304" pitchFamily="18" charset="0"/>
              </a:rPr>
              <a:t>中</a:t>
            </a:r>
            <a:r>
              <a:rPr lang="en-US" altLang="zh-CN" sz="1100" dirty="0">
                <a:latin typeface="宋体" panose="02010600030101010101" pitchFamily="2" charset="-122"/>
                <a:ea typeface="宋体" panose="02010600030101010101" pitchFamily="2" charset="-122"/>
                <a:cs typeface="Times New Roman" panose="02020603050405020304" pitchFamily="18" charset="0"/>
              </a:rPr>
              <a:t>.(d)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leaq</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指令不会改变任何条件码</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endParaRPr lang="zh-CN" altLang="en-US"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A. 1			B. 2			C. 3			D. 4</a:t>
            </a:r>
          </a:p>
          <a:p>
            <a:pPr marL="0" lvl="1"/>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1100" dirty="0">
                <a:latin typeface="宋体" panose="02010600030101010101" pitchFamily="2" charset="-122"/>
                <a:ea typeface="宋体" panose="02010600030101010101" pitchFamily="2" charset="-122"/>
                <a:cs typeface="Times New Roman" panose="02020603050405020304" pitchFamily="18" charset="0"/>
              </a:rPr>
              <a:t>10.X86-64 </a:t>
            </a:r>
            <a:r>
              <a:rPr lang="zh-CN" altLang="en-US" sz="1100" dirty="0">
                <a:latin typeface="宋体" panose="02010600030101010101" pitchFamily="2" charset="-122"/>
                <a:ea typeface="宋体" panose="02010600030101010101" pitchFamily="2" charset="-122"/>
                <a:cs typeface="Times New Roman" panose="02020603050405020304" pitchFamily="18" charset="0"/>
              </a:rPr>
              <a:t>指令提供了一组条件码寄存器</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其中 </a:t>
            </a:r>
            <a:r>
              <a:rPr lang="en-US" altLang="zh-CN" sz="1100" dirty="0">
                <a:latin typeface="宋体" panose="02010600030101010101" pitchFamily="2" charset="-122"/>
                <a:ea typeface="宋体" panose="02010600030101010101" pitchFamily="2" charset="-122"/>
                <a:cs typeface="Times New Roman" panose="02020603050405020304" pitchFamily="18" charset="0"/>
              </a:rPr>
              <a:t>ZF </a:t>
            </a:r>
            <a:r>
              <a:rPr lang="zh-CN" altLang="en-US" sz="1100" dirty="0">
                <a:latin typeface="宋体" panose="02010600030101010101" pitchFamily="2" charset="-122"/>
                <a:ea typeface="宋体" panose="02010600030101010101" pitchFamily="2" charset="-122"/>
                <a:cs typeface="Times New Roman" panose="02020603050405020304" pitchFamily="18" charset="0"/>
              </a:rPr>
              <a:t>为零标志</a:t>
            </a:r>
            <a:r>
              <a:rPr lang="en-US" altLang="zh-CN" sz="1100" dirty="0">
                <a:latin typeface="宋体" panose="02010600030101010101" pitchFamily="2" charset="-122"/>
                <a:ea typeface="宋体" panose="02010600030101010101" pitchFamily="2" charset="-122"/>
                <a:cs typeface="Times New Roman" panose="02020603050405020304" pitchFamily="18" charset="0"/>
              </a:rPr>
              <a:t>,ZF=1 </a:t>
            </a:r>
            <a:r>
              <a:rPr lang="zh-CN" altLang="en-US" sz="1100" dirty="0">
                <a:latin typeface="宋体" panose="02010600030101010101" pitchFamily="2" charset="-122"/>
                <a:ea typeface="宋体" panose="02010600030101010101" pitchFamily="2" charset="-122"/>
                <a:cs typeface="Times New Roman" panose="02020603050405020304" pitchFamily="18" charset="0"/>
              </a:rPr>
              <a:t>表示最近的</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操作得出的结构为 </a:t>
            </a:r>
            <a:r>
              <a:rPr lang="en-US" altLang="zh-CN" sz="1100" dirty="0">
                <a:latin typeface="宋体" panose="02010600030101010101" pitchFamily="2" charset="-122"/>
                <a:ea typeface="宋体" panose="02010600030101010101" pitchFamily="2" charset="-122"/>
                <a:cs typeface="Times New Roman" panose="02020603050405020304" pitchFamily="18" charset="0"/>
              </a:rPr>
              <a:t>0;SF </a:t>
            </a:r>
            <a:r>
              <a:rPr lang="zh-CN" altLang="en-US" sz="1100" dirty="0">
                <a:latin typeface="宋体" panose="02010600030101010101" pitchFamily="2" charset="-122"/>
                <a:ea typeface="宋体" panose="02010600030101010101" pitchFamily="2" charset="-122"/>
                <a:cs typeface="Times New Roman" panose="02020603050405020304" pitchFamily="18" charset="0"/>
              </a:rPr>
              <a:t>为符号标志</a:t>
            </a:r>
            <a:r>
              <a:rPr lang="en-US" altLang="zh-CN" sz="1100" dirty="0">
                <a:latin typeface="宋体" panose="02010600030101010101" pitchFamily="2" charset="-122"/>
                <a:ea typeface="宋体" panose="02010600030101010101" pitchFamily="2" charset="-122"/>
                <a:cs typeface="Times New Roman" panose="02020603050405020304" pitchFamily="18" charset="0"/>
              </a:rPr>
              <a:t>,SF=1 </a:t>
            </a:r>
            <a:r>
              <a:rPr lang="zh-CN" altLang="en-US" sz="1100" dirty="0">
                <a:latin typeface="宋体" panose="02010600030101010101" pitchFamily="2" charset="-122"/>
                <a:ea typeface="宋体" panose="02010600030101010101" pitchFamily="2" charset="-122"/>
                <a:cs typeface="Times New Roman" panose="02020603050405020304" pitchFamily="18" charset="0"/>
              </a:rPr>
              <a:t>表示最近的操作得出的结果为负数</a:t>
            </a:r>
            <a:r>
              <a:rPr lang="en-US" altLang="zh-CN" sz="1100" dirty="0">
                <a:latin typeface="宋体" panose="02010600030101010101" pitchFamily="2" charset="-122"/>
                <a:ea typeface="宋体" panose="02010600030101010101" pitchFamily="2" charset="-122"/>
                <a:cs typeface="Times New Roman" panose="02020603050405020304" pitchFamily="18" charset="0"/>
              </a:rPr>
              <a:t>;OF </a:t>
            </a:r>
            <a:r>
              <a:rPr lang="zh-CN" altLang="en-US" sz="1100" dirty="0">
                <a:latin typeface="宋体" panose="02010600030101010101" pitchFamily="2" charset="-122"/>
                <a:ea typeface="宋体" panose="02010600030101010101" pitchFamily="2" charset="-122"/>
                <a:cs typeface="Times New Roman" panose="02020603050405020304" pitchFamily="18" charset="0"/>
              </a:rPr>
              <a:t>为溢出标志</a:t>
            </a:r>
            <a:r>
              <a:rPr lang="en-US" altLang="zh-CN" sz="1100" dirty="0">
                <a:latin typeface="宋体" panose="02010600030101010101" pitchFamily="2" charset="-122"/>
                <a:ea typeface="宋体" panose="02010600030101010101" pitchFamily="2" charset="-122"/>
                <a:cs typeface="Times New Roman" panose="02020603050405020304" pitchFamily="18" charset="0"/>
              </a:rPr>
              <a:t>,OF=1 </a:t>
            </a:r>
            <a:r>
              <a:rPr lang="zh-CN" altLang="en-US" sz="1100" dirty="0">
                <a:latin typeface="宋体" panose="02010600030101010101" pitchFamily="2" charset="-122"/>
                <a:ea typeface="宋体" panose="02010600030101010101" pitchFamily="2" charset="-122"/>
                <a:cs typeface="Times New Roman" panose="02020603050405020304" pitchFamily="18" charset="0"/>
              </a:rPr>
              <a:t>表示最近的操作导致一个补码溢出</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正溢出或负溢出</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当我们在一条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cmpq</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指令后使用条件跳转指令 </a:t>
            </a:r>
            <a:r>
              <a:rPr lang="en-US" altLang="zh-CN" sz="1100" dirty="0" err="1">
                <a:latin typeface="宋体" panose="02010600030101010101" pitchFamily="2" charset="-122"/>
                <a:ea typeface="宋体" panose="02010600030101010101" pitchFamily="2" charset="-122"/>
                <a:cs typeface="Times New Roman" panose="02020603050405020304" pitchFamily="18" charset="0"/>
              </a:rPr>
              <a:t>jg</a:t>
            </a:r>
            <a:r>
              <a:rPr lang="en-US" altLang="zh-CN" sz="1100" dirty="0">
                <a:latin typeface="宋体" panose="02010600030101010101" pitchFamily="2" charset="-122"/>
                <a:ea typeface="宋体" panose="02010600030101010101" pitchFamily="2" charset="-122"/>
                <a:cs typeface="Times New Roman" panose="02020603050405020304" pitchFamily="18" charset="0"/>
              </a:rPr>
              <a:t> </a:t>
            </a:r>
            <a:r>
              <a:rPr lang="zh-CN" altLang="en-US" sz="1100" dirty="0">
                <a:latin typeface="宋体" panose="02010600030101010101" pitchFamily="2" charset="-122"/>
                <a:ea typeface="宋体" panose="02010600030101010101" pitchFamily="2" charset="-122"/>
                <a:cs typeface="Times New Roman" panose="02020603050405020304" pitchFamily="18" charset="0"/>
              </a:rPr>
              <a:t>时</a:t>
            </a:r>
            <a:r>
              <a:rPr lang="en-US" altLang="zh-CN" sz="1100" dirty="0">
                <a:latin typeface="宋体" panose="02010600030101010101" pitchFamily="2" charset="-122"/>
                <a:ea typeface="宋体" panose="02010600030101010101" pitchFamily="2" charset="-122"/>
                <a:cs typeface="Times New Roman" panose="02020603050405020304" pitchFamily="18" charset="0"/>
              </a:rPr>
              <a:t>,</a:t>
            </a:r>
            <a:r>
              <a:rPr lang="zh-CN" altLang="en-US" sz="1100" dirty="0">
                <a:latin typeface="宋体" panose="02010600030101010101" pitchFamily="2" charset="-122"/>
                <a:ea typeface="宋体" panose="02010600030101010101" pitchFamily="2" charset="-122"/>
                <a:cs typeface="Times New Roman" panose="02020603050405020304" pitchFamily="18" charset="0"/>
              </a:rPr>
              <a:t>那么发生跳转等价</a:t>
            </a:r>
          </a:p>
          <a:p>
            <a:pPr marL="0" lvl="1"/>
            <a:r>
              <a:rPr lang="zh-CN" altLang="en-US" sz="1100" dirty="0">
                <a:latin typeface="宋体" panose="02010600030101010101" pitchFamily="2" charset="-122"/>
                <a:ea typeface="宋体" panose="02010600030101010101" pitchFamily="2" charset="-122"/>
                <a:cs typeface="Times New Roman" panose="02020603050405020304" pitchFamily="18" charset="0"/>
              </a:rPr>
              <a:t>于以下哪一个表达式的结果为 </a:t>
            </a:r>
            <a:r>
              <a:rPr lang="en-US" altLang="zh-CN" sz="1100" dirty="0">
                <a:latin typeface="宋体" panose="02010600030101010101" pitchFamily="2" charset="-122"/>
                <a:ea typeface="宋体" panose="02010600030101010101" pitchFamily="2" charset="-122"/>
                <a:cs typeface="Times New Roman" panose="02020603050405020304" pitchFamily="18" charset="0"/>
              </a:rPr>
              <a:t>1</a:t>
            </a:r>
            <a:r>
              <a:rPr lang="zh-CN" altLang="en-US" sz="1100" dirty="0">
                <a:latin typeface="宋体" panose="02010600030101010101" pitchFamily="2" charset="-122"/>
                <a:ea typeface="宋体" panose="02010600030101010101" pitchFamily="2" charset="-122"/>
                <a:cs typeface="Times New Roman" panose="02020603050405020304" pitchFamily="18" charset="0"/>
              </a:rPr>
              <a:t>？</a:t>
            </a:r>
          </a:p>
          <a:p>
            <a:pPr marL="0" lvl="1"/>
            <a:r>
              <a:rPr lang="en-US" altLang="zh-CN" sz="1100" dirty="0">
                <a:latin typeface="宋体" panose="02010600030101010101" pitchFamily="2" charset="-122"/>
                <a:ea typeface="宋体" panose="02010600030101010101" pitchFamily="2" charset="-122"/>
                <a:cs typeface="Times New Roman" panose="02020603050405020304" pitchFamily="18" charset="0"/>
              </a:rPr>
              <a:t>A. ~(SF ^ OF) &amp; ~ZF		B. ~(SF ^ OF)		C. SF ^ OF		D.(SF^OF)|ZF</a:t>
            </a:r>
          </a:p>
          <a:p>
            <a:pPr marL="0" lvl="1"/>
            <a:endParaRPr lang="en-US" altLang="zh-CN" sz="1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9" name="矩形 58"/>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1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100" dirty="0">
                <a:latin typeface="Times New Roman" panose="02020603050405020304" pitchFamily="18" charset="0"/>
                <a:ea typeface="宋体" panose="02010600030101010101" pitchFamily="2" charset="-122"/>
                <a:cs typeface="Times New Roman" panose="02020603050405020304" pitchFamily="18" charset="0"/>
              </a:rPr>
              <a:t>页</a:t>
            </a:r>
            <a:endParaRPr lang="zh-CN" altLang="zh-CN" sz="11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176C94CE-B09D-4583-A498-47B01DEAAA19}"/>
              </a:ext>
            </a:extLst>
          </p:cNvPr>
          <p:cNvGraphicFramePr>
            <a:graphicFrameLocks noGrp="1"/>
          </p:cNvGraphicFramePr>
          <p:nvPr>
            <p:extLst>
              <p:ext uri="{D42A27DB-BD31-4B8C-83A1-F6EECF244321}">
                <p14:modId xmlns:p14="http://schemas.microsoft.com/office/powerpoint/2010/main" val="3495621791"/>
              </p:ext>
            </p:extLst>
          </p:nvPr>
        </p:nvGraphicFramePr>
        <p:xfrm>
          <a:off x="2103120" y="2412546"/>
          <a:ext cx="2936240" cy="1676400"/>
        </p:xfrm>
        <a:graphic>
          <a:graphicData uri="http://schemas.openxmlformats.org/drawingml/2006/table">
            <a:tbl>
              <a:tblPr firstRow="1" firstCol="1" lastRow="1" lastCol="1" bandRow="1" bandCol="1">
                <a:tableStyleId>{F5AB1C69-6EDB-4FF4-983F-18BD219EF322}</a:tableStyleId>
              </a:tblPr>
              <a:tblGrid>
                <a:gridCol w="1798801">
                  <a:extLst>
                    <a:ext uri="{9D8B030D-6E8A-4147-A177-3AD203B41FA5}">
                      <a16:colId xmlns:a16="http://schemas.microsoft.com/office/drawing/2014/main" val="191921581"/>
                    </a:ext>
                  </a:extLst>
                </a:gridCol>
                <a:gridCol w="1137439">
                  <a:extLst>
                    <a:ext uri="{9D8B030D-6E8A-4147-A177-3AD203B41FA5}">
                      <a16:colId xmlns:a16="http://schemas.microsoft.com/office/drawing/2014/main" val="1806166322"/>
                    </a:ext>
                  </a:extLst>
                </a:gridCol>
              </a:tblGrid>
              <a:tr h="1651612">
                <a:tc>
                  <a:txBody>
                    <a:bodyPr/>
                    <a:lstStyle/>
                    <a:p>
                      <a:pPr>
                        <a:spcAft>
                          <a:spcPts val="0"/>
                        </a:spcAft>
                      </a:pPr>
                      <a:r>
                        <a:rPr lang="en-US" sz="1100" b="0" dirty="0" err="1">
                          <a:solidFill>
                            <a:schemeClr val="tx1"/>
                          </a:solidFill>
                          <a:effectLst/>
                          <a:latin typeface="Times New Roman" panose="02020603050405020304" pitchFamily="18" charset="0"/>
                          <a:cs typeface="Times New Roman" panose="02020603050405020304" pitchFamily="18" charset="0"/>
                        </a:rPr>
                        <a:t>movl</a:t>
                      </a:r>
                      <a:r>
                        <a:rPr lang="en-US" sz="1100" b="0" dirty="0">
                          <a:solidFill>
                            <a:schemeClr val="tx1"/>
                          </a:solidFill>
                          <a:effectLst/>
                          <a:latin typeface="Times New Roman" panose="02020603050405020304" pitchFamily="18" charset="0"/>
                          <a:cs typeface="Times New Roman" panose="02020603050405020304" pitchFamily="18" charset="0"/>
                        </a:rPr>
                        <a:t> 8(%</a:t>
                      </a:r>
                      <a:r>
                        <a:rPr lang="en-US" sz="1100" b="0" dirty="0" err="1">
                          <a:solidFill>
                            <a:schemeClr val="tx1"/>
                          </a:solidFill>
                          <a:effectLst/>
                          <a:latin typeface="Times New Roman" panose="02020603050405020304" pitchFamily="18" charset="0"/>
                          <a:cs typeface="Times New Roman" panose="02020603050405020304" pitchFamily="18" charset="0"/>
                        </a:rPr>
                        <a:t>ebp</a:t>
                      </a:r>
                      <a:r>
                        <a:rPr lang="en-US" sz="1100" b="0" dirty="0">
                          <a:solidFill>
                            <a:schemeClr val="tx1"/>
                          </a:solidFill>
                          <a:effectLst/>
                          <a:latin typeface="Times New Roman" panose="02020603050405020304" pitchFamily="18" charset="0"/>
                          <a:cs typeface="Times New Roman" panose="02020603050405020304" pitchFamily="18" charset="0"/>
                        </a:rPr>
                        <a:t>), %</a:t>
                      </a:r>
                      <a:r>
                        <a:rPr lang="en-US" sz="1100" b="0" dirty="0" err="1">
                          <a:solidFill>
                            <a:schemeClr val="tx1"/>
                          </a:solidFill>
                          <a:effectLst/>
                          <a:latin typeface="Times New Roman" panose="02020603050405020304" pitchFamily="18" charset="0"/>
                          <a:cs typeface="Times New Roman" panose="02020603050405020304" pitchFamily="18" charset="0"/>
                        </a:rPr>
                        <a:t>eax</a:t>
                      </a:r>
                      <a:r>
                        <a:rPr lang="en-US" sz="1100" b="0" dirty="0">
                          <a:solidFill>
                            <a:schemeClr val="tx1"/>
                          </a:solidFill>
                          <a:effectLst/>
                          <a:latin typeface="Times New Roman" panose="02020603050405020304" pitchFamily="18" charset="0"/>
                          <a:cs typeface="Times New Roman" panose="02020603050405020304" pitchFamily="18" charset="0"/>
                        </a:rPr>
                        <a:t> </a:t>
                      </a:r>
                    </a:p>
                    <a:p>
                      <a:pPr>
                        <a:spcAft>
                          <a:spcPts val="0"/>
                        </a:spcAft>
                      </a:pPr>
                      <a:r>
                        <a:rPr lang="en-US" sz="1100" b="0" dirty="0" err="1">
                          <a:solidFill>
                            <a:schemeClr val="tx1"/>
                          </a:solidFill>
                          <a:effectLst/>
                          <a:latin typeface="Times New Roman" panose="02020603050405020304" pitchFamily="18" charset="0"/>
                          <a:cs typeface="Times New Roman" panose="02020603050405020304" pitchFamily="18" charset="0"/>
                        </a:rPr>
                        <a:t>subl</a:t>
                      </a:r>
                      <a:r>
                        <a:rPr lang="en-US" sz="1100" b="0" dirty="0">
                          <a:solidFill>
                            <a:schemeClr val="tx1"/>
                          </a:solidFill>
                          <a:effectLst/>
                          <a:latin typeface="Times New Roman" panose="02020603050405020304" pitchFamily="18" charset="0"/>
                          <a:cs typeface="Times New Roman" panose="02020603050405020304" pitchFamily="18" charset="0"/>
                        </a:rPr>
                        <a:t> $48, %</a:t>
                      </a:r>
                      <a:r>
                        <a:rPr lang="en-US" sz="1100" b="0" dirty="0" err="1">
                          <a:solidFill>
                            <a:schemeClr val="tx1"/>
                          </a:solidFill>
                          <a:effectLst/>
                          <a:latin typeface="Times New Roman" panose="02020603050405020304" pitchFamily="18" charset="0"/>
                          <a:cs typeface="Times New Roman" panose="02020603050405020304" pitchFamily="18" charset="0"/>
                        </a:rPr>
                        <a:t>eax</a:t>
                      </a:r>
                      <a:r>
                        <a:rPr lang="en-US" sz="1100" b="0" dirty="0">
                          <a:solidFill>
                            <a:schemeClr val="tx1"/>
                          </a:solidFill>
                          <a:effectLst/>
                          <a:latin typeface="Times New Roman" panose="02020603050405020304" pitchFamily="18" charset="0"/>
                          <a:cs typeface="Times New Roman" panose="02020603050405020304" pitchFamily="18" charset="0"/>
                        </a:rPr>
                        <a:t> </a:t>
                      </a:r>
                    </a:p>
                    <a:p>
                      <a:pPr>
                        <a:spcAft>
                          <a:spcPts val="0"/>
                        </a:spcAft>
                      </a:pPr>
                      <a:r>
                        <a:rPr lang="en-US" sz="1100" b="0" dirty="0" err="1">
                          <a:solidFill>
                            <a:schemeClr val="tx1"/>
                          </a:solidFill>
                          <a:effectLst/>
                          <a:latin typeface="Times New Roman" panose="02020603050405020304" pitchFamily="18" charset="0"/>
                          <a:cs typeface="Times New Roman" panose="02020603050405020304" pitchFamily="18" charset="0"/>
                        </a:rPr>
                        <a:t>cmpl</a:t>
                      </a:r>
                      <a:r>
                        <a:rPr lang="en-US" sz="1100" b="0" dirty="0">
                          <a:solidFill>
                            <a:schemeClr val="tx1"/>
                          </a:solidFill>
                          <a:effectLst/>
                          <a:latin typeface="Times New Roman" panose="02020603050405020304" pitchFamily="18" charset="0"/>
                          <a:cs typeface="Times New Roman" panose="02020603050405020304" pitchFamily="18" charset="0"/>
                        </a:rPr>
                        <a:t> $8,</a:t>
                      </a:r>
                      <a:r>
                        <a:rPr lang="en-US" sz="1100" b="0" spc="-15"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a:t>
                      </a:r>
                      <a:r>
                        <a:rPr lang="en-US" sz="1100" b="0" dirty="0" err="1">
                          <a:solidFill>
                            <a:schemeClr val="tx1"/>
                          </a:solidFill>
                          <a:effectLst/>
                          <a:latin typeface="Times New Roman" panose="02020603050405020304" pitchFamily="18" charset="0"/>
                          <a:cs typeface="Times New Roman" panose="02020603050405020304" pitchFamily="18" charset="0"/>
                        </a:rPr>
                        <a:t>eax</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ja .L2</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err="1">
                          <a:solidFill>
                            <a:schemeClr val="tx1"/>
                          </a:solidFill>
                          <a:effectLst/>
                          <a:latin typeface="Times New Roman" panose="02020603050405020304" pitchFamily="18" charset="0"/>
                          <a:cs typeface="Times New Roman" panose="02020603050405020304" pitchFamily="18" charset="0"/>
                        </a:rPr>
                        <a:t>jmp</a:t>
                      </a:r>
                      <a:r>
                        <a:rPr lang="en-US" sz="1100" b="0" dirty="0">
                          <a:solidFill>
                            <a:schemeClr val="tx1"/>
                          </a:solidFill>
                          <a:effectLst/>
                          <a:latin typeface="Times New Roman" panose="02020603050405020304" pitchFamily="18" charset="0"/>
                          <a:cs typeface="Times New Roman" panose="02020603050405020304" pitchFamily="18" charset="0"/>
                        </a:rPr>
                        <a:t> *.L7(, %</a:t>
                      </a:r>
                      <a:r>
                        <a:rPr lang="en-US" sz="1100" b="0" dirty="0" err="1">
                          <a:solidFill>
                            <a:schemeClr val="tx1"/>
                          </a:solidFill>
                          <a:effectLst/>
                          <a:latin typeface="Times New Roman" panose="02020603050405020304" pitchFamily="18" charset="0"/>
                          <a:cs typeface="Times New Roman" panose="02020603050405020304" pitchFamily="18" charset="0"/>
                        </a:rPr>
                        <a:t>eax</a:t>
                      </a:r>
                      <a:r>
                        <a:rPr lang="en-US" sz="1100" b="0" dirty="0">
                          <a:solidFill>
                            <a:schemeClr val="tx1"/>
                          </a:solidFill>
                          <a:effectLst/>
                          <a:latin typeface="Times New Roman" panose="02020603050405020304" pitchFamily="18" charset="0"/>
                          <a:cs typeface="Times New Roman" panose="02020603050405020304" pitchFamily="18" charset="0"/>
                        </a:rPr>
                        <a:t>, 4)</a:t>
                      </a:r>
                      <a:endParaRPr lang="zh-CN" sz="11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mpd="sng">
                      <a:noFill/>
                    </a:lnL>
                    <a:lnR w="12700" cmpd="sng">
                      <a:noFill/>
                    </a:lnR>
                    <a:lnT w="38100" cmpd="sng">
                      <a:noFill/>
                    </a:lnT>
                    <a:lnB w="38100" cmpd="sng">
                      <a:noFill/>
                    </a:lnB>
                    <a:lnTlToBr w="12700" cmpd="sng">
                      <a:noFill/>
                      <a:prstDash val="solid"/>
                    </a:lnTlToBr>
                    <a:lnBlToTr w="12700" cmpd="sng">
                      <a:noFill/>
                      <a:prstDash val="solid"/>
                    </a:lnBlToTr>
                    <a:solidFill>
                      <a:schemeClr val="bg1"/>
                    </a:solidFill>
                  </a:tcPr>
                </a:tc>
                <a:tc>
                  <a:txBody>
                    <a:bodyPr/>
                    <a:lstStyle/>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.L7:</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.L3</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.L2</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.L2</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.L5</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.L4</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.L5</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.L6</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.L2</a:t>
                      </a:r>
                      <a:endParaRPr lang="zh-CN" sz="1100" b="0" dirty="0">
                        <a:solidFill>
                          <a:schemeClr val="tx1"/>
                        </a:solidFill>
                        <a:effectLst/>
                        <a:latin typeface="Times New Roman" panose="02020603050405020304" pitchFamily="18" charset="0"/>
                        <a:cs typeface="Times New Roman" panose="02020603050405020304" pitchFamily="18" charset="0"/>
                      </a:endParaRPr>
                    </a:p>
                    <a:p>
                      <a:pPr>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.long</a:t>
                      </a:r>
                      <a:r>
                        <a:rPr lang="en-US" sz="1100" b="0" spc="-20" dirty="0">
                          <a:solidFill>
                            <a:schemeClr val="tx1"/>
                          </a:solidFill>
                          <a:effectLst/>
                          <a:latin typeface="Times New Roman" panose="02020603050405020304" pitchFamily="18" charset="0"/>
                          <a:cs typeface="Times New Roman" panose="02020603050405020304" pitchFamily="18" charset="0"/>
                        </a:rPr>
                        <a:t> </a:t>
                      </a:r>
                      <a:r>
                        <a:rPr lang="en-US" sz="1100" b="0" dirty="0">
                          <a:solidFill>
                            <a:schemeClr val="tx1"/>
                          </a:solidFill>
                          <a:effectLst/>
                          <a:latin typeface="Times New Roman" panose="02020603050405020304" pitchFamily="18" charset="0"/>
                          <a:cs typeface="Times New Roman" panose="02020603050405020304" pitchFamily="18" charset="0"/>
                        </a:rPr>
                        <a:t>.L3</a:t>
                      </a:r>
                      <a:endParaRPr lang="zh-CN" sz="11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lnL w="12700" cmpd="sng">
                      <a:noFill/>
                    </a:lnL>
                    <a:lnR w="12700" cmpd="sng">
                      <a:noFill/>
                    </a:lnR>
                    <a:lnT w="381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5845769"/>
                  </a:ext>
                </a:extLst>
              </a:tr>
            </a:tbl>
          </a:graphicData>
        </a:graphic>
      </p:graphicFrame>
      <p:sp>
        <p:nvSpPr>
          <p:cNvPr id="2" name="文本框 1">
            <a:extLst>
              <a:ext uri="{FF2B5EF4-FFF2-40B4-BE49-F238E27FC236}">
                <a16:creationId xmlns:a16="http://schemas.microsoft.com/office/drawing/2014/main" id="{3C07E5E3-C4D9-453E-A74F-B99CC683DBB4}"/>
              </a:ext>
            </a:extLst>
          </p:cNvPr>
          <p:cNvSpPr txBox="1"/>
          <p:nvPr/>
        </p:nvSpPr>
        <p:spPr>
          <a:xfrm>
            <a:off x="2069351" y="2374107"/>
            <a:ext cx="2467202" cy="1753277"/>
          </a:xfrm>
          <a:prstGeom prst="rect">
            <a:avLst/>
          </a:prstGeom>
          <a:noFill/>
          <a:ln>
            <a:solidFill>
              <a:schemeClr val="tx1"/>
            </a:solidFill>
          </a:ln>
        </p:spPr>
        <p:txBody>
          <a:bodyPr wrap="square" rtlCol="0">
            <a:spAutoFit/>
          </a:bodyPr>
          <a:lstStyle/>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17" name="矩形 16"/>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18" name="矩形 17"/>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grpSp>
        <p:nvGrpSpPr>
          <p:cNvPr id="19" name="组合 18"/>
          <p:cNvGrpSpPr/>
          <p:nvPr/>
        </p:nvGrpSpPr>
        <p:grpSpPr>
          <a:xfrm>
            <a:off x="30514" y="950832"/>
            <a:ext cx="266906" cy="8004335"/>
            <a:chOff x="6418498" y="915916"/>
            <a:chExt cx="409023" cy="7921803"/>
          </a:xfrm>
        </p:grpSpPr>
        <p:sp>
          <p:nvSpPr>
            <p:cNvPr id="20" name="矩形 19"/>
            <p:cNvSpPr/>
            <p:nvPr/>
          </p:nvSpPr>
          <p:spPr>
            <a:xfrm>
              <a:off x="6418498" y="58876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1" name="矩形 20"/>
            <p:cNvSpPr/>
            <p:nvPr/>
          </p:nvSpPr>
          <p:spPr>
            <a:xfrm>
              <a:off x="6418498" y="55980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2" name="矩形 21"/>
            <p:cNvSpPr/>
            <p:nvPr/>
          </p:nvSpPr>
          <p:spPr>
            <a:xfrm>
              <a:off x="6418499" y="528448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3" name="矩形 22"/>
            <p:cNvSpPr/>
            <p:nvPr/>
          </p:nvSpPr>
          <p:spPr>
            <a:xfrm>
              <a:off x="6418498" y="499492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4" name="矩形 23"/>
            <p:cNvSpPr/>
            <p:nvPr/>
          </p:nvSpPr>
          <p:spPr>
            <a:xfrm>
              <a:off x="6418498" y="470536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5" name="矩形 24"/>
            <p:cNvSpPr/>
            <p:nvPr/>
          </p:nvSpPr>
          <p:spPr>
            <a:xfrm>
              <a:off x="6418499" y="44398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6" name="矩形 25"/>
            <p:cNvSpPr/>
            <p:nvPr/>
          </p:nvSpPr>
          <p:spPr>
            <a:xfrm>
              <a:off x="6418498" y="41502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7" name="矩形 26"/>
            <p:cNvSpPr/>
            <p:nvPr/>
          </p:nvSpPr>
          <p:spPr>
            <a:xfrm>
              <a:off x="6418498" y="38607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8" name="矩形 27"/>
            <p:cNvSpPr/>
            <p:nvPr/>
          </p:nvSpPr>
          <p:spPr>
            <a:xfrm>
              <a:off x="6418499" y="87920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9" name="矩形 28"/>
            <p:cNvSpPr/>
            <p:nvPr/>
          </p:nvSpPr>
          <p:spPr>
            <a:xfrm>
              <a:off x="6418498" y="85024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0" name="矩形 29"/>
            <p:cNvSpPr/>
            <p:nvPr/>
          </p:nvSpPr>
          <p:spPr>
            <a:xfrm>
              <a:off x="6418498" y="82128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1" name="矩形 30"/>
            <p:cNvSpPr/>
            <p:nvPr/>
          </p:nvSpPr>
          <p:spPr>
            <a:xfrm>
              <a:off x="6418499" y="78993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2" name="矩形 31"/>
            <p:cNvSpPr/>
            <p:nvPr/>
          </p:nvSpPr>
          <p:spPr>
            <a:xfrm>
              <a:off x="6418498" y="760974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3" name="矩形 32"/>
            <p:cNvSpPr/>
            <p:nvPr/>
          </p:nvSpPr>
          <p:spPr>
            <a:xfrm>
              <a:off x="6418498" y="7320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4" name="矩形 33"/>
            <p:cNvSpPr/>
            <p:nvPr/>
          </p:nvSpPr>
          <p:spPr>
            <a:xfrm>
              <a:off x="6418499" y="70546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5" name="矩形 34"/>
            <p:cNvSpPr/>
            <p:nvPr/>
          </p:nvSpPr>
          <p:spPr>
            <a:xfrm>
              <a:off x="6418498" y="67650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6" name="矩形 35"/>
            <p:cNvSpPr/>
            <p:nvPr/>
          </p:nvSpPr>
          <p:spPr>
            <a:xfrm>
              <a:off x="6418498" y="647552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7" name="矩形 36"/>
            <p:cNvSpPr/>
            <p:nvPr/>
          </p:nvSpPr>
          <p:spPr>
            <a:xfrm>
              <a:off x="6418499" y="6177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8" name="矩形 37"/>
            <p:cNvSpPr/>
            <p:nvPr/>
          </p:nvSpPr>
          <p:spPr>
            <a:xfrm>
              <a:off x="6418498" y="3530732"/>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9" name="矩形 38"/>
            <p:cNvSpPr/>
            <p:nvPr/>
          </p:nvSpPr>
          <p:spPr>
            <a:xfrm>
              <a:off x="6418499" y="323239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0" name="矩形 39"/>
            <p:cNvSpPr/>
            <p:nvPr/>
          </p:nvSpPr>
          <p:spPr>
            <a:xfrm>
              <a:off x="6418498" y="29428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1" name="矩形 40"/>
            <p:cNvSpPr/>
            <p:nvPr/>
          </p:nvSpPr>
          <p:spPr>
            <a:xfrm>
              <a:off x="6418498" y="26532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2" name="矩形 41"/>
            <p:cNvSpPr/>
            <p:nvPr/>
          </p:nvSpPr>
          <p:spPr>
            <a:xfrm>
              <a:off x="6418499" y="23397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3" name="矩形 42"/>
            <p:cNvSpPr/>
            <p:nvPr/>
          </p:nvSpPr>
          <p:spPr>
            <a:xfrm>
              <a:off x="6418498" y="20501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4" name="矩形 43"/>
            <p:cNvSpPr/>
            <p:nvPr/>
          </p:nvSpPr>
          <p:spPr>
            <a:xfrm>
              <a:off x="6418498" y="17605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5" name="矩形 44"/>
            <p:cNvSpPr/>
            <p:nvPr/>
          </p:nvSpPr>
          <p:spPr>
            <a:xfrm>
              <a:off x="6418499" y="14950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6" name="矩形 45"/>
            <p:cNvSpPr/>
            <p:nvPr/>
          </p:nvSpPr>
          <p:spPr>
            <a:xfrm>
              <a:off x="6418498" y="12054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7" name="矩形 46"/>
            <p:cNvSpPr/>
            <p:nvPr/>
          </p:nvSpPr>
          <p:spPr>
            <a:xfrm>
              <a:off x="6418498" y="91591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grpSp>
      <p:cxnSp>
        <p:nvCxnSpPr>
          <p:cNvPr id="52" name="直接连接符 51"/>
          <p:cNvCxnSpPr/>
          <p:nvPr/>
        </p:nvCxnSpPr>
        <p:spPr>
          <a:xfrm>
            <a:off x="660400" y="241790"/>
            <a:ext cx="12700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26000" y="241790"/>
            <a:ext cx="1413435" cy="0"/>
          </a:xfrm>
          <a:prstGeom prst="line">
            <a:avLst/>
          </a:prstGeom>
        </p:spPr>
        <p:style>
          <a:lnRef idx="1">
            <a:schemeClr val="dk1"/>
          </a:lnRef>
          <a:fillRef idx="0">
            <a:schemeClr val="dk1"/>
          </a:fillRef>
          <a:effectRef idx="0">
            <a:schemeClr val="dk1"/>
          </a:effectRef>
          <a:fontRef idx="minor">
            <a:schemeClr val="tx1"/>
          </a:fontRef>
        </p:style>
      </p:cxnSp>
      <p:sp>
        <p:nvSpPr>
          <p:cNvPr id="48" name="矩形 47"/>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9" name="矩形: 圆角 48"/>
          <p:cNvSpPr/>
          <p:nvPr/>
        </p:nvSpPr>
        <p:spPr>
          <a:xfrm>
            <a:off x="404998" y="549597"/>
            <a:ext cx="5932096" cy="893124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54" name="矩形 53"/>
          <p:cNvSpPr/>
          <p:nvPr/>
        </p:nvSpPr>
        <p:spPr>
          <a:xfrm>
            <a:off x="741717" y="841017"/>
            <a:ext cx="5833785" cy="600164"/>
          </a:xfrm>
          <a:prstGeom prst="rect">
            <a:avLst/>
          </a:prstGeom>
        </p:spPr>
        <p:txBody>
          <a:bodyPr wrap="square">
            <a:spAutoFit/>
          </a:bodyPr>
          <a:lstStyle/>
          <a:p>
            <a:pPr marL="0" lvl="1"/>
            <a:endParaRPr lang="en-US" altLang="zh-CN" sz="1100" dirty="0">
              <a:latin typeface="Arial" panose="020B0604020202020204" pitchFamily="34" charset="0"/>
              <a:ea typeface="宋体" panose="02010600030101010101" pitchFamily="2" charset="-122"/>
              <a:cs typeface="Arial" panose="020B0604020202020204" pitchFamily="34" charset="0"/>
              <a:sym typeface="+mn-ea"/>
            </a:endParaRPr>
          </a:p>
          <a:p>
            <a:pPr marL="0" lvl="1"/>
            <a:endParaRPr lang="en-US" altLang="zh-CN" sz="1100" dirty="0">
              <a:latin typeface="Arial" panose="020B0604020202020204" pitchFamily="34" charset="0"/>
              <a:ea typeface="宋体" panose="02010600030101010101" pitchFamily="2" charset="-122"/>
              <a:cs typeface="Arial" panose="020B0604020202020204" pitchFamily="34" charset="0"/>
            </a:endParaRPr>
          </a:p>
          <a:p>
            <a:pPr marL="0" lvl="1" fontAlgn="base">
              <a:spcBef>
                <a:spcPct val="0"/>
              </a:spcBef>
              <a:spcAft>
                <a:spcPct val="0"/>
              </a:spcAft>
            </a:pPr>
            <a:endParaRPr lang="en-US" altLang="zh-CN" sz="1100" dirty="0">
              <a:latin typeface="Arial" panose="020B0604020202020204" pitchFamily="34" charset="0"/>
              <a:ea typeface="宋体" panose="02010600030101010101" pitchFamily="2" charset="-122"/>
              <a:cs typeface="Arial" panose="020B0604020202020204" pitchFamily="34" charset="0"/>
            </a:endParaRPr>
          </a:p>
        </p:txBody>
      </p:sp>
      <p:sp>
        <p:nvSpPr>
          <p:cNvPr id="59" name="矩形 58"/>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Arial" panose="020B0604020202020204" pitchFamily="34" charset="0"/>
                <a:ea typeface="宋体" panose="02010600030101010101" pitchFamily="2" charset="-122"/>
                <a:cs typeface="Arial" panose="020B0604020202020204" pitchFamily="34" charset="0"/>
              </a:rPr>
              <a:t>第</a:t>
            </a:r>
            <a:r>
              <a:rPr lang="en-US" altLang="zh-CN" sz="1100" dirty="0">
                <a:latin typeface="Arial" panose="020B0604020202020204" pitchFamily="34" charset="0"/>
                <a:ea typeface="宋体" panose="02010600030101010101" pitchFamily="2" charset="-122"/>
                <a:cs typeface="Arial" panose="020B0604020202020204" pitchFamily="34" charset="0"/>
              </a:rPr>
              <a:t>3</a:t>
            </a:r>
            <a:r>
              <a:rPr lang="zh-CN" altLang="en-US" sz="1100" dirty="0">
                <a:latin typeface="Arial" panose="020B0604020202020204" pitchFamily="34" charset="0"/>
                <a:ea typeface="宋体" panose="02010600030101010101" pitchFamily="2" charset="-122"/>
                <a:cs typeface="Arial" panose="020B0604020202020204" pitchFamily="34" charset="0"/>
              </a:rPr>
              <a:t>页</a:t>
            </a:r>
            <a:endParaRPr lang="zh-CN" altLang="zh-CN" sz="1100" dirty="0">
              <a:latin typeface="Arial" panose="020B0604020202020204" pitchFamily="34" charset="0"/>
              <a:ea typeface="宋体" panose="02010600030101010101" pitchFamily="2" charset="-122"/>
              <a:cs typeface="Arial" panose="020B0604020202020204" pitchFamily="34" charset="0"/>
            </a:endParaRPr>
          </a:p>
        </p:txBody>
      </p:sp>
      <p:sp>
        <p:nvSpPr>
          <p:cNvPr id="62" name="Text Box 17"/>
          <p:cNvSpPr txBox="1">
            <a:spLocks noChangeArrowheads="1"/>
          </p:cNvSpPr>
          <p:nvPr/>
        </p:nvSpPr>
        <p:spPr bwMode="auto">
          <a:xfrm>
            <a:off x="5032375" y="3275619"/>
            <a:ext cx="109538"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矩形 1">
            <a:extLst>
              <a:ext uri="{FF2B5EF4-FFF2-40B4-BE49-F238E27FC236}">
                <a16:creationId xmlns:a16="http://schemas.microsoft.com/office/drawing/2014/main" id="{B989601D-08D2-4274-A568-D3A9BFFAB51C}"/>
              </a:ext>
            </a:extLst>
          </p:cNvPr>
          <p:cNvSpPr/>
          <p:nvPr/>
        </p:nvSpPr>
        <p:spPr>
          <a:xfrm>
            <a:off x="568167" y="624070"/>
            <a:ext cx="3429000" cy="261610"/>
          </a:xfrm>
          <a:prstGeom prst="rect">
            <a:avLst/>
          </a:prstGeom>
        </p:spPr>
        <p:txBody>
          <a:bodyPr>
            <a:spAutoFit/>
          </a:bodyPr>
          <a:lstStyle/>
          <a:p>
            <a:r>
              <a:rPr lang="zh-CN" altLang="en-US" sz="1100" dirty="0">
                <a:ln w="0"/>
                <a:latin typeface="Arial" panose="020B0604020202020204" pitchFamily="34" charset="0"/>
                <a:ea typeface="宋体" panose="02010600030101010101" pitchFamily="2" charset="-122"/>
                <a:cs typeface="Arial" panose="020B0604020202020204" pitchFamily="34" charset="0"/>
              </a:rPr>
              <a:t>二、非选择题</a:t>
            </a:r>
            <a:r>
              <a:rPr lang="en-US" altLang="zh-CN" sz="1100" dirty="0">
                <a:ln w="0"/>
                <a:latin typeface="Arial" panose="020B0604020202020204" pitchFamily="34" charset="0"/>
                <a:ea typeface="宋体" panose="02010600030101010101" pitchFamily="2" charset="-122"/>
                <a:cs typeface="Arial" panose="020B0604020202020204" pitchFamily="34" charset="0"/>
              </a:rPr>
              <a:t>(60</a:t>
            </a:r>
            <a:r>
              <a:rPr lang="zh-CN" altLang="en-US" sz="1100" dirty="0">
                <a:ln w="0"/>
                <a:latin typeface="Arial" panose="020B0604020202020204" pitchFamily="34" charset="0"/>
                <a:ea typeface="宋体" panose="02010600030101010101" pitchFamily="2" charset="-122"/>
                <a:cs typeface="Arial" panose="020B0604020202020204" pitchFamily="34" charset="0"/>
              </a:rPr>
              <a:t>分</a:t>
            </a:r>
            <a:r>
              <a:rPr lang="en-US" altLang="zh-CN" sz="1100" dirty="0">
                <a:ln w="0"/>
                <a:latin typeface="Arial" panose="020B0604020202020204" pitchFamily="34" charset="0"/>
                <a:ea typeface="宋体" panose="02010600030101010101" pitchFamily="2" charset="-122"/>
                <a:cs typeface="Arial" panose="020B0604020202020204" pitchFamily="34" charset="0"/>
              </a:rPr>
              <a:t>)</a:t>
            </a:r>
            <a:r>
              <a:rPr lang="zh-CN" altLang="en-US" sz="1100" dirty="0">
                <a:ln w="0"/>
                <a:latin typeface="Arial" panose="020B0604020202020204" pitchFamily="34" charset="0"/>
                <a:ea typeface="宋体" panose="02010600030101010101" pitchFamily="2" charset="-122"/>
                <a:cs typeface="Arial" panose="020B0604020202020204" pitchFamily="34" charset="0"/>
              </a:rPr>
              <a:t>  </a:t>
            </a:r>
            <a:r>
              <a:rPr lang="zh-CN" altLang="en-US" sz="1100" dirty="0">
                <a:ln w="0"/>
                <a:latin typeface="Arial" panose="020B0604020202020204" pitchFamily="34" charset="0"/>
                <a:ea typeface="仿宋" panose="02010609060101010101" pitchFamily="49" charset="-122"/>
                <a:cs typeface="Arial" panose="020B0604020202020204" pitchFamily="34" charset="0"/>
              </a:rPr>
              <a:t>请将答案填写在答题卡上</a:t>
            </a:r>
            <a:endParaRPr lang="en-US" altLang="zh-CN" sz="1100" dirty="0">
              <a:ln w="0"/>
              <a:latin typeface="Arial" panose="020B0604020202020204" pitchFamily="34" charset="0"/>
              <a:ea typeface="仿宋" panose="02010609060101010101" pitchFamily="49" charset="-122"/>
              <a:cs typeface="Arial" panose="020B0604020202020204" pitchFamily="34" charset="0"/>
            </a:endParaRPr>
          </a:p>
        </p:txBody>
      </p:sp>
      <p:sp>
        <p:nvSpPr>
          <p:cNvPr id="3" name="矩形 2">
            <a:extLst>
              <a:ext uri="{FF2B5EF4-FFF2-40B4-BE49-F238E27FC236}">
                <a16:creationId xmlns:a16="http://schemas.microsoft.com/office/drawing/2014/main" id="{931F38B8-79B6-42AD-AD99-146A373C2FC7}"/>
              </a:ext>
            </a:extLst>
          </p:cNvPr>
          <p:cNvSpPr/>
          <p:nvPr/>
        </p:nvSpPr>
        <p:spPr>
          <a:xfrm>
            <a:off x="470969" y="807984"/>
            <a:ext cx="5768466" cy="769441"/>
          </a:xfrm>
          <a:prstGeom prst="rect">
            <a:avLst/>
          </a:prstGeom>
        </p:spPr>
        <p:txBody>
          <a:bodyPr wrap="square">
            <a:spAutoFit/>
          </a:bodyPr>
          <a:lstStyle/>
          <a:p>
            <a:r>
              <a:rPr lang="en-US" altLang="zh-CN" sz="1100" dirty="0">
                <a:latin typeface="Arial" panose="020B0604020202020204" pitchFamily="34" charset="0"/>
                <a:cs typeface="Arial" panose="020B0604020202020204" pitchFamily="34" charset="0"/>
              </a:rPr>
              <a:t>11(50</a:t>
            </a:r>
            <a:r>
              <a:rPr lang="zh-CN" altLang="en-US" sz="1100" dirty="0">
                <a:latin typeface="Arial" panose="020B0604020202020204" pitchFamily="34" charset="0"/>
                <a:cs typeface="Arial" panose="020B0604020202020204" pitchFamily="34" charset="0"/>
              </a:rPr>
              <a:t>分</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以下提供了一段代码的汇编</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和语言的情况</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请你将横线填写完整</a:t>
            </a:r>
            <a:r>
              <a:rPr lang="en-US" altLang="zh-CN" sz="1100" dirty="0">
                <a:latin typeface="Arial" panose="020B0604020202020204" pitchFamily="34" charset="0"/>
                <a:cs typeface="Arial" panose="020B0604020202020204" pitchFamily="34" charset="0"/>
              </a:rPr>
              <a:t>.</a:t>
            </a:r>
          </a:p>
          <a:p>
            <a:pPr lvl="1"/>
            <a:r>
              <a:rPr lang="zh-CN" altLang="en-US" sz="1100" dirty="0">
                <a:solidFill>
                  <a:srgbClr val="000000"/>
                </a:solidFill>
                <a:latin typeface="Arial" panose="020B0604020202020204" pitchFamily="34" charset="0"/>
                <a:cs typeface="Arial" panose="020B0604020202020204" pitchFamily="34" charset="0"/>
              </a:rPr>
              <a:t>附</a:t>
            </a:r>
            <a:r>
              <a:rPr lang="en-US" altLang="zh-CN" sz="1100" dirty="0">
                <a:solidFill>
                  <a:srgbClr val="000000"/>
                </a:solidFill>
                <a:latin typeface="Arial" panose="020B0604020202020204" pitchFamily="34" charset="0"/>
                <a:cs typeface="Arial" panose="020B0604020202020204" pitchFamily="34" charset="0"/>
              </a:rPr>
              <a:t>:</a:t>
            </a:r>
            <a:r>
              <a:rPr lang="zh-CN" altLang="en-US" sz="1100" dirty="0">
                <a:solidFill>
                  <a:srgbClr val="000000"/>
                </a:solidFill>
                <a:latin typeface="Arial" panose="020B0604020202020204" pitchFamily="34" charset="0"/>
                <a:cs typeface="Arial" panose="020B0604020202020204" pitchFamily="34" charset="0"/>
              </a:rPr>
              <a:t>一些可能用到的字符的</a:t>
            </a:r>
            <a:r>
              <a:rPr lang="en-US" altLang="zh-CN" sz="1100" dirty="0">
                <a:solidFill>
                  <a:srgbClr val="000000"/>
                </a:solidFill>
                <a:latin typeface="Arial" panose="020B0604020202020204" pitchFamily="34" charset="0"/>
                <a:cs typeface="Arial" panose="020B0604020202020204" pitchFamily="34" charset="0"/>
              </a:rPr>
              <a:t>ASCII</a:t>
            </a:r>
            <a:r>
              <a:rPr lang="zh-CN" altLang="en-US" sz="1100" dirty="0">
                <a:solidFill>
                  <a:srgbClr val="000000"/>
                </a:solidFill>
                <a:latin typeface="Arial" panose="020B0604020202020204" pitchFamily="34" charset="0"/>
                <a:cs typeface="Arial" panose="020B0604020202020204" pitchFamily="34" charset="0"/>
              </a:rPr>
              <a:t>码表</a:t>
            </a:r>
            <a:endParaRPr lang="en-US" altLang="zh-CN" sz="1100" dirty="0">
              <a:solidFill>
                <a:srgbClr val="000000"/>
              </a:solidFill>
              <a:latin typeface="Arial" panose="020B0604020202020204" pitchFamily="34" charset="0"/>
              <a:cs typeface="Arial" panose="020B0604020202020204" pitchFamily="34" charset="0"/>
            </a:endParaRPr>
          </a:p>
          <a:p>
            <a:pPr lvl="1"/>
            <a:r>
              <a:rPr lang="zh-CN" altLang="en-US" sz="1100" dirty="0">
                <a:solidFill>
                  <a:srgbClr val="000000"/>
                </a:solidFill>
                <a:latin typeface="Arial" panose="020B0604020202020204" pitchFamily="34" charset="0"/>
                <a:cs typeface="Arial" panose="020B0604020202020204" pitchFamily="34" charset="0"/>
              </a:rPr>
              <a:t>换行 	空格 	</a:t>
            </a:r>
            <a:r>
              <a:rPr lang="en-US" altLang="zh-CN" sz="1100" dirty="0">
                <a:solidFill>
                  <a:srgbClr val="000000"/>
                </a:solidFill>
                <a:latin typeface="Arial" panose="020B0604020202020204" pitchFamily="34" charset="0"/>
                <a:cs typeface="Arial" panose="020B0604020202020204" pitchFamily="34" charset="0"/>
              </a:rPr>
              <a:t>" 	% 	( 	) 	, 	0 	A 	a 	</a:t>
            </a:r>
          </a:p>
          <a:p>
            <a:pPr lvl="1"/>
            <a:r>
              <a:rPr lang="pt-BR" altLang="zh-CN" sz="1100" dirty="0">
                <a:solidFill>
                  <a:srgbClr val="000000"/>
                </a:solidFill>
                <a:latin typeface="Arial" panose="020B0604020202020204" pitchFamily="34" charset="0"/>
                <a:cs typeface="Arial" panose="020B0604020202020204" pitchFamily="34" charset="0"/>
              </a:rPr>
              <a:t>0x0a 	0x20 	0x22 	0x25 	0x28 	0x29 	0x2c 	0x30 	0x41 	0x61	</a:t>
            </a:r>
            <a:endParaRPr lang="en-US" altLang="zh-CN" sz="1100"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1A348616-D7EC-42CC-9682-D3095686695E}"/>
              </a:ext>
            </a:extLst>
          </p:cNvPr>
          <p:cNvSpPr/>
          <p:nvPr/>
        </p:nvSpPr>
        <p:spPr>
          <a:xfrm>
            <a:off x="444776" y="1698726"/>
            <a:ext cx="5892318" cy="4493538"/>
          </a:xfrm>
          <a:prstGeom prst="rect">
            <a:avLst/>
          </a:prstGeom>
        </p:spPr>
        <p:txBody>
          <a:bodyPr wrap="square" numCol="2">
            <a:spAutoFit/>
          </a:bodyPr>
          <a:lstStyle/>
          <a:p>
            <a:r>
              <a:rPr lang="en-US" altLang="zh-CN" sz="1100" dirty="0">
                <a:solidFill>
                  <a:srgbClr val="000000"/>
                </a:solidFill>
                <a:latin typeface="Arial" panose="020B0604020202020204" pitchFamily="34" charset="0"/>
                <a:cs typeface="Arial" panose="020B0604020202020204" pitchFamily="34" charset="0"/>
              </a:rPr>
              <a:t>0000000000400596 &lt;</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&gt;: </a:t>
            </a:r>
          </a:p>
          <a:p>
            <a:r>
              <a:rPr lang="en-US" altLang="zh-CN" sz="1100" dirty="0">
                <a:solidFill>
                  <a:srgbClr val="000000"/>
                </a:solidFill>
                <a:latin typeface="Arial" panose="020B0604020202020204" pitchFamily="34" charset="0"/>
                <a:cs typeface="Arial" panose="020B0604020202020204" pitchFamily="34" charset="0"/>
              </a:rPr>
              <a:t>400596: sub $0x28,%rsp </a:t>
            </a:r>
          </a:p>
          <a:p>
            <a:r>
              <a:rPr lang="en-US" altLang="zh-CN" sz="1100" dirty="0">
                <a:solidFill>
                  <a:srgbClr val="000000"/>
                </a:solidFill>
                <a:latin typeface="Arial" panose="020B0604020202020204" pitchFamily="34" charset="0"/>
                <a:cs typeface="Arial" panose="020B0604020202020204" pitchFamily="34" charset="0"/>
              </a:rPr>
              <a:t>40059a: mov %fs:0x28,%rax </a:t>
            </a:r>
          </a:p>
          <a:p>
            <a:r>
              <a:rPr lang="en-US" altLang="zh-CN" sz="1100" dirty="0">
                <a:solidFill>
                  <a:srgbClr val="000000"/>
                </a:solidFill>
                <a:latin typeface="Arial" panose="020B0604020202020204" pitchFamily="34" charset="0"/>
                <a:cs typeface="Arial" panose="020B0604020202020204" pitchFamily="34" charset="0"/>
              </a:rPr>
              <a:t>4005a3: mov %rax,0x18(%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4005a8: </a:t>
            </a:r>
            <a:r>
              <a:rPr lang="en-US" altLang="zh-CN" sz="1100" dirty="0" err="1">
                <a:solidFill>
                  <a:srgbClr val="000000"/>
                </a:solidFill>
                <a:latin typeface="Arial" panose="020B0604020202020204" pitchFamily="34" charset="0"/>
                <a:cs typeface="Arial" panose="020B0604020202020204" pitchFamily="34" charset="0"/>
              </a:rPr>
              <a:t>xor</a:t>
            </a:r>
            <a:r>
              <a:rPr lang="en-US" altLang="zh-CN" sz="1100" dirty="0">
                <a:solidFill>
                  <a:srgbClr val="000000"/>
                </a:solidFill>
                <a:latin typeface="Arial" panose="020B0604020202020204" pitchFamily="34" charset="0"/>
                <a:cs typeface="Arial" panose="020B0604020202020204" pitchFamily="34" charset="0"/>
              </a:rPr>
              <a:t> %</a:t>
            </a:r>
            <a:r>
              <a:rPr lang="en-US" altLang="zh-CN" sz="1100" dirty="0" err="1">
                <a:solidFill>
                  <a:srgbClr val="000000"/>
                </a:solidFill>
                <a:latin typeface="Arial" panose="020B0604020202020204" pitchFamily="34" charset="0"/>
                <a:cs typeface="Arial" panose="020B0604020202020204" pitchFamily="34" charset="0"/>
              </a:rPr>
              <a:t>eax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eax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4005aa: mov (%</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4005ad: mov 0x8(%</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4005b1: </a:t>
            </a:r>
            <a:r>
              <a:rPr lang="en-US" altLang="zh-CN" sz="1100" dirty="0" err="1">
                <a:solidFill>
                  <a:srgbClr val="000000"/>
                </a:solidFill>
                <a:latin typeface="Arial" panose="020B0604020202020204" pitchFamily="34" charset="0"/>
                <a:cs typeface="Arial" panose="020B0604020202020204" pitchFamily="34" charset="0"/>
              </a:rPr>
              <a:t>cmp</a:t>
            </a:r>
            <a:r>
              <a:rPr lang="en-US" altLang="zh-CN" sz="1100" dirty="0">
                <a:solidFill>
                  <a:srgbClr val="000000"/>
                </a:solidFill>
                <a:latin typeface="Arial" panose="020B0604020202020204" pitchFamily="34" charset="0"/>
                <a:cs typeface="Arial" panose="020B0604020202020204" pitchFamily="34" charset="0"/>
              </a:rPr>
              <a:t> %</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4005b4: </a:t>
            </a:r>
            <a:r>
              <a:rPr lang="en-US" altLang="zh-CN" sz="1100" dirty="0" err="1">
                <a:solidFill>
                  <a:srgbClr val="000000"/>
                </a:solidFill>
                <a:latin typeface="Arial" panose="020B0604020202020204" pitchFamily="34" charset="0"/>
                <a:cs typeface="Arial" panose="020B0604020202020204" pitchFamily="34" charset="0"/>
              </a:rPr>
              <a:t>jge</a:t>
            </a:r>
            <a:r>
              <a:rPr lang="en-US" altLang="zh-CN" sz="1100" dirty="0">
                <a:solidFill>
                  <a:srgbClr val="000000"/>
                </a:solidFill>
                <a:latin typeface="Arial" panose="020B0604020202020204" pitchFamily="34" charset="0"/>
                <a:cs typeface="Arial" panose="020B0604020202020204" pitchFamily="34" charset="0"/>
              </a:rPr>
              <a:t> (1)____ </a:t>
            </a:r>
          </a:p>
          <a:p>
            <a:r>
              <a:rPr lang="en-US" altLang="zh-CN" sz="1100" dirty="0">
                <a:solidFill>
                  <a:srgbClr val="000000"/>
                </a:solidFill>
                <a:latin typeface="Arial" panose="020B0604020202020204" pitchFamily="34" charset="0"/>
                <a:cs typeface="Arial" panose="020B0604020202020204" pitchFamily="34" charset="0"/>
              </a:rPr>
              <a:t>4005b6: mov %</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4005b9: mov %rax,0x8(%</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4005bd: mov 0x8(%</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4005c1: test %</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 </a:t>
            </a:r>
          </a:p>
          <a:p>
            <a:r>
              <a:rPr lang="pl-PL" altLang="zh-CN" sz="1100" dirty="0">
                <a:solidFill>
                  <a:srgbClr val="000000"/>
                </a:solidFill>
                <a:latin typeface="Arial" panose="020B0604020202020204" pitchFamily="34" charset="0"/>
                <a:cs typeface="Arial" panose="020B0604020202020204" pitchFamily="34" charset="0"/>
              </a:rPr>
              <a:t>4005c4: jne 4005cb &lt;func+0x35&gt; </a:t>
            </a:r>
          </a:p>
          <a:p>
            <a:r>
              <a:rPr lang="en-US" altLang="zh-CN" sz="1100" dirty="0">
                <a:solidFill>
                  <a:srgbClr val="000000"/>
                </a:solidFill>
                <a:latin typeface="Arial" panose="020B0604020202020204" pitchFamily="34" charset="0"/>
                <a:cs typeface="Arial" panose="020B0604020202020204" pitchFamily="34" charset="0"/>
              </a:rPr>
              <a:t>4005c6: mov (%</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4005c9: </a:t>
            </a:r>
            <a:r>
              <a:rPr lang="en-US" altLang="zh-CN" sz="1100" dirty="0" err="1">
                <a:solidFill>
                  <a:srgbClr val="000000"/>
                </a:solidFill>
                <a:latin typeface="Arial" panose="020B0604020202020204" pitchFamily="34" charset="0"/>
                <a:cs typeface="Arial" panose="020B0604020202020204" pitchFamily="34" charset="0"/>
              </a:rPr>
              <a:t>jmp</a:t>
            </a:r>
            <a:r>
              <a:rPr lang="en-US" altLang="zh-CN" sz="1100" dirty="0">
                <a:solidFill>
                  <a:srgbClr val="000000"/>
                </a:solidFill>
                <a:latin typeface="Arial" panose="020B0604020202020204" pitchFamily="34" charset="0"/>
                <a:cs typeface="Arial" panose="020B0604020202020204" pitchFamily="34" charset="0"/>
              </a:rPr>
              <a:t> (2)____</a:t>
            </a:r>
          </a:p>
          <a:p>
            <a:r>
              <a:rPr lang="en-US" altLang="zh-CN" sz="1100" dirty="0">
                <a:solidFill>
                  <a:srgbClr val="000000"/>
                </a:solidFill>
                <a:latin typeface="Arial" panose="020B0604020202020204" pitchFamily="34" charset="0"/>
                <a:cs typeface="Arial" panose="020B0604020202020204" pitchFamily="34" charset="0"/>
              </a:rPr>
              <a:t>4005cb: mov (%</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4005ce: sub %</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4005d1: mov %</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4005d5: mov %rax,0x8(%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4005da: mov (3)____ ,%</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4005dd: </a:t>
            </a:r>
            <a:r>
              <a:rPr lang="en-US" altLang="zh-CN" sz="1100" dirty="0" err="1">
                <a:solidFill>
                  <a:srgbClr val="000000"/>
                </a:solidFill>
                <a:latin typeface="Arial" panose="020B0604020202020204" pitchFamily="34" charset="0"/>
                <a:cs typeface="Arial" panose="020B0604020202020204" pitchFamily="34" charset="0"/>
              </a:rPr>
              <a:t>callq</a:t>
            </a:r>
            <a:r>
              <a:rPr lang="en-US" altLang="zh-CN" sz="1100" dirty="0">
                <a:solidFill>
                  <a:srgbClr val="000000"/>
                </a:solidFill>
                <a:latin typeface="Arial" panose="020B0604020202020204" pitchFamily="34" charset="0"/>
                <a:cs typeface="Arial" panose="020B0604020202020204" pitchFamily="34" charset="0"/>
              </a:rPr>
              <a:t> 400596 &lt;</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&gt; </a:t>
            </a:r>
          </a:p>
          <a:p>
            <a:r>
              <a:rPr lang="en-US" altLang="zh-CN" sz="1100" dirty="0">
                <a:solidFill>
                  <a:srgbClr val="000000"/>
                </a:solidFill>
                <a:latin typeface="Arial" panose="020B0604020202020204" pitchFamily="34" charset="0"/>
                <a:cs typeface="Arial" panose="020B0604020202020204" pitchFamily="34" charset="0"/>
              </a:rPr>
              <a:t>4005e2: mov 0x18(%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rcx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4005e7: </a:t>
            </a:r>
            <a:r>
              <a:rPr lang="en-US" altLang="zh-CN" sz="1100" dirty="0" err="1">
                <a:solidFill>
                  <a:srgbClr val="000000"/>
                </a:solidFill>
                <a:latin typeface="Arial" panose="020B0604020202020204" pitchFamily="34" charset="0"/>
                <a:cs typeface="Arial" panose="020B0604020202020204" pitchFamily="34" charset="0"/>
              </a:rPr>
              <a:t>xor</a:t>
            </a:r>
            <a:r>
              <a:rPr lang="en-US" altLang="zh-CN" sz="1100" dirty="0">
                <a:solidFill>
                  <a:srgbClr val="000000"/>
                </a:solidFill>
                <a:latin typeface="Arial" panose="020B0604020202020204" pitchFamily="34" charset="0"/>
                <a:cs typeface="Arial" panose="020B0604020202020204" pitchFamily="34" charset="0"/>
              </a:rPr>
              <a:t> %fs:0x28,%rcx </a:t>
            </a:r>
          </a:p>
          <a:p>
            <a:r>
              <a:rPr lang="en-US" altLang="zh-CN" sz="1100" dirty="0">
                <a:solidFill>
                  <a:srgbClr val="000000"/>
                </a:solidFill>
                <a:latin typeface="Arial" panose="020B0604020202020204" pitchFamily="34" charset="0"/>
                <a:cs typeface="Arial" panose="020B0604020202020204" pitchFamily="34" charset="0"/>
              </a:rPr>
              <a:t>4005f0: (4)____ 4005f7 &lt;func+0x61&gt; </a:t>
            </a:r>
          </a:p>
          <a:p>
            <a:endParaRPr lang="en-US" altLang="zh-CN" sz="1100" dirty="0">
              <a:solidFill>
                <a:srgbClr val="000000"/>
              </a:solidFill>
              <a:latin typeface="Arial" panose="020B0604020202020204" pitchFamily="34" charset="0"/>
              <a:cs typeface="Arial" panose="020B0604020202020204" pitchFamily="34" charset="0"/>
            </a:endParaRPr>
          </a:p>
          <a:p>
            <a:r>
              <a:rPr lang="en-US" altLang="zh-CN" sz="1100" dirty="0">
                <a:solidFill>
                  <a:srgbClr val="000000"/>
                </a:solidFill>
                <a:latin typeface="Arial" panose="020B0604020202020204" pitchFamily="34" charset="0"/>
                <a:cs typeface="Arial" panose="020B0604020202020204" pitchFamily="34" charset="0"/>
              </a:rPr>
              <a:t>4005f2: </a:t>
            </a:r>
            <a:r>
              <a:rPr lang="en-US" altLang="zh-CN" sz="1100" dirty="0" err="1">
                <a:solidFill>
                  <a:srgbClr val="000000"/>
                </a:solidFill>
                <a:latin typeface="Arial" panose="020B0604020202020204" pitchFamily="34" charset="0"/>
                <a:cs typeface="Arial" panose="020B0604020202020204" pitchFamily="34" charset="0"/>
              </a:rPr>
              <a:t>callq</a:t>
            </a:r>
            <a:r>
              <a:rPr lang="en-US" altLang="zh-CN" sz="1100" dirty="0">
                <a:solidFill>
                  <a:srgbClr val="000000"/>
                </a:solidFill>
                <a:latin typeface="Arial" panose="020B0604020202020204" pitchFamily="34" charset="0"/>
                <a:cs typeface="Arial" panose="020B0604020202020204" pitchFamily="34" charset="0"/>
              </a:rPr>
              <a:t> 400460 &lt;__</a:t>
            </a:r>
            <a:r>
              <a:rPr lang="en-US" altLang="zh-CN" sz="1100" dirty="0" err="1">
                <a:solidFill>
                  <a:srgbClr val="000000"/>
                </a:solidFill>
                <a:latin typeface="Arial" panose="020B0604020202020204" pitchFamily="34" charset="0"/>
                <a:cs typeface="Arial" panose="020B0604020202020204" pitchFamily="34" charset="0"/>
              </a:rPr>
              <a:t>stack_chk_fail@plt</a:t>
            </a:r>
            <a:r>
              <a:rPr lang="en-US" altLang="zh-CN" sz="1100" dirty="0">
                <a:solidFill>
                  <a:srgbClr val="000000"/>
                </a:solidFill>
                <a:latin typeface="Arial" panose="020B0604020202020204" pitchFamily="34" charset="0"/>
                <a:cs typeface="Arial" panose="020B0604020202020204" pitchFamily="34" charset="0"/>
              </a:rPr>
              <a:t>&gt; </a:t>
            </a:r>
          </a:p>
          <a:p>
            <a:r>
              <a:rPr lang="en-US" altLang="zh-CN" sz="1100" dirty="0">
                <a:solidFill>
                  <a:srgbClr val="000000"/>
                </a:solidFill>
                <a:latin typeface="Arial" panose="020B0604020202020204" pitchFamily="34" charset="0"/>
                <a:cs typeface="Arial" panose="020B0604020202020204" pitchFamily="34" charset="0"/>
              </a:rPr>
              <a:t>4005f7: add (5)____,%</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4005fb: </a:t>
            </a:r>
            <a:r>
              <a:rPr lang="en-US" altLang="zh-CN" sz="1100" dirty="0" err="1">
                <a:solidFill>
                  <a:srgbClr val="000000"/>
                </a:solidFill>
                <a:latin typeface="Arial" panose="020B0604020202020204" pitchFamily="34" charset="0"/>
                <a:cs typeface="Arial" panose="020B0604020202020204" pitchFamily="34" charset="0"/>
              </a:rPr>
              <a:t>retq</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00000000004005fc &lt;main&gt;: </a:t>
            </a:r>
          </a:p>
          <a:p>
            <a:r>
              <a:rPr lang="en-US" altLang="zh-CN" sz="1100" dirty="0">
                <a:solidFill>
                  <a:srgbClr val="000000"/>
                </a:solidFill>
                <a:latin typeface="Arial" panose="020B0604020202020204" pitchFamily="34" charset="0"/>
                <a:cs typeface="Arial" panose="020B0604020202020204" pitchFamily="34" charset="0"/>
              </a:rPr>
              <a:t>4005fc: sub $0x28,%rsp </a:t>
            </a:r>
          </a:p>
          <a:p>
            <a:r>
              <a:rPr lang="en-US" altLang="zh-CN" sz="1100" dirty="0">
                <a:solidFill>
                  <a:srgbClr val="000000"/>
                </a:solidFill>
                <a:latin typeface="Arial" panose="020B0604020202020204" pitchFamily="34" charset="0"/>
                <a:cs typeface="Arial" panose="020B0604020202020204" pitchFamily="34" charset="0"/>
              </a:rPr>
              <a:t>400600: mov %fs:0x28,%rax </a:t>
            </a:r>
          </a:p>
          <a:p>
            <a:r>
              <a:rPr lang="en-US" altLang="zh-CN" sz="1100" dirty="0">
                <a:solidFill>
                  <a:srgbClr val="000000"/>
                </a:solidFill>
                <a:latin typeface="Arial" panose="020B0604020202020204" pitchFamily="34" charset="0"/>
                <a:cs typeface="Arial" panose="020B0604020202020204" pitchFamily="34" charset="0"/>
              </a:rPr>
              <a:t>400609: mov %rax,0x18(%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40060e: </a:t>
            </a:r>
            <a:r>
              <a:rPr lang="en-US" altLang="zh-CN" sz="1100" dirty="0" err="1">
                <a:solidFill>
                  <a:srgbClr val="000000"/>
                </a:solidFill>
                <a:latin typeface="Arial" panose="020B0604020202020204" pitchFamily="34" charset="0"/>
                <a:cs typeface="Arial" panose="020B0604020202020204" pitchFamily="34" charset="0"/>
              </a:rPr>
              <a:t>xor</a:t>
            </a:r>
            <a:r>
              <a:rPr lang="en-US" altLang="zh-CN" sz="1100" dirty="0">
                <a:solidFill>
                  <a:srgbClr val="000000"/>
                </a:solidFill>
                <a:latin typeface="Arial" panose="020B0604020202020204" pitchFamily="34" charset="0"/>
                <a:cs typeface="Arial" panose="020B0604020202020204" pitchFamily="34" charset="0"/>
              </a:rPr>
              <a:t> %</a:t>
            </a:r>
            <a:r>
              <a:rPr lang="en-US" altLang="zh-CN" sz="1100" dirty="0" err="1">
                <a:solidFill>
                  <a:srgbClr val="000000"/>
                </a:solidFill>
                <a:latin typeface="Arial" panose="020B0604020202020204" pitchFamily="34" charset="0"/>
                <a:cs typeface="Arial" panose="020B0604020202020204" pitchFamily="34" charset="0"/>
              </a:rPr>
              <a:t>eax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eax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400610: </a:t>
            </a:r>
            <a:r>
              <a:rPr lang="en-US" altLang="zh-CN" sz="1100" dirty="0" err="1">
                <a:solidFill>
                  <a:srgbClr val="000000"/>
                </a:solidFill>
                <a:latin typeface="Arial" panose="020B0604020202020204" pitchFamily="34" charset="0"/>
                <a:cs typeface="Arial" panose="020B0604020202020204" pitchFamily="34" charset="0"/>
              </a:rPr>
              <a:t>movq</a:t>
            </a:r>
            <a:r>
              <a:rPr lang="en-US" altLang="zh-CN" sz="1100" dirty="0">
                <a:solidFill>
                  <a:srgbClr val="000000"/>
                </a:solidFill>
                <a:latin typeface="Arial" panose="020B0604020202020204" pitchFamily="34" charset="0"/>
                <a:cs typeface="Arial" panose="020B0604020202020204" pitchFamily="34" charset="0"/>
              </a:rPr>
              <a:t> 0x69,(%</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400618: </a:t>
            </a:r>
            <a:r>
              <a:rPr lang="en-US" altLang="zh-CN" sz="1100" dirty="0" err="1">
                <a:solidFill>
                  <a:srgbClr val="000000"/>
                </a:solidFill>
                <a:latin typeface="Arial" panose="020B0604020202020204" pitchFamily="34" charset="0"/>
                <a:cs typeface="Arial" panose="020B0604020202020204" pitchFamily="34" charset="0"/>
              </a:rPr>
              <a:t>movq</a:t>
            </a:r>
            <a:r>
              <a:rPr lang="en-US" altLang="zh-CN" sz="1100" dirty="0">
                <a:solidFill>
                  <a:srgbClr val="000000"/>
                </a:solidFill>
                <a:latin typeface="Arial" panose="020B0604020202020204" pitchFamily="34" charset="0"/>
                <a:cs typeface="Arial" panose="020B0604020202020204" pitchFamily="34" charset="0"/>
              </a:rPr>
              <a:t> 0xfc,0x8(%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400621: mov %</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rdi</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400624: </a:t>
            </a:r>
            <a:r>
              <a:rPr lang="en-US" altLang="zh-CN" sz="1100" dirty="0" err="1">
                <a:solidFill>
                  <a:srgbClr val="000000"/>
                </a:solidFill>
                <a:latin typeface="Arial" panose="020B0604020202020204" pitchFamily="34" charset="0"/>
                <a:cs typeface="Arial" panose="020B0604020202020204" pitchFamily="34" charset="0"/>
              </a:rPr>
              <a:t>callq</a:t>
            </a:r>
            <a:r>
              <a:rPr lang="en-US" altLang="zh-CN" sz="1100" dirty="0">
                <a:solidFill>
                  <a:srgbClr val="000000"/>
                </a:solidFill>
                <a:latin typeface="Arial" panose="020B0604020202020204" pitchFamily="34" charset="0"/>
                <a:cs typeface="Arial" panose="020B0604020202020204" pitchFamily="34" charset="0"/>
              </a:rPr>
              <a:t> 400596 &lt;</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&gt; </a:t>
            </a:r>
          </a:p>
          <a:p>
            <a:r>
              <a:rPr lang="en-US" altLang="zh-CN" sz="1100" dirty="0">
                <a:solidFill>
                  <a:srgbClr val="000000"/>
                </a:solidFill>
                <a:latin typeface="Arial" panose="020B0604020202020204" pitchFamily="34" charset="0"/>
                <a:cs typeface="Arial" panose="020B0604020202020204" pitchFamily="34" charset="0"/>
              </a:rPr>
              <a:t>400629: mov %</a:t>
            </a:r>
            <a:r>
              <a:rPr lang="en-US" altLang="zh-CN" sz="1100" dirty="0" err="1">
                <a:solidFill>
                  <a:srgbClr val="000000"/>
                </a:solidFill>
                <a:latin typeface="Arial" panose="020B0604020202020204" pitchFamily="34" charset="0"/>
                <a:cs typeface="Arial" panose="020B0604020202020204" pitchFamily="34" charset="0"/>
              </a:rPr>
              <a:t>rax</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rsi</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40062c: mov $0x4006e4,%edi </a:t>
            </a:r>
          </a:p>
          <a:p>
            <a:r>
              <a:rPr lang="en-US" altLang="zh-CN" sz="1100" dirty="0">
                <a:solidFill>
                  <a:srgbClr val="000000"/>
                </a:solidFill>
                <a:latin typeface="Arial" panose="020B0604020202020204" pitchFamily="34" charset="0"/>
                <a:cs typeface="Arial" panose="020B0604020202020204" pitchFamily="34" charset="0"/>
              </a:rPr>
              <a:t>400631: mov $0x0,%eax </a:t>
            </a:r>
          </a:p>
          <a:p>
            <a:r>
              <a:rPr lang="es-ES" altLang="zh-CN" sz="1100" dirty="0">
                <a:solidFill>
                  <a:srgbClr val="000000"/>
                </a:solidFill>
                <a:latin typeface="Arial" panose="020B0604020202020204" pitchFamily="34" charset="0"/>
                <a:cs typeface="Arial" panose="020B0604020202020204" pitchFamily="34" charset="0"/>
              </a:rPr>
              <a:t>400636: callq 400470 &lt;printf@plt&gt; </a:t>
            </a:r>
          </a:p>
          <a:p>
            <a:r>
              <a:rPr lang="en-US" altLang="zh-CN" sz="1100" dirty="0">
                <a:solidFill>
                  <a:srgbClr val="000000"/>
                </a:solidFill>
                <a:latin typeface="Arial" panose="020B0604020202020204" pitchFamily="34" charset="0"/>
                <a:cs typeface="Arial" panose="020B0604020202020204" pitchFamily="34" charset="0"/>
              </a:rPr>
              <a:t>40063b: mov 0x18(%</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rdx</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400640: </a:t>
            </a:r>
            <a:r>
              <a:rPr lang="en-US" altLang="zh-CN" sz="1100" dirty="0" err="1">
                <a:solidFill>
                  <a:srgbClr val="000000"/>
                </a:solidFill>
                <a:latin typeface="Arial" panose="020B0604020202020204" pitchFamily="34" charset="0"/>
                <a:cs typeface="Arial" panose="020B0604020202020204" pitchFamily="34" charset="0"/>
              </a:rPr>
              <a:t>xor</a:t>
            </a:r>
            <a:r>
              <a:rPr lang="en-US" altLang="zh-CN" sz="1100" dirty="0">
                <a:solidFill>
                  <a:srgbClr val="000000"/>
                </a:solidFill>
                <a:latin typeface="Arial" panose="020B0604020202020204" pitchFamily="34" charset="0"/>
                <a:cs typeface="Arial" panose="020B0604020202020204" pitchFamily="34" charset="0"/>
              </a:rPr>
              <a:t> %fs:0x28,%rdx </a:t>
            </a:r>
          </a:p>
          <a:p>
            <a:r>
              <a:rPr lang="en-US" altLang="zh-CN" sz="1100" dirty="0">
                <a:solidFill>
                  <a:srgbClr val="000000"/>
                </a:solidFill>
                <a:latin typeface="Arial" panose="020B0604020202020204" pitchFamily="34" charset="0"/>
                <a:cs typeface="Arial" panose="020B0604020202020204" pitchFamily="34" charset="0"/>
              </a:rPr>
              <a:t>400649: (4)____ 400650 &lt;main+0x54&gt; </a:t>
            </a:r>
          </a:p>
          <a:p>
            <a:r>
              <a:rPr lang="en-US" altLang="zh-CN" sz="1100" dirty="0">
                <a:solidFill>
                  <a:srgbClr val="000000"/>
                </a:solidFill>
                <a:latin typeface="Arial" panose="020B0604020202020204" pitchFamily="34" charset="0"/>
                <a:cs typeface="Arial" panose="020B0604020202020204" pitchFamily="34" charset="0"/>
              </a:rPr>
              <a:t>40064b: </a:t>
            </a:r>
            <a:r>
              <a:rPr lang="en-US" altLang="zh-CN" sz="1100" dirty="0" err="1">
                <a:solidFill>
                  <a:srgbClr val="000000"/>
                </a:solidFill>
                <a:latin typeface="Arial" panose="020B0604020202020204" pitchFamily="34" charset="0"/>
                <a:cs typeface="Arial" panose="020B0604020202020204" pitchFamily="34" charset="0"/>
              </a:rPr>
              <a:t>callq</a:t>
            </a:r>
            <a:r>
              <a:rPr lang="en-US" altLang="zh-CN" sz="1100" dirty="0">
                <a:solidFill>
                  <a:srgbClr val="000000"/>
                </a:solidFill>
                <a:latin typeface="Arial" panose="020B0604020202020204" pitchFamily="34" charset="0"/>
                <a:cs typeface="Arial" panose="020B0604020202020204" pitchFamily="34" charset="0"/>
              </a:rPr>
              <a:t> 400460 &lt;__</a:t>
            </a:r>
            <a:r>
              <a:rPr lang="en-US" altLang="zh-CN" sz="1100" dirty="0" err="1">
                <a:solidFill>
                  <a:srgbClr val="000000"/>
                </a:solidFill>
                <a:latin typeface="Arial" panose="020B0604020202020204" pitchFamily="34" charset="0"/>
                <a:cs typeface="Arial" panose="020B0604020202020204" pitchFamily="34" charset="0"/>
              </a:rPr>
              <a:t>stack_chk_fail@plt</a:t>
            </a:r>
            <a:r>
              <a:rPr lang="en-US" altLang="zh-CN" sz="1100" dirty="0">
                <a:solidFill>
                  <a:srgbClr val="000000"/>
                </a:solidFill>
                <a:latin typeface="Arial" panose="020B0604020202020204" pitchFamily="34" charset="0"/>
                <a:cs typeface="Arial" panose="020B0604020202020204" pitchFamily="34" charset="0"/>
              </a:rPr>
              <a:t>&gt; </a:t>
            </a:r>
          </a:p>
          <a:p>
            <a:r>
              <a:rPr lang="en-US" altLang="zh-CN" sz="1100" dirty="0">
                <a:solidFill>
                  <a:srgbClr val="000000"/>
                </a:solidFill>
                <a:latin typeface="Arial" panose="020B0604020202020204" pitchFamily="34" charset="0"/>
                <a:cs typeface="Arial" panose="020B0604020202020204" pitchFamily="34" charset="0"/>
              </a:rPr>
              <a:t>400650: mov $0x0,%eax </a:t>
            </a:r>
          </a:p>
          <a:p>
            <a:r>
              <a:rPr lang="en-US" altLang="zh-CN" sz="1100" dirty="0">
                <a:solidFill>
                  <a:srgbClr val="000000"/>
                </a:solidFill>
                <a:latin typeface="Arial" panose="020B0604020202020204" pitchFamily="34" charset="0"/>
                <a:cs typeface="Arial" panose="020B0604020202020204" pitchFamily="34" charset="0"/>
              </a:rPr>
              <a:t>400655: add (5)____ ,%</a:t>
            </a:r>
            <a:r>
              <a:rPr lang="en-US" altLang="zh-CN" sz="1100" dirty="0" err="1">
                <a:solidFill>
                  <a:srgbClr val="000000"/>
                </a:solidFill>
                <a:latin typeface="Arial" panose="020B0604020202020204" pitchFamily="34" charset="0"/>
                <a:cs typeface="Arial" panose="020B0604020202020204" pitchFamily="34" charset="0"/>
              </a:rPr>
              <a:t>rsp</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400659: </a:t>
            </a:r>
            <a:r>
              <a:rPr lang="en-US" altLang="zh-CN" sz="1100" dirty="0" err="1">
                <a:solidFill>
                  <a:srgbClr val="000000"/>
                </a:solidFill>
                <a:latin typeface="Arial" panose="020B0604020202020204" pitchFamily="34" charset="0"/>
                <a:cs typeface="Arial" panose="020B0604020202020204" pitchFamily="34" charset="0"/>
              </a:rPr>
              <a:t>retq</a:t>
            </a:r>
            <a:r>
              <a:rPr lang="en-US" altLang="zh-CN" sz="1100" dirty="0">
                <a:solidFill>
                  <a:srgbClr val="000000"/>
                </a:solidFill>
                <a:latin typeface="Arial" panose="020B0604020202020204" pitchFamily="34" charset="0"/>
                <a:cs typeface="Arial" panose="020B0604020202020204" pitchFamily="34" charset="0"/>
              </a:rPr>
              <a:t> 	</a:t>
            </a:r>
          </a:p>
        </p:txBody>
      </p:sp>
      <p:sp>
        <p:nvSpPr>
          <p:cNvPr id="6" name="矩形 5">
            <a:extLst>
              <a:ext uri="{FF2B5EF4-FFF2-40B4-BE49-F238E27FC236}">
                <a16:creationId xmlns:a16="http://schemas.microsoft.com/office/drawing/2014/main" id="{CF95831F-0B12-487E-AF83-E22B3E7AA942}"/>
              </a:ext>
            </a:extLst>
          </p:cNvPr>
          <p:cNvSpPr/>
          <p:nvPr/>
        </p:nvSpPr>
        <p:spPr>
          <a:xfrm>
            <a:off x="444776" y="5908742"/>
            <a:ext cx="3391744" cy="3477875"/>
          </a:xfrm>
          <a:prstGeom prst="rect">
            <a:avLst/>
          </a:prstGeom>
        </p:spPr>
        <p:txBody>
          <a:bodyPr wrap="square">
            <a:spAutoFit/>
          </a:bodyPr>
          <a:lstStyle/>
          <a:p>
            <a:endParaRPr lang="en-US" altLang="zh-CN" sz="1100" dirty="0">
              <a:solidFill>
                <a:srgbClr val="000000"/>
              </a:solidFill>
              <a:latin typeface="Arial" panose="020B0604020202020204" pitchFamily="34" charset="0"/>
              <a:cs typeface="Arial" panose="020B0604020202020204" pitchFamily="34" charset="0"/>
            </a:endParaRPr>
          </a:p>
          <a:p>
            <a:r>
              <a:rPr lang="en-US" altLang="zh-CN" sz="1100" dirty="0">
                <a:solidFill>
                  <a:srgbClr val="000000"/>
                </a:solidFill>
                <a:latin typeface="Arial" panose="020B0604020202020204" pitchFamily="34" charset="0"/>
                <a:cs typeface="Arial" panose="020B0604020202020204" pitchFamily="34" charset="0"/>
              </a:rPr>
              <a:t>C</a:t>
            </a:r>
            <a:r>
              <a:rPr lang="zh-CN" altLang="en-US" sz="1100" dirty="0">
                <a:solidFill>
                  <a:srgbClr val="000000"/>
                </a:solidFill>
                <a:latin typeface="Arial" panose="020B0604020202020204" pitchFamily="34" charset="0"/>
                <a:cs typeface="Arial" panose="020B0604020202020204" pitchFamily="34" charset="0"/>
              </a:rPr>
              <a:t>语言</a:t>
            </a:r>
            <a:r>
              <a:rPr lang="en-US" altLang="zh-CN" sz="1100" dirty="0">
                <a:solidFill>
                  <a:srgbClr val="000000"/>
                </a:solidFill>
                <a:latin typeface="Arial" panose="020B0604020202020204" pitchFamily="34" charset="0"/>
                <a:cs typeface="Arial" panose="020B0604020202020204" pitchFamily="34" charset="0"/>
              </a:rPr>
              <a:t>:</a:t>
            </a:r>
          </a:p>
          <a:p>
            <a:r>
              <a:rPr lang="en-US" altLang="zh-CN" sz="1100" dirty="0">
                <a:solidFill>
                  <a:srgbClr val="000000"/>
                </a:solidFill>
                <a:latin typeface="Arial" panose="020B0604020202020204" pitchFamily="34" charset="0"/>
                <a:cs typeface="Arial" panose="020B0604020202020204" pitchFamily="34" charset="0"/>
              </a:rPr>
              <a:t>typedef struct{ long a; long b; } </a:t>
            </a:r>
            <a:r>
              <a:rPr lang="en-US" altLang="zh-CN" sz="1100" dirty="0" err="1">
                <a:solidFill>
                  <a:srgbClr val="000000"/>
                </a:solidFill>
                <a:latin typeface="Arial" panose="020B0604020202020204" pitchFamily="34" charset="0"/>
                <a:cs typeface="Arial" panose="020B0604020202020204" pitchFamily="34" charset="0"/>
              </a:rPr>
              <a:t>pair_type</a:t>
            </a:r>
            <a:r>
              <a:rPr lang="en-US" altLang="zh-CN" sz="1100" dirty="0">
                <a:solidFill>
                  <a:srgbClr val="000000"/>
                </a:solidFill>
                <a:latin typeface="Arial" panose="020B0604020202020204" pitchFamily="34" charset="0"/>
                <a:cs typeface="Arial" panose="020B0604020202020204" pitchFamily="34" charset="0"/>
              </a:rPr>
              <a:t>; </a:t>
            </a:r>
          </a:p>
          <a:p>
            <a:r>
              <a:rPr lang="en-US" altLang="zh-CN" sz="1100" dirty="0">
                <a:solidFill>
                  <a:srgbClr val="000000"/>
                </a:solidFill>
                <a:latin typeface="Arial" panose="020B0604020202020204" pitchFamily="34" charset="0"/>
                <a:cs typeface="Arial" panose="020B0604020202020204" pitchFamily="34" charset="0"/>
              </a:rPr>
              <a:t>long </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pair_type</a:t>
            </a:r>
            <a:r>
              <a:rPr lang="en-US" altLang="zh-CN" sz="1100" dirty="0">
                <a:solidFill>
                  <a:srgbClr val="000000"/>
                </a:solidFill>
                <a:latin typeface="Arial" panose="020B0604020202020204" pitchFamily="34" charset="0"/>
                <a:cs typeface="Arial" panose="020B0604020202020204" pitchFamily="34" charset="0"/>
              </a:rPr>
              <a:t> *p) { </a:t>
            </a:r>
          </a:p>
          <a:p>
            <a:r>
              <a:rPr lang="en-US" altLang="zh-CN" sz="1100" dirty="0">
                <a:solidFill>
                  <a:srgbClr val="000000"/>
                </a:solidFill>
                <a:latin typeface="Arial" panose="020B0604020202020204" pitchFamily="34" charset="0"/>
                <a:cs typeface="Arial" panose="020B0604020202020204" pitchFamily="34" charset="0"/>
              </a:rPr>
              <a:t>	if (p -&gt; a &lt; p -&gt; b) { </a:t>
            </a:r>
          </a:p>
          <a:p>
            <a:r>
              <a:rPr lang="en-US" altLang="zh-CN" sz="1100" dirty="0">
                <a:solidFill>
                  <a:srgbClr val="000000"/>
                </a:solidFill>
                <a:latin typeface="Arial" panose="020B0604020202020204" pitchFamily="34" charset="0"/>
                <a:cs typeface="Arial" panose="020B0604020202020204" pitchFamily="34" charset="0"/>
              </a:rPr>
              <a:t>		long temp = p -&gt; a; </a:t>
            </a:r>
          </a:p>
          <a:p>
            <a:pPr lvl="2"/>
            <a:r>
              <a:rPr lang="en-US" altLang="zh-CN" sz="1100" dirty="0">
                <a:solidFill>
                  <a:srgbClr val="000000"/>
                </a:solidFill>
                <a:latin typeface="Arial" panose="020B0604020202020204" pitchFamily="34" charset="0"/>
                <a:cs typeface="Arial" panose="020B0604020202020204" pitchFamily="34" charset="0"/>
              </a:rPr>
              <a:t>p -&gt; a = p -&gt; b; </a:t>
            </a:r>
          </a:p>
          <a:p>
            <a:pPr lvl="2"/>
            <a:r>
              <a:rPr lang="en-US" altLang="zh-CN" sz="1100" dirty="0">
                <a:solidFill>
                  <a:srgbClr val="000000"/>
                </a:solidFill>
                <a:latin typeface="Arial" panose="020B0604020202020204" pitchFamily="34" charset="0"/>
                <a:cs typeface="Arial" panose="020B0604020202020204" pitchFamily="34" charset="0"/>
              </a:rPr>
              <a:t>p -&gt; b = temp; </a:t>
            </a:r>
          </a:p>
          <a:p>
            <a:r>
              <a:rPr lang="en-US" altLang="zh-CN" sz="1100" dirty="0">
                <a:solidFill>
                  <a:srgbClr val="000000"/>
                </a:solidFill>
                <a:latin typeface="Arial" panose="020B0604020202020204" pitchFamily="34" charset="0"/>
                <a:cs typeface="Arial" panose="020B0604020202020204" pitchFamily="34" charset="0"/>
              </a:rPr>
              <a:t>	}</a:t>
            </a:r>
          </a:p>
          <a:p>
            <a:pPr lvl="1"/>
            <a:r>
              <a:rPr lang="en-US" altLang="zh-CN" sz="1100" dirty="0">
                <a:solidFill>
                  <a:srgbClr val="000000"/>
                </a:solidFill>
                <a:latin typeface="Arial" panose="020B0604020202020204" pitchFamily="34" charset="0"/>
                <a:cs typeface="Arial" panose="020B0604020202020204" pitchFamily="34" charset="0"/>
              </a:rPr>
              <a:t>if ((6)____ ) return p -&gt; a; </a:t>
            </a:r>
          </a:p>
          <a:p>
            <a:pPr lvl="1"/>
            <a:r>
              <a:rPr lang="en-US" altLang="zh-CN" sz="1100" dirty="0" err="1">
                <a:solidFill>
                  <a:srgbClr val="000000"/>
                </a:solidFill>
                <a:latin typeface="Arial" panose="020B0604020202020204" pitchFamily="34" charset="0"/>
                <a:cs typeface="Arial" panose="020B0604020202020204" pitchFamily="34" charset="0"/>
              </a:rPr>
              <a:t>pair_type</a:t>
            </a:r>
            <a:r>
              <a:rPr lang="en-US" altLang="zh-CN" sz="1100" dirty="0">
                <a:solidFill>
                  <a:srgbClr val="000000"/>
                </a:solidFill>
                <a:latin typeface="Arial" panose="020B0604020202020204" pitchFamily="34" charset="0"/>
                <a:cs typeface="Arial" panose="020B0604020202020204" pitchFamily="34" charset="0"/>
              </a:rPr>
              <a:t> np; </a:t>
            </a:r>
          </a:p>
          <a:p>
            <a:pPr lvl="1"/>
            <a:r>
              <a:rPr lang="en-US" altLang="zh-CN" sz="1100" dirty="0" err="1">
                <a:solidFill>
                  <a:srgbClr val="000000"/>
                </a:solidFill>
                <a:latin typeface="Arial" panose="020B0604020202020204" pitchFamily="34" charset="0"/>
                <a:cs typeface="Arial" panose="020B0604020202020204" pitchFamily="34" charset="0"/>
              </a:rPr>
              <a:t>np.a</a:t>
            </a:r>
            <a:r>
              <a:rPr lang="en-US" altLang="zh-CN" sz="1100" dirty="0">
                <a:solidFill>
                  <a:srgbClr val="000000"/>
                </a:solidFill>
                <a:latin typeface="Arial" panose="020B0604020202020204" pitchFamily="34" charset="0"/>
                <a:cs typeface="Arial" panose="020B0604020202020204" pitchFamily="34" charset="0"/>
              </a:rPr>
              <a:t> = (7) ____;  </a:t>
            </a:r>
            <a:r>
              <a:rPr lang="en-US" altLang="zh-CN" sz="1100" dirty="0" err="1">
                <a:solidFill>
                  <a:srgbClr val="000000"/>
                </a:solidFill>
                <a:latin typeface="Arial" panose="020B0604020202020204" pitchFamily="34" charset="0"/>
                <a:cs typeface="Arial" panose="020B0604020202020204" pitchFamily="34" charset="0"/>
              </a:rPr>
              <a:t>np.b</a:t>
            </a:r>
            <a:r>
              <a:rPr lang="en-US" altLang="zh-CN" sz="1100" dirty="0">
                <a:solidFill>
                  <a:srgbClr val="000000"/>
                </a:solidFill>
                <a:latin typeface="Arial" panose="020B0604020202020204" pitchFamily="34" charset="0"/>
                <a:cs typeface="Arial" panose="020B0604020202020204" pitchFamily="34" charset="0"/>
              </a:rPr>
              <a:t> = (8) ____; </a:t>
            </a:r>
          </a:p>
          <a:p>
            <a:pPr lvl="1"/>
            <a:r>
              <a:rPr lang="en-US" altLang="zh-CN" sz="1100" dirty="0">
                <a:solidFill>
                  <a:srgbClr val="000000"/>
                </a:solidFill>
                <a:latin typeface="Arial" panose="020B0604020202020204" pitchFamily="34" charset="0"/>
                <a:cs typeface="Arial" panose="020B0604020202020204" pitchFamily="34" charset="0"/>
              </a:rPr>
              <a:t>return </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(&amp;np); </a:t>
            </a:r>
          </a:p>
          <a:p>
            <a:r>
              <a:rPr lang="en-US" altLang="zh-CN" sz="1100" dirty="0">
                <a:solidFill>
                  <a:srgbClr val="000000"/>
                </a:solidFill>
                <a:latin typeface="Arial" panose="020B0604020202020204" pitchFamily="34" charset="0"/>
                <a:cs typeface="Arial" panose="020B0604020202020204" pitchFamily="34" charset="0"/>
              </a:rPr>
              <a:t>}</a:t>
            </a:r>
          </a:p>
          <a:p>
            <a:r>
              <a:rPr lang="en-US" altLang="zh-CN" sz="1100" dirty="0">
                <a:solidFill>
                  <a:srgbClr val="000000"/>
                </a:solidFill>
                <a:latin typeface="Arial" panose="020B0604020202020204" pitchFamily="34" charset="0"/>
                <a:cs typeface="Arial" panose="020B0604020202020204" pitchFamily="34" charset="0"/>
              </a:rPr>
              <a:t>int main(int </a:t>
            </a:r>
            <a:r>
              <a:rPr lang="en-US" altLang="zh-CN" sz="1100" dirty="0" err="1">
                <a:solidFill>
                  <a:srgbClr val="000000"/>
                </a:solidFill>
                <a:latin typeface="Arial" panose="020B0604020202020204" pitchFamily="34" charset="0"/>
                <a:cs typeface="Arial" panose="020B0604020202020204" pitchFamily="34" charset="0"/>
              </a:rPr>
              <a:t>argc</a:t>
            </a:r>
            <a:r>
              <a:rPr lang="en-US" altLang="zh-CN" sz="1100" dirty="0">
                <a:solidFill>
                  <a:srgbClr val="000000"/>
                </a:solidFill>
                <a:latin typeface="Arial" panose="020B0604020202020204" pitchFamily="34" charset="0"/>
                <a:cs typeface="Arial" panose="020B0604020202020204" pitchFamily="34" charset="0"/>
              </a:rPr>
              <a:t>, char* </a:t>
            </a:r>
            <a:r>
              <a:rPr lang="en-US" altLang="zh-CN" sz="1100" dirty="0" err="1">
                <a:solidFill>
                  <a:srgbClr val="000000"/>
                </a:solidFill>
                <a:latin typeface="Arial" panose="020B0604020202020204" pitchFamily="34" charset="0"/>
                <a:cs typeface="Arial" panose="020B0604020202020204" pitchFamily="34" charset="0"/>
              </a:rPr>
              <a:t>argv</a:t>
            </a:r>
            <a:r>
              <a:rPr lang="en-US" altLang="zh-CN" sz="1100" dirty="0">
                <a:solidFill>
                  <a:srgbClr val="000000"/>
                </a:solidFill>
                <a:latin typeface="Arial" panose="020B0604020202020204" pitchFamily="34" charset="0"/>
                <a:cs typeface="Arial" panose="020B0604020202020204" pitchFamily="34" charset="0"/>
              </a:rPr>
              <a:t>[]) { </a:t>
            </a:r>
          </a:p>
          <a:p>
            <a:r>
              <a:rPr lang="en-US" altLang="zh-CN" sz="1100" dirty="0" err="1">
                <a:solidFill>
                  <a:srgbClr val="000000"/>
                </a:solidFill>
                <a:latin typeface="Arial" panose="020B0604020202020204" pitchFamily="34" charset="0"/>
                <a:cs typeface="Arial" panose="020B0604020202020204" pitchFamily="34" charset="0"/>
              </a:rPr>
              <a:t>pair_type</a:t>
            </a:r>
            <a:r>
              <a:rPr lang="en-US" altLang="zh-CN" sz="1100" dirty="0">
                <a:solidFill>
                  <a:srgbClr val="000000"/>
                </a:solidFill>
                <a:latin typeface="Arial" panose="020B0604020202020204" pitchFamily="34" charset="0"/>
                <a:cs typeface="Arial" panose="020B0604020202020204" pitchFamily="34" charset="0"/>
              </a:rPr>
              <a:t> np; </a:t>
            </a:r>
          </a:p>
          <a:p>
            <a:r>
              <a:rPr lang="en-US" altLang="zh-CN" sz="1100" dirty="0" err="1">
                <a:solidFill>
                  <a:srgbClr val="000000"/>
                </a:solidFill>
                <a:latin typeface="Arial" panose="020B0604020202020204" pitchFamily="34" charset="0"/>
                <a:cs typeface="Arial" panose="020B0604020202020204" pitchFamily="34" charset="0"/>
              </a:rPr>
              <a:t>np.a</a:t>
            </a:r>
            <a:r>
              <a:rPr lang="en-US" altLang="zh-CN" sz="1100" dirty="0">
                <a:solidFill>
                  <a:srgbClr val="000000"/>
                </a:solidFill>
                <a:latin typeface="Arial" panose="020B0604020202020204" pitchFamily="34" charset="0"/>
                <a:cs typeface="Arial" panose="020B0604020202020204" pitchFamily="34" charset="0"/>
              </a:rPr>
              <a:t> = (9) ____; </a:t>
            </a:r>
            <a:r>
              <a:rPr lang="en-US" altLang="zh-CN" sz="1100" dirty="0" err="1">
                <a:solidFill>
                  <a:srgbClr val="000000"/>
                </a:solidFill>
                <a:latin typeface="Arial" panose="020B0604020202020204" pitchFamily="34" charset="0"/>
                <a:cs typeface="Arial" panose="020B0604020202020204" pitchFamily="34" charset="0"/>
              </a:rPr>
              <a:t>np.b</a:t>
            </a:r>
            <a:r>
              <a:rPr lang="en-US" altLang="zh-CN" sz="1100" dirty="0">
                <a:solidFill>
                  <a:srgbClr val="000000"/>
                </a:solidFill>
                <a:latin typeface="Arial" panose="020B0604020202020204" pitchFamily="34" charset="0"/>
                <a:cs typeface="Arial" panose="020B0604020202020204" pitchFamily="34" charset="0"/>
              </a:rPr>
              <a:t> = (10) ____ ; </a:t>
            </a:r>
          </a:p>
          <a:p>
            <a:r>
              <a:rPr lang="en-US" altLang="zh-CN" sz="1100" dirty="0" err="1">
                <a:solidFill>
                  <a:srgbClr val="000000"/>
                </a:solidFill>
                <a:latin typeface="Arial" panose="020B0604020202020204" pitchFamily="34" charset="0"/>
                <a:cs typeface="Arial" panose="020B0604020202020204" pitchFamily="34" charset="0"/>
              </a:rPr>
              <a:t>printf</a:t>
            </a:r>
            <a:r>
              <a:rPr lang="en-US" altLang="zh-CN" sz="1100" dirty="0">
                <a:solidFill>
                  <a:srgbClr val="000000"/>
                </a:solidFill>
                <a:latin typeface="Arial" panose="020B0604020202020204" pitchFamily="34" charset="0"/>
                <a:cs typeface="Arial" panose="020B0604020202020204" pitchFamily="34" charset="0"/>
              </a:rPr>
              <a:t>("%</a:t>
            </a:r>
            <a:r>
              <a:rPr lang="en-US" altLang="zh-CN" sz="1100" dirty="0" err="1">
                <a:solidFill>
                  <a:srgbClr val="000000"/>
                </a:solidFill>
                <a:latin typeface="Arial" panose="020B0604020202020204" pitchFamily="34" charset="0"/>
                <a:cs typeface="Arial" panose="020B0604020202020204" pitchFamily="34" charset="0"/>
              </a:rPr>
              <a:t>ld</a:t>
            </a:r>
            <a:r>
              <a:rPr lang="en-US" altLang="zh-CN" sz="1100" dirty="0">
                <a:solidFill>
                  <a:srgbClr val="000000"/>
                </a:solidFill>
                <a:latin typeface="Arial" panose="020B0604020202020204" pitchFamily="34" charset="0"/>
                <a:cs typeface="Arial" panose="020B0604020202020204" pitchFamily="34" charset="0"/>
              </a:rPr>
              <a:t>", </a:t>
            </a:r>
            <a:r>
              <a:rPr lang="en-US" altLang="zh-CN" sz="1100" dirty="0" err="1">
                <a:solidFill>
                  <a:srgbClr val="000000"/>
                </a:solidFill>
                <a:latin typeface="Arial" panose="020B0604020202020204" pitchFamily="34" charset="0"/>
                <a:cs typeface="Arial" panose="020B0604020202020204" pitchFamily="34" charset="0"/>
              </a:rPr>
              <a:t>func</a:t>
            </a:r>
            <a:r>
              <a:rPr lang="en-US" altLang="zh-CN" sz="1100" dirty="0">
                <a:solidFill>
                  <a:srgbClr val="000000"/>
                </a:solidFill>
                <a:latin typeface="Arial" panose="020B0604020202020204" pitchFamily="34" charset="0"/>
                <a:cs typeface="Arial" panose="020B0604020202020204" pitchFamily="34" charset="0"/>
              </a:rPr>
              <a:t>(&amp;np)); </a:t>
            </a:r>
          </a:p>
          <a:p>
            <a:r>
              <a:rPr lang="en-US" altLang="zh-CN" sz="1100" dirty="0">
                <a:solidFill>
                  <a:srgbClr val="000000"/>
                </a:solidFill>
                <a:latin typeface="Arial" panose="020B0604020202020204" pitchFamily="34" charset="0"/>
                <a:cs typeface="Arial" panose="020B0604020202020204" pitchFamily="34" charset="0"/>
              </a:rPr>
              <a:t>return 0; </a:t>
            </a:r>
          </a:p>
          <a:p>
            <a:r>
              <a:rPr lang="en-US" altLang="zh-CN" sz="1100" dirty="0">
                <a:solidFill>
                  <a:srgbClr val="000000"/>
                </a:solidFill>
                <a:latin typeface="Arial" panose="020B0604020202020204" pitchFamily="34" charset="0"/>
                <a:cs typeface="Arial" panose="020B0604020202020204" pitchFamily="34" charset="0"/>
              </a:rPr>
              <a:t>} </a:t>
            </a:r>
            <a:endParaRPr lang="zh-CN" altLang="en-US" sz="1100" dirty="0">
              <a:latin typeface="Arial" panose="020B0604020202020204" pitchFamily="34" charset="0"/>
              <a:cs typeface="Arial" panose="020B0604020202020204" pitchFamily="34" charset="0"/>
            </a:endParaRPr>
          </a:p>
        </p:txBody>
      </p:sp>
      <p:graphicFrame>
        <p:nvGraphicFramePr>
          <p:cNvPr id="10" name="表格 9">
            <a:extLst>
              <a:ext uri="{FF2B5EF4-FFF2-40B4-BE49-F238E27FC236}">
                <a16:creationId xmlns:a16="http://schemas.microsoft.com/office/drawing/2014/main" id="{CB43EB44-9AA8-4161-884C-C7C57E20139D}"/>
              </a:ext>
            </a:extLst>
          </p:cNvPr>
          <p:cNvGraphicFramePr>
            <a:graphicFrameLocks noGrp="1"/>
          </p:cNvGraphicFramePr>
          <p:nvPr>
            <p:extLst>
              <p:ext uri="{D42A27DB-BD31-4B8C-83A1-F6EECF244321}">
                <p14:modId xmlns:p14="http://schemas.microsoft.com/office/powerpoint/2010/main" val="3749818441"/>
              </p:ext>
            </p:extLst>
          </p:nvPr>
        </p:nvGraphicFramePr>
        <p:xfrm>
          <a:off x="3961090" y="6050789"/>
          <a:ext cx="2278345" cy="3305610"/>
        </p:xfrm>
        <a:graphic>
          <a:graphicData uri="http://schemas.openxmlformats.org/drawingml/2006/table">
            <a:tbl>
              <a:tblPr firstRow="1" bandRow="1">
                <a:tableStyleId>{F5AB1C69-6EDB-4FF4-983F-18BD219EF322}</a:tableStyleId>
              </a:tblPr>
              <a:tblGrid>
                <a:gridCol w="2278345">
                  <a:extLst>
                    <a:ext uri="{9D8B030D-6E8A-4147-A177-3AD203B41FA5}">
                      <a16:colId xmlns:a16="http://schemas.microsoft.com/office/drawing/2014/main" val="2973779058"/>
                    </a:ext>
                  </a:extLst>
                </a:gridCol>
              </a:tblGrid>
              <a:tr h="330561">
                <a:tc>
                  <a:txBody>
                    <a:bodyPr/>
                    <a:lstStyle/>
                    <a:p>
                      <a:pPr marL="0" algn="ctr"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(1)____</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9630067"/>
                  </a:ext>
                </a:extLst>
              </a:tr>
              <a:tr h="330561">
                <a:tc>
                  <a:txBody>
                    <a:bodyPr/>
                    <a:lstStyle/>
                    <a:p>
                      <a:pPr marL="0" algn="ctr"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(2)____</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067463"/>
                  </a:ext>
                </a:extLst>
              </a:tr>
              <a:tr h="330561">
                <a:tc>
                  <a:txBody>
                    <a:bodyPr/>
                    <a:lstStyle/>
                    <a:p>
                      <a:pPr marL="0" algn="ctr"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(3)____</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8759085"/>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(4)____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6443426"/>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(5)____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6530752"/>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(6)____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0482100"/>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(7)____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4873626"/>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(8)____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2553665"/>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(9)____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2849057"/>
                  </a:ext>
                </a:extLst>
              </a:tr>
              <a:tr h="330561">
                <a:tc>
                  <a:txBody>
                    <a:bodyPr/>
                    <a:lstStyle/>
                    <a:p>
                      <a:pPr algn="ctr"/>
                      <a:r>
                        <a:rPr lang="en-US" altLang="zh-CN" sz="1100" b="0" dirty="0">
                          <a:solidFill>
                            <a:schemeClr val="tx1"/>
                          </a:solidFill>
                          <a:latin typeface="Times New Roman" panose="02020603050405020304" pitchFamily="18" charset="0"/>
                          <a:cs typeface="Times New Roman" panose="02020603050405020304" pitchFamily="18" charset="0"/>
                        </a:rPr>
                        <a:t>(10)____</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1819524"/>
                  </a:ext>
                </a:extLst>
              </a:tr>
            </a:tbl>
          </a:graphicData>
        </a:graphic>
      </p:graphicFrame>
      <p:sp>
        <p:nvSpPr>
          <p:cNvPr id="11" name="矩形 10">
            <a:extLst>
              <a:ext uri="{FF2B5EF4-FFF2-40B4-BE49-F238E27FC236}">
                <a16:creationId xmlns:a16="http://schemas.microsoft.com/office/drawing/2014/main" id="{2044404B-2701-42BC-8270-58D9FC1E574E}"/>
              </a:ext>
            </a:extLst>
          </p:cNvPr>
          <p:cNvSpPr/>
          <p:nvPr/>
        </p:nvSpPr>
        <p:spPr>
          <a:xfrm>
            <a:off x="470969" y="1535986"/>
            <a:ext cx="5768466" cy="44306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F572C2A0-EF99-4335-B083-6E886A85DC1C}"/>
              </a:ext>
            </a:extLst>
          </p:cNvPr>
          <p:cNvSpPr/>
          <p:nvPr/>
        </p:nvSpPr>
        <p:spPr>
          <a:xfrm>
            <a:off x="453438" y="6050789"/>
            <a:ext cx="3449698" cy="33056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E8202B2E-3FC9-4B82-ACE0-F0A4167DCD7E}"/>
              </a:ext>
            </a:extLst>
          </p:cNvPr>
          <p:cNvSpPr/>
          <p:nvPr/>
        </p:nvSpPr>
        <p:spPr>
          <a:xfrm>
            <a:off x="444776" y="1514742"/>
            <a:ext cx="543739" cy="261610"/>
          </a:xfrm>
          <a:prstGeom prst="rect">
            <a:avLst/>
          </a:prstGeom>
        </p:spPr>
        <p:txBody>
          <a:bodyPr wrap="none">
            <a:spAutoFit/>
          </a:bodyPr>
          <a:lstStyle/>
          <a:p>
            <a:r>
              <a:rPr lang="zh-CN" altLang="en-US" sz="1100" dirty="0">
                <a:latin typeface="Arial" panose="020B0604020202020204" pitchFamily="34" charset="0"/>
                <a:cs typeface="Arial" panose="020B0604020202020204" pitchFamily="34" charset="0"/>
              </a:rPr>
              <a:t>汇编</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p>
        </p:txBody>
      </p:sp>
      <p:sp>
        <p:nvSpPr>
          <p:cNvPr id="56" name="矩形 55">
            <a:extLst>
              <a:ext uri="{FF2B5EF4-FFF2-40B4-BE49-F238E27FC236}">
                <a16:creationId xmlns:a16="http://schemas.microsoft.com/office/drawing/2014/main" id="{1F2881D2-7D4D-40C3-8B45-0A2011B2D166}"/>
              </a:ext>
            </a:extLst>
          </p:cNvPr>
          <p:cNvSpPr/>
          <p:nvPr/>
        </p:nvSpPr>
        <p:spPr>
          <a:xfrm>
            <a:off x="2276710" y="110985"/>
            <a:ext cx="2191627" cy="261610"/>
          </a:xfrm>
          <a:prstGeom prst="rect">
            <a:avLst/>
          </a:prstGeom>
        </p:spPr>
        <p:txBody>
          <a:bodyPr wrap="none">
            <a:spAutoFit/>
          </a:bodyPr>
          <a:lstStyle/>
          <a:p>
            <a:pPr algn="ct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秋</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ICS</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小班</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18</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班第</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(3)</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次考试</a:t>
            </a:r>
            <a:endPar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17" name="矩形 16"/>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18" name="矩形 17"/>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grpSp>
        <p:nvGrpSpPr>
          <p:cNvPr id="19" name="组合 18"/>
          <p:cNvGrpSpPr/>
          <p:nvPr/>
        </p:nvGrpSpPr>
        <p:grpSpPr>
          <a:xfrm>
            <a:off x="30514" y="950832"/>
            <a:ext cx="266906" cy="8004335"/>
            <a:chOff x="6418498" y="915916"/>
            <a:chExt cx="409023" cy="7921803"/>
          </a:xfrm>
        </p:grpSpPr>
        <p:sp>
          <p:nvSpPr>
            <p:cNvPr id="20" name="矩形 19"/>
            <p:cNvSpPr/>
            <p:nvPr/>
          </p:nvSpPr>
          <p:spPr>
            <a:xfrm>
              <a:off x="6418498" y="58876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1" name="矩形 20"/>
            <p:cNvSpPr/>
            <p:nvPr/>
          </p:nvSpPr>
          <p:spPr>
            <a:xfrm>
              <a:off x="6418498" y="55980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2" name="矩形 21"/>
            <p:cNvSpPr/>
            <p:nvPr/>
          </p:nvSpPr>
          <p:spPr>
            <a:xfrm>
              <a:off x="6418499" y="528448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3" name="矩形 22"/>
            <p:cNvSpPr/>
            <p:nvPr/>
          </p:nvSpPr>
          <p:spPr>
            <a:xfrm>
              <a:off x="6418498" y="499492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4" name="矩形 23"/>
            <p:cNvSpPr/>
            <p:nvPr/>
          </p:nvSpPr>
          <p:spPr>
            <a:xfrm>
              <a:off x="6418498" y="4705368"/>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5" name="矩形 24"/>
            <p:cNvSpPr/>
            <p:nvPr/>
          </p:nvSpPr>
          <p:spPr>
            <a:xfrm>
              <a:off x="6418499" y="443982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6" name="矩形 25"/>
            <p:cNvSpPr/>
            <p:nvPr/>
          </p:nvSpPr>
          <p:spPr>
            <a:xfrm>
              <a:off x="6418498" y="415026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7" name="矩形 26"/>
            <p:cNvSpPr/>
            <p:nvPr/>
          </p:nvSpPr>
          <p:spPr>
            <a:xfrm>
              <a:off x="6418498" y="38607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8" name="矩形 27"/>
            <p:cNvSpPr/>
            <p:nvPr/>
          </p:nvSpPr>
          <p:spPr>
            <a:xfrm>
              <a:off x="6418499" y="87920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29" name="矩形 28"/>
            <p:cNvSpPr/>
            <p:nvPr/>
          </p:nvSpPr>
          <p:spPr>
            <a:xfrm>
              <a:off x="6418498" y="85024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0" name="矩形 29"/>
            <p:cNvSpPr/>
            <p:nvPr/>
          </p:nvSpPr>
          <p:spPr>
            <a:xfrm>
              <a:off x="6418498" y="82128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1" name="矩形 30"/>
            <p:cNvSpPr/>
            <p:nvPr/>
          </p:nvSpPr>
          <p:spPr>
            <a:xfrm>
              <a:off x="6418499" y="789930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2" name="矩形 31"/>
            <p:cNvSpPr/>
            <p:nvPr/>
          </p:nvSpPr>
          <p:spPr>
            <a:xfrm>
              <a:off x="6418498" y="760974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3" name="矩形 32"/>
            <p:cNvSpPr/>
            <p:nvPr/>
          </p:nvSpPr>
          <p:spPr>
            <a:xfrm>
              <a:off x="6418498" y="7320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4" name="矩形 33"/>
            <p:cNvSpPr/>
            <p:nvPr/>
          </p:nvSpPr>
          <p:spPr>
            <a:xfrm>
              <a:off x="6418499" y="70546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5" name="矩形 34"/>
            <p:cNvSpPr/>
            <p:nvPr/>
          </p:nvSpPr>
          <p:spPr>
            <a:xfrm>
              <a:off x="6418498" y="67650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6" name="矩形 35"/>
            <p:cNvSpPr/>
            <p:nvPr/>
          </p:nvSpPr>
          <p:spPr>
            <a:xfrm>
              <a:off x="6418498" y="647552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7" name="矩形 36"/>
            <p:cNvSpPr/>
            <p:nvPr/>
          </p:nvSpPr>
          <p:spPr>
            <a:xfrm>
              <a:off x="6418499" y="6177184"/>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8" name="矩形 37"/>
            <p:cNvSpPr/>
            <p:nvPr/>
          </p:nvSpPr>
          <p:spPr>
            <a:xfrm>
              <a:off x="6418498" y="3530732"/>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39" name="矩形 38"/>
            <p:cNvSpPr/>
            <p:nvPr/>
          </p:nvSpPr>
          <p:spPr>
            <a:xfrm>
              <a:off x="6418499" y="323239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0" name="矩形 39"/>
            <p:cNvSpPr/>
            <p:nvPr/>
          </p:nvSpPr>
          <p:spPr>
            <a:xfrm>
              <a:off x="6418498" y="29428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1" name="矩形 40"/>
            <p:cNvSpPr/>
            <p:nvPr/>
          </p:nvSpPr>
          <p:spPr>
            <a:xfrm>
              <a:off x="6418498" y="26532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2" name="矩形 41"/>
            <p:cNvSpPr/>
            <p:nvPr/>
          </p:nvSpPr>
          <p:spPr>
            <a:xfrm>
              <a:off x="6418499" y="233970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3" name="矩形 42"/>
            <p:cNvSpPr/>
            <p:nvPr/>
          </p:nvSpPr>
          <p:spPr>
            <a:xfrm>
              <a:off x="6418498" y="205014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4" name="矩形 43"/>
            <p:cNvSpPr/>
            <p:nvPr/>
          </p:nvSpPr>
          <p:spPr>
            <a:xfrm>
              <a:off x="6418498" y="1760580"/>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5" name="矩形 44"/>
            <p:cNvSpPr/>
            <p:nvPr/>
          </p:nvSpPr>
          <p:spPr>
            <a:xfrm>
              <a:off x="6418499" y="149503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6" name="矩形 45"/>
            <p:cNvSpPr/>
            <p:nvPr/>
          </p:nvSpPr>
          <p:spPr>
            <a:xfrm>
              <a:off x="6418498" y="120547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7" name="矩形 46"/>
            <p:cNvSpPr/>
            <p:nvPr/>
          </p:nvSpPr>
          <p:spPr>
            <a:xfrm>
              <a:off x="6418498" y="915916"/>
              <a:ext cx="409022" cy="45719"/>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grpSp>
      <p:cxnSp>
        <p:nvCxnSpPr>
          <p:cNvPr id="52" name="直接连接符 51"/>
          <p:cNvCxnSpPr/>
          <p:nvPr/>
        </p:nvCxnSpPr>
        <p:spPr>
          <a:xfrm>
            <a:off x="660400" y="241790"/>
            <a:ext cx="12700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26000" y="241790"/>
            <a:ext cx="1413435" cy="0"/>
          </a:xfrm>
          <a:prstGeom prst="line">
            <a:avLst/>
          </a:prstGeom>
        </p:spPr>
        <p:style>
          <a:lnRef idx="1">
            <a:schemeClr val="dk1"/>
          </a:lnRef>
          <a:fillRef idx="0">
            <a:schemeClr val="dk1"/>
          </a:fillRef>
          <a:effectRef idx="0">
            <a:schemeClr val="dk1"/>
          </a:effectRef>
          <a:fontRef idx="minor">
            <a:schemeClr val="tx1"/>
          </a:fontRef>
        </p:style>
      </p:cxnSp>
      <p:sp>
        <p:nvSpPr>
          <p:cNvPr id="48" name="矩形 47"/>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49" name="矩形: 圆角 48"/>
          <p:cNvSpPr/>
          <p:nvPr/>
        </p:nvSpPr>
        <p:spPr>
          <a:xfrm>
            <a:off x="404998" y="549597"/>
            <a:ext cx="5932096" cy="893124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Arial" panose="020B0604020202020204" pitchFamily="34" charset="0"/>
              <a:ea typeface="宋体" panose="02010600030101010101" pitchFamily="2" charset="-122"/>
              <a:cs typeface="Arial" panose="020B0604020202020204" pitchFamily="34" charset="0"/>
            </a:endParaRPr>
          </a:p>
        </p:txBody>
      </p:sp>
      <p:sp>
        <p:nvSpPr>
          <p:cNvPr id="54" name="矩形 53"/>
          <p:cNvSpPr/>
          <p:nvPr/>
        </p:nvSpPr>
        <p:spPr>
          <a:xfrm>
            <a:off x="503309" y="577368"/>
            <a:ext cx="5833785" cy="430887"/>
          </a:xfrm>
          <a:prstGeom prst="rect">
            <a:avLst/>
          </a:prstGeom>
        </p:spPr>
        <p:txBody>
          <a:bodyPr wrap="square" numCol="1">
            <a:spAutoFit/>
          </a:bodyPr>
          <a:lstStyle/>
          <a:p>
            <a:pPr marL="0" lvl="1"/>
            <a:r>
              <a:rPr lang="en-US" altLang="zh-CN" sz="1100" dirty="0">
                <a:latin typeface="Arial" panose="020B0604020202020204" pitchFamily="34" charset="0"/>
                <a:ea typeface="宋体" panose="02010600030101010101" pitchFamily="2" charset="-122"/>
                <a:cs typeface="Arial" panose="020B0604020202020204" pitchFamily="34" charset="0"/>
              </a:rPr>
              <a:t>12.(10</a:t>
            </a:r>
            <a:r>
              <a:rPr lang="zh-CN" altLang="en-US" sz="1100" dirty="0">
                <a:latin typeface="Arial" panose="020B0604020202020204" pitchFamily="34" charset="0"/>
                <a:ea typeface="宋体" panose="02010600030101010101" pitchFamily="2" charset="-122"/>
                <a:cs typeface="Arial" panose="020B0604020202020204" pitchFamily="34" charset="0"/>
              </a:rPr>
              <a:t>分</a:t>
            </a:r>
            <a:r>
              <a:rPr lang="en-US" altLang="zh-CN" sz="1100" dirty="0">
                <a:latin typeface="Arial" panose="020B0604020202020204" pitchFamily="34" charset="0"/>
                <a:ea typeface="宋体" panose="02010600030101010101" pitchFamily="2" charset="-122"/>
                <a:cs typeface="Arial" panose="020B0604020202020204" pitchFamily="34" charset="0"/>
              </a:rPr>
              <a:t>)</a:t>
            </a:r>
            <a:r>
              <a:rPr lang="zh-CN" altLang="en-US" sz="1100" dirty="0">
                <a:latin typeface="Arial" panose="020B0604020202020204" pitchFamily="34" charset="0"/>
                <a:ea typeface="宋体" panose="02010600030101010101" pitchFamily="2" charset="-122"/>
                <a:cs typeface="Arial" panose="020B0604020202020204" pitchFamily="34" charset="0"/>
              </a:rPr>
              <a:t>已知函数</a:t>
            </a:r>
            <a:r>
              <a:rPr lang="en-US" altLang="zh-CN" sz="1100" dirty="0">
                <a:latin typeface="Arial" panose="020B0604020202020204" pitchFamily="34" charset="0"/>
                <a:ea typeface="宋体" panose="02010600030101010101" pitchFamily="2" charset="-122"/>
                <a:cs typeface="Arial" panose="020B0604020202020204" pitchFamily="34" charset="0"/>
              </a:rPr>
              <a:t>Foo()</a:t>
            </a:r>
            <a:r>
              <a:rPr lang="zh-CN" altLang="en-US" sz="1100" dirty="0">
                <a:latin typeface="Arial" panose="020B0604020202020204" pitchFamily="34" charset="0"/>
                <a:ea typeface="宋体" panose="02010600030101010101" pitchFamily="2" charset="-122"/>
                <a:cs typeface="Arial" panose="020B0604020202020204" pitchFamily="34" charset="0"/>
              </a:rPr>
              <a:t>的汇编代码如下</a:t>
            </a:r>
            <a:r>
              <a:rPr lang="en-US" altLang="zh-CN" sz="1100" dirty="0">
                <a:latin typeface="Arial" panose="020B0604020202020204" pitchFamily="34" charset="0"/>
                <a:ea typeface="宋体" panose="02010600030101010101" pitchFamily="2" charset="-122"/>
                <a:cs typeface="Arial" panose="020B0604020202020204" pitchFamily="34" charset="0"/>
              </a:rPr>
              <a:t>,</a:t>
            </a:r>
            <a:r>
              <a:rPr lang="zh-CN" altLang="en-US" sz="1100" dirty="0">
                <a:latin typeface="Arial" panose="020B0604020202020204" pitchFamily="34" charset="0"/>
                <a:ea typeface="宋体" panose="02010600030101010101" pitchFamily="2" charset="-122"/>
                <a:cs typeface="Arial" panose="020B0604020202020204" pitchFamily="34" charset="0"/>
              </a:rPr>
              <a:t>按要求回答问题</a:t>
            </a:r>
            <a:r>
              <a:rPr lang="en-US" altLang="zh-CN" sz="1100" dirty="0">
                <a:latin typeface="Arial" panose="020B0604020202020204" pitchFamily="34" charset="0"/>
                <a:ea typeface="宋体" panose="02010600030101010101" pitchFamily="2" charset="-122"/>
                <a:cs typeface="Arial" panose="020B0604020202020204" pitchFamily="34" charset="0"/>
              </a:rPr>
              <a:t>.</a:t>
            </a:r>
          </a:p>
          <a:p>
            <a:pPr marL="0" lvl="1" fontAlgn="base">
              <a:spcBef>
                <a:spcPct val="0"/>
              </a:spcBef>
              <a:spcAft>
                <a:spcPct val="0"/>
              </a:spcAft>
            </a:pPr>
            <a:endParaRPr lang="en-US" altLang="zh-CN" sz="1100" dirty="0">
              <a:latin typeface="Arial" panose="020B0604020202020204" pitchFamily="34" charset="0"/>
              <a:ea typeface="宋体" panose="02010600030101010101" pitchFamily="2" charset="-122"/>
              <a:cs typeface="Arial" panose="020B0604020202020204" pitchFamily="34" charset="0"/>
            </a:endParaRPr>
          </a:p>
        </p:txBody>
      </p:sp>
      <p:sp>
        <p:nvSpPr>
          <p:cNvPr id="59" name="矩形 58"/>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Arial" panose="020B0604020202020204" pitchFamily="34" charset="0"/>
                <a:ea typeface="宋体" panose="02010600030101010101" pitchFamily="2" charset="-122"/>
                <a:cs typeface="Arial" panose="020B0604020202020204" pitchFamily="34" charset="0"/>
              </a:rPr>
              <a:t>第</a:t>
            </a:r>
            <a:r>
              <a:rPr lang="en-US" altLang="zh-CN" sz="1100" dirty="0">
                <a:latin typeface="Arial" panose="020B0604020202020204" pitchFamily="34" charset="0"/>
                <a:ea typeface="宋体" panose="02010600030101010101" pitchFamily="2" charset="-122"/>
                <a:cs typeface="Arial" panose="020B0604020202020204" pitchFamily="34" charset="0"/>
              </a:rPr>
              <a:t>4</a:t>
            </a:r>
            <a:r>
              <a:rPr lang="zh-CN" altLang="en-US" sz="1100" dirty="0">
                <a:latin typeface="Arial" panose="020B0604020202020204" pitchFamily="34" charset="0"/>
                <a:ea typeface="宋体" panose="02010600030101010101" pitchFamily="2" charset="-122"/>
                <a:cs typeface="Arial" panose="020B0604020202020204" pitchFamily="34" charset="0"/>
              </a:rPr>
              <a:t>页</a:t>
            </a:r>
            <a:endParaRPr lang="zh-CN" altLang="zh-CN" sz="1100" dirty="0">
              <a:latin typeface="Arial" panose="020B0604020202020204" pitchFamily="34" charset="0"/>
              <a:ea typeface="宋体" panose="02010600030101010101" pitchFamily="2" charset="-122"/>
              <a:cs typeface="Arial" panose="020B0604020202020204" pitchFamily="34" charset="0"/>
            </a:endParaRPr>
          </a:p>
        </p:txBody>
      </p:sp>
      <p:sp>
        <p:nvSpPr>
          <p:cNvPr id="62" name="Text Box 17"/>
          <p:cNvSpPr txBox="1">
            <a:spLocks noChangeArrowheads="1"/>
          </p:cNvSpPr>
          <p:nvPr/>
        </p:nvSpPr>
        <p:spPr bwMode="auto">
          <a:xfrm>
            <a:off x="5032375" y="3275619"/>
            <a:ext cx="109538"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91F3EF09-895B-492D-9977-C7722C32C611}"/>
              </a:ext>
            </a:extLst>
          </p:cNvPr>
          <p:cNvSpPr/>
          <p:nvPr/>
        </p:nvSpPr>
        <p:spPr>
          <a:xfrm>
            <a:off x="503309" y="819805"/>
            <a:ext cx="5736126" cy="3816429"/>
          </a:xfrm>
          <a:prstGeom prst="rect">
            <a:avLst/>
          </a:prstGeom>
          <a:ln>
            <a:solidFill>
              <a:schemeClr val="tx1"/>
            </a:solidFill>
          </a:ln>
        </p:spPr>
        <p:txBody>
          <a:bodyPr wrap="square" numCol="2">
            <a:spAutoFit/>
          </a:bodyPr>
          <a:lstStyle/>
          <a:p>
            <a:r>
              <a:rPr lang="en-US" altLang="zh-CN" sz="1100" dirty="0">
                <a:latin typeface="Arial" panose="020B0604020202020204" pitchFamily="34" charset="0"/>
                <a:cs typeface="Arial" panose="020B0604020202020204" pitchFamily="34" charset="0"/>
              </a:rPr>
              <a:t>Foo(char*, int):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pushq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rbp</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rsp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rbp</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rdi</a:t>
            </a:r>
            <a:r>
              <a:rPr lang="en-US" altLang="zh-CN" sz="1100" dirty="0">
                <a:latin typeface="Arial" panose="020B0604020202020204" pitchFamily="34" charset="0"/>
                <a:cs typeface="Arial" panose="020B0604020202020204" pitchFamily="34" charset="0"/>
              </a:rPr>
              <a:t>, -24(%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esi</a:t>
            </a:r>
            <a:r>
              <a:rPr lang="en-US" altLang="zh-CN" sz="1100" dirty="0">
                <a:latin typeface="Arial" panose="020B0604020202020204" pitchFamily="34" charset="0"/>
                <a:cs typeface="Arial" panose="020B0604020202020204" pitchFamily="34" charset="0"/>
              </a:rPr>
              <a:t>,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$0, -4(%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subl</a:t>
            </a:r>
            <a:r>
              <a:rPr lang="en-US" altLang="zh-CN" sz="1100" dirty="0">
                <a:latin typeface="Arial" panose="020B0604020202020204" pitchFamily="34" charset="0"/>
                <a:cs typeface="Arial" panose="020B0604020202020204" pitchFamily="34" charset="0"/>
              </a:rPr>
              <a:t>    $1,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jmp</a:t>
            </a:r>
            <a:r>
              <a:rPr lang="en-US" altLang="zh-CN" sz="1100" dirty="0">
                <a:latin typeface="Arial" panose="020B0604020202020204" pitchFamily="34" charset="0"/>
                <a:cs typeface="Arial" panose="020B0604020202020204" pitchFamily="34" charset="0"/>
              </a:rPr>
              <a:t>     .L2</a:t>
            </a:r>
          </a:p>
          <a:p>
            <a:r>
              <a:rPr lang="en-US" altLang="zh-CN" sz="1100" dirty="0">
                <a:latin typeface="Arial" panose="020B0604020202020204" pitchFamily="34" charset="0"/>
                <a:cs typeface="Arial" panose="020B0604020202020204" pitchFamily="34" charset="0"/>
              </a:rPr>
              <a:t>.L3:</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movslq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rdx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-24(%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addq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rdx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movzbl</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movb</a:t>
            </a:r>
            <a:r>
              <a:rPr lang="en-US" altLang="zh-CN" sz="1100" dirty="0">
                <a:latin typeface="Arial" panose="020B0604020202020204" pitchFamily="34" charset="0"/>
                <a:cs typeface="Arial" panose="020B0604020202020204" pitchFamily="34" charset="0"/>
              </a:rPr>
              <a:t>    %al, -5(%</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movslq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rdx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-24(%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addq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rdx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movzbl</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edx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-24(%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rsi</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leal</a:t>
            </a:r>
            <a:r>
              <a:rPr lang="en-US" altLang="zh-CN" sz="1100" dirty="0">
                <a:latin typeface="Arial" panose="020B0604020202020204" pitchFamily="34" charset="0"/>
                <a:cs typeface="Arial" panose="020B0604020202020204" pitchFamily="34" charset="0"/>
              </a:rPr>
              <a:t>    1(%</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ecx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ecx</a:t>
            </a:r>
            <a:r>
              <a:rPr lang="en-US" altLang="zh-CN" sz="1100" dirty="0">
                <a:latin typeface="Arial" panose="020B0604020202020204" pitchFamily="34" charset="0"/>
                <a:cs typeface="Arial" panose="020B0604020202020204" pitchFamily="34" charset="0"/>
              </a:rPr>
              <a:t>, -4(%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cltq</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addq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rsi</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movb</a:t>
            </a:r>
            <a:r>
              <a:rPr lang="en-US" altLang="zh-CN" sz="1100" dirty="0">
                <a:latin typeface="Arial" panose="020B0604020202020204" pitchFamily="34" charset="0"/>
                <a:cs typeface="Arial" panose="020B0604020202020204" pitchFamily="34" charset="0"/>
              </a:rPr>
              <a:t>    %dl, (%</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movzbl</a:t>
            </a:r>
            <a:r>
              <a:rPr lang="en-US" altLang="zh-CN" sz="1100" dirty="0">
                <a:latin typeface="Arial" panose="020B0604020202020204" pitchFamily="34" charset="0"/>
                <a:cs typeface="Arial" panose="020B0604020202020204" pitchFamily="34" charset="0"/>
              </a:rPr>
              <a:t>  -5(%</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edx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movq</a:t>
            </a:r>
            <a:r>
              <a:rPr lang="en-US" altLang="zh-CN" sz="1100" dirty="0">
                <a:latin typeface="Arial" panose="020B0604020202020204" pitchFamily="34" charset="0"/>
                <a:cs typeface="Arial" panose="020B0604020202020204" pitchFamily="34" charset="0"/>
              </a:rPr>
              <a:t>    -24(%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rsi</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leal</a:t>
            </a:r>
            <a:r>
              <a:rPr lang="en-US" altLang="zh-CN" sz="1100" dirty="0">
                <a:latin typeface="Arial" panose="020B0604020202020204" pitchFamily="34" charset="0"/>
                <a:cs typeface="Arial" panose="020B0604020202020204" pitchFamily="34" charset="0"/>
              </a:rPr>
              <a:t>    -1(%</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ecx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ecx</a:t>
            </a:r>
            <a:r>
              <a:rPr lang="en-US" altLang="zh-CN" sz="1100" dirty="0">
                <a:latin typeface="Arial" panose="020B0604020202020204" pitchFamily="34" charset="0"/>
                <a:cs typeface="Arial" panose="020B0604020202020204" pitchFamily="34" charset="0"/>
              </a:rPr>
              <a:t>,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cltq</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addq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rsi</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movb</a:t>
            </a:r>
            <a:r>
              <a:rPr lang="en-US" altLang="zh-CN" sz="1100" dirty="0">
                <a:latin typeface="Arial" panose="020B0604020202020204" pitchFamily="34" charset="0"/>
                <a:cs typeface="Arial" panose="020B0604020202020204" pitchFamily="34" charset="0"/>
              </a:rPr>
              <a:t>    %dl, (%</a:t>
            </a:r>
            <a:r>
              <a:rPr lang="en-US" altLang="zh-CN" sz="1100" dirty="0" err="1">
                <a:latin typeface="Arial" panose="020B0604020202020204" pitchFamily="34" charset="0"/>
                <a:cs typeface="Arial" panose="020B0604020202020204" pitchFamily="34" charset="0"/>
              </a:rPr>
              <a:t>rax</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.L2:</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movl</a:t>
            </a:r>
            <a:r>
              <a:rPr lang="en-US" altLang="zh-CN" sz="1100" dirty="0">
                <a:latin typeface="Arial" panose="020B0604020202020204" pitchFamily="34" charset="0"/>
                <a:cs typeface="Arial" panose="020B0604020202020204" pitchFamily="34" charset="0"/>
              </a:rPr>
              <a:t>    -4(%</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cmpl</a:t>
            </a:r>
            <a:r>
              <a:rPr lang="en-US" altLang="zh-CN" sz="1100" dirty="0">
                <a:latin typeface="Arial" panose="020B0604020202020204" pitchFamily="34" charset="0"/>
                <a:cs typeface="Arial" panose="020B0604020202020204" pitchFamily="34" charset="0"/>
              </a:rPr>
              <a:t>    -28(%</a:t>
            </a:r>
            <a:r>
              <a:rPr lang="en-US" altLang="zh-CN" sz="1100" dirty="0" err="1">
                <a:latin typeface="Arial" panose="020B0604020202020204" pitchFamily="34" charset="0"/>
                <a:cs typeface="Arial" panose="020B0604020202020204" pitchFamily="34" charset="0"/>
              </a:rPr>
              <a:t>rbp</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eax</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jl</a:t>
            </a:r>
            <a:r>
              <a:rPr lang="en-US" altLang="zh-CN" sz="1100" dirty="0">
                <a:latin typeface="Arial" panose="020B0604020202020204" pitchFamily="34" charset="0"/>
                <a:cs typeface="Arial" panose="020B0604020202020204" pitchFamily="34" charset="0"/>
              </a:rPr>
              <a:t>      .L3</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nop</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nop</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popq</a:t>
            </a:r>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rbp</a:t>
            </a:r>
            <a:endParaRPr lang="en-US" altLang="zh-CN" sz="1100" dirty="0">
              <a:latin typeface="Arial" panose="020B0604020202020204" pitchFamily="34" charset="0"/>
              <a:cs typeface="Arial" panose="020B0604020202020204" pitchFamily="34" charset="0"/>
            </a:endParaRPr>
          </a:p>
          <a:p>
            <a:r>
              <a:rPr lang="en-US" altLang="zh-CN" sz="1100" dirty="0">
                <a:latin typeface="Arial" panose="020B0604020202020204" pitchFamily="34" charset="0"/>
                <a:cs typeface="Arial" panose="020B0604020202020204" pitchFamily="34" charset="0"/>
              </a:rPr>
              <a:t>        ret</a:t>
            </a:r>
          </a:p>
        </p:txBody>
      </p:sp>
      <p:sp>
        <p:nvSpPr>
          <p:cNvPr id="50" name="矩形 49">
            <a:extLst>
              <a:ext uri="{FF2B5EF4-FFF2-40B4-BE49-F238E27FC236}">
                <a16:creationId xmlns:a16="http://schemas.microsoft.com/office/drawing/2014/main" id="{8E9445D4-71B9-472C-8F71-DEFBC7B718C3}"/>
              </a:ext>
            </a:extLst>
          </p:cNvPr>
          <p:cNvSpPr/>
          <p:nvPr/>
        </p:nvSpPr>
        <p:spPr>
          <a:xfrm>
            <a:off x="503309" y="4613117"/>
            <a:ext cx="5594498" cy="1107996"/>
          </a:xfrm>
          <a:prstGeom prst="rect">
            <a:avLst/>
          </a:prstGeom>
        </p:spPr>
        <p:txBody>
          <a:bodyPr wrap="square">
            <a:spAutoFit/>
          </a:bodyPr>
          <a:lstStyle/>
          <a:p>
            <a:r>
              <a:rPr lang="en-US" altLang="zh-CN" sz="1100" dirty="0">
                <a:latin typeface="Arial" panose="020B0604020202020204" pitchFamily="34" charset="0"/>
                <a:cs typeface="Arial" panose="020B0604020202020204" pitchFamily="34" charset="0"/>
              </a:rPr>
              <a:t>(</a:t>
            </a:r>
            <a:r>
              <a:rPr lang="en-US" altLang="zh-CN" sz="1100" b="0" dirty="0">
                <a:effectLst/>
                <a:latin typeface="Arial" panose="020B0604020202020204" pitchFamily="34" charset="0"/>
                <a:cs typeface="Arial" panose="020B0604020202020204" pitchFamily="34" charset="0"/>
              </a:rPr>
              <a:t>1).</a:t>
            </a:r>
            <a:r>
              <a:rPr lang="zh-CN" altLang="en-US" sz="1100" b="0" dirty="0">
                <a:effectLst/>
                <a:latin typeface="Arial" panose="020B0604020202020204" pitchFamily="34" charset="0"/>
                <a:cs typeface="Arial" panose="020B0604020202020204" pitchFamily="34" charset="0"/>
              </a:rPr>
              <a:t>已知</a:t>
            </a:r>
            <a:r>
              <a:rPr lang="en-US" altLang="zh-CN" sz="1100" b="0" dirty="0">
                <a:effectLst/>
                <a:latin typeface="Arial" panose="020B0604020202020204" pitchFamily="34" charset="0"/>
                <a:cs typeface="Arial" panose="020B0604020202020204" pitchFamily="34" charset="0"/>
              </a:rPr>
              <a:t>Foo()</a:t>
            </a:r>
            <a:r>
              <a:rPr lang="zh-CN" altLang="en-US" sz="1100" b="0" dirty="0">
                <a:effectLst/>
                <a:latin typeface="Arial" panose="020B0604020202020204" pitchFamily="34" charset="0"/>
                <a:cs typeface="Arial" panose="020B0604020202020204" pitchFamily="34" charset="0"/>
              </a:rPr>
              <a:t>函数的两个参数分别是一个字符数组的首地址和该字符数组的长度</a:t>
            </a:r>
            <a:r>
              <a:rPr lang="en-US" altLang="zh-CN" sz="1100" b="0" dirty="0">
                <a:effectLst/>
                <a:latin typeface="Arial" panose="020B0604020202020204" pitchFamily="34" charset="0"/>
                <a:cs typeface="Arial" panose="020B0604020202020204" pitchFamily="34" charset="0"/>
              </a:rPr>
              <a:t>.</a:t>
            </a:r>
            <a:r>
              <a:rPr lang="zh-CN" altLang="en-US" sz="1100" b="0" dirty="0">
                <a:effectLst/>
                <a:latin typeface="Arial" panose="020B0604020202020204" pitchFamily="34" charset="0"/>
                <a:cs typeface="Arial" panose="020B0604020202020204" pitchFamily="34" charset="0"/>
              </a:rPr>
              <a:t>请根据汇编代码简述</a:t>
            </a:r>
            <a:r>
              <a:rPr lang="en-US" altLang="zh-CN" sz="1100" b="0" dirty="0">
                <a:effectLst/>
                <a:latin typeface="Arial" panose="020B0604020202020204" pitchFamily="34" charset="0"/>
                <a:cs typeface="Arial" panose="020B0604020202020204" pitchFamily="34" charset="0"/>
              </a:rPr>
              <a:t>Foo()</a:t>
            </a:r>
            <a:r>
              <a:rPr lang="zh-CN" altLang="en-US" sz="1100" b="0" dirty="0">
                <a:effectLst/>
                <a:latin typeface="Arial" panose="020B0604020202020204" pitchFamily="34" charset="0"/>
                <a:cs typeface="Arial" panose="020B0604020202020204" pitchFamily="34" charset="0"/>
              </a:rPr>
              <a:t>函数</a:t>
            </a:r>
            <a:r>
              <a:rPr lang="zh-CN" altLang="en-US" sz="1100" dirty="0">
                <a:latin typeface="Arial" panose="020B0604020202020204" pitchFamily="34" charset="0"/>
                <a:cs typeface="Arial" panose="020B0604020202020204" pitchFamily="34" charset="0"/>
              </a:rPr>
              <a:t>的功能</a:t>
            </a:r>
            <a:r>
              <a:rPr lang="en-US" altLang="zh-CN" sz="1100" dirty="0">
                <a:latin typeface="Arial" panose="020B0604020202020204" pitchFamily="34" charset="0"/>
                <a:cs typeface="Arial" panose="020B0604020202020204" pitchFamily="34" charset="0"/>
              </a:rPr>
              <a:t>____(</a:t>
            </a:r>
            <a:r>
              <a:rPr lang="zh-CN" altLang="en-US" sz="1100" dirty="0">
                <a:latin typeface="Arial" panose="020B0604020202020204" pitchFamily="34" charset="0"/>
                <a:cs typeface="Arial" panose="020B0604020202020204" pitchFamily="34" charset="0"/>
              </a:rPr>
              <a:t>第</a:t>
            </a:r>
            <a:r>
              <a:rPr lang="en-US" altLang="zh-CN" sz="1100" dirty="0">
                <a:latin typeface="Arial" panose="020B0604020202020204" pitchFamily="34" charset="0"/>
                <a:cs typeface="Arial" panose="020B0604020202020204" pitchFamily="34" charset="0"/>
              </a:rPr>
              <a:t>(2)</a:t>
            </a:r>
            <a:r>
              <a:rPr lang="zh-CN" altLang="en-US" sz="1100" dirty="0">
                <a:latin typeface="Arial" panose="020B0604020202020204" pitchFamily="34" charset="0"/>
                <a:cs typeface="Arial" panose="020B0604020202020204" pitchFamily="34" charset="0"/>
              </a:rPr>
              <a:t>问</a:t>
            </a:r>
            <a:r>
              <a:rPr lang="en-US" altLang="zh-CN" sz="1100" dirty="0">
                <a:latin typeface="Arial" panose="020B0604020202020204" pitchFamily="34" charset="0"/>
                <a:cs typeface="Arial" panose="020B0604020202020204" pitchFamily="34" charset="0"/>
              </a:rPr>
              <a:t>C</a:t>
            </a:r>
            <a:r>
              <a:rPr lang="zh-CN" altLang="en-US" sz="1100" dirty="0">
                <a:latin typeface="Arial" panose="020B0604020202020204" pitchFamily="34" charset="0"/>
                <a:cs typeface="Arial" panose="020B0604020202020204" pitchFamily="34" charset="0"/>
              </a:rPr>
              <a:t>代码调用了</a:t>
            </a:r>
            <a:r>
              <a:rPr lang="en-US" altLang="zh-CN" sz="1100" dirty="0">
                <a:latin typeface="Arial" panose="020B0604020202020204" pitchFamily="34" charset="0"/>
                <a:cs typeface="Arial" panose="020B0604020202020204" pitchFamily="34" charset="0"/>
              </a:rPr>
              <a:t>Foo()</a:t>
            </a:r>
            <a:r>
              <a:rPr lang="zh-CN" altLang="en-US" sz="1100" dirty="0">
                <a:latin typeface="Arial" panose="020B0604020202020204" pitchFamily="34" charset="0"/>
                <a:cs typeface="Arial" panose="020B0604020202020204" pitchFamily="34" charset="0"/>
              </a:rPr>
              <a:t>函数，可能对解题有帮助</a:t>
            </a:r>
            <a:r>
              <a:rPr lang="en-US" altLang="zh-CN" sz="1100" dirty="0">
                <a:latin typeface="Arial" panose="020B0604020202020204" pitchFamily="34" charset="0"/>
                <a:cs typeface="Arial" panose="020B0604020202020204" pitchFamily="34" charset="0"/>
              </a:rPr>
              <a:t>).</a:t>
            </a:r>
          </a:p>
          <a:p>
            <a:r>
              <a:rPr lang="en-US" altLang="zh-CN" sz="1100" b="0" dirty="0">
                <a:effectLst/>
                <a:latin typeface="Arial" panose="020B0604020202020204" pitchFamily="34" charset="0"/>
                <a:cs typeface="Arial" panose="020B0604020202020204" pitchFamily="34" charset="0"/>
              </a:rPr>
              <a:t>(2).</a:t>
            </a:r>
            <a:r>
              <a:rPr lang="en-US" altLang="zh-CN" sz="1100" dirty="0">
                <a:latin typeface="Arial" panose="020B0604020202020204" pitchFamily="34" charset="0"/>
                <a:cs typeface="Arial" panose="020B0604020202020204" pitchFamily="34" charset="0"/>
              </a:rPr>
              <a:t> </a:t>
            </a:r>
            <a:r>
              <a:rPr lang="zh-CN" altLang="en-US" sz="1100" dirty="0">
                <a:latin typeface="Arial" panose="020B0604020202020204" pitchFamily="34" charset="0"/>
                <a:cs typeface="Arial" panose="020B0604020202020204" pitchFamily="34" charset="0"/>
              </a:rPr>
              <a:t>已知</a:t>
            </a:r>
            <a:r>
              <a:rPr lang="en-US" altLang="zh-CN" sz="1100" dirty="0">
                <a:latin typeface="Arial" panose="020B0604020202020204" pitchFamily="34" charset="0"/>
                <a:cs typeface="Arial" panose="020B0604020202020204" pitchFamily="34" charset="0"/>
              </a:rPr>
              <a:t>Bar()</a:t>
            </a:r>
            <a:r>
              <a:rPr lang="zh-CN" altLang="en-US" sz="1100" dirty="0">
                <a:latin typeface="Arial" panose="020B0604020202020204" pitchFamily="34" charset="0"/>
                <a:cs typeface="Arial" panose="020B0604020202020204" pitchFamily="34" charset="0"/>
              </a:rPr>
              <a:t>函数和</a:t>
            </a:r>
            <a:r>
              <a:rPr lang="en-US" altLang="zh-CN" sz="1100" dirty="0">
                <a:latin typeface="Arial" panose="020B0604020202020204" pitchFamily="34" charset="0"/>
                <a:cs typeface="Arial" panose="020B0604020202020204" pitchFamily="34" charset="0"/>
              </a:rPr>
              <a:t>main()</a:t>
            </a:r>
            <a:r>
              <a:rPr lang="zh-CN" altLang="en-US" sz="1100" dirty="0">
                <a:latin typeface="Arial" panose="020B0604020202020204" pitchFamily="34" charset="0"/>
                <a:cs typeface="Arial" panose="020B0604020202020204" pitchFamily="34" charset="0"/>
              </a:rPr>
              <a:t>函数的</a:t>
            </a:r>
            <a:r>
              <a:rPr lang="en-US" altLang="zh-CN" sz="1100" dirty="0">
                <a:latin typeface="Arial" panose="020B0604020202020204" pitchFamily="34" charset="0"/>
                <a:cs typeface="Arial" panose="020B0604020202020204" pitchFamily="34" charset="0"/>
              </a:rPr>
              <a:t>C</a:t>
            </a:r>
            <a:r>
              <a:rPr lang="zh-CN" altLang="en-US" sz="1100" dirty="0">
                <a:latin typeface="Arial" panose="020B0604020202020204" pitchFamily="34" charset="0"/>
                <a:cs typeface="Arial" panose="020B0604020202020204" pitchFamily="34" charset="0"/>
              </a:rPr>
              <a:t>代码如下</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则该段程序的输出是</a:t>
            </a:r>
            <a:r>
              <a:rPr lang="en-US" altLang="zh-CN" sz="1100" dirty="0">
                <a:latin typeface="Arial" panose="020B0604020202020204" pitchFamily="34" charset="0"/>
                <a:cs typeface="Arial" panose="020B0604020202020204" pitchFamily="34" charset="0"/>
              </a:rPr>
              <a:t>____.</a:t>
            </a:r>
          </a:p>
          <a:p>
            <a:endParaRPr lang="en-US" altLang="zh-CN" sz="1100" dirty="0">
              <a:latin typeface="Arial" panose="020B0604020202020204" pitchFamily="34" charset="0"/>
              <a:cs typeface="Arial" panose="020B0604020202020204" pitchFamily="34" charset="0"/>
            </a:endParaRPr>
          </a:p>
          <a:p>
            <a:br>
              <a:rPr lang="en-US" altLang="zh-CN" sz="1100" dirty="0">
                <a:latin typeface="Arial" panose="020B0604020202020204" pitchFamily="34" charset="0"/>
                <a:cs typeface="Arial" panose="020B0604020202020204" pitchFamily="34" charset="0"/>
              </a:rPr>
            </a:br>
            <a:endParaRPr lang="en-US" altLang="zh-CN" sz="1100"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22AFBC8F-1ACB-4E89-9D90-A03A41A0935A}"/>
              </a:ext>
            </a:extLst>
          </p:cNvPr>
          <p:cNvSpPr/>
          <p:nvPr/>
        </p:nvSpPr>
        <p:spPr>
          <a:xfrm>
            <a:off x="503309" y="5234259"/>
            <a:ext cx="2699044" cy="1107996"/>
          </a:xfrm>
          <a:prstGeom prst="rect">
            <a:avLst/>
          </a:prstGeom>
          <a:ln>
            <a:solidFill>
              <a:schemeClr val="tx1"/>
            </a:solidFill>
          </a:ln>
        </p:spPr>
        <p:txBody>
          <a:bodyPr wrap="square">
            <a:spAutoFit/>
          </a:bodyPr>
          <a:lstStyle/>
          <a:p>
            <a:r>
              <a:rPr lang="en-US" altLang="zh-CN" sz="1100" dirty="0">
                <a:latin typeface="Arial" panose="020B0604020202020204" pitchFamily="34" charset="0"/>
                <a:cs typeface="Arial" panose="020B0604020202020204" pitchFamily="34" charset="0"/>
              </a:rPr>
              <a:t>void Bar( char* buffer, int n, int k ){</a:t>
            </a:r>
          </a:p>
          <a:p>
            <a:r>
              <a:rPr lang="en-US" altLang="zh-CN" sz="1100" dirty="0">
                <a:latin typeface="Arial" panose="020B0604020202020204" pitchFamily="34" charset="0"/>
                <a:cs typeface="Arial" panose="020B0604020202020204" pitchFamily="34" charset="0"/>
              </a:rPr>
              <a:t>    k %= n ;</a:t>
            </a:r>
          </a:p>
          <a:p>
            <a:r>
              <a:rPr lang="en-US" altLang="zh-CN" sz="1100" dirty="0">
                <a:latin typeface="Arial" panose="020B0604020202020204" pitchFamily="34" charset="0"/>
                <a:cs typeface="Arial" panose="020B0604020202020204" pitchFamily="34" charset="0"/>
              </a:rPr>
              <a:t>    Foo( buffer, n-k) ;</a:t>
            </a:r>
          </a:p>
          <a:p>
            <a:r>
              <a:rPr lang="en-US" altLang="zh-CN" sz="1100" dirty="0">
                <a:latin typeface="Arial" panose="020B0604020202020204" pitchFamily="34" charset="0"/>
                <a:cs typeface="Arial" panose="020B0604020202020204" pitchFamily="34" charset="0"/>
              </a:rPr>
              <a:t>    Foo( </a:t>
            </a:r>
            <a:r>
              <a:rPr lang="en-US" altLang="zh-CN" sz="1100" dirty="0" err="1">
                <a:latin typeface="Arial" panose="020B0604020202020204" pitchFamily="34" charset="0"/>
                <a:cs typeface="Arial" panose="020B0604020202020204" pitchFamily="34" charset="0"/>
              </a:rPr>
              <a:t>buffer+n-k</a:t>
            </a:r>
            <a:r>
              <a:rPr lang="en-US" altLang="zh-CN" sz="1100" dirty="0">
                <a:latin typeface="Arial" panose="020B0604020202020204" pitchFamily="34" charset="0"/>
                <a:cs typeface="Arial" panose="020B0604020202020204" pitchFamily="34" charset="0"/>
              </a:rPr>
              <a:t>, k) ;</a:t>
            </a:r>
          </a:p>
          <a:p>
            <a:r>
              <a:rPr lang="en-US" altLang="zh-CN" sz="1100" dirty="0">
                <a:latin typeface="Arial" panose="020B0604020202020204" pitchFamily="34" charset="0"/>
                <a:cs typeface="Arial" panose="020B0604020202020204" pitchFamily="34" charset="0"/>
              </a:rPr>
              <a:t>    Foo( buffer, n) ;</a:t>
            </a:r>
          </a:p>
          <a:p>
            <a:r>
              <a:rPr lang="en-US" altLang="zh-CN" sz="1100" dirty="0">
                <a:latin typeface="Arial" panose="020B0604020202020204" pitchFamily="34" charset="0"/>
                <a:cs typeface="Arial" panose="020B0604020202020204" pitchFamily="34" charset="0"/>
              </a:rPr>
              <a:t>}</a:t>
            </a:r>
          </a:p>
        </p:txBody>
      </p:sp>
      <p:sp>
        <p:nvSpPr>
          <p:cNvPr id="7" name="矩形 6">
            <a:extLst>
              <a:ext uri="{FF2B5EF4-FFF2-40B4-BE49-F238E27FC236}">
                <a16:creationId xmlns:a16="http://schemas.microsoft.com/office/drawing/2014/main" id="{A92E1856-54DC-423E-BA34-259989E91013}"/>
              </a:ext>
            </a:extLst>
          </p:cNvPr>
          <p:cNvSpPr/>
          <p:nvPr/>
        </p:nvSpPr>
        <p:spPr>
          <a:xfrm>
            <a:off x="3202353" y="5234259"/>
            <a:ext cx="3053498" cy="1107996"/>
          </a:xfrm>
          <a:prstGeom prst="rect">
            <a:avLst/>
          </a:prstGeom>
          <a:ln>
            <a:solidFill>
              <a:schemeClr val="tx1"/>
            </a:solidFill>
          </a:ln>
        </p:spPr>
        <p:txBody>
          <a:bodyPr wrap="square">
            <a:spAutoFit/>
          </a:bodyPr>
          <a:lstStyle/>
          <a:p>
            <a:r>
              <a:rPr lang="en-US" altLang="zh-CN" sz="1100" dirty="0">
                <a:latin typeface="Arial" panose="020B0604020202020204" pitchFamily="34" charset="0"/>
                <a:cs typeface="Arial" panose="020B0604020202020204" pitchFamily="34" charset="0"/>
              </a:rPr>
              <a:t>int main(){</a:t>
            </a:r>
          </a:p>
          <a:p>
            <a:r>
              <a:rPr lang="en-US" altLang="zh-CN" sz="1100" dirty="0">
                <a:latin typeface="Arial" panose="020B0604020202020204" pitchFamily="34" charset="0"/>
                <a:cs typeface="Arial" panose="020B0604020202020204" pitchFamily="34" charset="0"/>
              </a:rPr>
              <a:t>    char buffer[100]="I will change if U change ";</a:t>
            </a:r>
          </a:p>
          <a:p>
            <a:r>
              <a:rPr lang="en-US" altLang="zh-CN" sz="1100" dirty="0">
                <a:latin typeface="Arial" panose="020B0604020202020204" pitchFamily="34" charset="0"/>
                <a:cs typeface="Arial" panose="020B0604020202020204" pitchFamily="34" charset="0"/>
              </a:rPr>
              <a:t>    Bar(</a:t>
            </a:r>
            <a:r>
              <a:rPr lang="en-US" altLang="zh-CN" sz="1100" dirty="0" err="1">
                <a:latin typeface="Arial" panose="020B0604020202020204" pitchFamily="34" charset="0"/>
                <a:cs typeface="Arial" panose="020B0604020202020204" pitchFamily="34" charset="0"/>
              </a:rPr>
              <a:t>buffer,strlen</a:t>
            </a:r>
            <a:r>
              <a:rPr lang="en-US" altLang="zh-CN" sz="1100" dirty="0">
                <a:latin typeface="Arial" panose="020B0604020202020204" pitchFamily="34" charset="0"/>
                <a:cs typeface="Arial" panose="020B0604020202020204" pitchFamily="34" charset="0"/>
              </a:rPr>
              <a:t>(a),12);</a:t>
            </a:r>
          </a:p>
          <a:p>
            <a:r>
              <a:rPr lang="en-US" altLang="zh-CN" sz="1100" dirty="0">
                <a:latin typeface="Arial" panose="020B0604020202020204" pitchFamily="34" charset="0"/>
                <a:cs typeface="Arial" panose="020B0604020202020204" pitchFamily="34" charset="0"/>
              </a:rPr>
              <a:t>    </a:t>
            </a:r>
            <a:r>
              <a:rPr lang="en-US" altLang="zh-CN" sz="1100" dirty="0" err="1">
                <a:latin typeface="Arial" panose="020B0604020202020204" pitchFamily="34" charset="0"/>
                <a:cs typeface="Arial" panose="020B0604020202020204" pitchFamily="34" charset="0"/>
              </a:rPr>
              <a:t>printf</a:t>
            </a:r>
            <a:r>
              <a:rPr lang="en-US" altLang="zh-CN" sz="1100" dirty="0">
                <a:latin typeface="Arial" panose="020B0604020202020204" pitchFamily="34" charset="0"/>
                <a:cs typeface="Arial" panose="020B0604020202020204" pitchFamily="34" charset="0"/>
              </a:rPr>
              <a:t>("%s\</a:t>
            </a:r>
            <a:r>
              <a:rPr lang="en-US" altLang="zh-CN" sz="1100" dirty="0" err="1">
                <a:latin typeface="Arial" panose="020B0604020202020204" pitchFamily="34" charset="0"/>
                <a:cs typeface="Arial" panose="020B0604020202020204" pitchFamily="34" charset="0"/>
              </a:rPr>
              <a:t>n",buffer</a:t>
            </a:r>
            <a:r>
              <a:rPr lang="en-US" altLang="zh-CN" sz="1100" dirty="0">
                <a:latin typeface="Arial" panose="020B0604020202020204" pitchFamily="34" charset="0"/>
                <a:cs typeface="Arial" panose="020B0604020202020204" pitchFamily="34" charset="0"/>
              </a:rPr>
              <a:t>);</a:t>
            </a:r>
          </a:p>
          <a:p>
            <a:r>
              <a:rPr lang="en-US" altLang="zh-CN" sz="1100" dirty="0">
                <a:latin typeface="Arial" panose="020B0604020202020204" pitchFamily="34" charset="0"/>
                <a:cs typeface="Arial" panose="020B0604020202020204" pitchFamily="34" charset="0"/>
              </a:rPr>
              <a:t>    return 0;</a:t>
            </a:r>
          </a:p>
          <a:p>
            <a:r>
              <a:rPr lang="en-US" altLang="zh-CN" sz="11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AD140A04-E231-4710-8F7D-CEDF8FA6082C}"/>
                  </a:ext>
                </a:extLst>
              </p:cNvPr>
              <p:cNvSpPr/>
              <p:nvPr/>
            </p:nvSpPr>
            <p:spPr>
              <a:xfrm>
                <a:off x="503309" y="6342255"/>
                <a:ext cx="5752542" cy="3816429"/>
              </a:xfrm>
              <a:prstGeom prst="rect">
                <a:avLst/>
              </a:prstGeom>
              <a:ln>
                <a:noFill/>
              </a:ln>
            </p:spPr>
            <p:txBody>
              <a:bodyPr wrap="square">
                <a:spAutoFit/>
              </a:bodyPr>
              <a:lstStyle/>
              <a:p>
                <a:pPr lvl="0"/>
                <a:r>
                  <a:rPr lang="en-US" altLang="zh-CN" sz="1100" dirty="0"/>
                  <a:t>(	)13.(</a:t>
                </a:r>
                <a:r>
                  <a:rPr lang="zh-CN" altLang="en-US" sz="1100" dirty="0"/>
                  <a:t>补充题</a:t>
                </a:r>
                <a:r>
                  <a:rPr lang="en-US" altLang="zh-CN" sz="1100" dirty="0"/>
                  <a:t>,</a:t>
                </a:r>
                <a:r>
                  <a:rPr lang="zh-CN" altLang="en-US" sz="1100" dirty="0"/>
                  <a:t>不计分 命题人</a:t>
                </a:r>
                <a:r>
                  <a:rPr lang="en-US" altLang="zh-CN" sz="1100" dirty="0"/>
                  <a:t>:</a:t>
                </a:r>
                <a:r>
                  <a:rPr lang="zh-CN" altLang="en-US" sz="1100" dirty="0"/>
                  <a:t>王星博</a:t>
                </a:r>
                <a:r>
                  <a:rPr lang="en-US" altLang="zh-CN" sz="1100" dirty="0"/>
                  <a:t>)</a:t>
                </a:r>
                <a:r>
                  <a:rPr lang="zh-CN" altLang="zh-CN" sz="1100" dirty="0"/>
                  <a:t>下列说法中正确的是</a:t>
                </a:r>
                <a:r>
                  <a:rPr lang="en-US" altLang="zh-CN" sz="1100" dirty="0"/>
                  <a:t>____.</a:t>
                </a:r>
                <a:endParaRPr lang="zh-CN" altLang="zh-CN" sz="1100" dirty="0"/>
              </a:p>
              <a:p>
                <a:r>
                  <a:rPr lang="en-US" altLang="zh-CN" sz="1100" dirty="0"/>
                  <a:t>	A. </a:t>
                </a:r>
                <a:r>
                  <a:rPr lang="en-US" altLang="zh-CN" sz="1100" dirty="0" err="1"/>
                  <a:t>pushq</a:t>
                </a:r>
                <a:r>
                  <a:rPr lang="zh-CN" altLang="zh-CN" sz="1100" dirty="0"/>
                  <a:t>指令的功能把数据压入到栈上，</a:t>
                </a:r>
                <a:r>
                  <a:rPr lang="en-US" altLang="zh-CN" sz="1100" dirty="0" err="1"/>
                  <a:t>pushq</a:t>
                </a:r>
                <a:r>
                  <a:rPr lang="en-US" altLang="zh-CN" sz="1100" dirty="0"/>
                  <a:t>  S </a:t>
                </a:r>
                <a:r>
                  <a:rPr lang="zh-CN" altLang="zh-CN" sz="1100" dirty="0"/>
                  <a:t>的意义是将寄存器</a:t>
                </a:r>
                <a:r>
                  <a:rPr lang="en-US" altLang="zh-CN" sz="1100" dirty="0"/>
                  <a:t>S</a:t>
                </a:r>
                <a:r>
                  <a:rPr lang="zh-CN" altLang="zh-CN" sz="1100" dirty="0"/>
                  <a:t>中的数据保存到寄存器</a:t>
                </a:r>
                <a:r>
                  <a:rPr lang="en-US" altLang="zh-CN" sz="1100" dirty="0"/>
                  <a:t>%</a:t>
                </a:r>
                <a:r>
                  <a:rPr lang="en-US" altLang="zh-CN" sz="1100" dirty="0" err="1"/>
                  <a:t>rsp</a:t>
                </a:r>
                <a:r>
                  <a:rPr lang="zh-CN" altLang="zh-CN" sz="1100" dirty="0"/>
                  <a:t>中</a:t>
                </a:r>
              </a:p>
              <a:p>
                <a:r>
                  <a:rPr lang="en-US" altLang="zh-CN" sz="1100" dirty="0"/>
                  <a:t>	B. </a:t>
                </a:r>
                <a:r>
                  <a:rPr lang="zh-CN" altLang="zh-CN" sz="1100" dirty="0"/>
                  <a:t>形如</a:t>
                </a:r>
                <a14:m>
                  <m:oMath xmlns:m="http://schemas.openxmlformats.org/officeDocument/2006/math">
                    <m:r>
                      <a:rPr lang="zh-CN" altLang="zh-CN" sz="1100" i="1">
                        <a:latin typeface="Cambria Math" panose="02040503050406030204" pitchFamily="18" charset="0"/>
                      </a:rPr>
                      <m:t> </m:t>
                    </m:r>
                    <m:r>
                      <a:rPr lang="en-US" altLang="zh-CN" sz="1100" i="1">
                        <a:latin typeface="Cambria Math" panose="02040503050406030204" pitchFamily="18" charset="0"/>
                      </a:rPr>
                      <m:t>𝐼𝑚𝑚</m:t>
                    </m:r>
                    <m:d>
                      <m:dPr>
                        <m:ctrlPr>
                          <a:rPr lang="zh-CN" altLang="zh-CN" sz="1100" i="1">
                            <a:latin typeface="Cambria Math" panose="02040503050406030204" pitchFamily="18" charset="0"/>
                          </a:rPr>
                        </m:ctrlPr>
                      </m:dPr>
                      <m:e>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𝑏</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𝑖</m:t>
                            </m:r>
                          </m:sub>
                        </m:sSub>
                        <m:r>
                          <a:rPr lang="en-US" altLang="zh-CN" sz="1100" i="1">
                            <a:latin typeface="Cambria Math" panose="02040503050406030204" pitchFamily="18" charset="0"/>
                          </a:rPr>
                          <m:t>,</m:t>
                        </m:r>
                        <m:r>
                          <a:rPr lang="en-US" altLang="zh-CN" sz="1100" i="1">
                            <a:latin typeface="Cambria Math" panose="02040503050406030204" pitchFamily="18" charset="0"/>
                          </a:rPr>
                          <m:t>𝑠</m:t>
                        </m:r>
                      </m:e>
                    </m:d>
                  </m:oMath>
                </a14:m>
                <a:r>
                  <a:rPr lang="zh-CN" altLang="zh-CN" sz="1100" dirty="0"/>
                  <a:t>的寻址格式为比例变址寻址，例如</a:t>
                </a:r>
                <a14:m>
                  <m:oMath xmlns:m="http://schemas.openxmlformats.org/officeDocument/2006/math">
                    <m:r>
                      <a:rPr lang="en-US" altLang="zh-CN" sz="1100" i="1">
                        <a:latin typeface="Cambria Math" panose="02040503050406030204" pitchFamily="18" charset="0"/>
                      </a:rPr>
                      <m:t>10</m:t>
                    </m:r>
                    <m:d>
                      <m:dPr>
                        <m:ctrlPr>
                          <a:rPr lang="zh-CN" altLang="zh-CN" sz="1100" i="1">
                            <a:latin typeface="Cambria Math" panose="02040503050406030204" pitchFamily="18" charset="0"/>
                          </a:rPr>
                        </m:ctrlPr>
                      </m:dPr>
                      <m:e>
                        <m:r>
                          <a:rPr lang="en-US" altLang="zh-CN" sz="1100">
                            <a:latin typeface="Cambria Math" panose="02040503050406030204" pitchFamily="18" charset="0"/>
                          </a:rPr>
                          <m:t>%</m:t>
                        </m:r>
                        <m:r>
                          <m:rPr>
                            <m:sty m:val="p"/>
                          </m:rPr>
                          <a:rPr lang="en-US" altLang="zh-CN" sz="1100">
                            <a:latin typeface="Cambria Math" panose="02040503050406030204" pitchFamily="18" charset="0"/>
                          </a:rPr>
                          <m:t>eax</m:t>
                        </m:r>
                        <m:r>
                          <a:rPr lang="en-US" altLang="zh-CN" sz="1100">
                            <a:latin typeface="Cambria Math" panose="02040503050406030204" pitchFamily="18" charset="0"/>
                          </a:rPr>
                          <m:t>, %</m:t>
                        </m:r>
                        <m:r>
                          <m:rPr>
                            <m:sty m:val="p"/>
                          </m:rPr>
                          <a:rPr lang="en-US" altLang="zh-CN" sz="1100">
                            <a:latin typeface="Cambria Math" panose="02040503050406030204" pitchFamily="18" charset="0"/>
                          </a:rPr>
                          <m:t>ebx</m:t>
                        </m:r>
                        <m:r>
                          <a:rPr lang="en-US" altLang="zh-CN" sz="1100">
                            <a:latin typeface="Cambria Math" panose="02040503050406030204" pitchFamily="18" charset="0"/>
                          </a:rPr>
                          <m:t>,4</m:t>
                        </m:r>
                      </m:e>
                    </m:d>
                  </m:oMath>
                </a14:m>
                <a:endParaRPr lang="zh-CN" altLang="zh-CN" sz="1100" dirty="0"/>
              </a:p>
              <a:p>
                <a:r>
                  <a:rPr lang="en-US" altLang="zh-CN" sz="1100" dirty="0"/>
                  <a:t>	C. </a:t>
                </a:r>
                <a:r>
                  <a:rPr lang="en-US" altLang="zh-CN" sz="1100" dirty="0" err="1"/>
                  <a:t>cltq</a:t>
                </a:r>
                <a:r>
                  <a:rPr lang="zh-CN" altLang="zh-CN" sz="1100" dirty="0"/>
                  <a:t>指令是符号扩展指令，不需要操作数</a:t>
                </a:r>
              </a:p>
              <a:p>
                <a:r>
                  <a:rPr lang="en-US" altLang="zh-CN" sz="1100" dirty="0"/>
                  <a:t>	D. </a:t>
                </a:r>
                <a:r>
                  <a:rPr lang="zh-CN" altLang="zh-CN" sz="1100" dirty="0"/>
                  <a:t>将一个四字值弹出栈后需要将栈指针加</a:t>
                </a:r>
                <a:r>
                  <a:rPr lang="en-US" altLang="zh-CN" sz="1100" dirty="0"/>
                  <a:t>8</a:t>
                </a:r>
                <a:r>
                  <a:rPr lang="zh-CN" altLang="zh-CN" sz="1100" dirty="0"/>
                  <a:t>，因此，弹出一个四字的操作包括</a:t>
                </a:r>
                <a:r>
                  <a:rPr lang="en-US" altLang="zh-CN" sz="1100" dirty="0"/>
                  <a:t> </a:t>
                </a:r>
                <a14:m>
                  <m:oMath xmlns:m="http://schemas.openxmlformats.org/officeDocument/2006/math">
                    <m:r>
                      <m:rPr>
                        <m:sty m:val="p"/>
                      </m:rPr>
                      <a:rPr lang="en-US" altLang="zh-CN" sz="1100">
                        <a:latin typeface="Cambria Math" panose="02040503050406030204" pitchFamily="18" charset="0"/>
                      </a:rPr>
                      <m:t>popq</m:t>
                    </m:r>
                    <m:r>
                      <a:rPr lang="en-US" altLang="zh-CN" sz="1100">
                        <a:latin typeface="Cambria Math" panose="02040503050406030204" pitchFamily="18" charset="0"/>
                      </a:rPr>
                      <m:t>  %</m:t>
                    </m:r>
                    <m:r>
                      <m:rPr>
                        <m:sty m:val="p"/>
                      </m:rPr>
                      <a:rPr lang="en-US" altLang="zh-CN" sz="1100">
                        <a:latin typeface="Cambria Math" panose="02040503050406030204" pitchFamily="18" charset="0"/>
                      </a:rPr>
                      <m:t>rax</m:t>
                    </m:r>
                    <m:r>
                      <a:rPr lang="en-US" altLang="zh-CN" sz="1100">
                        <a:latin typeface="Cambria Math" panose="02040503050406030204" pitchFamily="18" charset="0"/>
                      </a:rPr>
                      <m:t> </m:t>
                    </m:r>
                    <m:r>
                      <a:rPr lang="en-US" altLang="zh-CN" sz="1100" b="0" i="1" smtClean="0">
                        <a:latin typeface="Cambria Math" panose="02040503050406030204" pitchFamily="18" charset="0"/>
                      </a:rPr>
                      <m:t>;</m:t>
                    </m:r>
                    <m:r>
                      <m:rPr>
                        <m:sty m:val="p"/>
                      </m:rPr>
                      <a:rPr lang="en-US" altLang="zh-CN" sz="1100">
                        <a:latin typeface="Cambria Math" panose="02040503050406030204" pitchFamily="18" charset="0"/>
                      </a:rPr>
                      <m:t>addq</m:t>
                    </m:r>
                    <m:r>
                      <a:rPr lang="en-US" altLang="zh-CN" sz="1100">
                        <a:latin typeface="Cambria Math" panose="02040503050406030204" pitchFamily="18" charset="0"/>
                      </a:rPr>
                      <m:t>  $8,%</m:t>
                    </m:r>
                    <m:r>
                      <m:rPr>
                        <m:sty m:val="p"/>
                      </m:rPr>
                      <a:rPr lang="en-US" altLang="zh-CN" sz="1100">
                        <a:latin typeface="Cambria Math" panose="02040503050406030204" pitchFamily="18" charset="0"/>
                      </a:rPr>
                      <m:t>rsp</m:t>
                    </m:r>
                    <m:r>
                      <a:rPr lang="en-US" altLang="zh-CN" sz="1100" b="0" i="0" smtClean="0">
                        <a:latin typeface="Cambria Math" panose="02040503050406030204" pitchFamily="18" charset="0"/>
                      </a:rPr>
                      <m:t>.</m:t>
                    </m:r>
                  </m:oMath>
                </a14:m>
                <a:endParaRPr lang="zh-CN" altLang="zh-CN" sz="1100" dirty="0"/>
              </a:p>
              <a:p>
                <a:pPr lvl="0"/>
                <a:r>
                  <a:rPr lang="en-US" altLang="zh-CN" sz="1100" dirty="0"/>
                  <a:t>(	)14.(</a:t>
                </a:r>
                <a:r>
                  <a:rPr lang="zh-CN" altLang="en-US" sz="1100" dirty="0"/>
                  <a:t>补充题</a:t>
                </a:r>
                <a:r>
                  <a:rPr lang="en-US" altLang="zh-CN" sz="1100" dirty="0"/>
                  <a:t>,</a:t>
                </a:r>
                <a:r>
                  <a:rPr lang="zh-CN" altLang="en-US" sz="1100" dirty="0"/>
                  <a:t>不计分 命题人</a:t>
                </a:r>
                <a:r>
                  <a:rPr lang="en-US" altLang="zh-CN" sz="1100" dirty="0"/>
                  <a:t>:</a:t>
                </a:r>
                <a:r>
                  <a:rPr lang="zh-CN" altLang="en-US" sz="1100" dirty="0"/>
                  <a:t>王星博</a:t>
                </a:r>
                <a:r>
                  <a:rPr lang="en-US" altLang="zh-CN" sz="1100" dirty="0"/>
                  <a:t>)</a:t>
                </a:r>
                <a:r>
                  <a:rPr lang="zh-CN" altLang="zh-CN" sz="1100" dirty="0"/>
                  <a:t>关于汇编指令的说法，正确的是</a:t>
                </a:r>
                <a:r>
                  <a:rPr lang="en-US" altLang="zh-CN" sz="1100" dirty="0"/>
                  <a:t>____.</a:t>
                </a:r>
                <a:endParaRPr lang="zh-CN" altLang="zh-CN" sz="1100" dirty="0"/>
              </a:p>
              <a:p>
                <a:pPr lvl="0"/>
                <a:r>
                  <a:rPr lang="en-US" altLang="zh-CN" sz="1100" dirty="0"/>
                  <a:t>A.</a:t>
                </a:r>
                <a:r>
                  <a:rPr lang="zh-CN" altLang="zh-CN" sz="1100" dirty="0"/>
                  <a:t>算术操作如</a:t>
                </a:r>
                <a:r>
                  <a:rPr lang="en-US" altLang="zh-CN" sz="1100" dirty="0" err="1"/>
                  <a:t>addq</a:t>
                </a:r>
                <a:r>
                  <a:rPr lang="en-US" altLang="zh-CN" sz="1100" dirty="0"/>
                  <a:t>, </a:t>
                </a:r>
                <a:r>
                  <a:rPr lang="en-US" altLang="zh-CN" sz="1100" dirty="0" err="1"/>
                  <a:t>subq</a:t>
                </a:r>
                <a:r>
                  <a:rPr lang="en-US" altLang="zh-CN" sz="1100" dirty="0"/>
                  <a:t>, </a:t>
                </a:r>
                <a:r>
                  <a:rPr lang="en-US" altLang="zh-CN" sz="1100" dirty="0" err="1"/>
                  <a:t>imulq</a:t>
                </a:r>
                <a:r>
                  <a:rPr lang="zh-CN" altLang="zh-CN" sz="1100" dirty="0"/>
                  <a:t>等都是二元操作，必须有两个操作数</a:t>
                </a:r>
              </a:p>
              <a:p>
                <a:pPr lvl="0"/>
                <a:r>
                  <a:rPr lang="en-US" altLang="zh-CN" sz="1100" dirty="0"/>
                  <a:t>B.</a:t>
                </a:r>
                <a:r>
                  <a:rPr lang="zh-CN" altLang="zh-CN" sz="1100" dirty="0"/>
                  <a:t>指令 </a:t>
                </a:r>
                <a14:m>
                  <m:oMath xmlns:m="http://schemas.openxmlformats.org/officeDocument/2006/math">
                    <m:r>
                      <a:rPr lang="en-US" altLang="zh-CN" sz="1100" i="1">
                        <a:latin typeface="Cambria Math" panose="02040503050406030204" pitchFamily="18" charset="0"/>
                      </a:rPr>
                      <m:t>𝑆𝐻𝐿</m:t>
                    </m:r>
                    <m:r>
                      <a:rPr lang="en-US" altLang="zh-CN" sz="1100" i="1">
                        <a:latin typeface="Cambria Math" panose="02040503050406030204" pitchFamily="18" charset="0"/>
                      </a:rPr>
                      <m:t>   </m:t>
                    </m:r>
                    <m:r>
                      <a:rPr lang="en-US" altLang="zh-CN" sz="1100" i="1">
                        <a:latin typeface="Cambria Math" panose="02040503050406030204" pitchFamily="18" charset="0"/>
                      </a:rPr>
                      <m:t>𝑘</m:t>
                    </m:r>
                    <m:r>
                      <a:rPr lang="en-US" altLang="zh-CN" sz="1100" i="1">
                        <a:latin typeface="Cambria Math" panose="02040503050406030204" pitchFamily="18" charset="0"/>
                      </a:rPr>
                      <m:t>, </m:t>
                    </m:r>
                    <m:r>
                      <a:rPr lang="en-US" altLang="zh-CN" sz="1100" i="1">
                        <a:latin typeface="Cambria Math" panose="02040503050406030204" pitchFamily="18" charset="0"/>
                      </a:rPr>
                      <m:t>𝐷</m:t>
                    </m:r>
                    <m:r>
                      <a:rPr lang="en-US" altLang="zh-CN" sz="1100" i="1">
                        <a:latin typeface="Cambria Math" panose="02040503050406030204" pitchFamily="18" charset="0"/>
                      </a:rPr>
                      <m:t> </m:t>
                    </m:r>
                  </m:oMath>
                </a14:m>
                <a:r>
                  <a:rPr lang="zh-CN" altLang="zh-CN" sz="1100" dirty="0"/>
                  <a:t>的效果相当于</a:t>
                </a:r>
                <a14:m>
                  <m:oMath xmlns:m="http://schemas.openxmlformats.org/officeDocument/2006/math">
                    <m:r>
                      <a:rPr lang="zh-CN" altLang="zh-CN" sz="1100" i="1">
                        <a:latin typeface="Cambria Math" panose="02040503050406030204" pitchFamily="18" charset="0"/>
                      </a:rPr>
                      <m:t> </m:t>
                    </m:r>
                    <m:r>
                      <a:rPr lang="en-US" altLang="zh-CN" sz="1100" i="1">
                        <a:latin typeface="Cambria Math" panose="02040503050406030204" pitchFamily="18" charset="0"/>
                      </a:rPr>
                      <m:t>𝐷</m:t>
                    </m:r>
                    <m:r>
                      <a:rPr lang="en-US" altLang="zh-CN" sz="1100" i="1">
                        <a:latin typeface="Cambria Math" panose="02040503050406030204" pitchFamily="18" charset="0"/>
                      </a:rPr>
                      <m:t>←</m:t>
                    </m:r>
                    <m:r>
                      <a:rPr lang="en-US" altLang="zh-CN" sz="1100" i="1">
                        <a:latin typeface="Cambria Math" panose="02040503050406030204" pitchFamily="18" charset="0"/>
                      </a:rPr>
                      <m:t>𝐷</m:t>
                    </m:r>
                    <m:r>
                      <a:rPr lang="en-US" altLang="zh-CN" sz="1100" i="1">
                        <a:latin typeface="Cambria Math" panose="02040503050406030204" pitchFamily="18" charset="0"/>
                      </a:rPr>
                      <m:t>≪</m:t>
                    </m:r>
                    <m:r>
                      <a:rPr lang="en-US" altLang="zh-CN" sz="1100" i="1">
                        <a:latin typeface="Cambria Math" panose="02040503050406030204" pitchFamily="18" charset="0"/>
                      </a:rPr>
                      <m:t>𝑘</m:t>
                    </m:r>
                    <m:r>
                      <a:rPr lang="en-US" altLang="zh-CN" sz="1100" i="1">
                        <a:latin typeface="Cambria Math" panose="02040503050406030204" pitchFamily="18" charset="0"/>
                      </a:rPr>
                      <m:t> </m:t>
                    </m:r>
                  </m:oMath>
                </a14:m>
                <a:r>
                  <a:rPr lang="zh-CN" altLang="zh-CN" sz="1100" dirty="0"/>
                  <a:t>，指令 </a:t>
                </a:r>
                <a14:m>
                  <m:oMath xmlns:m="http://schemas.openxmlformats.org/officeDocument/2006/math">
                    <m:r>
                      <a:rPr lang="en-US" altLang="zh-CN" sz="1100" i="1">
                        <a:latin typeface="Cambria Math" panose="02040503050406030204" pitchFamily="18" charset="0"/>
                      </a:rPr>
                      <m:t>𝑆𝐻𝐿</m:t>
                    </m:r>
                    <m:r>
                      <a:rPr lang="en-US" altLang="zh-CN" sz="1100" i="1">
                        <a:latin typeface="Cambria Math" panose="02040503050406030204" pitchFamily="18" charset="0"/>
                      </a:rPr>
                      <m:t>   </m:t>
                    </m:r>
                    <m:r>
                      <a:rPr lang="en-US" altLang="zh-CN" sz="1100" i="1">
                        <a:latin typeface="Cambria Math" panose="02040503050406030204" pitchFamily="18" charset="0"/>
                      </a:rPr>
                      <m:t>𝐷</m:t>
                    </m:r>
                    <m:r>
                      <a:rPr lang="en-US" altLang="zh-CN" sz="1100" i="1">
                        <a:latin typeface="Cambria Math" panose="02040503050406030204" pitchFamily="18" charset="0"/>
                      </a:rPr>
                      <m:t> </m:t>
                    </m:r>
                  </m:oMath>
                </a14:m>
                <a:r>
                  <a:rPr lang="zh-CN" altLang="zh-CN" sz="1100" dirty="0"/>
                  <a:t>是非法的</a:t>
                </a:r>
              </a:p>
              <a:p>
                <a:pPr lvl="0"/>
                <a:r>
                  <a:rPr lang="en-US" altLang="zh-CN" sz="1100" dirty="0"/>
                  <a:t>C.</a:t>
                </a:r>
                <a:r>
                  <a:rPr lang="zh-CN" altLang="zh-CN" sz="1100" dirty="0"/>
                  <a:t>移位操作的移位量可以是立即数，也可以放在单字节寄存器</a:t>
                </a:r>
                <a14:m>
                  <m:oMath xmlns:m="http://schemas.openxmlformats.org/officeDocument/2006/math">
                    <m:r>
                      <a:rPr lang="en-US" altLang="zh-CN" sz="1100" i="1">
                        <a:latin typeface="Cambria Math" panose="02040503050406030204" pitchFamily="18" charset="0"/>
                      </a:rPr>
                      <m:t>%</m:t>
                    </m:r>
                    <m:r>
                      <a:rPr lang="en-US" altLang="zh-CN" sz="1100" i="1">
                        <a:latin typeface="Cambria Math" panose="02040503050406030204" pitchFamily="18" charset="0"/>
                      </a:rPr>
                      <m:t>𝑏𝑙</m:t>
                    </m:r>
                  </m:oMath>
                </a14:m>
                <a:r>
                  <a:rPr lang="zh-CN" altLang="zh-CN" sz="1100" dirty="0"/>
                  <a:t>或</a:t>
                </a:r>
                <a14:m>
                  <m:oMath xmlns:m="http://schemas.openxmlformats.org/officeDocument/2006/math">
                    <m:r>
                      <a:rPr lang="en-US" altLang="zh-CN" sz="1100" i="1">
                        <a:latin typeface="Cambria Math" panose="02040503050406030204" pitchFamily="18" charset="0"/>
                      </a:rPr>
                      <m:t>%</m:t>
                    </m:r>
                    <m:r>
                      <a:rPr lang="en-US" altLang="zh-CN" sz="1100" i="1">
                        <a:latin typeface="Cambria Math" panose="02040503050406030204" pitchFamily="18" charset="0"/>
                      </a:rPr>
                      <m:t>𝑐𝑙</m:t>
                    </m:r>
                  </m:oMath>
                </a14:m>
                <a:r>
                  <a:rPr lang="zh-CN" altLang="zh-CN" sz="1100" dirty="0"/>
                  <a:t>中，但是不能从内存中读取</a:t>
                </a:r>
              </a:p>
              <a:p>
                <a:pPr lvl="0"/>
                <a:r>
                  <a:rPr lang="en-US" altLang="zh-CN" sz="1100" dirty="0"/>
                  <a:t>D.</a:t>
                </a:r>
                <a:r>
                  <a:rPr lang="zh-CN" altLang="zh-CN" sz="1100" dirty="0"/>
                  <a:t>当强制类型转换既涉及大小变化又涉及</a:t>
                </a:r>
                <a:r>
                  <a:rPr lang="en-US" altLang="zh-CN" sz="1100" dirty="0"/>
                  <a:t>C</a:t>
                </a:r>
                <a:r>
                  <a:rPr lang="zh-CN" altLang="zh-CN" sz="1100" dirty="0"/>
                  <a:t>语言中符号变化时，应该先改变大小</a:t>
                </a:r>
                <a:endParaRPr lang="en-US" altLang="zh-CN" sz="1100" dirty="0"/>
              </a:p>
              <a:p>
                <a:r>
                  <a:rPr lang="zh-CN" altLang="zh-CN" sz="1100" i="1" dirty="0"/>
                  <a:t>答案：</a:t>
                </a:r>
                <a:r>
                  <a:rPr lang="en-US" altLang="zh-CN" sz="1100" i="1" dirty="0"/>
                  <a:t>13.C(A: </a:t>
                </a:r>
                <a:r>
                  <a:rPr lang="en-US" altLang="zh-CN" sz="1100" i="1" dirty="0" err="1"/>
                  <a:t>pushq</a:t>
                </a:r>
                <a:r>
                  <a:rPr lang="en-US" altLang="zh-CN" sz="1100" i="1" dirty="0"/>
                  <a:t> S</a:t>
                </a:r>
                <a:r>
                  <a:rPr lang="zh-CN" altLang="zh-CN" sz="1100" i="1" dirty="0"/>
                  <a:t>的意义是将栈指针移动后，将寄存器</a:t>
                </a:r>
                <a:r>
                  <a:rPr lang="en-US" altLang="zh-CN" sz="1100" i="1" dirty="0"/>
                  <a:t>S</a:t>
                </a:r>
                <a:r>
                  <a:rPr lang="zh-CN" altLang="zh-CN" sz="1100" i="1" dirty="0"/>
                  <a:t>中的数据保存到寄存器</a:t>
                </a:r>
                <a:r>
                  <a:rPr lang="en-US" altLang="zh-CN" sz="1100" i="1" dirty="0"/>
                  <a:t>%</a:t>
                </a:r>
                <a:r>
                  <a:rPr lang="en-US" altLang="zh-CN" sz="1100" i="1" dirty="0" err="1"/>
                  <a:t>rsp</a:t>
                </a:r>
                <a:r>
                  <a:rPr lang="zh-CN" altLang="zh-CN" sz="1100" i="1" dirty="0"/>
                  <a:t>指向的内存地址</a:t>
                </a:r>
                <a:r>
                  <a:rPr lang="en-US" altLang="zh-CN" sz="1100" i="1" dirty="0"/>
                  <a:t> B: </a:t>
                </a:r>
                <a:r>
                  <a:rPr lang="zh-CN" altLang="zh-CN" sz="1100" i="1" dirty="0"/>
                  <a:t>比例变址寻址的基址和变址寄存器都必须是</a:t>
                </a:r>
                <a:r>
                  <a:rPr lang="en-US" altLang="zh-CN" sz="1100" i="1" dirty="0"/>
                  <a:t>64</a:t>
                </a:r>
                <a:r>
                  <a:rPr lang="zh-CN" altLang="zh-CN" sz="1100" i="1" dirty="0"/>
                  <a:t>位寄存器</a:t>
                </a:r>
                <a:r>
                  <a:rPr lang="en-US" altLang="zh-CN" sz="1100" i="1" dirty="0"/>
                  <a:t> C: </a:t>
                </a:r>
                <a:r>
                  <a:rPr lang="zh-CN" altLang="zh-CN" sz="1100" i="1" dirty="0"/>
                  <a:t>正确</a:t>
                </a:r>
                <a:r>
                  <a:rPr lang="en-US" altLang="zh-CN" sz="1100" i="1" dirty="0"/>
                  <a:t> D: </a:t>
                </a:r>
                <a:r>
                  <a:rPr lang="en-US" altLang="zh-CN" sz="1100" i="1" dirty="0" err="1"/>
                  <a:t>popq</a:t>
                </a:r>
                <a:r>
                  <a:rPr lang="en-US" altLang="zh-CN" sz="1100" i="1" dirty="0"/>
                  <a:t> </a:t>
                </a:r>
                <a:r>
                  <a:rPr lang="zh-CN" altLang="zh-CN" sz="1100" i="1" dirty="0"/>
                  <a:t>包含了栈指针加</a:t>
                </a:r>
                <a:r>
                  <a:rPr lang="en-US" altLang="zh-CN" sz="1100" i="1" dirty="0"/>
                  <a:t>8</a:t>
                </a:r>
                <a:r>
                  <a:rPr lang="zh-CN" altLang="zh-CN" sz="1100" i="1" dirty="0"/>
                  <a:t>的操作，弹出一个四字的操作等同于</a:t>
                </a:r>
                <a14:m>
                  <m:oMath xmlns:m="http://schemas.openxmlformats.org/officeDocument/2006/math">
                    <m:r>
                      <a:rPr lang="en-US" altLang="zh-CN" sz="1100" i="1">
                        <a:latin typeface="Cambria Math" panose="02040503050406030204" pitchFamily="18" charset="0"/>
                      </a:rPr>
                      <m:t>𝑚𝑜𝑣𝑞</m:t>
                    </m:r>
                    <m:r>
                      <a:rPr lang="en-US" altLang="zh-CN" sz="1100" i="1">
                        <a:latin typeface="Cambria Math" panose="02040503050406030204" pitchFamily="18" charset="0"/>
                      </a:rPr>
                      <m:t> </m:t>
                    </m:r>
                    <m:d>
                      <m:dPr>
                        <m:ctrlPr>
                          <a:rPr lang="zh-CN" altLang="zh-CN" sz="1100" i="1">
                            <a:latin typeface="Cambria Math" panose="02040503050406030204" pitchFamily="18" charset="0"/>
                          </a:rPr>
                        </m:ctrlPr>
                      </m:dPr>
                      <m:e>
                        <m:r>
                          <a:rPr lang="en-US" altLang="zh-CN" sz="1100" i="1">
                            <a:latin typeface="Cambria Math" panose="02040503050406030204" pitchFamily="18" charset="0"/>
                          </a:rPr>
                          <m:t>%</m:t>
                        </m:r>
                        <m:r>
                          <a:rPr lang="en-US" altLang="zh-CN" sz="1100" i="1">
                            <a:latin typeface="Cambria Math" panose="02040503050406030204" pitchFamily="18" charset="0"/>
                          </a:rPr>
                          <m:t>𝑟𝑠𝑝</m:t>
                        </m:r>
                      </m:e>
                    </m:d>
                    <m:r>
                      <a:rPr lang="en-US" altLang="zh-CN" sz="1100" i="1">
                        <a:latin typeface="Cambria Math" panose="02040503050406030204" pitchFamily="18" charset="0"/>
                      </a:rPr>
                      <m:t>, %</m:t>
                    </m:r>
                    <m:r>
                      <a:rPr lang="en-US" altLang="zh-CN" sz="1100" i="1">
                        <a:latin typeface="Cambria Math" panose="02040503050406030204" pitchFamily="18" charset="0"/>
                      </a:rPr>
                      <m:t>𝑟𝑎𝑥</m:t>
                    </m:r>
                    <m:r>
                      <a:rPr lang="en-US" altLang="zh-CN" sz="1100" i="1">
                        <a:latin typeface="Cambria Math" panose="02040503050406030204" pitchFamily="18" charset="0"/>
                      </a:rPr>
                      <m:t> ;</m:t>
                    </m:r>
                    <m:r>
                      <a:rPr lang="en-US" altLang="zh-CN" sz="1100" i="1">
                        <a:latin typeface="Cambria Math" panose="02040503050406030204" pitchFamily="18" charset="0"/>
                      </a:rPr>
                      <m:t>𝑎𝑑𝑑𝑞</m:t>
                    </m:r>
                    <m:r>
                      <a:rPr lang="en-US" altLang="zh-CN" sz="1100" i="1">
                        <a:latin typeface="Cambria Math" panose="02040503050406030204" pitchFamily="18" charset="0"/>
                      </a:rPr>
                      <m:t> $8, %</m:t>
                    </m:r>
                    <m:r>
                      <a:rPr lang="en-US" altLang="zh-CN" sz="1100" i="1">
                        <a:latin typeface="Cambria Math" panose="02040503050406030204" pitchFamily="18" charset="0"/>
                      </a:rPr>
                      <m:t>𝑟𝑠𝑝</m:t>
                    </m:r>
                    <m:r>
                      <a:rPr lang="en-US" altLang="zh-CN" sz="1100" i="1">
                        <a:latin typeface="Cambria Math" panose="02040503050406030204" pitchFamily="18" charset="0"/>
                      </a:rPr>
                      <m:t>.</m:t>
                    </m:r>
                  </m:oMath>
                </a14:m>
                <a:endParaRPr lang="zh-CN" altLang="zh-CN" sz="1100" dirty="0"/>
              </a:p>
              <a:p>
                <a:r>
                  <a:rPr lang="en-US" altLang="zh-CN" sz="1100" i="1" dirty="0"/>
                  <a:t>14.D (A: </a:t>
                </a:r>
                <a:r>
                  <a:rPr lang="en-US" altLang="zh-CN" sz="1100" i="1" dirty="0" err="1"/>
                  <a:t>imulq</a:t>
                </a:r>
                <a:r>
                  <a:rPr lang="zh-CN" altLang="zh-CN" sz="1100" i="1" dirty="0"/>
                  <a:t>可以只有一个操作数</a:t>
                </a:r>
                <a:r>
                  <a:rPr lang="en-US" altLang="zh-CN" sz="1100" i="1" dirty="0"/>
                  <a:t> B: </a:t>
                </a:r>
                <a:r>
                  <a:rPr lang="en-US" altLang="zh-CN" sz="1100" i="1" dirty="0" err="1"/>
                  <a:t>shl</a:t>
                </a:r>
                <a:r>
                  <a:rPr lang="en-US" altLang="zh-CN" sz="1100" i="1" dirty="0"/>
                  <a:t> D </a:t>
                </a:r>
                <a:r>
                  <a:rPr lang="zh-CN" altLang="zh-CN" sz="1100" i="1" dirty="0"/>
                  <a:t>代表将</a:t>
                </a:r>
                <a:r>
                  <a:rPr lang="en-US" altLang="zh-CN" sz="1100" i="1" dirty="0"/>
                  <a:t>D</a:t>
                </a:r>
                <a:r>
                  <a:rPr lang="zh-CN" altLang="zh-CN" sz="1100" i="1" dirty="0"/>
                  <a:t>左移</a:t>
                </a:r>
                <a:r>
                  <a:rPr lang="en-US" altLang="zh-CN" sz="1100" i="1" dirty="0"/>
                  <a:t>1</a:t>
                </a:r>
                <a:r>
                  <a:rPr lang="zh-CN" altLang="zh-CN" sz="1100" i="1" dirty="0"/>
                  <a:t>位</a:t>
                </a:r>
                <a:r>
                  <a:rPr lang="en-US" altLang="zh-CN" sz="1100" i="1" dirty="0"/>
                  <a:t> C: </a:t>
                </a:r>
                <a:r>
                  <a:rPr lang="zh-CN" altLang="zh-CN" sz="1100" i="1" dirty="0"/>
                  <a:t>移位量只能存放在单字节寄存器</a:t>
                </a:r>
                <a14:m>
                  <m:oMath xmlns:m="http://schemas.openxmlformats.org/officeDocument/2006/math">
                    <m:r>
                      <a:rPr lang="en-US" altLang="zh-CN" sz="1100" i="1">
                        <a:latin typeface="Cambria Math" panose="02040503050406030204" pitchFamily="18" charset="0"/>
                      </a:rPr>
                      <m:t>%</m:t>
                    </m:r>
                    <m:r>
                      <a:rPr lang="en-US" altLang="zh-CN" sz="1100" i="1">
                        <a:latin typeface="Cambria Math" panose="02040503050406030204" pitchFamily="18" charset="0"/>
                      </a:rPr>
                      <m:t>𝑐𝑙</m:t>
                    </m:r>
                    <m:r>
                      <a:rPr lang="en-US" altLang="zh-CN" sz="1100" i="1">
                        <a:latin typeface="Cambria Math" panose="02040503050406030204" pitchFamily="18" charset="0"/>
                      </a:rPr>
                      <m:t> </m:t>
                    </m:r>
                  </m:oMath>
                </a14:m>
                <a:r>
                  <a:rPr lang="zh-CN" altLang="zh-CN" sz="1100" i="1" dirty="0"/>
                  <a:t>中</a:t>
                </a:r>
                <a:r>
                  <a:rPr lang="en-US" altLang="zh-CN" sz="1100" i="1" dirty="0"/>
                  <a:t> D: </a:t>
                </a:r>
                <a:r>
                  <a:rPr lang="zh-CN" altLang="zh-CN" sz="1100" i="1" dirty="0"/>
                  <a:t>书中</a:t>
                </a:r>
                <a:r>
                  <a:rPr lang="en-US" altLang="zh-CN" sz="1100" i="1" dirty="0"/>
                  <a:t>P126</a:t>
                </a:r>
                <a:r>
                  <a:rPr lang="zh-CN" altLang="zh-CN" sz="1100" i="1" dirty="0"/>
                  <a:t>原话</a:t>
                </a:r>
                <a:r>
                  <a:rPr lang="en-US" altLang="zh-CN" sz="1100" i="1" dirty="0"/>
                  <a:t>)</a:t>
                </a:r>
                <a:endParaRPr lang="zh-CN" altLang="zh-CN" sz="1100" i="1" dirty="0"/>
              </a:p>
              <a:p>
                <a:r>
                  <a:rPr lang="en-US" altLang="zh-CN" sz="1100" dirty="0"/>
                  <a:t> </a:t>
                </a:r>
                <a:endParaRPr lang="zh-CN" altLang="zh-CN" sz="1100" dirty="0"/>
              </a:p>
              <a:p>
                <a:endParaRPr lang="en-US" altLang="zh-CN" sz="1100" dirty="0">
                  <a:latin typeface="Arial" panose="020B0604020202020204" pitchFamily="34" charset="0"/>
                  <a:cs typeface="Arial" panose="020B0604020202020204" pitchFamily="34" charset="0"/>
                </a:endParaRPr>
              </a:p>
              <a:p>
                <a:endParaRPr lang="en-US" altLang="zh-CN" sz="1100" dirty="0">
                  <a:latin typeface="Arial" panose="020B0604020202020204" pitchFamily="34" charset="0"/>
                  <a:cs typeface="Arial" panose="020B0604020202020204" pitchFamily="34" charset="0"/>
                </a:endParaRPr>
              </a:p>
              <a:p>
                <a:endParaRPr lang="en-US" altLang="zh-CN" sz="1100" dirty="0">
                  <a:latin typeface="Arial" panose="020B0604020202020204" pitchFamily="34" charset="0"/>
                  <a:cs typeface="Arial" panose="020B0604020202020204" pitchFamily="34" charset="0"/>
                </a:endParaRPr>
              </a:p>
            </p:txBody>
          </p:sp>
        </mc:Choice>
        <mc:Fallback xmlns="">
          <p:sp>
            <p:nvSpPr>
              <p:cNvPr id="55" name="矩形 54">
                <a:extLst>
                  <a:ext uri="{FF2B5EF4-FFF2-40B4-BE49-F238E27FC236}">
                    <a16:creationId xmlns:a16="http://schemas.microsoft.com/office/drawing/2014/main" id="{AD140A04-E231-4710-8F7D-CEDF8FA6082C}"/>
                  </a:ext>
                </a:extLst>
              </p:cNvPr>
              <p:cNvSpPr>
                <a:spLocks noRot="1" noChangeAspect="1" noMove="1" noResize="1" noEditPoints="1" noAdjustHandles="1" noChangeArrowheads="1" noChangeShapeType="1" noTextEdit="1"/>
              </p:cNvSpPr>
              <p:nvPr/>
            </p:nvSpPr>
            <p:spPr>
              <a:xfrm>
                <a:off x="503309" y="6342255"/>
                <a:ext cx="5752542" cy="3816429"/>
              </a:xfrm>
              <a:prstGeom prst="rect">
                <a:avLst/>
              </a:prstGeom>
              <a:blipFill>
                <a:blip r:embed="rId2"/>
                <a:stretch>
                  <a:fillRect t="-160"/>
                </a:stretch>
              </a:blipFill>
              <a:ln>
                <a:noFill/>
              </a:ln>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62EAA373-1570-4752-A4D3-673772DA1492}"/>
              </a:ext>
            </a:extLst>
          </p:cNvPr>
          <p:cNvSpPr/>
          <p:nvPr/>
        </p:nvSpPr>
        <p:spPr>
          <a:xfrm>
            <a:off x="2276710" y="110985"/>
            <a:ext cx="2191627" cy="261610"/>
          </a:xfrm>
          <a:prstGeom prst="rect">
            <a:avLst/>
          </a:prstGeom>
        </p:spPr>
        <p:txBody>
          <a:bodyPr wrap="none">
            <a:spAutoFit/>
          </a:bodyPr>
          <a:lstStyle/>
          <a:p>
            <a:pPr algn="ct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秋</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ICS</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小班</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18</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班第</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(3)</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次考试</a:t>
            </a:r>
            <a:endPar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17" name="矩形 16"/>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18" name="矩形 17"/>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cxnSp>
        <p:nvCxnSpPr>
          <p:cNvPr id="52" name="直接连接符 51"/>
          <p:cNvCxnSpPr/>
          <p:nvPr/>
        </p:nvCxnSpPr>
        <p:spPr>
          <a:xfrm>
            <a:off x="660400" y="241790"/>
            <a:ext cx="12700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26000" y="241790"/>
            <a:ext cx="1413435" cy="0"/>
          </a:xfrm>
          <a:prstGeom prst="line">
            <a:avLst/>
          </a:prstGeom>
        </p:spPr>
        <p:style>
          <a:lnRef idx="1">
            <a:schemeClr val="dk1"/>
          </a:lnRef>
          <a:fillRef idx="0">
            <a:schemeClr val="dk1"/>
          </a:fillRef>
          <a:effectRef idx="0">
            <a:schemeClr val="dk1"/>
          </a:effectRef>
          <a:fontRef idx="minor">
            <a:schemeClr val="tx1"/>
          </a:fontRef>
        </p:style>
      </p:cxnSp>
      <p:sp>
        <p:nvSpPr>
          <p:cNvPr id="48" name="矩形 47"/>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9" name="矩形: 圆角 48"/>
          <p:cNvSpPr/>
          <p:nvPr/>
        </p:nvSpPr>
        <p:spPr>
          <a:xfrm>
            <a:off x="404998" y="549597"/>
            <a:ext cx="5932096" cy="893124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9" name="矩形 58"/>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宋体" panose="02010600030101010101" pitchFamily="2" charset="-122"/>
                <a:ea typeface="宋体" panose="02010600030101010101" pitchFamily="2" charset="-122"/>
                <a:cs typeface="Times New Roman" panose="02020603050405020304" pitchFamily="18" charset="0"/>
              </a:rPr>
              <a:t>第</a:t>
            </a:r>
            <a:r>
              <a:rPr lang="en-US" altLang="zh-CN" sz="1100" dirty="0">
                <a:latin typeface="宋体" panose="02010600030101010101" pitchFamily="2" charset="-122"/>
                <a:ea typeface="宋体" panose="02010600030101010101" pitchFamily="2" charset="-122"/>
                <a:cs typeface="Times New Roman" panose="02020603050405020304" pitchFamily="18" charset="0"/>
              </a:rPr>
              <a:t>5</a:t>
            </a:r>
            <a:r>
              <a:rPr lang="zh-CN" altLang="en-US" sz="1100" dirty="0">
                <a:latin typeface="宋体" panose="02010600030101010101" pitchFamily="2" charset="-122"/>
                <a:ea typeface="宋体" panose="02010600030101010101" pitchFamily="2" charset="-122"/>
                <a:cs typeface="Times New Roman" panose="02020603050405020304" pitchFamily="18" charset="0"/>
              </a:rPr>
              <a:t>页</a:t>
            </a:r>
            <a:endParaRPr lang="zh-CN" altLang="zh-CN" sz="1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7" name="矩形 56"/>
          <p:cNvSpPr/>
          <p:nvPr/>
        </p:nvSpPr>
        <p:spPr>
          <a:xfrm>
            <a:off x="520906" y="772947"/>
            <a:ext cx="5833785" cy="2462213"/>
          </a:xfrm>
          <a:prstGeom prst="rect">
            <a:avLst/>
          </a:prstGeom>
        </p:spPr>
        <p:txBody>
          <a:bodyPr wrap="square">
            <a:spAutoFit/>
          </a:bodyPr>
          <a:lstStyle/>
          <a:p>
            <a:pPr marL="0" lvl="1" algn="ctr"/>
            <a:r>
              <a:rPr lang="en-US" altLang="zh-CN" sz="1100" b="1" dirty="0">
                <a:ln w="0"/>
                <a:latin typeface="宋体" panose="02010600030101010101" pitchFamily="2" charset="-122"/>
                <a:ea typeface="宋体" panose="02010600030101010101" pitchFamily="2" charset="-122"/>
              </a:rPr>
              <a:t>2021</a:t>
            </a:r>
            <a:r>
              <a:rPr lang="zh-CN" altLang="en-US" sz="1100" b="1" dirty="0">
                <a:ln w="0"/>
                <a:latin typeface="宋体" panose="02010600030101010101" pitchFamily="2" charset="-122"/>
                <a:ea typeface="宋体" panose="02010600030101010101" pitchFamily="2" charset="-122"/>
              </a:rPr>
              <a:t>秋</a:t>
            </a:r>
            <a:r>
              <a:rPr lang="en-US" altLang="zh-CN" sz="1100" b="1" dirty="0">
                <a:ln w="0"/>
                <a:latin typeface="宋体" panose="02010600030101010101" pitchFamily="2" charset="-122"/>
                <a:ea typeface="宋体" panose="02010600030101010101" pitchFamily="2" charset="-122"/>
              </a:rPr>
              <a:t>ICS</a:t>
            </a:r>
            <a:r>
              <a:rPr lang="zh-CN" altLang="en-US" sz="1100" b="1" dirty="0">
                <a:ln w="0"/>
                <a:latin typeface="宋体" panose="02010600030101010101" pitchFamily="2" charset="-122"/>
                <a:ea typeface="宋体" panose="02010600030101010101" pitchFamily="2" charset="-122"/>
              </a:rPr>
              <a:t>小班</a:t>
            </a:r>
            <a:r>
              <a:rPr lang="en-US" altLang="zh-CN" sz="1100" b="1" dirty="0">
                <a:ln w="0"/>
                <a:latin typeface="宋体" panose="02010600030101010101" pitchFamily="2" charset="-122"/>
                <a:ea typeface="宋体" panose="02010600030101010101" pitchFamily="2" charset="-122"/>
              </a:rPr>
              <a:t>18</a:t>
            </a:r>
            <a:r>
              <a:rPr lang="zh-CN" altLang="en-US" sz="1100" b="1" dirty="0">
                <a:ln w="0"/>
                <a:latin typeface="宋体" panose="02010600030101010101" pitchFamily="2" charset="-122"/>
                <a:ea typeface="宋体" panose="02010600030101010101" pitchFamily="2" charset="-122"/>
              </a:rPr>
              <a:t>班第</a:t>
            </a:r>
            <a:r>
              <a:rPr lang="en-US" altLang="zh-CN" sz="1100" b="1" dirty="0">
                <a:ln w="0"/>
                <a:latin typeface="宋体" panose="02010600030101010101" pitchFamily="2" charset="-122"/>
                <a:ea typeface="宋体" panose="02010600030101010101" pitchFamily="2" charset="-122"/>
              </a:rPr>
              <a:t>(3)</a:t>
            </a:r>
            <a:r>
              <a:rPr lang="zh-CN" altLang="en-US" sz="1100" b="1" dirty="0">
                <a:ln w="0"/>
                <a:latin typeface="宋体" panose="02010600030101010101" pitchFamily="2" charset="-122"/>
                <a:ea typeface="宋体" panose="02010600030101010101" pitchFamily="2" charset="-122"/>
              </a:rPr>
              <a:t>次考试</a:t>
            </a:r>
            <a:endParaRPr lang="en-US" altLang="zh-CN" sz="1100" b="1" dirty="0">
              <a:ln w="0"/>
              <a:latin typeface="宋体" panose="02010600030101010101" pitchFamily="2" charset="-122"/>
              <a:ea typeface="宋体" panose="02010600030101010101" pitchFamily="2" charset="-122"/>
            </a:endParaRPr>
          </a:p>
          <a:p>
            <a:pPr algn="ctr"/>
            <a:endParaRPr lang="en-US" altLang="zh-CN" sz="1100" b="1" dirty="0">
              <a:ln w="0"/>
              <a:latin typeface="宋体" panose="02010600030101010101" pitchFamily="2" charset="-122"/>
              <a:ea typeface="宋体" panose="02010600030101010101" pitchFamily="2" charset="-122"/>
            </a:endParaRPr>
          </a:p>
          <a:p>
            <a:pPr algn="ctr"/>
            <a:r>
              <a:rPr lang="zh-CN" altLang="en-US" sz="1100" b="1" dirty="0">
                <a:ln w="0"/>
                <a:latin typeface="宋体" panose="02010600030101010101" pitchFamily="2" charset="-122"/>
                <a:ea typeface="宋体" panose="02010600030101010101" pitchFamily="2" charset="-122"/>
              </a:rPr>
              <a:t>答题卡</a:t>
            </a:r>
            <a:endParaRPr lang="en-US" altLang="zh-CN" sz="1100" b="1" dirty="0">
              <a:ln w="0"/>
              <a:latin typeface="宋体" panose="02010600030101010101" pitchFamily="2" charset="-122"/>
              <a:ea typeface="宋体" panose="02010600030101010101" pitchFamily="2" charset="-122"/>
            </a:endParaRPr>
          </a:p>
          <a:p>
            <a:pPr algn="ctr"/>
            <a:endParaRPr lang="en-US" altLang="zh-CN" sz="1100" b="1" dirty="0">
              <a:ln w="0"/>
              <a:latin typeface="宋体" panose="02010600030101010101" pitchFamily="2" charset="-122"/>
              <a:ea typeface="宋体" panose="02010600030101010101" pitchFamily="2" charset="-122"/>
            </a:endParaRPr>
          </a:p>
          <a:p>
            <a:pPr marL="0" lvl="1"/>
            <a:r>
              <a:rPr lang="zh-CN" altLang="en-US" sz="1100" dirty="0">
                <a:latin typeface="宋体" panose="02010600030101010101" pitchFamily="2" charset="-122"/>
                <a:ea typeface="宋体" panose="02010600030101010101" pitchFamily="2" charset="-122"/>
              </a:rPr>
              <a:t>一、选择题部分</a:t>
            </a:r>
            <a:r>
              <a:rPr lang="en-US" altLang="zh-CN" sz="1100" dirty="0">
                <a:latin typeface="宋体" panose="02010600030101010101" pitchFamily="2" charset="-122"/>
                <a:ea typeface="宋体" panose="02010600030101010101" pitchFamily="2" charset="-122"/>
              </a:rPr>
              <a:t>(50</a:t>
            </a:r>
            <a:r>
              <a:rPr lang="zh-CN" altLang="en-US" sz="1100" dirty="0">
                <a:latin typeface="宋体" panose="02010600030101010101" pitchFamily="2" charset="-122"/>
                <a:ea typeface="宋体" panose="02010600030101010101" pitchFamily="2" charset="-122"/>
              </a:rPr>
              <a:t>分</a:t>
            </a:r>
            <a:r>
              <a:rPr lang="en-US" altLang="zh-CN" sz="1100" dirty="0">
                <a:latin typeface="宋体" panose="02010600030101010101" pitchFamily="2" charset="-122"/>
                <a:ea typeface="宋体" panose="02010600030101010101" pitchFamily="2" charset="-122"/>
              </a:rPr>
              <a:t>)</a:t>
            </a:r>
          </a:p>
          <a:p>
            <a:pPr marL="0" lvl="1"/>
            <a:endParaRPr lang="en-US" altLang="zh-CN" sz="1100" dirty="0">
              <a:latin typeface="宋体" panose="02010600030101010101" pitchFamily="2" charset="-122"/>
              <a:ea typeface="宋体" panose="02010600030101010101" pitchFamily="2" charset="-122"/>
            </a:endParaRPr>
          </a:p>
          <a:p>
            <a:pPr marL="0" lvl="1"/>
            <a:endParaRPr lang="en-US" altLang="zh-CN" sz="1100" dirty="0">
              <a:latin typeface="宋体" panose="02010600030101010101" pitchFamily="2" charset="-122"/>
              <a:ea typeface="宋体" panose="02010600030101010101" pitchFamily="2" charset="-122"/>
            </a:endParaRPr>
          </a:p>
          <a:p>
            <a:pPr marL="0" lvl="1"/>
            <a:endParaRPr lang="en-US" altLang="zh-CN" sz="1100" dirty="0">
              <a:latin typeface="宋体" panose="02010600030101010101" pitchFamily="2" charset="-122"/>
              <a:ea typeface="宋体" panose="02010600030101010101" pitchFamily="2" charset="-122"/>
            </a:endParaRPr>
          </a:p>
          <a:p>
            <a:pPr marL="0" lvl="1"/>
            <a:endParaRPr lang="en-US" altLang="zh-CN" sz="1100" dirty="0">
              <a:latin typeface="宋体" panose="02010600030101010101" pitchFamily="2" charset="-122"/>
              <a:ea typeface="宋体" panose="02010600030101010101" pitchFamily="2" charset="-122"/>
            </a:endParaRPr>
          </a:p>
          <a:p>
            <a:pPr marL="0" lvl="1"/>
            <a:endParaRPr lang="en-US" altLang="zh-CN" sz="1100" dirty="0">
              <a:latin typeface="宋体" panose="02010600030101010101" pitchFamily="2" charset="-122"/>
              <a:ea typeface="宋体" panose="02010600030101010101" pitchFamily="2" charset="-122"/>
            </a:endParaRPr>
          </a:p>
          <a:p>
            <a:pPr marL="0" lvl="1"/>
            <a:endParaRPr lang="en-US" altLang="zh-CN" sz="1100" dirty="0">
              <a:latin typeface="宋体" panose="02010600030101010101" pitchFamily="2" charset="-122"/>
              <a:ea typeface="宋体" panose="02010600030101010101" pitchFamily="2" charset="-122"/>
            </a:endParaRPr>
          </a:p>
          <a:p>
            <a:pPr marL="0" lvl="1"/>
            <a:r>
              <a:rPr lang="zh-CN" altLang="en-US" sz="1100" dirty="0">
                <a:latin typeface="宋体" panose="02010600030101010101" pitchFamily="2" charset="-122"/>
                <a:ea typeface="宋体" panose="02010600030101010101" pitchFamily="2" charset="-122"/>
              </a:rPr>
              <a:t>二、非选择题部分</a:t>
            </a:r>
            <a:r>
              <a:rPr lang="en-US" altLang="zh-CN" sz="1100" dirty="0">
                <a:latin typeface="宋体" panose="02010600030101010101" pitchFamily="2" charset="-122"/>
                <a:ea typeface="宋体" panose="02010600030101010101" pitchFamily="2" charset="-122"/>
              </a:rPr>
              <a:t>(60</a:t>
            </a:r>
            <a:r>
              <a:rPr lang="zh-CN" altLang="en-US" sz="1100" dirty="0">
                <a:latin typeface="宋体" panose="02010600030101010101" pitchFamily="2" charset="-122"/>
                <a:ea typeface="宋体" panose="02010600030101010101" pitchFamily="2" charset="-122"/>
              </a:rPr>
              <a:t>分</a:t>
            </a:r>
            <a:r>
              <a:rPr lang="en-US" altLang="zh-CN" sz="1100" dirty="0">
                <a:latin typeface="宋体" panose="02010600030101010101" pitchFamily="2" charset="-122"/>
                <a:ea typeface="宋体" panose="02010600030101010101" pitchFamily="2" charset="-122"/>
              </a:rPr>
              <a:t>)</a:t>
            </a:r>
          </a:p>
          <a:p>
            <a:pPr marL="0" lvl="1"/>
            <a:endParaRPr lang="en-US" altLang="zh-CN" sz="1100" dirty="0">
              <a:latin typeface="宋体" panose="02010600030101010101" pitchFamily="2" charset="-122"/>
              <a:ea typeface="宋体" panose="02010600030101010101" pitchFamily="2" charset="-122"/>
            </a:endParaRPr>
          </a:p>
          <a:p>
            <a:pPr marL="0" lvl="1"/>
            <a:r>
              <a:rPr lang="en-US" altLang="zh-CN" sz="1100" dirty="0">
                <a:latin typeface="宋体" panose="02010600030101010101" pitchFamily="2" charset="-122"/>
                <a:ea typeface="宋体" panose="02010600030101010101" pitchFamily="2" charset="-122"/>
              </a:rPr>
              <a:t>	</a:t>
            </a:r>
            <a:endParaRPr lang="en-US" altLang="zh-CN" sz="1100" u="sng" dirty="0">
              <a:latin typeface="宋体" panose="02010600030101010101" pitchFamily="2" charset="-122"/>
              <a:ea typeface="宋体" panose="02010600030101010101" pitchFamily="2" charset="-122"/>
            </a:endParaRPr>
          </a:p>
        </p:txBody>
      </p:sp>
      <p:sp>
        <p:nvSpPr>
          <p:cNvPr id="14" name="矩形 13"/>
          <p:cNvSpPr/>
          <p:nvPr/>
        </p:nvSpPr>
        <p:spPr>
          <a:xfrm>
            <a:off x="503555" y="628650"/>
            <a:ext cx="5719445" cy="8618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graphicFrame>
        <p:nvGraphicFramePr>
          <p:cNvPr id="2" name="表格 1"/>
          <p:cNvGraphicFramePr>
            <a:graphicFrameLocks noGrp="1"/>
          </p:cNvGraphicFramePr>
          <p:nvPr>
            <p:custDataLst>
              <p:tags r:id="rId1"/>
            </p:custDataLst>
            <p:extLst/>
          </p:nvPr>
        </p:nvGraphicFramePr>
        <p:xfrm>
          <a:off x="1143000" y="1797869"/>
          <a:ext cx="4572000" cy="7416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tblGrid>
              <a:tr h="370840">
                <a:tc>
                  <a:txBody>
                    <a:bodyPr/>
                    <a:lstStyle/>
                    <a:p>
                      <a:pPr algn="ctr"/>
                      <a:r>
                        <a:rPr lang="en-US" altLang="zh-CN" sz="1400" dirty="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3</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4</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5</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6</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7</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8</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9</a:t>
                      </a:r>
                      <a:endParaRPr lang="zh-CN" altLang="en-US" sz="1400" dirty="0">
                        <a:latin typeface="宋体" panose="02010600030101010101" pitchFamily="2" charset="-122"/>
                        <a:ea typeface="宋体" panose="02010600030101010101" pitchFamily="2" charset="-122"/>
                      </a:endParaRPr>
                    </a:p>
                  </a:txBody>
                  <a:tcPr/>
                </a:tc>
                <a:tc>
                  <a:txBody>
                    <a:bodyPr/>
                    <a:lstStyle/>
                    <a:p>
                      <a:pPr algn="ctr"/>
                      <a:r>
                        <a:rPr lang="en-US" altLang="zh-CN" sz="1400" dirty="0">
                          <a:latin typeface="宋体" panose="02010600030101010101" pitchFamily="2" charset="-122"/>
                          <a:ea typeface="宋体" panose="02010600030101010101" pitchFamily="2" charset="-122"/>
                        </a:rPr>
                        <a:t>10</a:t>
                      </a:r>
                      <a:endParaRPr lang="zh-CN" altLang="en-US" sz="1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0"/>
                  </a:ext>
                </a:extLst>
              </a:tr>
              <a:tr h="370840">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dirty="0">
                        <a:latin typeface="宋体" panose="02010600030101010101" pitchFamily="2" charset="-122"/>
                        <a:ea typeface="宋体" panose="02010600030101010101" pitchFamily="2" charset="-122"/>
                      </a:endParaRPr>
                    </a:p>
                  </a:txBody>
                  <a:tcPr/>
                </a:tc>
                <a:tc>
                  <a:txBody>
                    <a:bodyPr/>
                    <a:lstStyle/>
                    <a:p>
                      <a:pPr algn="ctr"/>
                      <a:endParaRPr lang="zh-CN" altLang="en-US" sz="1400" dirty="0">
                        <a:latin typeface="宋体" panose="02010600030101010101" pitchFamily="2" charset="-122"/>
                        <a:ea typeface="宋体" panose="02010600030101010101" pitchFamily="2" charset="-122"/>
                      </a:endParaRPr>
                    </a:p>
                  </a:txBody>
                  <a:tcPr/>
                </a:tc>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dirty="0">
                        <a:latin typeface="宋体" panose="02010600030101010101" pitchFamily="2" charset="-122"/>
                        <a:ea typeface="宋体" panose="02010600030101010101" pitchFamily="2" charset="-122"/>
                      </a:endParaRPr>
                    </a:p>
                  </a:txBody>
                  <a:tcPr/>
                </a:tc>
                <a:tc>
                  <a:txBody>
                    <a:bodyPr/>
                    <a:lstStyle/>
                    <a:p>
                      <a:pPr algn="ctr"/>
                      <a:endParaRPr lang="zh-CN" altLang="en-US" sz="1400">
                        <a:latin typeface="宋体" panose="02010600030101010101" pitchFamily="2" charset="-122"/>
                        <a:ea typeface="宋体" panose="02010600030101010101" pitchFamily="2" charset="-122"/>
                      </a:endParaRPr>
                    </a:p>
                  </a:txBody>
                  <a:tcPr/>
                </a:tc>
                <a:tc>
                  <a:txBody>
                    <a:bodyPr/>
                    <a:lstStyle/>
                    <a:p>
                      <a:pPr algn="ctr"/>
                      <a:endParaRPr lang="zh-CN" altLang="en-US" sz="14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1"/>
                  </a:ext>
                </a:extLst>
              </a:tr>
            </a:tbl>
          </a:graphicData>
        </a:graphic>
      </p:graphicFrame>
      <p:sp>
        <p:nvSpPr>
          <p:cNvPr id="15" name="矩形 14"/>
          <p:cNvSpPr/>
          <p:nvPr/>
        </p:nvSpPr>
        <p:spPr>
          <a:xfrm>
            <a:off x="1143000" y="3021966"/>
            <a:ext cx="4572000" cy="43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a:solidFill>
                  <a:schemeClr val="tx1"/>
                </a:solidFill>
              </a:rPr>
              <a:t>11(50</a:t>
            </a:r>
            <a:r>
              <a:rPr lang="zh-CN" altLang="en-US" sz="1100" dirty="0">
                <a:solidFill>
                  <a:schemeClr val="tx1"/>
                </a:solidFill>
              </a:rPr>
              <a:t>分</a:t>
            </a:r>
            <a:r>
              <a:rPr lang="en-US" altLang="zh-CN" sz="1100" dirty="0">
                <a:solidFill>
                  <a:schemeClr val="tx1"/>
                </a:solidFill>
              </a:rPr>
              <a:t>).</a:t>
            </a:r>
            <a:endParaRPr lang="zh-CN" altLang="en-US" sz="1100" dirty="0">
              <a:solidFill>
                <a:schemeClr val="tx1"/>
              </a:solidFill>
            </a:endParaRPr>
          </a:p>
        </p:txBody>
      </p:sp>
      <p:sp>
        <p:nvSpPr>
          <p:cNvPr id="19" name="矩形 18"/>
          <p:cNvSpPr/>
          <p:nvPr/>
        </p:nvSpPr>
        <p:spPr>
          <a:xfrm>
            <a:off x="1143000" y="7609840"/>
            <a:ext cx="4572000" cy="14731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1100" dirty="0">
                <a:solidFill>
                  <a:schemeClr val="tx1"/>
                </a:solidFill>
              </a:rPr>
              <a:t>12(10</a:t>
            </a:r>
            <a:r>
              <a:rPr lang="zh-CN" altLang="en-US" sz="1100" dirty="0">
                <a:solidFill>
                  <a:schemeClr val="tx1"/>
                </a:solidFill>
              </a:rPr>
              <a:t>分</a:t>
            </a:r>
            <a:r>
              <a:rPr lang="en-US" altLang="zh-CN" sz="1100" dirty="0">
                <a:solidFill>
                  <a:schemeClr val="tx1"/>
                </a:solidFill>
              </a:rPr>
              <a:t>).</a:t>
            </a:r>
            <a:endParaRPr lang="zh-CN" altLang="en-US" sz="1100" dirty="0">
              <a:solidFill>
                <a:schemeClr val="tx1"/>
              </a:solidFill>
            </a:endParaRPr>
          </a:p>
        </p:txBody>
      </p:sp>
      <p:graphicFrame>
        <p:nvGraphicFramePr>
          <p:cNvPr id="55" name="表格 54">
            <a:extLst>
              <a:ext uri="{FF2B5EF4-FFF2-40B4-BE49-F238E27FC236}">
                <a16:creationId xmlns:a16="http://schemas.microsoft.com/office/drawing/2014/main" id="{476598C2-6C59-49F0-9BFC-241D8D9A189A}"/>
              </a:ext>
            </a:extLst>
          </p:cNvPr>
          <p:cNvGraphicFramePr>
            <a:graphicFrameLocks noGrp="1"/>
          </p:cNvGraphicFramePr>
          <p:nvPr>
            <p:extLst/>
          </p:nvPr>
        </p:nvGraphicFramePr>
        <p:xfrm>
          <a:off x="1295400" y="3291446"/>
          <a:ext cx="4323080" cy="3993280"/>
        </p:xfrm>
        <a:graphic>
          <a:graphicData uri="http://schemas.openxmlformats.org/drawingml/2006/table">
            <a:tbl>
              <a:tblPr firstRow="1" bandRow="1">
                <a:tableStyleId>{F5AB1C69-6EDB-4FF4-983F-18BD219EF322}</a:tableStyleId>
              </a:tblPr>
              <a:tblGrid>
                <a:gridCol w="4323080">
                  <a:extLst>
                    <a:ext uri="{9D8B030D-6E8A-4147-A177-3AD203B41FA5}">
                      <a16:colId xmlns:a16="http://schemas.microsoft.com/office/drawing/2014/main" val="2973779058"/>
                    </a:ext>
                  </a:extLst>
                </a:gridCol>
              </a:tblGrid>
              <a:tr h="399328">
                <a:tc>
                  <a:txBody>
                    <a:bodyPr/>
                    <a:lstStyle/>
                    <a:p>
                      <a:pPr marL="0" algn="l"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(1)</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9630067"/>
                  </a:ext>
                </a:extLst>
              </a:tr>
              <a:tr h="399328">
                <a:tc>
                  <a:txBody>
                    <a:bodyPr/>
                    <a:lstStyle/>
                    <a:p>
                      <a:pPr marL="0" algn="l"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(2)</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067463"/>
                  </a:ext>
                </a:extLst>
              </a:tr>
              <a:tr h="399328">
                <a:tc>
                  <a:txBody>
                    <a:bodyPr/>
                    <a:lstStyle/>
                    <a:p>
                      <a:pPr marL="0" algn="l" defTabSz="685800" rtl="0" eaLnBrk="1" latinLnBrk="0" hangingPunct="1"/>
                      <a:r>
                        <a:rPr lang="en-US" altLang="zh-CN" sz="1100" b="0" kern="1200" dirty="0">
                          <a:solidFill>
                            <a:schemeClr val="tx1"/>
                          </a:solidFill>
                          <a:latin typeface="Times New Roman" panose="02020603050405020304" pitchFamily="18" charset="0"/>
                          <a:ea typeface="+mn-ea"/>
                          <a:cs typeface="Times New Roman" panose="02020603050405020304" pitchFamily="18" charset="0"/>
                        </a:rPr>
                        <a:t>(3)</a:t>
                      </a:r>
                      <a:endParaRPr lang="zh-CN" altLang="en-US" sz="11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8759085"/>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(4)</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6443426"/>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(5)</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6530752"/>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(6)</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70482100"/>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(7)</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4873626"/>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(8)</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2553665"/>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(9)</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2849057"/>
                  </a:ext>
                </a:extLst>
              </a:tr>
              <a:tr h="399328">
                <a:tc>
                  <a:txBody>
                    <a:bodyPr/>
                    <a:lstStyle/>
                    <a:p>
                      <a:pPr algn="l"/>
                      <a:r>
                        <a:rPr lang="en-US" altLang="zh-CN" sz="1100" b="0" dirty="0">
                          <a:solidFill>
                            <a:schemeClr val="tx1"/>
                          </a:solidFill>
                          <a:latin typeface="Times New Roman" panose="02020603050405020304" pitchFamily="18" charset="0"/>
                          <a:cs typeface="Times New Roman" panose="02020603050405020304" pitchFamily="18" charset="0"/>
                        </a:rPr>
                        <a:t>(10)</a:t>
                      </a:r>
                      <a:endParaRPr lang="zh-CN" altLang="en-US" sz="11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1819524"/>
                  </a:ext>
                </a:extLst>
              </a:tr>
            </a:tbl>
          </a:graphicData>
        </a:graphic>
      </p:graphicFrame>
      <p:sp>
        <p:nvSpPr>
          <p:cNvPr id="56" name="矩形 55">
            <a:extLst>
              <a:ext uri="{FF2B5EF4-FFF2-40B4-BE49-F238E27FC236}">
                <a16:creationId xmlns:a16="http://schemas.microsoft.com/office/drawing/2014/main" id="{993944ED-4FB1-4DDA-8CD0-41787506C58F}"/>
              </a:ext>
            </a:extLst>
          </p:cNvPr>
          <p:cNvSpPr/>
          <p:nvPr/>
        </p:nvSpPr>
        <p:spPr>
          <a:xfrm>
            <a:off x="2276710" y="110985"/>
            <a:ext cx="2191627" cy="261610"/>
          </a:xfrm>
          <a:prstGeom prst="rect">
            <a:avLst/>
          </a:prstGeom>
        </p:spPr>
        <p:txBody>
          <a:bodyPr wrap="none">
            <a:spAutoFit/>
          </a:bodyPr>
          <a:lstStyle/>
          <a:p>
            <a:pPr algn="ct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秋</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ICS</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小班</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18</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班第</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(3)</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次考试</a:t>
            </a:r>
            <a:endPar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453002" y="132080"/>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17" name="矩形 16"/>
          <p:cNvSpPr/>
          <p:nvPr/>
        </p:nvSpPr>
        <p:spPr>
          <a:xfrm>
            <a:off x="6453002" y="9481408"/>
            <a:ext cx="266906" cy="2669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18" name="矩形 17"/>
          <p:cNvSpPr/>
          <p:nvPr/>
        </p:nvSpPr>
        <p:spPr>
          <a:xfrm>
            <a:off x="163967" y="9639446"/>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cxnSp>
        <p:nvCxnSpPr>
          <p:cNvPr id="52" name="直接连接符 51"/>
          <p:cNvCxnSpPr/>
          <p:nvPr/>
        </p:nvCxnSpPr>
        <p:spPr>
          <a:xfrm>
            <a:off x="660400" y="241790"/>
            <a:ext cx="1270000"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4826000" y="241790"/>
            <a:ext cx="1413435" cy="0"/>
          </a:xfrm>
          <a:prstGeom prst="line">
            <a:avLst/>
          </a:prstGeom>
        </p:spPr>
        <p:style>
          <a:lnRef idx="1">
            <a:schemeClr val="dk1"/>
          </a:lnRef>
          <a:fillRef idx="0">
            <a:schemeClr val="dk1"/>
          </a:fillRef>
          <a:effectRef idx="0">
            <a:schemeClr val="dk1"/>
          </a:effectRef>
          <a:fontRef idx="minor">
            <a:schemeClr val="tx1"/>
          </a:fontRef>
        </p:style>
      </p:cxnSp>
      <p:sp>
        <p:nvSpPr>
          <p:cNvPr id="48" name="矩形 47"/>
          <p:cNvSpPr/>
          <p:nvPr/>
        </p:nvSpPr>
        <p:spPr>
          <a:xfrm>
            <a:off x="163967" y="132080"/>
            <a:ext cx="404200" cy="1606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49" name="矩形: 圆角 48"/>
          <p:cNvSpPr/>
          <p:nvPr/>
        </p:nvSpPr>
        <p:spPr>
          <a:xfrm>
            <a:off x="404998" y="549597"/>
            <a:ext cx="5932096" cy="8931243"/>
          </a:xfrm>
          <a:prstGeom prst="roundRect">
            <a:avLst>
              <a:gd name="adj" fmla="val 3054"/>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宋体" panose="02010600030101010101" pitchFamily="2" charset="-122"/>
              <a:ea typeface="宋体" panose="02010600030101010101" pitchFamily="2" charset="-122"/>
            </a:endParaRPr>
          </a:p>
        </p:txBody>
      </p:sp>
      <p:sp>
        <p:nvSpPr>
          <p:cNvPr id="59" name="矩形 58"/>
          <p:cNvSpPr/>
          <p:nvPr/>
        </p:nvSpPr>
        <p:spPr>
          <a:xfrm>
            <a:off x="3151887" y="9617509"/>
            <a:ext cx="1337155" cy="261610"/>
          </a:xfrm>
          <a:prstGeom prst="rect">
            <a:avLst/>
          </a:prstGeom>
          <a:noFill/>
          <a:ln>
            <a:noFill/>
            <a:prstDash val="dash"/>
          </a:ln>
        </p:spPr>
        <p:txBody>
          <a:bodyPr wrap="square" lIns="91440" tIns="45720" rIns="91440" bIns="45720">
            <a:spAutoFit/>
          </a:bodyPr>
          <a:lstStyle/>
          <a:p>
            <a:r>
              <a:rPr lang="zh-CN" altLang="en-US" sz="1100" dirty="0">
                <a:latin typeface="宋体" panose="02010600030101010101" pitchFamily="2" charset="-122"/>
                <a:ea typeface="宋体" panose="02010600030101010101" pitchFamily="2" charset="-122"/>
                <a:cs typeface="Times New Roman" panose="02020603050405020304" pitchFamily="18" charset="0"/>
              </a:rPr>
              <a:t>第</a:t>
            </a:r>
            <a:r>
              <a:rPr lang="en-US" altLang="zh-CN" sz="1100" dirty="0">
                <a:latin typeface="宋体" panose="02010600030101010101" pitchFamily="2" charset="-122"/>
                <a:ea typeface="宋体" panose="02010600030101010101" pitchFamily="2" charset="-122"/>
                <a:cs typeface="Times New Roman" panose="02020603050405020304" pitchFamily="18" charset="0"/>
              </a:rPr>
              <a:t>5</a:t>
            </a:r>
            <a:r>
              <a:rPr lang="zh-CN" altLang="en-US" sz="1100" dirty="0">
                <a:latin typeface="宋体" panose="02010600030101010101" pitchFamily="2" charset="-122"/>
                <a:ea typeface="宋体" panose="02010600030101010101" pitchFamily="2" charset="-122"/>
                <a:cs typeface="Times New Roman" panose="02020603050405020304" pitchFamily="18" charset="0"/>
              </a:rPr>
              <a:t>页</a:t>
            </a:r>
            <a:endParaRPr lang="zh-CN" altLang="zh-CN" sz="1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7" name="矩形 56"/>
          <p:cNvSpPr/>
          <p:nvPr/>
        </p:nvSpPr>
        <p:spPr>
          <a:xfrm>
            <a:off x="520907" y="772947"/>
            <a:ext cx="5595414" cy="4662815"/>
          </a:xfrm>
          <a:prstGeom prst="rect">
            <a:avLst/>
          </a:prstGeom>
        </p:spPr>
        <p:txBody>
          <a:bodyPr wrap="square">
            <a:spAutoFit/>
          </a:bodyPr>
          <a:lstStyle/>
          <a:p>
            <a:pPr marL="0" lvl="1" algn="ctr"/>
            <a:r>
              <a:rPr lang="en-US" altLang="zh-CN" sz="1100" b="1" dirty="0">
                <a:ln w="0"/>
                <a:latin typeface="宋体" panose="02010600030101010101" pitchFamily="2" charset="-122"/>
                <a:ea typeface="宋体" panose="02010600030101010101" pitchFamily="2" charset="-122"/>
              </a:rPr>
              <a:t>2021</a:t>
            </a:r>
            <a:r>
              <a:rPr lang="zh-CN" altLang="en-US" sz="1100" b="1" dirty="0">
                <a:ln w="0"/>
                <a:latin typeface="宋体" panose="02010600030101010101" pitchFamily="2" charset="-122"/>
                <a:ea typeface="宋体" panose="02010600030101010101" pitchFamily="2" charset="-122"/>
              </a:rPr>
              <a:t>秋</a:t>
            </a:r>
            <a:r>
              <a:rPr lang="en-US" altLang="zh-CN" sz="1100" b="1" dirty="0">
                <a:ln w="0"/>
                <a:latin typeface="宋体" panose="02010600030101010101" pitchFamily="2" charset="-122"/>
                <a:ea typeface="宋体" panose="02010600030101010101" pitchFamily="2" charset="-122"/>
              </a:rPr>
              <a:t>ICS</a:t>
            </a:r>
            <a:r>
              <a:rPr lang="zh-CN" altLang="en-US" sz="1100" b="1" dirty="0">
                <a:ln w="0"/>
                <a:latin typeface="宋体" panose="02010600030101010101" pitchFamily="2" charset="-122"/>
                <a:ea typeface="宋体" panose="02010600030101010101" pitchFamily="2" charset="-122"/>
              </a:rPr>
              <a:t>小班</a:t>
            </a:r>
            <a:r>
              <a:rPr lang="en-US" altLang="zh-CN" sz="1100" b="1" dirty="0">
                <a:ln w="0"/>
                <a:latin typeface="宋体" panose="02010600030101010101" pitchFamily="2" charset="-122"/>
                <a:ea typeface="宋体" panose="02010600030101010101" pitchFamily="2" charset="-122"/>
              </a:rPr>
              <a:t>18</a:t>
            </a:r>
            <a:r>
              <a:rPr lang="zh-CN" altLang="en-US" sz="1100" b="1" dirty="0">
                <a:ln w="0"/>
                <a:latin typeface="宋体" panose="02010600030101010101" pitchFamily="2" charset="-122"/>
                <a:ea typeface="宋体" panose="02010600030101010101" pitchFamily="2" charset="-122"/>
              </a:rPr>
              <a:t>班第</a:t>
            </a:r>
            <a:r>
              <a:rPr lang="en-US" altLang="zh-CN" sz="1100" b="1" dirty="0">
                <a:ln w="0"/>
                <a:latin typeface="宋体" panose="02010600030101010101" pitchFamily="2" charset="-122"/>
                <a:ea typeface="宋体" panose="02010600030101010101" pitchFamily="2" charset="-122"/>
              </a:rPr>
              <a:t>(3)</a:t>
            </a:r>
            <a:r>
              <a:rPr lang="zh-CN" altLang="en-US" sz="1100" b="1" dirty="0">
                <a:ln w="0"/>
                <a:latin typeface="宋体" panose="02010600030101010101" pitchFamily="2" charset="-122"/>
                <a:ea typeface="宋体" panose="02010600030101010101" pitchFamily="2" charset="-122"/>
              </a:rPr>
              <a:t>次考试</a:t>
            </a:r>
            <a:endParaRPr lang="en-US" altLang="zh-CN" sz="1100" b="1" dirty="0">
              <a:ln w="0"/>
              <a:latin typeface="宋体" panose="02010600030101010101" pitchFamily="2" charset="-122"/>
              <a:ea typeface="宋体" panose="02010600030101010101" pitchFamily="2" charset="-122"/>
            </a:endParaRPr>
          </a:p>
          <a:p>
            <a:pPr algn="ctr"/>
            <a:endParaRPr lang="en-US" altLang="zh-CN" sz="1100" b="1" dirty="0">
              <a:ln w="0"/>
              <a:latin typeface="宋体" panose="02010600030101010101" pitchFamily="2" charset="-122"/>
              <a:ea typeface="宋体" panose="02010600030101010101" pitchFamily="2" charset="-122"/>
            </a:endParaRPr>
          </a:p>
          <a:p>
            <a:pPr algn="ctr"/>
            <a:r>
              <a:rPr lang="zh-CN" altLang="en-US" sz="1100" b="1" dirty="0">
                <a:ln w="0"/>
                <a:latin typeface="宋体" panose="02010600030101010101" pitchFamily="2" charset="-122"/>
                <a:ea typeface="宋体" panose="02010600030101010101" pitchFamily="2" charset="-122"/>
              </a:rPr>
              <a:t>参考答案</a:t>
            </a:r>
            <a:endParaRPr lang="en-US" altLang="zh-CN" sz="1100" dirty="0">
              <a:latin typeface="宋体" panose="02010600030101010101" pitchFamily="2" charset="-122"/>
              <a:ea typeface="宋体" panose="02010600030101010101" pitchFamily="2" charset="-122"/>
            </a:endParaRPr>
          </a:p>
          <a:p>
            <a:pPr marL="0" lvl="1"/>
            <a:r>
              <a:rPr lang="en-US" altLang="zh-CN" sz="1100" dirty="0">
                <a:latin typeface="宋体" panose="02010600030101010101" pitchFamily="2" charset="-122"/>
                <a:ea typeface="宋体" panose="02010600030101010101" pitchFamily="2" charset="-122"/>
              </a:rPr>
              <a:t>1.A</a:t>
            </a:r>
          </a:p>
          <a:p>
            <a:pPr marL="0" lvl="1"/>
            <a:r>
              <a:rPr lang="en-US" altLang="zh-CN" sz="1100" dirty="0">
                <a:latin typeface="宋体" panose="02010600030101010101" pitchFamily="2" charset="-122"/>
                <a:ea typeface="宋体" panose="02010600030101010101" pitchFamily="2" charset="-122"/>
              </a:rPr>
              <a:t>2.B(A</a:t>
            </a:r>
            <a:r>
              <a:rPr lang="zh-CN" altLang="en-US" sz="1100" dirty="0">
                <a:latin typeface="宋体" panose="02010600030101010101" pitchFamily="2" charset="-122"/>
                <a:ea typeface="宋体" panose="02010600030101010101" pitchFamily="2" charset="-122"/>
              </a:rPr>
              <a:t>符号扩展</a:t>
            </a:r>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是</a:t>
            </a:r>
            <a:r>
              <a:rPr lang="en-US" altLang="zh-CN" sz="1100" dirty="0" err="1">
                <a:latin typeface="宋体" panose="02010600030101010101" pitchFamily="2" charset="-122"/>
                <a:ea typeface="宋体" panose="02010600030101010101" pitchFamily="2" charset="-122"/>
              </a:rPr>
              <a:t>cltq,D</a:t>
            </a:r>
            <a:r>
              <a:rPr lang="zh-CN" altLang="en-US" sz="1100" dirty="0">
                <a:latin typeface="宋体" panose="02010600030101010101" pitchFamily="2" charset="-122"/>
                <a:ea typeface="宋体" panose="02010600030101010101" pitchFamily="2" charset="-122"/>
              </a:rPr>
              <a:t>缺少</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符</a:t>
            </a:r>
            <a:r>
              <a:rPr lang="en-US" altLang="zh-CN" sz="1100" dirty="0">
                <a:latin typeface="宋体" panose="02010600030101010101" pitchFamily="2" charset="-122"/>
                <a:ea typeface="宋体" panose="02010600030101010101" pitchFamily="2" charset="-122"/>
              </a:rPr>
              <a:t>)</a:t>
            </a:r>
          </a:p>
          <a:p>
            <a:pPr marL="0" lvl="1"/>
            <a:r>
              <a:rPr lang="en-US" altLang="zh-CN" sz="1100" dirty="0">
                <a:latin typeface="宋体" panose="02010600030101010101" pitchFamily="2" charset="-122"/>
                <a:ea typeface="宋体" panose="02010600030101010101" pitchFamily="2" charset="-122"/>
              </a:rPr>
              <a:t>3.C(</a:t>
            </a:r>
            <a:r>
              <a:rPr lang="en-US" altLang="zh-CN" sz="1100" dirty="0" err="1">
                <a:latin typeface="宋体" panose="02010600030101010101" pitchFamily="2" charset="-122"/>
                <a:ea typeface="宋体" panose="02010600030101010101" pitchFamily="2" charset="-122"/>
              </a:rPr>
              <a:t>A%rsp</a:t>
            </a:r>
            <a:r>
              <a:rPr lang="zh-CN" altLang="en-US" sz="1100" dirty="0">
                <a:latin typeface="宋体" panose="02010600030101010101" pitchFamily="2" charset="-122"/>
                <a:ea typeface="宋体" panose="02010600030101010101" pitchFamily="2" charset="-122"/>
              </a:rPr>
              <a:t>是例外</a:t>
            </a:r>
            <a:r>
              <a:rPr lang="en-US" altLang="zh-CN" sz="1100" dirty="0">
                <a:latin typeface="宋体" panose="02010600030101010101" pitchFamily="2" charset="-122"/>
                <a:ea typeface="宋体" panose="02010600030101010101" pitchFamily="2" charset="-122"/>
              </a:rPr>
              <a:t>,B</a:t>
            </a:r>
            <a:r>
              <a:rPr lang="zh-CN" altLang="en-US" sz="1100" dirty="0">
                <a:latin typeface="宋体" panose="02010600030101010101" pitchFamily="2" charset="-122"/>
                <a:ea typeface="宋体" panose="02010600030101010101" pitchFamily="2" charset="-122"/>
              </a:rPr>
              <a:t>可用于判断是否为零的是</a:t>
            </a:r>
            <a:r>
              <a:rPr lang="en-US" altLang="zh-CN" sz="1100" dirty="0" err="1">
                <a:latin typeface="宋体" panose="02010600030101010101" pitchFamily="2" charset="-122"/>
                <a:ea typeface="宋体" panose="02010600030101010101" pitchFamily="2" charset="-122"/>
              </a:rPr>
              <a:t>test,D</a:t>
            </a:r>
            <a:r>
              <a:rPr lang="zh-CN" altLang="en-US" sz="1100" dirty="0">
                <a:latin typeface="宋体" panose="02010600030101010101" pitchFamily="2" charset="-122"/>
                <a:ea typeface="宋体" panose="02010600030101010101" pitchFamily="2" charset="-122"/>
              </a:rPr>
              <a:t>移位操作设置进位条件码</a:t>
            </a:r>
            <a:r>
              <a:rPr lang="en-US" altLang="zh-CN" sz="1100" dirty="0">
                <a:latin typeface="宋体" panose="02010600030101010101" pitchFamily="2" charset="-122"/>
                <a:ea typeface="宋体" panose="02010600030101010101" pitchFamily="2" charset="-122"/>
              </a:rPr>
              <a:t>,</a:t>
            </a:r>
            <a:r>
              <a:rPr lang="zh-CN" altLang="en-US" sz="1100" dirty="0">
                <a:latin typeface="宋体" panose="02010600030101010101" pitchFamily="2" charset="-122"/>
                <a:ea typeface="宋体" panose="02010600030101010101" pitchFamily="2" charset="-122"/>
              </a:rPr>
              <a:t>但把溢出条件码设置为零</a:t>
            </a:r>
            <a:r>
              <a:rPr lang="en-US" altLang="zh-CN" sz="1100" dirty="0">
                <a:latin typeface="宋体" panose="02010600030101010101" pitchFamily="2" charset="-122"/>
                <a:ea typeface="宋体" panose="02010600030101010101" pitchFamily="2" charset="-122"/>
              </a:rPr>
              <a:t>)</a:t>
            </a:r>
          </a:p>
          <a:p>
            <a:pPr marL="0" lvl="1"/>
            <a:r>
              <a:rPr lang="en-US" altLang="zh-CN" sz="1100" dirty="0">
                <a:latin typeface="宋体" panose="02010600030101010101" pitchFamily="2" charset="-122"/>
                <a:ea typeface="宋体" panose="02010600030101010101" pitchFamily="2" charset="-122"/>
              </a:rPr>
              <a:t>4.D(</a:t>
            </a:r>
            <a:r>
              <a:rPr lang="pt-BR" altLang="zh-CN" sz="1100" dirty="0">
                <a:latin typeface="-apple-system"/>
              </a:rPr>
              <a:t>4 &lt; B &lt;= 8,5 &lt; A &lt;= 10,44 &lt; A*B &lt;= 46,</a:t>
            </a:r>
            <a:r>
              <a:rPr lang="zh-CN" altLang="pt-BR" sz="1100" dirty="0">
                <a:latin typeface="-apple-system"/>
              </a:rPr>
              <a:t>解得 </a:t>
            </a:r>
            <a:r>
              <a:rPr lang="pt-BR" altLang="zh-CN" sz="1100" dirty="0">
                <a:latin typeface="-apple-system"/>
              </a:rPr>
              <a:t>A=9 B=5)</a:t>
            </a:r>
            <a:endParaRPr lang="zh-CN" altLang="en-US" sz="1100" dirty="0"/>
          </a:p>
          <a:p>
            <a:pPr marL="0" lvl="1"/>
            <a:r>
              <a:rPr lang="en-US" altLang="zh-CN" sz="1100" dirty="0">
                <a:latin typeface="宋体" panose="02010600030101010101" pitchFamily="2" charset="-122"/>
                <a:ea typeface="宋体" panose="02010600030101010101" pitchFamily="2" charset="-122"/>
              </a:rPr>
              <a:t>5.C</a:t>
            </a:r>
          </a:p>
          <a:p>
            <a:pPr marL="0" lvl="1"/>
            <a:r>
              <a:rPr lang="zh-CN" altLang="en-US" sz="1100" dirty="0">
                <a:latin typeface="宋体" panose="02010600030101010101" pitchFamily="2" charset="-122"/>
                <a:ea typeface="宋体" panose="02010600030101010101" pitchFamily="2" charset="-122"/>
              </a:rPr>
              <a:t>解析：</a:t>
            </a:r>
            <a:r>
              <a:rPr lang="en-US" altLang="zh-CN" sz="1100" dirty="0">
                <a:latin typeface="宋体" panose="02010600030101010101" pitchFamily="2" charset="-122"/>
                <a:ea typeface="宋体" panose="02010600030101010101" pitchFamily="2" charset="-122"/>
              </a:rPr>
              <a:t>‘0’</a:t>
            </a:r>
            <a:r>
              <a:rPr lang="zh-CN" altLang="en-US" sz="1100" dirty="0">
                <a:latin typeface="宋体" panose="02010600030101010101" pitchFamily="2" charset="-122"/>
                <a:ea typeface="宋体" panose="02010600030101010101" pitchFamily="2" charset="-122"/>
              </a:rPr>
              <a:t>的</a:t>
            </a:r>
            <a:r>
              <a:rPr lang="en-US" altLang="zh-CN" sz="1100" dirty="0">
                <a:latin typeface="宋体" panose="02010600030101010101" pitchFamily="2" charset="-122"/>
                <a:ea typeface="宋体" panose="02010600030101010101" pitchFamily="2" charset="-122"/>
              </a:rPr>
              <a:t>ASCII</a:t>
            </a:r>
            <a:r>
              <a:rPr lang="zh-CN" altLang="en-US" sz="1100" dirty="0">
                <a:latin typeface="宋体" panose="02010600030101010101" pitchFamily="2" charset="-122"/>
                <a:ea typeface="宋体" panose="02010600030101010101" pitchFamily="2" charset="-122"/>
              </a:rPr>
              <a:t>码为</a:t>
            </a:r>
            <a:r>
              <a:rPr lang="en-US" altLang="zh-CN" sz="1100" dirty="0">
                <a:latin typeface="宋体" panose="02010600030101010101" pitchFamily="2" charset="-122"/>
                <a:ea typeface="宋体" panose="02010600030101010101" pitchFamily="2" charset="-122"/>
              </a:rPr>
              <a:t>48</a:t>
            </a:r>
            <a:r>
              <a:rPr lang="zh-CN" altLang="en-US" sz="1100" dirty="0">
                <a:latin typeface="宋体" panose="02010600030101010101" pitchFamily="2" charset="-122"/>
                <a:ea typeface="宋体" panose="02010600030101010101" pitchFamily="2" charset="-122"/>
              </a:rPr>
              <a:t>，</a:t>
            </a:r>
            <a:r>
              <a:rPr lang="en-US" altLang="zh-CN" sz="1100" dirty="0">
                <a:latin typeface="宋体" panose="02010600030101010101" pitchFamily="2" charset="-122"/>
                <a:ea typeface="宋体" panose="02010600030101010101" pitchFamily="2" charset="-122"/>
              </a:rPr>
              <a:t>‘1’‘2’‘7’</a:t>
            </a:r>
            <a:r>
              <a:rPr lang="zh-CN" altLang="en-US" sz="1100" dirty="0">
                <a:latin typeface="宋体" panose="02010600030101010101" pitchFamily="2" charset="-122"/>
                <a:ea typeface="宋体" panose="02010600030101010101" pitchFamily="2" charset="-122"/>
              </a:rPr>
              <a:t>在跳转表中未出现</a:t>
            </a:r>
          </a:p>
          <a:p>
            <a:pPr marL="0" lvl="1"/>
            <a:r>
              <a:rPr lang="en-US" altLang="zh-CN" sz="1100" dirty="0">
                <a:latin typeface="宋体" panose="02010600030101010101" pitchFamily="2" charset="-122"/>
                <a:ea typeface="宋体" panose="02010600030101010101" pitchFamily="2" charset="-122"/>
              </a:rPr>
              <a:t>6.B</a:t>
            </a:r>
          </a:p>
          <a:p>
            <a:pPr marL="0" lvl="1"/>
            <a:r>
              <a:rPr lang="zh-CN" altLang="en-US" sz="1100" dirty="0">
                <a:latin typeface="宋体" panose="02010600030101010101" pitchFamily="2" charset="-122"/>
                <a:ea typeface="宋体" panose="02010600030101010101" pitchFamily="2" charset="-122"/>
              </a:rPr>
              <a:t>解析：A.leal 指令做普通算术运算；C.caller saved 寄存器才需要；D.还需要 OF</a:t>
            </a:r>
          </a:p>
          <a:p>
            <a:pPr marL="0" lvl="1"/>
            <a:r>
              <a:rPr lang="en-US" altLang="zh-CN" sz="1100" dirty="0">
                <a:latin typeface="宋体" panose="02010600030101010101" pitchFamily="2" charset="-122"/>
                <a:ea typeface="宋体" panose="02010600030101010101" pitchFamily="2" charset="-122"/>
              </a:rPr>
              <a:t>7.C</a:t>
            </a:r>
          </a:p>
          <a:p>
            <a:pPr marL="0" lvl="1"/>
            <a:r>
              <a:rPr lang="en-US" altLang="zh-CN" sz="1100" dirty="0">
                <a:latin typeface="宋体" panose="02010600030101010101" pitchFamily="2" charset="-122"/>
                <a:ea typeface="宋体" panose="02010600030101010101" pitchFamily="2" charset="-122"/>
              </a:rPr>
              <a:t>8.D</a:t>
            </a:r>
          </a:p>
          <a:p>
            <a:pPr marL="0" lvl="1"/>
            <a:r>
              <a:rPr lang="zh-CN" altLang="en-US" sz="1100" dirty="0">
                <a:latin typeface="宋体" panose="02010600030101010101" pitchFamily="2" charset="-122"/>
                <a:ea typeface="宋体" panose="02010600030101010101" pitchFamily="2" charset="-122"/>
              </a:rPr>
              <a:t>解析：A.条件传送不支持单字节传送；B.如果“?:”涉及到的两个表达式中有一个出错或者有副作用，用条件传送会导致非法行为；C.如果被旁路的分支的计算量很大，计算就白做了；D.从目标寄存器的名字可以推断出条件传送指令的操作数长度</a:t>
            </a:r>
          </a:p>
          <a:p>
            <a:pPr marL="0" lvl="1"/>
            <a:r>
              <a:rPr lang="en-US" altLang="zh-CN" sz="1100" dirty="0">
                <a:latin typeface="宋体" panose="02010600030101010101" pitchFamily="2" charset="-122"/>
                <a:ea typeface="宋体" panose="02010600030101010101" pitchFamily="2" charset="-122"/>
              </a:rPr>
              <a:t>9.</a:t>
            </a:r>
            <a:r>
              <a:rPr lang="zh-CN" altLang="en-US" sz="1100" dirty="0">
                <a:latin typeface="宋体" panose="02010600030101010101" pitchFamily="2" charset="-122"/>
                <a:ea typeface="宋体" panose="02010600030101010101" pitchFamily="2" charset="-122"/>
              </a:rPr>
              <a:t>A</a:t>
            </a:r>
          </a:p>
          <a:p>
            <a:pPr marL="0" lvl="1"/>
            <a:r>
              <a:rPr lang="zh-CN" altLang="en-US" sz="1100" dirty="0">
                <a:latin typeface="宋体" panose="02010600030101010101" pitchFamily="2" charset="-122"/>
                <a:ea typeface="宋体" panose="02010600030101010101" pitchFamily="2" charset="-122"/>
              </a:rPr>
              <a:t>本题考察 x86-64 中的一些基本指令，答案为 A。a 项错误，原因是 idivq 将余数存在%rdx 中，将商存在%rax 里。b 项错误，间接跳转的正确书写格式应为 jmp *%rax。</a:t>
            </a:r>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 项错误，算术右移指令应为 sar。</a:t>
            </a:r>
          </a:p>
          <a:p>
            <a:pPr marL="0" lvl="1"/>
            <a:r>
              <a:rPr lang="en-US" altLang="zh-CN" sz="1100" dirty="0">
                <a:latin typeface="宋体" panose="02010600030101010101" pitchFamily="2" charset="-122"/>
                <a:ea typeface="宋体" panose="02010600030101010101" pitchFamily="2" charset="-122"/>
              </a:rPr>
              <a:t>10.A。</a:t>
            </a:r>
          </a:p>
          <a:p>
            <a:pPr marL="0" lvl="1"/>
            <a:r>
              <a:rPr lang="zh-CN" altLang="en-US" sz="1100" dirty="0">
                <a:latin typeface="宋体" panose="02010600030101010101" pitchFamily="2" charset="-122"/>
                <a:ea typeface="宋体" panose="02010600030101010101" pitchFamily="2" charset="-122"/>
              </a:rPr>
              <a:t>解析：</a:t>
            </a:r>
            <a:r>
              <a:rPr lang="en-US" altLang="zh-CN" sz="1100" dirty="0" err="1">
                <a:latin typeface="宋体" panose="02010600030101010101" pitchFamily="2" charset="-122"/>
                <a:ea typeface="宋体" panose="02010600030101010101" pitchFamily="2" charset="-122"/>
              </a:rPr>
              <a:t>本题考察</a:t>
            </a:r>
            <a:r>
              <a:rPr lang="en-US" altLang="zh-CN" sz="1100" dirty="0">
                <a:latin typeface="宋体" panose="02010600030101010101" pitchFamily="2" charset="-122"/>
                <a:ea typeface="宋体" panose="02010600030101010101" pitchFamily="2" charset="-122"/>
              </a:rPr>
              <a:t> x86-64 </a:t>
            </a:r>
            <a:r>
              <a:rPr lang="en-US" altLang="zh-CN" sz="1100" dirty="0" err="1">
                <a:latin typeface="宋体" panose="02010600030101010101" pitchFamily="2" charset="-122"/>
                <a:ea typeface="宋体" panose="02010600030101010101" pitchFamily="2" charset="-122"/>
              </a:rPr>
              <a:t>条件码，答案为</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A。cmpq</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a,b</a:t>
            </a:r>
            <a:r>
              <a:rPr lang="en-US" altLang="zh-CN" sz="1100" dirty="0">
                <a:latin typeface="宋体" panose="02010600030101010101" pitchFamily="2" charset="-122"/>
                <a:ea typeface="宋体" panose="02010600030101010101" pitchFamily="2" charset="-122"/>
              </a:rPr>
              <a:t> </a:t>
            </a:r>
            <a:r>
              <a:rPr lang="en-US" altLang="zh-CN" sz="1100" dirty="0" err="1">
                <a:latin typeface="宋体" panose="02010600030101010101" pitchFamily="2" charset="-122"/>
                <a:ea typeface="宋体" panose="02010600030101010101" pitchFamily="2" charset="-122"/>
              </a:rPr>
              <a:t>相当于通过b</a:t>
            </a:r>
            <a:r>
              <a:rPr lang="en-US" altLang="zh-CN" sz="1100" dirty="0">
                <a:latin typeface="宋体" panose="02010600030101010101" pitchFamily="2" charset="-122"/>
                <a:ea typeface="宋体" panose="02010600030101010101" pitchFamily="2" charset="-122"/>
              </a:rPr>
              <a:t>–a</a:t>
            </a:r>
            <a:r>
              <a:rPr lang="zh-CN" altLang="en-US" sz="1100" dirty="0">
                <a:latin typeface="宋体" panose="02010600030101010101" pitchFamily="2" charset="-122"/>
                <a:ea typeface="宋体" panose="02010600030101010101" pitchFamily="2" charset="-122"/>
              </a:rPr>
              <a:t>的值来设置条件码。SF ^ OF 为 1 表示 b &lt; a（减法结果要么负溢出要么为负数），于是~(SF ^ OF)表示 b &gt;= a，再与上 b != a 的条件（~ZF），就可以得到最终结果(b &gt; a)。</a:t>
            </a:r>
            <a:endParaRPr lang="en-US" altLang="zh-CN" sz="1100" dirty="0">
              <a:latin typeface="宋体" panose="02010600030101010101" pitchFamily="2" charset="-122"/>
              <a:ea typeface="宋体" panose="02010600030101010101" pitchFamily="2" charset="-122"/>
            </a:endParaRPr>
          </a:p>
          <a:p>
            <a:pPr marL="0" lvl="1"/>
            <a:r>
              <a:rPr lang="en-US" altLang="zh-CN" sz="1100" dirty="0">
                <a:latin typeface="宋体" panose="02010600030101010101" pitchFamily="2" charset="-122"/>
                <a:ea typeface="宋体" panose="02010600030101010101" pitchFamily="2" charset="-122"/>
              </a:rPr>
              <a:t>11.</a:t>
            </a:r>
            <a:r>
              <a:rPr lang="zh-CN" altLang="en-US" sz="1100" dirty="0">
                <a:latin typeface="宋体" panose="02010600030101010101" pitchFamily="2" charset="-122"/>
                <a:ea typeface="宋体" panose="02010600030101010101" pitchFamily="2" charset="-122"/>
              </a:rPr>
              <a:t>略，见往年题</a:t>
            </a:r>
            <a:endParaRPr lang="en-US" altLang="zh-CN" sz="1100" dirty="0">
              <a:latin typeface="宋体" panose="02010600030101010101" pitchFamily="2" charset="-122"/>
              <a:ea typeface="宋体" panose="02010600030101010101" pitchFamily="2" charset="-122"/>
            </a:endParaRPr>
          </a:p>
          <a:p>
            <a:pPr marL="0" lvl="1"/>
            <a:r>
              <a:rPr lang="en-US" altLang="zh-CN" sz="1100" dirty="0">
                <a:latin typeface="宋体" panose="02010600030101010101" pitchFamily="2" charset="-122"/>
                <a:ea typeface="宋体" panose="02010600030101010101" pitchFamily="2" charset="-122"/>
              </a:rPr>
              <a:t>12.	1.</a:t>
            </a:r>
            <a:r>
              <a:rPr lang="zh-CN" altLang="en-US" sz="1100" dirty="0">
                <a:latin typeface="宋体" panose="02010600030101010101" pitchFamily="2" charset="-122"/>
                <a:ea typeface="宋体" panose="02010600030101010101" pitchFamily="2" charset="-122"/>
              </a:rPr>
              <a:t>数组逆序</a:t>
            </a:r>
            <a:r>
              <a:rPr lang="en-US" altLang="zh-CN" sz="1100" dirty="0">
                <a:latin typeface="宋体" panose="02010600030101010101" pitchFamily="2" charset="-122"/>
                <a:ea typeface="宋体" panose="02010600030101010101" pitchFamily="2" charset="-122"/>
              </a:rPr>
              <a:t>	2. if U change I will change</a:t>
            </a:r>
          </a:p>
        </p:txBody>
      </p:sp>
      <p:sp>
        <p:nvSpPr>
          <p:cNvPr id="14" name="矩形 13"/>
          <p:cNvSpPr/>
          <p:nvPr/>
        </p:nvSpPr>
        <p:spPr>
          <a:xfrm>
            <a:off x="503555" y="628650"/>
            <a:ext cx="5719445" cy="8618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solidFill>
                <a:schemeClr val="tx1"/>
              </a:solidFill>
            </a:endParaRPr>
          </a:p>
        </p:txBody>
      </p:sp>
      <p:sp>
        <p:nvSpPr>
          <p:cNvPr id="56" name="矩形 55">
            <a:extLst>
              <a:ext uri="{FF2B5EF4-FFF2-40B4-BE49-F238E27FC236}">
                <a16:creationId xmlns:a16="http://schemas.microsoft.com/office/drawing/2014/main" id="{993944ED-4FB1-4DDA-8CD0-41787506C58F}"/>
              </a:ext>
            </a:extLst>
          </p:cNvPr>
          <p:cNvSpPr/>
          <p:nvPr/>
        </p:nvSpPr>
        <p:spPr>
          <a:xfrm>
            <a:off x="2276710" y="110985"/>
            <a:ext cx="2191627" cy="261610"/>
          </a:xfrm>
          <a:prstGeom prst="rect">
            <a:avLst/>
          </a:prstGeom>
        </p:spPr>
        <p:txBody>
          <a:bodyPr wrap="none">
            <a:spAutoFit/>
          </a:bodyPr>
          <a:lstStyle/>
          <a:p>
            <a:pPr algn="ct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2021</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秋</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ICS</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小班</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18</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班第</a:t>
            </a:r>
            <a:r>
              <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rPr>
              <a:t>(3)</a:t>
            </a:r>
            <a:r>
              <a:rPr lang="zh-CN" altLang="en-US" sz="1100" b="1" dirty="0">
                <a:ln w="0"/>
                <a:latin typeface="Times New Roman" panose="02020603050405020304" pitchFamily="18" charset="0"/>
                <a:ea typeface="宋体" panose="02010600030101010101" pitchFamily="2" charset="-122"/>
                <a:cs typeface="Times New Roman" panose="02020603050405020304" pitchFamily="18" charset="0"/>
              </a:rPr>
              <a:t>次考试</a:t>
            </a:r>
            <a:endParaRPr lang="en-US" altLang="zh-CN" sz="1100" b="1" dirty="0">
              <a:ln w="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65773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1bc280d-8ca7-4445-9477-90891867bf6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4018</Words>
  <Application>Microsoft Office PowerPoint</Application>
  <PresentationFormat>A4 纸张(210x297 毫米)</PresentationFormat>
  <Paragraphs>330</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-apple-system</vt:lpstr>
      <vt:lpstr>等线</vt:lpstr>
      <vt:lpstr>等线 Light</vt:lpstr>
      <vt:lpstr>仿宋</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Haoyu Li</dc:creator>
  <cp:lastModifiedBy>Haoyu Li</cp:lastModifiedBy>
  <cp:revision>240</cp:revision>
  <dcterms:created xsi:type="dcterms:W3CDTF">2021-06-11T15:04:00Z</dcterms:created>
  <dcterms:modified xsi:type="dcterms:W3CDTF">2022-01-26T15:47:27Z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2FCE3C835278473987D8C020A216A958</vt:lpwstr>
  </property>
  <property fmtid="{D5CDD505-2E9C-101B-9397-08002B2CF9AE}" pid="3" name="KSOProductBuildVer">
    <vt:lpwstr>2052-11.1.0.10938</vt:lpwstr>
  </property>
</Properties>
</file>