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62" r:id="rId6"/>
    <p:sldId id="265" r:id="rId7"/>
    <p:sldId id="274" r:id="rId8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2592828"/>
            <a:ext cx="5932096" cy="688801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1354" y="540625"/>
            <a:ext cx="15953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建议用时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 </a:t>
            </a:r>
          </a:p>
        </p:txBody>
      </p:sp>
      <p:sp>
        <p:nvSpPr>
          <p:cNvPr id="12" name="矩形 11"/>
          <p:cNvSpPr/>
          <p:nvPr/>
        </p:nvSpPr>
        <p:spPr>
          <a:xfrm>
            <a:off x="404998" y="1426026"/>
            <a:ext cx="593209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考生务必将自己的姓名填写在答题卡指定位置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请将答案填写在试卷和答题卡相应位置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考试结束后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试卷由助教统一收回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95300" y="128960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4998" y="132947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321" y="2460115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6052" y="958671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7" name="矩形 6"/>
          <p:cNvSpPr/>
          <p:nvPr/>
        </p:nvSpPr>
        <p:spPr>
          <a:xfrm>
            <a:off x="503309" y="2616905"/>
            <a:ext cx="579843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一、选择题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(20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 每题只有一个正确答案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)1.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下面有三组对于指令集的描述，它们分别符合①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，②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，③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____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的特点。</a:t>
            </a: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① 某指令集中，只有两条指令能够访问内存。</a:t>
            </a: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② 某指令集中，指令的长度都是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③ 某指令集中，可以只利用一条指令完成字符串的复制，也可以只利用一条指令查找字符串中第一次出现字母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的位置。</a:t>
            </a:r>
          </a:p>
          <a:p>
            <a:pPr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 CISC, CISC, CISC</a:t>
            </a:r>
          </a:p>
          <a:p>
            <a:pPr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 RISC, RISC, CISC</a:t>
            </a:r>
          </a:p>
          <a:p>
            <a:pPr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 RISC, CISC, RISC</a:t>
            </a:r>
          </a:p>
          <a:p>
            <a:pPr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D. CISC, RISC, RISC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)2.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（注：当年机器是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位的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 Y86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的指令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popl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rA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实现如下图所示，其中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分别是：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A.PC + 4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+ 4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B.PC + 4 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+ (-4)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C.PC + 2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valB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+ 4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D.PC + 2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valB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+ (-4)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)3.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Y86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SEQ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实现中，对仅考虑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IRMMOVQ ICALL IPOPQ IRET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指令，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对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mem_addr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HCL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描述正确的是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word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mem_addr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= [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icode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in { (1), (2) } :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icode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in { (3), (4) } :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];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A. (1) IRMMOVQ	(2)IPOPQ	(3)IRET	(4)ICALL</a:t>
            </a:r>
          </a:p>
        </p:txBody>
      </p:sp>
      <p:sp>
        <p:nvSpPr>
          <p:cNvPr id="51" name="矩形 50"/>
          <p:cNvSpPr/>
          <p:nvPr/>
        </p:nvSpPr>
        <p:spPr>
          <a:xfrm>
            <a:off x="279384" y="476443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秘密★启用前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EDB78-E0C0-4817-BDCD-50B13384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69" y="4984664"/>
            <a:ext cx="2451697" cy="178934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41DC6D-9113-4C4C-931D-7D1C8973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72615"/>
              </p:ext>
            </p:extLst>
          </p:nvPr>
        </p:nvGraphicFramePr>
        <p:xfrm>
          <a:off x="4284149" y="580365"/>
          <a:ext cx="1899726" cy="518160"/>
        </p:xfrm>
        <a:graphic>
          <a:graphicData uri="http://schemas.openxmlformats.org/drawingml/2006/table">
            <a:tbl>
              <a:tblPr/>
              <a:tblGrid>
                <a:gridCol w="1899726">
                  <a:extLst>
                    <a:ext uri="{9D8B030D-6E8A-4147-A177-3AD203B41FA5}">
                      <a16:colId xmlns:a16="http://schemas.microsoft.com/office/drawing/2014/main" val="25392929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Processor Arch: ISA&amp;Logic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806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Processor Arch: Sequential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8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B. (1) IRMMOVQ	(2) IRET 	(3) IPOPQ	(4) ICALL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C. (1) ICALL		(2) IPOPQ	(3) IRMMOVQ	(4) IRET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D. (1) IRMMOVQ	(2) ICALL	(3) IPOPQ	(4) IRET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)4.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对应下述组合电路的正确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HCL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表达式为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A. Bool X = (A || B) &amp;&amp; (A || C)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B. Bool X = A || (B &amp;&amp; C)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C. Bool X = A &amp;&amp; (B || C)</a:t>
            </a:r>
          </a:p>
          <a:p>
            <a:pPr marL="0" lvl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D. Bool X = A || B || C</a:t>
            </a: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E8166-26C6-46DA-9070-24EF3BD2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68" y="1431243"/>
            <a:ext cx="1346356" cy="746106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E58AB05-400D-41D9-8E37-959826F7A384}"/>
              </a:ext>
            </a:extLst>
          </p:cNvPr>
          <p:cNvSpPr/>
          <p:nvPr/>
        </p:nvSpPr>
        <p:spPr>
          <a:xfrm>
            <a:off x="568166" y="2998869"/>
            <a:ext cx="539829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二、非选择题</a:t>
            </a:r>
            <a:r>
              <a:rPr lang="en-US" altLang="zh-CN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(90</a:t>
            </a:r>
            <a:r>
              <a:rPr lang="zh-CN" altLang="en-US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1100" dirty="0">
                <a:ln w="0"/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请将答案填写在答题卡上</a:t>
            </a:r>
            <a:endParaRPr lang="en-US" altLang="zh-CN" sz="1100" dirty="0">
              <a:ln w="0"/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5.(25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请绘制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SEQ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硬件结构图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不必关注线的粗细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).</a:t>
            </a: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2FC8BD-7F9B-4F73-9CD8-5AA7D61B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07" y="3639085"/>
            <a:ext cx="4724400" cy="82867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BD55652-1422-44EB-8915-0D467DBDA12B}"/>
              </a:ext>
            </a:extLst>
          </p:cNvPr>
          <p:cNvSpPr/>
          <p:nvPr/>
        </p:nvSpPr>
        <p:spPr>
          <a:xfrm>
            <a:off x="1677825" y="4461729"/>
            <a:ext cx="3920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这是结构图的底部，你需要绘制上面的部分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4F2D1-9F44-45C7-90A6-69959063F339}"/>
              </a:ext>
            </a:extLst>
          </p:cNvPr>
          <p:cNvSpPr/>
          <p:nvPr/>
        </p:nvSpPr>
        <p:spPr>
          <a:xfrm>
            <a:off x="633024" y="4857145"/>
            <a:ext cx="5398293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6.(25</a:t>
            </a:r>
            <a:r>
              <a:rPr lang="zh-CN" altLang="en-US" sz="1100" dirty="0"/>
              <a:t>分</a:t>
            </a:r>
            <a:r>
              <a:rPr lang="en-US" altLang="zh-CN" sz="1100" dirty="0"/>
              <a:t>) </a:t>
            </a:r>
            <a:r>
              <a:rPr lang="zh-CN" altLang="en-US" sz="1100" dirty="0"/>
              <a:t>请补全</a:t>
            </a:r>
            <a:r>
              <a:rPr lang="en-US" altLang="zh-CN" sz="1100" dirty="0" err="1"/>
              <a:t>Archlab</a:t>
            </a:r>
            <a:r>
              <a:rPr lang="zh-CN" altLang="en-US" sz="1100" dirty="0"/>
              <a:t>中</a:t>
            </a:r>
            <a:r>
              <a:rPr lang="en-US" altLang="zh-CN" sz="1100" dirty="0"/>
              <a:t>seq-</a:t>
            </a:r>
            <a:r>
              <a:rPr lang="en-US" altLang="zh-CN" sz="1100" dirty="0" err="1"/>
              <a:t>full.hcl</a:t>
            </a:r>
            <a:r>
              <a:rPr lang="zh-CN" altLang="en-US" sz="1100" dirty="0"/>
              <a:t>所给出的</a:t>
            </a:r>
            <a:r>
              <a:rPr lang="en-US" altLang="zh-CN" sz="1100" dirty="0"/>
              <a:t>HCL</a:t>
            </a:r>
            <a:r>
              <a:rPr lang="zh-CN" altLang="en-US" sz="1100" dirty="0"/>
              <a:t>代码</a:t>
            </a:r>
            <a:r>
              <a:rPr lang="en-US" altLang="zh-CN" sz="1100" dirty="0"/>
              <a:t>.</a:t>
            </a:r>
          </a:p>
          <a:p>
            <a:r>
              <a:rPr lang="zh-CN" altLang="en-US" sz="1100" dirty="0"/>
              <a:t>####################################################################</a:t>
            </a:r>
          </a:p>
          <a:p>
            <a:r>
              <a:rPr lang="zh-CN" altLang="en-US" sz="1100" dirty="0"/>
              <a:t>#    Control Signal Definitions.                                   #</a:t>
            </a:r>
          </a:p>
          <a:p>
            <a:r>
              <a:rPr lang="zh-CN" altLang="en-US" sz="1100" dirty="0"/>
              <a:t>####################################################################</a:t>
            </a:r>
            <a:endParaRPr lang="en-US" altLang="zh-CN" sz="1100" dirty="0"/>
          </a:p>
          <a:p>
            <a:r>
              <a:rPr lang="zh-CN" altLang="en-US" sz="1100" b="1" dirty="0"/>
              <a:t>每空需填写下面各项中的一个或几个：</a:t>
            </a:r>
            <a:r>
              <a:rPr lang="en-US" altLang="zh-CN" sz="1100" b="1" dirty="0"/>
              <a:t>IRRMOVQ,IIRMOVQ,IRMMOVQ,IMRMOVQ,IOPQ,IJXX,ICALL,IRET,IPUSHQ,IPOPQ,valA,valB,valC,valP,valM,Cnd.</a:t>
            </a:r>
            <a:r>
              <a:rPr lang="zh-CN" altLang="en-US" sz="1100" b="1" dirty="0"/>
              <a:t>没有提示需要填写几个的空不代表只需要填写一个</a:t>
            </a:r>
            <a:r>
              <a:rPr lang="en-US" altLang="zh-CN" sz="1100" b="1" dirty="0"/>
              <a:t>.</a:t>
            </a:r>
            <a:endParaRPr lang="zh-CN" altLang="en-US" sz="1100" b="1" dirty="0"/>
          </a:p>
          <a:p>
            <a:r>
              <a:rPr lang="zh-CN" altLang="en-US" sz="1100" dirty="0"/>
              <a:t>################ Fetch Stage     ###################################</a:t>
            </a:r>
          </a:p>
          <a:p>
            <a:r>
              <a:rPr lang="zh-CN" altLang="en-US" sz="1100" dirty="0"/>
              <a:t># Determine instruction code</a:t>
            </a:r>
          </a:p>
          <a:p>
            <a:r>
              <a:rPr lang="zh-CN" altLang="en-US" sz="1100" dirty="0"/>
              <a:t>word icode = [</a:t>
            </a:r>
          </a:p>
          <a:p>
            <a:r>
              <a:rPr lang="zh-CN" altLang="en-US" sz="1100" dirty="0"/>
              <a:t>	imem_error: INOP;</a:t>
            </a:r>
          </a:p>
          <a:p>
            <a:r>
              <a:rPr lang="zh-CN" altLang="en-US" sz="1100" dirty="0"/>
              <a:t>	1: imem_icode;		# Default: get from instruction memory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 Determine instruction function</a:t>
            </a:r>
          </a:p>
          <a:p>
            <a:r>
              <a:rPr lang="zh-CN" altLang="en-US" sz="1100" dirty="0"/>
              <a:t>word ifun = [</a:t>
            </a:r>
          </a:p>
          <a:p>
            <a:r>
              <a:rPr lang="zh-CN" altLang="en-US" sz="1100" dirty="0"/>
              <a:t>	imem_error: FNONE;</a:t>
            </a:r>
          </a:p>
          <a:p>
            <a:r>
              <a:rPr lang="zh-CN" altLang="en-US" sz="1100" dirty="0"/>
              <a:t>	1: imem_ifun;		# Default: get from instruction memory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bool instr_valid = icode in </a:t>
            </a:r>
          </a:p>
          <a:p>
            <a:r>
              <a:rPr lang="zh-CN" altLang="en-US" sz="1100" dirty="0"/>
              <a:t>	{ INOP, IHALT, IRRMOVQ, IIRMOVQ, IRMMOVQ, IMRMOVQ,</a:t>
            </a:r>
          </a:p>
          <a:p>
            <a:r>
              <a:rPr lang="zh-CN" altLang="en-US" sz="1100" dirty="0"/>
              <a:t>	       IOPQ, IJXX, ICALL, IRET, IPUSHQ, IPOPQ };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 Does fetched instruction require a regid byte?</a:t>
            </a:r>
          </a:p>
          <a:p>
            <a:r>
              <a:rPr lang="zh-CN" altLang="en-US" sz="1100" dirty="0"/>
              <a:t>bool need_regids =</a:t>
            </a:r>
          </a:p>
          <a:p>
            <a:r>
              <a:rPr lang="zh-CN" altLang="en-US" sz="1100" dirty="0"/>
              <a:t>	icode in {</a:t>
            </a:r>
            <a:r>
              <a:rPr lang="en-US" altLang="zh-CN" sz="1100" u="sng" dirty="0"/>
              <a:t>   (1)   </a:t>
            </a:r>
            <a:r>
              <a:rPr lang="zh-CN" altLang="en-US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▲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1100" dirty="0"/>
              <a:t>};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645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976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4F2D1-9F44-45C7-90A6-69959063F339}"/>
              </a:ext>
            </a:extLst>
          </p:cNvPr>
          <p:cNvSpPr/>
          <p:nvPr/>
        </p:nvSpPr>
        <p:spPr>
          <a:xfrm>
            <a:off x="660400" y="486471"/>
            <a:ext cx="8422023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/>
          </a:p>
          <a:p>
            <a:r>
              <a:rPr lang="zh-CN" altLang="en-US" sz="1100" dirty="0"/>
              <a:t># Does fetched instruction require a constant word?</a:t>
            </a:r>
          </a:p>
          <a:p>
            <a:r>
              <a:rPr lang="zh-CN" altLang="en-US" sz="1100" dirty="0"/>
              <a:t>bool need_valC =</a:t>
            </a:r>
          </a:p>
          <a:p>
            <a:r>
              <a:rPr lang="zh-CN" altLang="en-US" sz="1100" dirty="0"/>
              <a:t>	icode in { IIRMOVQ, IRMMOVQ, IMRMOVQ, IJXX, ICALL };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################ Decode Stage    ###################################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What register should be used as the A source?</a:t>
            </a:r>
          </a:p>
          <a:p>
            <a:r>
              <a:rPr lang="zh-CN" altLang="en-US" sz="1100" dirty="0"/>
              <a:t>word srcA = [</a:t>
            </a:r>
          </a:p>
          <a:p>
            <a:r>
              <a:rPr lang="zh-CN" altLang="en-US" sz="1100" dirty="0"/>
              <a:t>	icode in { IRRMOVQ, IRMMOVQ, IOPQ, IPUSHQ  } : rA;</a:t>
            </a:r>
          </a:p>
          <a:p>
            <a:r>
              <a:rPr lang="zh-CN" altLang="en-US" sz="1100" dirty="0"/>
              <a:t>	icode in </a:t>
            </a:r>
            <a:r>
              <a:rPr lang="en-US" altLang="zh-CN" sz="1100" dirty="0"/>
              <a:t>{</a:t>
            </a:r>
            <a:r>
              <a:rPr lang="zh-CN" altLang="en-US" sz="1100" dirty="0"/>
              <a:t>IOPQ, IRMMOVQ, IMRMOVQ} : RRSP;</a:t>
            </a:r>
          </a:p>
          <a:p>
            <a:r>
              <a:rPr lang="zh-CN" altLang="en-US" sz="1100" dirty="0"/>
              <a:t>	1 : RNONE; # Don't need register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What register should be used as the B source?</a:t>
            </a:r>
          </a:p>
          <a:p>
            <a:r>
              <a:rPr lang="zh-CN" altLang="en-US" sz="1100" dirty="0"/>
              <a:t>word srcB = [</a:t>
            </a:r>
          </a:p>
          <a:p>
            <a:r>
              <a:rPr lang="zh-CN" altLang="en-US" sz="1100" dirty="0"/>
              <a:t>	icode in { </a:t>
            </a:r>
            <a:r>
              <a:rPr lang="en-US" altLang="zh-CN" sz="1100" u="sng" dirty="0"/>
              <a:t>(2)   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▲   </a:t>
            </a:r>
            <a:r>
              <a:rPr lang="zh-CN" altLang="en-US" sz="1100" dirty="0"/>
              <a:t>} : rB;</a:t>
            </a:r>
          </a:p>
          <a:p>
            <a:r>
              <a:rPr lang="zh-CN" altLang="en-US" sz="1100" dirty="0"/>
              <a:t>	icode in { IPUSHQ, IPOPQ, ICALL, IRET } : RRSP;</a:t>
            </a:r>
          </a:p>
          <a:p>
            <a:r>
              <a:rPr lang="zh-CN" altLang="en-US" sz="1100" dirty="0"/>
              <a:t>	1 : RNONE;  # Don't need register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What register should be used as the E destination?</a:t>
            </a:r>
          </a:p>
          <a:p>
            <a:r>
              <a:rPr lang="zh-CN" altLang="en-US" sz="1100" dirty="0"/>
              <a:t>word dstE = [</a:t>
            </a:r>
          </a:p>
          <a:p>
            <a:r>
              <a:rPr lang="zh-CN" altLang="en-US" sz="1100" dirty="0"/>
              <a:t>	icode in { IRRMOVQ } &amp;&amp; Cnd : rB;</a:t>
            </a:r>
          </a:p>
          <a:p>
            <a:r>
              <a:rPr lang="zh-CN" altLang="en-US" sz="1100" dirty="0"/>
              <a:t>	icode in { </a:t>
            </a:r>
            <a:r>
              <a:rPr lang="en-US" altLang="zh-CN" sz="1100" u="sng" dirty="0"/>
              <a:t>(3)   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▲ (</a:t>
            </a:r>
            <a:r>
              <a:rPr lang="zh-CN" altLang="en-US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提示：填两个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)  </a:t>
            </a:r>
            <a:r>
              <a:rPr lang="zh-CN" altLang="en-US" sz="1100" dirty="0"/>
              <a:t>} : rB;</a:t>
            </a:r>
          </a:p>
          <a:p>
            <a:r>
              <a:rPr lang="zh-CN" altLang="en-US" sz="1100" dirty="0"/>
              <a:t>	icode in { IPUSHQ, IPOPQ, ICALL, IRET } : RRSP;</a:t>
            </a:r>
          </a:p>
          <a:p>
            <a:r>
              <a:rPr lang="zh-CN" altLang="en-US" sz="1100" dirty="0"/>
              <a:t>	1 : RNONE;  # Don't write any register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What register should be used as the M destination?</a:t>
            </a:r>
          </a:p>
          <a:p>
            <a:r>
              <a:rPr lang="zh-CN" altLang="en-US" sz="1100" dirty="0"/>
              <a:t>word dstM = [</a:t>
            </a:r>
          </a:p>
          <a:p>
            <a:r>
              <a:rPr lang="zh-CN" altLang="en-US" sz="1100" dirty="0"/>
              <a:t>	icode in {IMRMOVQ, IPOPQ} : rA;</a:t>
            </a:r>
          </a:p>
          <a:p>
            <a:r>
              <a:rPr lang="zh-CN" altLang="en-US" sz="1100" dirty="0"/>
              <a:t>	1 : RNONE;  # Don't write any register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################ Execute Stage   ###################################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Select input A to ALU</a:t>
            </a:r>
          </a:p>
          <a:p>
            <a:r>
              <a:rPr lang="zh-CN" altLang="en-US" sz="1100" dirty="0"/>
              <a:t>word aluA = [</a:t>
            </a:r>
          </a:p>
          <a:p>
            <a:r>
              <a:rPr lang="zh-CN" altLang="en-US" sz="1100" dirty="0"/>
              <a:t>	icode in { IRRMOVQ, IOPQ } : valA;</a:t>
            </a:r>
          </a:p>
          <a:p>
            <a:r>
              <a:rPr lang="zh-CN" altLang="en-US" sz="1100" dirty="0"/>
              <a:t>	icode in { IIRMOVQ, IRMMOVQ, IMRMOVQ } : valC;</a:t>
            </a:r>
          </a:p>
          <a:p>
            <a:r>
              <a:rPr lang="zh-CN" altLang="en-US" sz="1100" dirty="0"/>
              <a:t>	icode in { ICALL, IPUSHQ } : -8;</a:t>
            </a:r>
          </a:p>
          <a:p>
            <a:r>
              <a:rPr lang="zh-CN" altLang="en-US" sz="1100" dirty="0"/>
              <a:t>	icode in { IRET, IPOPQ } : 8;</a:t>
            </a:r>
          </a:p>
          <a:p>
            <a:r>
              <a:rPr lang="zh-CN" altLang="en-US" sz="1100" dirty="0"/>
              <a:t>	# Other instructions don't need ALU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Select input B to ALU</a:t>
            </a:r>
          </a:p>
          <a:p>
            <a:r>
              <a:rPr lang="zh-CN" altLang="en-US" sz="1100" dirty="0"/>
              <a:t>word aluB = [</a:t>
            </a:r>
          </a:p>
          <a:p>
            <a:r>
              <a:rPr lang="zh-CN" altLang="en-US" sz="1100" dirty="0"/>
              <a:t>	icode in { IRMMOVQ, IMRMOVQ, IOPQ, ICALL, </a:t>
            </a:r>
          </a:p>
          <a:p>
            <a:r>
              <a:rPr lang="zh-CN" altLang="en-US" sz="1100" dirty="0"/>
              <a:t>		      IPUSHQ, IRET, IPOPQ } : valB;</a:t>
            </a:r>
          </a:p>
          <a:p>
            <a:r>
              <a:rPr lang="zh-CN" altLang="en-US" sz="1100" dirty="0"/>
              <a:t>	icode in { IRRMOVQ, IIRMOVQ } : 0;</a:t>
            </a:r>
          </a:p>
          <a:p>
            <a:r>
              <a:rPr lang="zh-CN" altLang="en-US" sz="1100" dirty="0"/>
              <a:t>	# Other instructions don't need ALU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24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4F2D1-9F44-45C7-90A6-69959063F339}"/>
              </a:ext>
            </a:extLst>
          </p:cNvPr>
          <p:cNvSpPr/>
          <p:nvPr/>
        </p:nvSpPr>
        <p:spPr>
          <a:xfrm>
            <a:off x="660400" y="644712"/>
            <a:ext cx="842202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## Set the ALU function</a:t>
            </a:r>
          </a:p>
          <a:p>
            <a:r>
              <a:rPr lang="zh-CN" altLang="en-US" sz="1100" dirty="0"/>
              <a:t>word alufun = [</a:t>
            </a:r>
          </a:p>
          <a:p>
            <a:r>
              <a:rPr lang="zh-CN" altLang="en-US" sz="1100" dirty="0"/>
              <a:t>	icode == IOPQ : ifun;</a:t>
            </a:r>
          </a:p>
          <a:p>
            <a:r>
              <a:rPr lang="zh-CN" altLang="en-US" sz="1100" dirty="0"/>
              <a:t>	1 : ALUADD;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Should the condition codes be updated?</a:t>
            </a:r>
          </a:p>
          <a:p>
            <a:r>
              <a:rPr lang="zh-CN" altLang="en-US" sz="1100" dirty="0"/>
              <a:t>bool set_cc = icode in {</a:t>
            </a:r>
            <a:r>
              <a:rPr lang="en-US" altLang="zh-CN" sz="1100" dirty="0"/>
              <a:t>IOPQ</a:t>
            </a:r>
            <a:r>
              <a:rPr lang="zh-CN" altLang="en-US" sz="1100" dirty="0"/>
              <a:t>};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################ Memory Stage    ###################################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Set read control signal</a:t>
            </a:r>
          </a:p>
          <a:p>
            <a:r>
              <a:rPr lang="zh-CN" altLang="en-US" sz="1100" dirty="0"/>
              <a:t>bool mem_read = icode in { IMRMOVQ, IPOPQ, IRET };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Set write control signal</a:t>
            </a:r>
          </a:p>
          <a:p>
            <a:r>
              <a:rPr lang="zh-CN" altLang="en-US" sz="1100" dirty="0"/>
              <a:t>bool mem_write = icode in { IRMMOVQ, IPUSHQ, ICALL };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Select memory address</a:t>
            </a:r>
          </a:p>
          <a:p>
            <a:r>
              <a:rPr lang="zh-CN" altLang="en-US" sz="1100" dirty="0"/>
              <a:t>word mem_addr = [</a:t>
            </a:r>
          </a:p>
          <a:p>
            <a:r>
              <a:rPr lang="zh-CN" altLang="en-US" sz="1100" dirty="0"/>
              <a:t>	icode in {</a:t>
            </a:r>
            <a:r>
              <a:rPr lang="en-US" altLang="zh-CN" sz="1100" dirty="0"/>
              <a:t>———</a:t>
            </a:r>
            <a:r>
              <a:rPr lang="zh-CN" altLang="en-US" sz="1100" dirty="0"/>
              <a:t>此空不填，答案只比选择第</a:t>
            </a:r>
            <a:r>
              <a:rPr lang="en-US" altLang="zh-CN" sz="1100" dirty="0"/>
              <a:t>3</a:t>
            </a:r>
            <a:r>
              <a:rPr lang="zh-CN" altLang="en-US" sz="1100" dirty="0"/>
              <a:t>题多</a:t>
            </a:r>
            <a:r>
              <a:rPr lang="en-US" altLang="zh-CN" sz="1100" dirty="0"/>
              <a:t>IPUSHQ</a:t>
            </a:r>
            <a:r>
              <a:rPr lang="zh-CN" altLang="en-US" sz="1100" dirty="0"/>
              <a:t>和</a:t>
            </a:r>
            <a:r>
              <a:rPr lang="en-US" altLang="zh-CN" sz="1100" dirty="0"/>
              <a:t>IMRMOVQ———</a:t>
            </a:r>
            <a:r>
              <a:rPr lang="zh-CN" altLang="en-US" sz="1100" dirty="0"/>
              <a:t>} : valE;</a:t>
            </a:r>
          </a:p>
          <a:p>
            <a:r>
              <a:rPr lang="zh-CN" altLang="en-US" sz="1100" dirty="0"/>
              <a:t>	icode in { </a:t>
            </a:r>
            <a:r>
              <a:rPr lang="en-US" altLang="zh-CN" sz="1100" dirty="0"/>
              <a:t>———</a:t>
            </a:r>
            <a:r>
              <a:rPr lang="zh-CN" altLang="en-US" sz="1100" dirty="0"/>
              <a:t>此空不填，答案与选择第</a:t>
            </a:r>
            <a:r>
              <a:rPr lang="en-US" altLang="zh-CN" sz="1100" dirty="0"/>
              <a:t>3</a:t>
            </a:r>
            <a:r>
              <a:rPr lang="zh-CN" altLang="en-US" sz="1100" dirty="0"/>
              <a:t>题同</a:t>
            </a:r>
            <a:r>
              <a:rPr lang="en-US" altLang="zh-CN" sz="1100" dirty="0"/>
              <a:t>———</a:t>
            </a:r>
            <a:r>
              <a:rPr lang="zh-CN" altLang="en-US" sz="1100" dirty="0"/>
              <a:t>} : valA;</a:t>
            </a:r>
          </a:p>
          <a:p>
            <a:r>
              <a:rPr lang="zh-CN" altLang="en-US" sz="1100" dirty="0"/>
              <a:t>	# Other instructions don't need address</a:t>
            </a:r>
          </a:p>
          <a:p>
            <a:r>
              <a:rPr lang="zh-CN" altLang="en-US" sz="1100" dirty="0"/>
              <a:t>];</a:t>
            </a:r>
          </a:p>
          <a:p>
            <a:endParaRPr lang="zh-CN" altLang="en-US" sz="1100" dirty="0"/>
          </a:p>
          <a:p>
            <a:r>
              <a:rPr lang="zh-CN" altLang="en-US" sz="1100" dirty="0"/>
              <a:t>## Select memory input data</a:t>
            </a:r>
          </a:p>
          <a:p>
            <a:r>
              <a:rPr lang="zh-CN" altLang="en-US" sz="1100" dirty="0"/>
              <a:t>word mem_data = [</a:t>
            </a:r>
          </a:p>
          <a:p>
            <a:r>
              <a:rPr lang="zh-CN" altLang="en-US" sz="1100" dirty="0"/>
              <a:t>	# Value from register</a:t>
            </a:r>
          </a:p>
          <a:p>
            <a:r>
              <a:rPr lang="zh-CN" altLang="en-US" sz="1100" dirty="0"/>
              <a:t>	icode in { </a:t>
            </a:r>
            <a:r>
              <a:rPr lang="en-US" altLang="zh-CN" sz="1100" u="sng" dirty="0"/>
              <a:t>(4)   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▲ (</a:t>
            </a:r>
            <a:r>
              <a:rPr lang="zh-CN" altLang="en-US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提示：填两个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100" dirty="0"/>
              <a:t>} : valA;</a:t>
            </a:r>
          </a:p>
          <a:p>
            <a:r>
              <a:rPr lang="zh-CN" altLang="en-US" sz="1100" dirty="0"/>
              <a:t>	# Return PC</a:t>
            </a:r>
          </a:p>
          <a:p>
            <a:r>
              <a:rPr lang="zh-CN" altLang="en-US" sz="1100" dirty="0"/>
              <a:t>	icode == ICALL : valP;</a:t>
            </a:r>
          </a:p>
          <a:p>
            <a:r>
              <a:rPr lang="zh-CN" altLang="en-US" sz="1100" dirty="0"/>
              <a:t>	# Default: Don't write anything</a:t>
            </a:r>
          </a:p>
          <a:p>
            <a:r>
              <a:rPr lang="zh-CN" altLang="en-US" sz="1100" dirty="0"/>
              <a:t>];</a:t>
            </a:r>
          </a:p>
          <a:p>
            <a:r>
              <a:rPr lang="zh-CN" altLang="en-US" sz="1100" dirty="0"/>
              <a:t>## Determine instruction status</a:t>
            </a:r>
          </a:p>
          <a:p>
            <a:r>
              <a:rPr lang="zh-CN" altLang="en-US" sz="1100" dirty="0"/>
              <a:t>word Stat = [</a:t>
            </a:r>
          </a:p>
          <a:p>
            <a:r>
              <a:rPr lang="zh-CN" altLang="en-US" sz="1100" dirty="0"/>
              <a:t>	imem_error || dmem_error : SADR;</a:t>
            </a:r>
          </a:p>
          <a:p>
            <a:r>
              <a:rPr lang="zh-CN" altLang="en-US" sz="1100" dirty="0"/>
              <a:t>	!instr_valid: SINS;</a:t>
            </a:r>
          </a:p>
          <a:p>
            <a:r>
              <a:rPr lang="zh-CN" altLang="en-US" sz="1100" dirty="0"/>
              <a:t>	icode == IHALT : SHLT;</a:t>
            </a:r>
          </a:p>
          <a:p>
            <a:r>
              <a:rPr lang="zh-CN" altLang="en-US" sz="1100" dirty="0"/>
              <a:t>	1 : SAOK;</a:t>
            </a:r>
          </a:p>
          <a:p>
            <a:r>
              <a:rPr lang="zh-CN" altLang="en-US" sz="1100" dirty="0"/>
              <a:t>];</a:t>
            </a:r>
          </a:p>
          <a:p>
            <a:r>
              <a:rPr lang="zh-CN" altLang="en-US" sz="1100" dirty="0"/>
              <a:t>################ Program Counter Update ############################</a:t>
            </a:r>
          </a:p>
          <a:p>
            <a:r>
              <a:rPr lang="zh-CN" altLang="en-US" sz="1100" dirty="0"/>
              <a:t>## What address should instruction be fetched at</a:t>
            </a:r>
          </a:p>
          <a:p>
            <a:r>
              <a:rPr lang="zh-CN" altLang="en-US" sz="1100" dirty="0"/>
              <a:t>word new_pc = [</a:t>
            </a:r>
          </a:p>
          <a:p>
            <a:r>
              <a:rPr lang="zh-CN" altLang="en-US" sz="1100" dirty="0"/>
              <a:t>	# Call.  Use instruction constant</a:t>
            </a:r>
          </a:p>
          <a:p>
            <a:r>
              <a:rPr lang="zh-CN" altLang="en-US" sz="1100" dirty="0"/>
              <a:t>	icode == ICALL :</a:t>
            </a:r>
            <a:r>
              <a:rPr lang="en-US" altLang="zh-CN" sz="1100" dirty="0" err="1"/>
              <a:t>ValC</a:t>
            </a:r>
            <a:r>
              <a:rPr lang="zh-CN" altLang="en-US" sz="1100" dirty="0"/>
              <a:t>;</a:t>
            </a:r>
          </a:p>
          <a:p>
            <a:r>
              <a:rPr lang="zh-CN" altLang="en-US" sz="1100" dirty="0"/>
              <a:t>	# Taken branch.  Use instruction constant</a:t>
            </a:r>
          </a:p>
          <a:p>
            <a:r>
              <a:rPr lang="zh-CN" altLang="en-US" sz="1100" dirty="0"/>
              <a:t>	icode == IJXX &amp;&amp; Cnd : valC;</a:t>
            </a:r>
          </a:p>
          <a:p>
            <a:r>
              <a:rPr lang="zh-CN" altLang="en-US" sz="1100" dirty="0"/>
              <a:t>	# Completion of RET instruction.  Use value from stack</a:t>
            </a:r>
          </a:p>
          <a:p>
            <a:r>
              <a:rPr lang="zh-CN" altLang="en-US" sz="1100" dirty="0"/>
              <a:t>	icode == IRET : </a:t>
            </a:r>
            <a:r>
              <a:rPr lang="en-US" altLang="zh-CN" sz="1100" u="sng" dirty="0"/>
              <a:t>(5)   </a:t>
            </a:r>
            <a:r>
              <a:rPr lang="en-US" altLang="zh-CN" sz="1100" u="sng" dirty="0">
                <a:latin typeface="仿宋" panose="02010609060101010101" pitchFamily="49" charset="-122"/>
                <a:ea typeface="仿宋" panose="02010609060101010101" pitchFamily="49" charset="-122"/>
              </a:rPr>
              <a:t>▲ </a:t>
            </a:r>
            <a:r>
              <a:rPr lang="zh-CN" altLang="en-US" sz="1100" dirty="0"/>
              <a:t>;</a:t>
            </a:r>
          </a:p>
          <a:p>
            <a:r>
              <a:rPr lang="zh-CN" altLang="en-US" sz="1100" dirty="0"/>
              <a:t>	# Default: Use incremented PC</a:t>
            </a:r>
          </a:p>
          <a:p>
            <a:r>
              <a:rPr lang="zh-CN" altLang="en-US" sz="1100" dirty="0"/>
              <a:t>	1 : valP;</a:t>
            </a:r>
          </a:p>
          <a:p>
            <a:r>
              <a:rPr lang="zh-CN" altLang="en-US" sz="1100" dirty="0"/>
              <a:t>];</a:t>
            </a:r>
          </a:p>
          <a:p>
            <a:r>
              <a:rPr lang="zh-CN" altLang="en-US" sz="1100" dirty="0"/>
              <a:t>#/* $end seq-all-hcl */</a:t>
            </a:r>
          </a:p>
        </p:txBody>
      </p:sp>
    </p:spTree>
    <p:extLst>
      <p:ext uri="{BB962C8B-B14F-4D97-AF65-F5344CB8AC3E}">
        <p14:creationId xmlns:p14="http://schemas.microsoft.com/office/powerpoint/2010/main" val="147061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1717" y="841017"/>
            <a:ext cx="58337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页</a:t>
            </a:r>
            <a:endParaRPr lang="zh-CN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5032375" y="3275619"/>
            <a:ext cx="109538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1F38B8-79B6-42AD-AD99-146A373C2FC7}"/>
              </a:ext>
            </a:extLst>
          </p:cNvPr>
          <p:cNvSpPr/>
          <p:nvPr/>
        </p:nvSpPr>
        <p:spPr>
          <a:xfrm>
            <a:off x="470969" y="807984"/>
            <a:ext cx="576846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7.(20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请分析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Y86-64 ISA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中新加入的一族算术指令：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irOpq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，其格式如下：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Opq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类似，这族指令由四个指令组成，分别是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iraddq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irsubq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irandq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irxorq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。其功能为：计算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R[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OP V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并将结果存入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R[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中，这里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的取值分别取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+, -, &amp;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^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，且此过程会设置条件码寄存器。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若在教材所描述的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处理器上执行这条指令，请按下表补全每个阶段的操作。需说明的信号可能会包括：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icode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ifun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valA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valB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valC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valE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the register file R[], data memory M[], Program counter PC, condition codes CC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。其中对存储器的引用必须标明字节数。如果在某一阶段没有任何操作，请填写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指明。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2881D2-7D4D-40C3-8B45-0A2011B2D166}"/>
              </a:ext>
            </a:extLst>
          </p:cNvPr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6F3B22-EDB3-4CDC-B9C9-3FDE075D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48"/>
              </p:ext>
            </p:extLst>
          </p:nvPr>
        </p:nvGraphicFramePr>
        <p:xfrm>
          <a:off x="1245525" y="1114106"/>
          <a:ext cx="4366950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390">
                  <a:extLst>
                    <a:ext uri="{9D8B030D-6E8A-4147-A177-3AD203B41FA5}">
                      <a16:colId xmlns:a16="http://schemas.microsoft.com/office/drawing/2014/main" val="3895693332"/>
                    </a:ext>
                  </a:extLst>
                </a:gridCol>
                <a:gridCol w="873390">
                  <a:extLst>
                    <a:ext uri="{9D8B030D-6E8A-4147-A177-3AD203B41FA5}">
                      <a16:colId xmlns:a16="http://schemas.microsoft.com/office/drawing/2014/main" val="2293570189"/>
                    </a:ext>
                  </a:extLst>
                </a:gridCol>
                <a:gridCol w="873390">
                  <a:extLst>
                    <a:ext uri="{9D8B030D-6E8A-4147-A177-3AD203B41FA5}">
                      <a16:colId xmlns:a16="http://schemas.microsoft.com/office/drawing/2014/main" val="1455782529"/>
                    </a:ext>
                  </a:extLst>
                </a:gridCol>
                <a:gridCol w="873390">
                  <a:extLst>
                    <a:ext uri="{9D8B030D-6E8A-4147-A177-3AD203B41FA5}">
                      <a16:colId xmlns:a16="http://schemas.microsoft.com/office/drawing/2014/main" val="1689048364"/>
                    </a:ext>
                  </a:extLst>
                </a:gridCol>
                <a:gridCol w="873390">
                  <a:extLst>
                    <a:ext uri="{9D8B030D-6E8A-4147-A177-3AD203B41FA5}">
                      <a16:colId xmlns:a16="http://schemas.microsoft.com/office/drawing/2014/main" val="1364558577"/>
                    </a:ext>
                  </a:extLst>
                </a:gridCol>
              </a:tblGrid>
              <a:tr h="2971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V(8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6415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5458FE-5896-46C0-BD08-DEFC342C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97329"/>
              </p:ext>
            </p:extLst>
          </p:nvPr>
        </p:nvGraphicFramePr>
        <p:xfrm>
          <a:off x="568167" y="2811107"/>
          <a:ext cx="5505666" cy="443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91">
                  <a:extLst>
                    <a:ext uri="{9D8B030D-6E8A-4147-A177-3AD203B41FA5}">
                      <a16:colId xmlns:a16="http://schemas.microsoft.com/office/drawing/2014/main" val="125335056"/>
                    </a:ext>
                  </a:extLst>
                </a:gridCol>
                <a:gridCol w="3945775">
                  <a:extLst>
                    <a:ext uri="{9D8B030D-6E8A-4147-A177-3AD203B41FA5}">
                      <a16:colId xmlns:a16="http://schemas.microsoft.com/office/drawing/2014/main" val="3636888040"/>
                    </a:ext>
                  </a:extLst>
                </a:gridCol>
              </a:tblGrid>
              <a:tr h="3492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irOpq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V,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658192"/>
                  </a:ext>
                </a:extLst>
              </a:tr>
              <a:tr h="1272503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icode:ifun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[PC]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435217"/>
                  </a:ext>
                </a:extLst>
              </a:tr>
              <a:tr h="51212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R[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valB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R[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88603"/>
                  </a:ext>
                </a:extLst>
              </a:tr>
              <a:tr h="908693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96477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7903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Back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677504"/>
                  </a:ext>
                </a:extLst>
              </a:tr>
              <a:tr h="30323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544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872546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lvl="1"/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8.(20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分析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位的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Y86 ISA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中新加入的条件内存传送指令：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crmmovqXX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cmrmovqXX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crmmovqXX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cmrmovqXX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指令在条件码满足所需要的约束时，分别执行和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rmmovq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以及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mrmovq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同样的语义。其格式如下</a:t>
            </a:r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请按下表补全每个阶段的操作。需说明的信号可能会包括：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icode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ifun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rB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valA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valB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valC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valE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valP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Cnd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；寄存器堆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R[],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存储器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M[], 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程序计数器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PC, 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条件码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CC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。其中对存储器的引用必须标明字节数。</a:t>
            </a:r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页</a:t>
            </a:r>
            <a:endParaRPr lang="zh-CN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5032375" y="3275619"/>
            <a:ext cx="109538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2EAA373-1570-4752-A4D3-673772DA1492}"/>
              </a:ext>
            </a:extLst>
          </p:cNvPr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5C3DA9-29E5-45C0-8328-C2E8629E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9" y="1196856"/>
            <a:ext cx="5455920" cy="12514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10F0D7-F4F9-4A31-8216-8D91BDDB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9" y="2958685"/>
            <a:ext cx="5399270" cy="3663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678138-BB0D-4AEE-B4FE-D6BDD806C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7" y="6612686"/>
            <a:ext cx="5391062" cy="2771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720197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zh-CN" altLang="en-US" sz="1100" dirty="0"/>
              <a:t>补充题，不计分</a:t>
            </a:r>
            <a:r>
              <a:rPr lang="en-US" altLang="zh-CN" sz="1100" dirty="0"/>
              <a:t>(</a:t>
            </a:r>
            <a:r>
              <a:rPr lang="zh-CN" altLang="en-US" sz="1100" dirty="0"/>
              <a:t>命题人</a:t>
            </a:r>
            <a:r>
              <a:rPr lang="en-US" altLang="zh-CN" sz="1100" dirty="0"/>
              <a:t>:</a:t>
            </a:r>
            <a:r>
              <a:rPr lang="zh-CN" altLang="en-US" sz="1100" dirty="0"/>
              <a:t>程业翔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/>
              <a:t>1.</a:t>
            </a:r>
            <a:r>
              <a:rPr lang="zh-CN" altLang="zh-CN" sz="1100" dirty="0"/>
              <a:t>结构体</a:t>
            </a:r>
            <a:r>
              <a:rPr lang="en-US" altLang="zh-CN" sz="1100" dirty="0"/>
              <a:t>A</a:t>
            </a:r>
            <a:r>
              <a:rPr lang="zh-CN" altLang="zh-CN" sz="1100" dirty="0"/>
              <a:t>定义如下：</a:t>
            </a:r>
          </a:p>
          <a:p>
            <a:r>
              <a:rPr lang="en-US" altLang="zh-CN" sz="1100" dirty="0"/>
              <a:t>struct A{</a:t>
            </a:r>
            <a:endParaRPr lang="zh-CN" altLang="zh-CN" sz="1100" dirty="0"/>
          </a:p>
          <a:p>
            <a:r>
              <a:rPr lang="en-US" altLang="zh-CN" sz="1100" dirty="0"/>
              <a:t>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union{</a:t>
            </a:r>
            <a:endParaRPr lang="zh-CN" altLang="zh-CN" sz="1100" dirty="0"/>
          </a:p>
          <a:p>
            <a:r>
              <a:rPr lang="en-US" altLang="zh-CN" sz="1100" dirty="0"/>
              <a:t>	int a; double d;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long l; char s[6];</a:t>
            </a:r>
            <a:br>
              <a:rPr lang="en-US" altLang="zh-CN" sz="1100" dirty="0"/>
            </a:br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zh-CN" altLang="zh-CN" sz="1100" dirty="0"/>
              <a:t>在</a:t>
            </a:r>
            <a:r>
              <a:rPr lang="en-US" altLang="zh-CN" sz="1100" dirty="0"/>
              <a:t>x86-64</a:t>
            </a:r>
            <a:r>
              <a:rPr lang="zh-CN" altLang="zh-CN" sz="1100" dirty="0"/>
              <a:t>下，</a:t>
            </a:r>
            <a:r>
              <a:rPr lang="en-US" altLang="zh-CN" sz="1100" dirty="0" err="1"/>
              <a:t>sizeof</a:t>
            </a:r>
            <a:r>
              <a:rPr lang="en-US" altLang="zh-CN" sz="1100" dirty="0"/>
              <a:t>(A)</a:t>
            </a:r>
            <a:r>
              <a:rPr lang="zh-CN" altLang="zh-CN" sz="1100" dirty="0"/>
              <a:t>的运行结果为</a:t>
            </a:r>
            <a:r>
              <a:rPr lang="en-US" altLang="zh-CN" sz="1100" dirty="0"/>
              <a:t>: </a:t>
            </a:r>
            <a:endParaRPr lang="zh-CN" altLang="zh-CN" sz="1100" dirty="0"/>
          </a:p>
          <a:p>
            <a:r>
              <a:rPr lang="en-US" altLang="zh-CN" sz="1100" dirty="0"/>
              <a:t>A.32		B.26		C.34		D.30</a:t>
            </a:r>
          </a:p>
          <a:p>
            <a:endParaRPr lang="zh-CN" altLang="zh-CN" sz="1100" dirty="0"/>
          </a:p>
          <a:p>
            <a:r>
              <a:rPr lang="zh-CN" altLang="en-US" sz="1100" dirty="0"/>
              <a:t>答案</a:t>
            </a:r>
            <a:r>
              <a:rPr lang="en-US" altLang="zh-CN" sz="1100" dirty="0"/>
              <a:t>:A</a:t>
            </a:r>
          </a:p>
          <a:p>
            <a:endParaRPr lang="zh-CN" altLang="zh-CN" sz="1100" dirty="0"/>
          </a:p>
          <a:p>
            <a:r>
              <a:rPr lang="en-US" altLang="zh-CN" sz="1100" dirty="0"/>
              <a:t>2.</a:t>
            </a:r>
            <a:r>
              <a:rPr lang="zh-CN" altLang="zh-CN" sz="1100" dirty="0"/>
              <a:t>下列有几项属于</a:t>
            </a:r>
            <a:r>
              <a:rPr lang="en-US" altLang="zh-CN" sz="1100" dirty="0"/>
              <a:t>Intel</a:t>
            </a:r>
            <a:r>
              <a:rPr lang="zh-CN" altLang="zh-CN" sz="1100" dirty="0"/>
              <a:t>汇编格式与</a:t>
            </a:r>
            <a:r>
              <a:rPr lang="en-US" altLang="zh-CN" sz="1100" dirty="0"/>
              <a:t>ATT</a:t>
            </a:r>
            <a:r>
              <a:rPr lang="zh-CN" altLang="zh-CN" sz="1100" dirty="0"/>
              <a:t>汇编格式的区别？</a:t>
            </a:r>
          </a:p>
          <a:p>
            <a:r>
              <a:rPr lang="en-US" altLang="zh-CN" sz="1100" dirty="0"/>
              <a:t>(1)Intel</a:t>
            </a:r>
            <a:r>
              <a:rPr lang="zh-CN" altLang="zh-CN" sz="1100" dirty="0"/>
              <a:t>格式中，寄存器名不需要加 </a:t>
            </a:r>
            <a:r>
              <a:rPr lang="en-US" altLang="zh-CN" sz="1100" dirty="0"/>
              <a:t>’%’ </a:t>
            </a:r>
            <a:r>
              <a:rPr lang="zh-CN" altLang="zh-CN" sz="1100" dirty="0"/>
              <a:t>前缀；</a:t>
            </a:r>
          </a:p>
          <a:p>
            <a:r>
              <a:rPr lang="en-US" altLang="zh-CN" sz="1100" dirty="0"/>
              <a:t>(2)Intel</a:t>
            </a:r>
            <a:r>
              <a:rPr lang="zh-CN" altLang="zh-CN" sz="1100" dirty="0"/>
              <a:t>格式中，立即数的表示不用带任何前缀；</a:t>
            </a:r>
          </a:p>
          <a:p>
            <a:r>
              <a:rPr lang="en-US" altLang="zh-CN" sz="1100" dirty="0"/>
              <a:t>(3)Intel</a:t>
            </a:r>
            <a:r>
              <a:rPr lang="zh-CN" altLang="zh-CN" sz="1100" dirty="0"/>
              <a:t>格式中，目标操作数在源操作数的右边；</a:t>
            </a:r>
          </a:p>
          <a:p>
            <a:r>
              <a:rPr lang="en-US" altLang="zh-CN" sz="1100" dirty="0"/>
              <a:t>A.0		B.1		C.2		D.3</a:t>
            </a:r>
            <a:endParaRPr lang="zh-CN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答案</a:t>
            </a:r>
            <a:r>
              <a:rPr lang="en-US" altLang="zh-CN" sz="1100" dirty="0"/>
              <a:t>:C (3)</a:t>
            </a:r>
            <a:r>
              <a:rPr lang="zh-CN" altLang="zh-CN" sz="1100" dirty="0"/>
              <a:t>应为</a:t>
            </a:r>
            <a:r>
              <a:rPr lang="en-US" altLang="zh-CN" sz="1100" dirty="0"/>
              <a:t>ATT</a:t>
            </a:r>
            <a:r>
              <a:rPr lang="zh-CN" altLang="zh-CN" sz="1100" dirty="0"/>
              <a:t>格式中，目标操作数在源操作数的右边，而</a:t>
            </a:r>
            <a:r>
              <a:rPr lang="en-US" altLang="zh-CN" sz="1100" dirty="0"/>
              <a:t>Intel</a:t>
            </a:r>
            <a:r>
              <a:rPr lang="zh-CN" altLang="zh-CN" sz="1100" dirty="0"/>
              <a:t>格式与之相反。</a:t>
            </a: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lvl="1"/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100" dirty="0"/>
              <a:t>3.</a:t>
            </a:r>
            <a:r>
              <a:rPr lang="zh-CN" altLang="zh-CN" sz="1100" dirty="0"/>
              <a:t>当条件码寄存器满足下列哪个条件时，会执行</a:t>
            </a:r>
            <a:r>
              <a:rPr lang="en-US" altLang="zh-CN" sz="1100" dirty="0"/>
              <a:t>ja</a:t>
            </a:r>
            <a:r>
              <a:rPr lang="zh-CN" altLang="zh-CN" sz="1100" dirty="0"/>
              <a:t>跳转命令？</a:t>
            </a:r>
          </a:p>
          <a:p>
            <a:r>
              <a:rPr lang="en-US" altLang="zh-CN" sz="1100" dirty="0"/>
              <a:t>A.~CF&amp;~ZF		B.~CF		C.~(SF^OF)&amp;~ZF		D.~(SF^OF)</a:t>
            </a:r>
          </a:p>
          <a:p>
            <a:endParaRPr lang="en-US" altLang="zh-CN" sz="1100" dirty="0"/>
          </a:p>
          <a:p>
            <a:r>
              <a:rPr lang="zh-CN" altLang="en-US" sz="1100" dirty="0"/>
              <a:t>答案</a:t>
            </a:r>
            <a:r>
              <a:rPr lang="en-US" altLang="zh-CN" sz="1100" dirty="0"/>
              <a:t>:A</a:t>
            </a:r>
          </a:p>
          <a:p>
            <a:endParaRPr lang="zh-CN" altLang="zh-CN" sz="1100" dirty="0"/>
          </a:p>
          <a:p>
            <a:r>
              <a:rPr lang="en-US" altLang="zh-CN" sz="1100" dirty="0"/>
              <a:t>4.</a:t>
            </a:r>
            <a:r>
              <a:rPr lang="zh-CN" altLang="zh-CN" sz="1100" dirty="0"/>
              <a:t>在</a:t>
            </a:r>
            <a:r>
              <a:rPr lang="en-US" altLang="zh-CN" sz="1100" dirty="0"/>
              <a:t>x86-64</a:t>
            </a:r>
            <a:r>
              <a:rPr lang="zh-CN" altLang="zh-CN" sz="1100" dirty="0"/>
              <a:t>下，下列寻址语句正确的有</a:t>
            </a:r>
            <a:r>
              <a:rPr lang="en-US" altLang="zh-CN" sz="1100" dirty="0"/>
              <a:t>____</a:t>
            </a:r>
            <a:r>
              <a:rPr lang="zh-CN" altLang="zh-CN" sz="1100" dirty="0"/>
              <a:t>个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en-US" altLang="zh-CN" sz="1100" dirty="0"/>
              <a:t>(1)$8	(2)(%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, 8)	(3) $8(%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, %</a:t>
            </a:r>
            <a:r>
              <a:rPr lang="en-US" altLang="zh-CN" sz="1100" dirty="0" err="1"/>
              <a:t>rbx</a:t>
            </a:r>
            <a:r>
              <a:rPr lang="en-US" altLang="zh-CN" sz="1100" dirty="0"/>
              <a:t>)	(4) (%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, %</a:t>
            </a:r>
            <a:r>
              <a:rPr lang="en-US" altLang="zh-CN" sz="1100" dirty="0" err="1"/>
              <a:t>rbx</a:t>
            </a:r>
            <a:r>
              <a:rPr lang="en-US" altLang="zh-CN" sz="1100" dirty="0"/>
              <a:t>, 6)</a:t>
            </a:r>
            <a:endParaRPr lang="zh-CN" altLang="zh-CN" sz="1100" dirty="0"/>
          </a:p>
          <a:p>
            <a:r>
              <a:rPr lang="en-US" altLang="zh-CN" sz="1100" dirty="0"/>
              <a:t>A.0		B.1		C.2		D.3</a:t>
            </a:r>
          </a:p>
          <a:p>
            <a:endParaRPr lang="en-US" altLang="zh-CN" sz="1100" dirty="0"/>
          </a:p>
          <a:p>
            <a:r>
              <a:rPr lang="zh-CN" altLang="en-US" sz="1100" dirty="0"/>
              <a:t>答案</a:t>
            </a:r>
            <a:r>
              <a:rPr lang="en-US" altLang="zh-CN" sz="1100" dirty="0"/>
              <a:t>:B</a:t>
            </a:r>
          </a:p>
          <a:p>
            <a:endParaRPr lang="zh-CN" altLang="zh-CN" sz="1100" dirty="0"/>
          </a:p>
          <a:p>
            <a:r>
              <a:rPr lang="en-US" altLang="zh-CN" sz="1100" dirty="0"/>
              <a:t>5.</a:t>
            </a:r>
            <a:r>
              <a:rPr lang="zh-CN" altLang="zh-CN" sz="1100" dirty="0"/>
              <a:t>下列说法中，错误的是</a:t>
            </a:r>
            <a:r>
              <a:rPr lang="en-US" altLang="zh-CN" sz="1100" dirty="0"/>
              <a:t>____.</a:t>
            </a:r>
            <a:endParaRPr lang="zh-CN" altLang="zh-CN" sz="1100" dirty="0"/>
          </a:p>
          <a:p>
            <a:r>
              <a:rPr lang="en-US" altLang="zh-CN" sz="1100" dirty="0" err="1"/>
              <a:t>A.movzlq</a:t>
            </a:r>
            <a:r>
              <a:rPr lang="en-US" altLang="zh-CN" sz="1100" dirty="0"/>
              <a:t> %</a:t>
            </a:r>
            <a:r>
              <a:rPr lang="en-US" altLang="zh-CN" sz="1100" dirty="0" err="1"/>
              <a:t>eax</a:t>
            </a:r>
            <a:r>
              <a:rPr lang="en-US" altLang="zh-CN" sz="1100" dirty="0"/>
              <a:t>, 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  </a:t>
            </a:r>
            <a:r>
              <a:rPr lang="zh-CN" altLang="zh-CN" sz="1100" dirty="0"/>
              <a:t>把</a:t>
            </a:r>
            <a:r>
              <a:rPr lang="en-US" altLang="zh-CN" sz="1100" dirty="0"/>
              <a:t>%</a:t>
            </a:r>
            <a:r>
              <a:rPr lang="en-US" altLang="zh-CN" sz="1100" dirty="0" err="1"/>
              <a:t>eax</a:t>
            </a:r>
            <a:r>
              <a:rPr lang="zh-CN" altLang="zh-CN" sz="1100" dirty="0"/>
              <a:t>零扩展到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 err="1"/>
              <a:t>B.movslq</a:t>
            </a:r>
            <a:r>
              <a:rPr lang="en-US" altLang="zh-CN" sz="1100" dirty="0"/>
              <a:t> %</a:t>
            </a:r>
            <a:r>
              <a:rPr lang="en-US" altLang="zh-CN" sz="1100" dirty="0" err="1"/>
              <a:t>eax</a:t>
            </a:r>
            <a:r>
              <a:rPr lang="en-US" altLang="zh-CN" sz="1100" dirty="0"/>
              <a:t>, 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  </a:t>
            </a:r>
            <a:r>
              <a:rPr lang="zh-CN" altLang="zh-CN" sz="1100" dirty="0"/>
              <a:t>把</a:t>
            </a:r>
            <a:r>
              <a:rPr lang="en-US" altLang="zh-CN" sz="1100" dirty="0"/>
              <a:t>%</a:t>
            </a:r>
            <a:r>
              <a:rPr lang="en-US" altLang="zh-CN" sz="1100" dirty="0" err="1"/>
              <a:t>eax</a:t>
            </a:r>
            <a:r>
              <a:rPr lang="zh-CN" altLang="zh-CN" sz="1100" dirty="0"/>
              <a:t>符号扩展到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 err="1"/>
              <a:t>C.cltq</a:t>
            </a:r>
            <a:r>
              <a:rPr lang="en-US" altLang="zh-CN" sz="1100" dirty="0"/>
              <a:t>  </a:t>
            </a:r>
            <a:r>
              <a:rPr lang="zh-CN" altLang="zh-CN" sz="1100" dirty="0"/>
              <a:t>把</a:t>
            </a:r>
            <a:r>
              <a:rPr lang="en-US" altLang="zh-CN" sz="1100" dirty="0"/>
              <a:t>%</a:t>
            </a:r>
            <a:r>
              <a:rPr lang="en-US" altLang="zh-CN" sz="1100" dirty="0" err="1"/>
              <a:t>eax</a:t>
            </a:r>
            <a:r>
              <a:rPr lang="zh-CN" altLang="zh-CN" sz="1100" dirty="0"/>
              <a:t>符号扩展到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rax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 err="1"/>
              <a:t>D.cqto</a:t>
            </a:r>
            <a:r>
              <a:rPr lang="en-US" altLang="zh-CN" sz="1100" dirty="0"/>
              <a:t> </a:t>
            </a:r>
            <a:r>
              <a:rPr lang="zh-CN" altLang="zh-CN" sz="1100" dirty="0"/>
              <a:t>把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rax</a:t>
            </a:r>
            <a:r>
              <a:rPr lang="zh-CN" altLang="zh-CN" sz="1100" dirty="0"/>
              <a:t>符号扩展到</a:t>
            </a:r>
            <a:r>
              <a:rPr lang="en-US" altLang="zh-CN" sz="1100" dirty="0"/>
              <a:t>16</a:t>
            </a:r>
            <a:r>
              <a:rPr lang="zh-CN" altLang="zh-CN" sz="1100" dirty="0"/>
              <a:t>个字节，其中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rdx</a:t>
            </a:r>
            <a:r>
              <a:rPr lang="zh-CN" altLang="zh-CN" sz="1100" dirty="0"/>
              <a:t>存放前</a:t>
            </a:r>
            <a:r>
              <a:rPr lang="en-US" altLang="zh-CN" sz="1100" dirty="0"/>
              <a:t>8</a:t>
            </a:r>
            <a:r>
              <a:rPr lang="zh-CN" altLang="zh-CN" sz="1100" dirty="0"/>
              <a:t>个字节，</a:t>
            </a:r>
            <a:r>
              <a:rPr lang="en-US" altLang="zh-CN" sz="1100" dirty="0"/>
              <a:t>%</a:t>
            </a:r>
            <a:r>
              <a:rPr lang="en-US" altLang="zh-CN" sz="1100" dirty="0" err="1"/>
              <a:t>rax</a:t>
            </a:r>
            <a:r>
              <a:rPr lang="zh-CN" altLang="zh-CN" sz="1100" dirty="0"/>
              <a:t>存放后</a:t>
            </a:r>
            <a:r>
              <a:rPr lang="en-US" altLang="zh-CN" sz="1100" dirty="0"/>
              <a:t>8</a:t>
            </a:r>
            <a:r>
              <a:rPr lang="zh-CN" altLang="zh-CN" sz="1100" dirty="0"/>
              <a:t>个字节。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答案</a:t>
            </a:r>
            <a:r>
              <a:rPr lang="en-US" altLang="zh-CN" sz="1100" dirty="0"/>
              <a:t>:A</a:t>
            </a:r>
            <a:endParaRPr lang="zh-CN" altLang="zh-CN" sz="1100" dirty="0"/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页</a:t>
            </a:r>
            <a:endParaRPr lang="zh-CN" altLang="zh-CN" sz="1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2EAA373-1570-4752-A4D3-673772DA1492}"/>
              </a:ext>
            </a:extLst>
          </p:cNvPr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5B9249-9F36-453A-A6B1-FC290E123614}"/>
              </a:ext>
            </a:extLst>
          </p:cNvPr>
          <p:cNvGrpSpPr/>
          <p:nvPr/>
        </p:nvGrpSpPr>
        <p:grpSpPr>
          <a:xfrm>
            <a:off x="53795" y="950832"/>
            <a:ext cx="266906" cy="8004335"/>
            <a:chOff x="6418498" y="915916"/>
            <a:chExt cx="409023" cy="792180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A7C3A9C-2790-49D0-84B2-541CF9E85362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7898098-2943-4C31-A76C-E9B58985A68C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28AD1F9-E3E2-4A35-944C-C22D16FD01DE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72E653-8024-4E90-93CC-D0B4FCD80892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8AD9CA-BE60-43B7-8667-DEBE4598137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175E59B-623E-43F5-8116-34D9D1BE0F1F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69675A5-A848-4C5A-8A2E-22234BE41152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674005E-A8F6-487A-A392-E51C555E2919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7569CE-3FCE-43CD-A7E3-0B8F380943C6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C2A103-16F6-4884-B541-26EFD017048C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5F9A093-3786-4A96-AF85-3BD28CDA5853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2990134-9A51-4EF5-8181-2F1C5E998BA6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160177-A6FC-4B39-A7D4-6173BC676A4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C59117A-1D5D-4650-BE25-2E81B640BC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98259A8-39D4-4F59-9933-3167C86C1E30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D77A24C-1735-4469-B9BA-6332A8683510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DB58B28-D2CC-4C2E-B71B-C00BD328110F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AD3C7BF-29D8-4997-8BC7-2E73383D6574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A8D3B85-3684-46F1-A039-77CECC485CB3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5CAEDE7-3703-49F4-A97A-5554EB158617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73CBF1E-24B7-457B-AE03-4B168816DCF3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9D27DC7-CD2D-48C3-8880-9985CE51B4F5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A2C1D55-7341-47F3-9CC5-90DB37117834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636CF68-0463-45F2-9CC8-D2122725FE1A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66F4018-9CE3-4DF0-9AF6-04D4DBCDC716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8F21F7F-24E4-44E3-8664-B5BF735EB110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79F442D-5B56-44B1-96B3-FC037A343794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B3A8B5A-773B-4E90-B09C-A043004264F7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72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2399</Words>
  <Application>Microsoft Office PowerPoint</Application>
  <PresentationFormat>A4 纸张(210x297 毫米)</PresentationFormat>
  <Paragraphs>345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仿宋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270</cp:revision>
  <dcterms:created xsi:type="dcterms:W3CDTF">2021-06-11T15:04:00Z</dcterms:created>
  <dcterms:modified xsi:type="dcterms:W3CDTF">2022-01-26T16:00:12Z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2FCE3C835278473987D8C020A216A958</vt:lpwstr>
  </property>
  <property fmtid="{D5CDD505-2E9C-101B-9397-08002B2CF9AE}" pid="3" name="KSOProductBuildVer">
    <vt:lpwstr>2052-11.1.0.10938</vt:lpwstr>
  </property>
</Properties>
</file>