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2" r:id="rId4"/>
    <p:sldId id="264" r:id="rId5"/>
    <p:sldId id="259" r:id="rId6"/>
    <p:sldId id="266" r:id="rId7"/>
    <p:sldId id="265" r:id="rId8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A2C5-0509-4AD0-BDF0-D65FA40FB88A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B87CE-7DCC-4213-95D1-6EF51D9D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9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1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7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7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1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7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2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2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11D2-4EFA-4476-9CB3-958E76DD7B41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1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4535106-8291-4073-98BD-7ED39278CD7A}"/>
              </a:ext>
            </a:extLst>
          </p:cNvPr>
          <p:cNvSpPr/>
          <p:nvPr/>
        </p:nvSpPr>
        <p:spPr>
          <a:xfrm>
            <a:off x="404998" y="3045064"/>
            <a:ext cx="5932096" cy="6435776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8535A9-373D-4DE2-8C37-891176EAAE94}"/>
              </a:ext>
            </a:extLst>
          </p:cNvPr>
          <p:cNvSpPr/>
          <p:nvPr/>
        </p:nvSpPr>
        <p:spPr>
          <a:xfrm>
            <a:off x="2349218" y="476443"/>
            <a:ext cx="21595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(7)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B6B739-F3BA-4075-8702-CD6C227335F6}"/>
              </a:ext>
            </a:extLst>
          </p:cNvPr>
          <p:cNvSpPr/>
          <p:nvPr/>
        </p:nvSpPr>
        <p:spPr>
          <a:xfrm>
            <a:off x="404998" y="1426026"/>
            <a:ext cx="5932096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答卷说明：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答卷前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考生务必将自己的姓名填写在试卷指定位置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答选择题时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请将答案填写在试卷相应位置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如需改动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请用签字笔将原答案划去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再在规定位置填写修正后的答案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未在规定区域作答的答案无效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答非选择题时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用签字笔直接答在试卷相应位置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写在草稿纸等非答题区域的答案无效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本卷共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卷面分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考试结束后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试卷由助教统一收回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e.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如出现中英文标点混用的情况属不严谨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请大家视作英文标点作答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1E3BFCA-98A0-42E5-BB73-EB6345FB3816}"/>
              </a:ext>
            </a:extLst>
          </p:cNvPr>
          <p:cNvCxnSpPr>
            <a:cxnSpLocks/>
          </p:cNvCxnSpPr>
          <p:nvPr/>
        </p:nvCxnSpPr>
        <p:spPr>
          <a:xfrm>
            <a:off x="495300" y="1186915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E79FAD-B6E3-4A20-B10E-F1D576F084AD}"/>
              </a:ext>
            </a:extLst>
          </p:cNvPr>
          <p:cNvCxnSpPr>
            <a:cxnSpLocks/>
          </p:cNvCxnSpPr>
          <p:nvPr/>
        </p:nvCxnSpPr>
        <p:spPr>
          <a:xfrm>
            <a:off x="404998" y="1226789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86A5B5-DBD3-4CC4-8144-5C50E7288111}"/>
              </a:ext>
            </a:extLst>
          </p:cNvPr>
          <p:cNvCxnSpPr>
            <a:cxnSpLocks/>
          </p:cNvCxnSpPr>
          <p:nvPr/>
        </p:nvCxnSpPr>
        <p:spPr>
          <a:xfrm>
            <a:off x="395567" y="2864726"/>
            <a:ext cx="5932096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4709F39-77FD-459A-9EF4-EDC5FDCB12E4}"/>
              </a:ext>
            </a:extLst>
          </p:cNvPr>
          <p:cNvCxnSpPr>
            <a:cxnSpLocks/>
          </p:cNvCxnSpPr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71EDD5B-4282-4E55-A45C-A1DAEE03FB53}"/>
              </a:ext>
            </a:extLst>
          </p:cNvPr>
          <p:cNvCxnSpPr>
            <a:cxnSpLocks/>
          </p:cNvCxnSpPr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200D009-8A10-427A-A23A-0BB3AA095E45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52164C-62B4-47DA-8965-96362CCA7E64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638CCA9-B4D0-4945-99CF-F1009372157C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46681CD-1759-4AA2-AC3B-873E8F3ADE96}"/>
              </a:ext>
            </a:extLst>
          </p:cNvPr>
          <p:cNvGrpSpPr/>
          <p:nvPr/>
        </p:nvGrpSpPr>
        <p:grpSpPr>
          <a:xfrm>
            <a:off x="40375" y="950832"/>
            <a:ext cx="266906" cy="8004335"/>
            <a:chOff x="6418498" y="915916"/>
            <a:chExt cx="409023" cy="792180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85E86A-3183-4726-A472-68F2200428A8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C102CB-DBA5-4C1E-A9C8-AE8DFEA03412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8D48006-8A9C-4E86-A1B0-215A5EB42188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639D5AF-5C23-495F-92E3-E678408C401F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16B467D-B913-4C6E-903C-371DA0C70B54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D752C1B-3EAE-41BA-83C3-7F7FB099351B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C48D859-D8CD-425C-912D-D22BC5CA95F9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A327C79-078F-4629-8357-07F044586D83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859C014-D181-497A-8286-65EDB2B4C49E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F0DF52B-A798-4B56-A8AF-C80119AE450E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29A1C2B-6DEA-4087-90AD-282047E46DDF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749310-67F5-40AE-95AB-EB958D02B00A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978D92D-A92D-4FCD-8E4A-CCCC51C725FB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BCBBE38-B927-4734-9EB6-456CE90A4A0A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F916B91-92E7-4DC1-9AD5-2CC9F46E8F68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5F047CD-355B-492B-861E-371C945BC6B2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35D44F4-EA63-4665-86FC-C23177BF4DEE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58E9C3D-0703-4E4E-8EC2-872F54647F56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7FE34D2-5654-40D2-99DE-AE08416E1909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4399750-51AA-4E75-9F85-1554741AE18C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374A695-B068-402C-A3D6-3B70430ADC0B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9399D8D-6454-457A-8B29-340DB5FBE9C8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C9D814C-8BB7-4936-91A1-9B04CABA3C89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0EFBD5D-E9C7-40A4-9758-6564DB6F0EAF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E3E0BE1-F253-4E33-A674-5BB6324A3CAB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ABFD80E-A3CB-44AF-9AE1-449329F09A4A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4ADB0F0-46DD-4808-9CB3-747E4D5F5E6D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6E0781C-220B-493D-9A79-050FF2678F46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C5634DA8-2A0B-40F0-8C32-89617A1BB9DF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1EF5B68-87A6-4D79-ACE2-942A7A4B3498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DEC3EA-31C5-49E6-B4C0-FCAD37FE595A}"/>
              </a:ext>
            </a:extLst>
          </p:cNvPr>
          <p:cNvSpPr/>
          <p:nvPr/>
        </p:nvSpPr>
        <p:spPr>
          <a:xfrm>
            <a:off x="1162748" y="831679"/>
            <a:ext cx="4416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姓名：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班号：</a:t>
            </a:r>
            <a:endParaRPr lang="en-US" altLang="zh-CN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FD837D-402C-4F3A-8FFC-2B793D0765BB}"/>
              </a:ext>
            </a:extLst>
          </p:cNvPr>
          <p:cNvSpPr/>
          <p:nvPr/>
        </p:nvSpPr>
        <p:spPr>
          <a:xfrm>
            <a:off x="495300" y="3367415"/>
            <a:ext cx="54844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某机器内存为8位地址，cache设计参数为E=2,t=2,s=2,b=4，cache块大小为16字节。cache为空的初始状态下，数据访问的地址序列为0-&gt;4-&gt;34-&gt;162-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&gt;128-&gt;192-&gt;2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（以字节为单位），请问一共发生多少次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命中？答：（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)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A.0		B.1		C.2		D.3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对于下面这段程序说法正确的是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		).</a:t>
            </a: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1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5C20E40-7D96-47F9-8B3C-FF4DF169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28" y="5411112"/>
            <a:ext cx="3002336" cy="114115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ADAE4D3-3C2E-44EA-BBA3-02160E6A0BA2}"/>
              </a:ext>
            </a:extLst>
          </p:cNvPr>
          <p:cNvSpPr/>
          <p:nvPr/>
        </p:nvSpPr>
        <p:spPr>
          <a:xfrm>
            <a:off x="495300" y="4412854"/>
            <a:ext cx="543610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．假设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的长度为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，该程序的时间复杂度为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NlogN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．将“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for(int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(s);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++){}”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修改为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:“int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(s); for(int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++){}”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可以使程序运行时间与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的长度线性相关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选项中的修改策略不影响程序的空间局部性与时间局部性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选项中的修改策略仅影响程序的空间局部性，不影响时间局部性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5C4EEF-585D-4221-A3BD-AC44ACA18EC6}"/>
              </a:ext>
            </a:extLst>
          </p:cNvPr>
          <p:cNvSpPr/>
          <p:nvPr/>
        </p:nvSpPr>
        <p:spPr>
          <a:xfrm>
            <a:off x="520906" y="3073578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一、选择题（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分）  每题只有一个正确答案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8CEF6C6-12B5-471F-980D-DE2A27C18A05}"/>
              </a:ext>
            </a:extLst>
          </p:cNvPr>
          <p:cNvSpPr/>
          <p:nvPr/>
        </p:nvSpPr>
        <p:spPr>
          <a:xfrm>
            <a:off x="520906" y="6783656"/>
            <a:ext cx="55750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.通常情况下，下面的哪些表述是正确的？</a:t>
            </a: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A.在一次读操作中，返回的内容由高速缓存中的信息块决定</a:t>
            </a: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B.高速缓存利用了时间局部性</a:t>
            </a: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C.大部分情况下，缓存需要用户程序采取显式的管理行为</a:t>
            </a: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D.一级高速缓存更看重命中率，二级高速缓存更看重命中时间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5FD07918-DF8F-4AE9-9BA6-6AC5EF76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7" y="7804352"/>
            <a:ext cx="5156074" cy="13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2292741" y="11098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(7)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D9640F-8238-4BC0-B48E-FC797FE1B951}"/>
              </a:ext>
            </a:extLst>
          </p:cNvPr>
          <p:cNvSpPr/>
          <p:nvPr/>
        </p:nvSpPr>
        <p:spPr>
          <a:xfrm>
            <a:off x="503310" y="5196006"/>
            <a:ext cx="57246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下面是计算机硬件指标随时间变化趋势图。根据摩尔定律，下面的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(1), (2), (3), (4)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分别代表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	).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晶体管数量，单核运算速度，处理器频率，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处理器核数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晶体管数量，单核运算速度，处理器核数，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处理器频率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单核运算速度，晶体管数量，处理器频率，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处理器核数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单核运算速度，晶体管数量，处理器核数，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处理器频率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CA18853-C979-49CB-8DC9-127FDF8471E7}"/>
              </a:ext>
            </a:extLst>
          </p:cNvPr>
          <p:cNvGrpSpPr/>
          <p:nvPr/>
        </p:nvGrpSpPr>
        <p:grpSpPr>
          <a:xfrm>
            <a:off x="3633213" y="5660229"/>
            <a:ext cx="2346486" cy="1528581"/>
            <a:chOff x="568167" y="5225832"/>
            <a:chExt cx="3772600" cy="245760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64A38136-9960-401A-AA07-950185DFA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996" b="11714"/>
            <a:stretch/>
          </p:blipFill>
          <p:spPr>
            <a:xfrm>
              <a:off x="568167" y="5259152"/>
              <a:ext cx="3503202" cy="2325215"/>
            </a:xfrm>
            <a:prstGeom prst="rect">
              <a:avLst/>
            </a:prstGeom>
          </p:spPr>
        </p:pic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E3B6568-E027-498E-B798-D6BB5CC98B90}"/>
                </a:ext>
              </a:extLst>
            </p:cNvPr>
            <p:cNvSpPr/>
            <p:nvPr/>
          </p:nvSpPr>
          <p:spPr>
            <a:xfrm>
              <a:off x="3997404" y="5225832"/>
              <a:ext cx="343363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100" b="0" cap="none" spc="0" dirty="0">
                  <a:ln w="0"/>
                  <a:solidFill>
                    <a:schemeClr val="tx1"/>
                  </a:solidFill>
                </a:rPr>
                <a:t>(1)</a:t>
              </a:r>
              <a:endParaRPr lang="zh-CN" altLang="en-US" sz="11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6D27CA9-D5DC-40FD-B968-7659999EFE43}"/>
                </a:ext>
              </a:extLst>
            </p:cNvPr>
            <p:cNvSpPr/>
            <p:nvPr/>
          </p:nvSpPr>
          <p:spPr>
            <a:xfrm>
              <a:off x="3997404" y="5778445"/>
              <a:ext cx="343363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100" b="0" cap="none" spc="0" dirty="0">
                  <a:ln w="0"/>
                  <a:solidFill>
                    <a:schemeClr val="tx1"/>
                  </a:solidFill>
                </a:rPr>
                <a:t>(2)</a:t>
              </a:r>
              <a:endParaRPr lang="zh-CN" altLang="en-US" sz="11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B9291B6-56A4-407B-90F6-942AF73D5A72}"/>
                </a:ext>
              </a:extLst>
            </p:cNvPr>
            <p:cNvSpPr/>
            <p:nvPr/>
          </p:nvSpPr>
          <p:spPr>
            <a:xfrm>
              <a:off x="3997404" y="6190088"/>
              <a:ext cx="343363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100" b="0" cap="none" spc="0" dirty="0">
                  <a:ln w="0"/>
                  <a:solidFill>
                    <a:schemeClr val="tx1"/>
                  </a:solidFill>
                </a:rPr>
                <a:t>(3)</a:t>
              </a:r>
              <a:endParaRPr lang="zh-CN" altLang="en-US" sz="11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07BBC20-E2F2-4AB1-BAEC-F161B58F1296}"/>
                </a:ext>
              </a:extLst>
            </p:cNvPr>
            <p:cNvSpPr/>
            <p:nvPr/>
          </p:nvSpPr>
          <p:spPr>
            <a:xfrm>
              <a:off x="3997402" y="6688998"/>
              <a:ext cx="343363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100" b="0" cap="none" spc="0" dirty="0">
                  <a:ln w="0"/>
                  <a:solidFill>
                    <a:schemeClr val="tx1"/>
                  </a:solidFill>
                </a:rPr>
                <a:t>(4)</a:t>
              </a:r>
              <a:endParaRPr lang="zh-CN" altLang="en-US" sz="11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A11FA8D-FA54-49A0-A326-7CA3E6C46668}"/>
                </a:ext>
              </a:extLst>
            </p:cNvPr>
            <p:cNvSpPr/>
            <p:nvPr/>
          </p:nvSpPr>
          <p:spPr>
            <a:xfrm>
              <a:off x="3889039" y="7421822"/>
              <a:ext cx="21672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100" dirty="0">
                  <a:ln w="0"/>
                </a:rPr>
                <a:t> </a:t>
              </a:r>
              <a:endParaRPr lang="zh-CN" altLang="en-US" sz="11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A67E49B2-BC13-41A4-97C0-1F8728965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08863"/>
              </p:ext>
            </p:extLst>
          </p:nvPr>
        </p:nvGraphicFramePr>
        <p:xfrm>
          <a:off x="4761231" y="7557871"/>
          <a:ext cx="1014188" cy="89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47">
                  <a:extLst>
                    <a:ext uri="{9D8B030D-6E8A-4147-A177-3AD203B41FA5}">
                      <a16:colId xmlns:a16="http://schemas.microsoft.com/office/drawing/2014/main" val="3326311691"/>
                    </a:ext>
                  </a:extLst>
                </a:gridCol>
                <a:gridCol w="253547">
                  <a:extLst>
                    <a:ext uri="{9D8B030D-6E8A-4147-A177-3AD203B41FA5}">
                      <a16:colId xmlns:a16="http://schemas.microsoft.com/office/drawing/2014/main" val="1492384592"/>
                    </a:ext>
                  </a:extLst>
                </a:gridCol>
                <a:gridCol w="253547">
                  <a:extLst>
                    <a:ext uri="{9D8B030D-6E8A-4147-A177-3AD203B41FA5}">
                      <a16:colId xmlns:a16="http://schemas.microsoft.com/office/drawing/2014/main" val="3729543025"/>
                    </a:ext>
                  </a:extLst>
                </a:gridCol>
                <a:gridCol w="253547">
                  <a:extLst>
                    <a:ext uri="{9D8B030D-6E8A-4147-A177-3AD203B41FA5}">
                      <a16:colId xmlns:a16="http://schemas.microsoft.com/office/drawing/2014/main" val="599493481"/>
                    </a:ext>
                  </a:extLst>
                </a:gridCol>
              </a:tblGrid>
              <a:tr h="224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64416"/>
                  </a:ext>
                </a:extLst>
              </a:tr>
              <a:tr h="224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7401"/>
                  </a:ext>
                </a:extLst>
              </a:tr>
              <a:tr h="224552"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87597"/>
                  </a:ext>
                </a:extLst>
              </a:tr>
              <a:tr h="224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5369" marR="55369" marT="27684" marB="27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808263"/>
                  </a:ext>
                </a:extLst>
              </a:tr>
            </a:tbl>
          </a:graphicData>
        </a:graphic>
      </p:graphicFrame>
      <p:sp>
        <p:nvSpPr>
          <p:cNvPr id="66" name="矩形 65">
            <a:extLst>
              <a:ext uri="{FF2B5EF4-FFF2-40B4-BE49-F238E27FC236}">
                <a16:creationId xmlns:a16="http://schemas.microsoft.com/office/drawing/2014/main" id="{596D44A6-11F8-46E6-B155-C07DC6294E59}"/>
              </a:ext>
            </a:extLst>
          </p:cNvPr>
          <p:cNvSpPr/>
          <p:nvPr/>
        </p:nvSpPr>
        <p:spPr>
          <a:xfrm>
            <a:off x="506079" y="7592440"/>
            <a:ext cx="42551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使用经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Aker’s Coding Scheme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优化过的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Lee’s Algorithm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完成右图中由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的布线工作。则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处用于标记的用于回溯的符号分别为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		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，其中黑色方框代表障碍（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A.2;3		B.0;0		C.0;1		D.1;0</a:t>
            </a: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7A2FA9C0-36E4-41D4-9E40-780CEDD4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3" y="729262"/>
            <a:ext cx="5425757" cy="8388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68817B-BC82-4BAD-A00B-291DCDA4F3BF}"/>
              </a:ext>
            </a:extLst>
          </p:cNvPr>
          <p:cNvSpPr/>
          <p:nvPr/>
        </p:nvSpPr>
        <p:spPr>
          <a:xfrm>
            <a:off x="553942" y="1648166"/>
            <a:ext cx="54257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阅读如下</a:t>
            </a: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代码和对应的汇编代码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代码：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struct node {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struct node *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nxt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int num;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sum(struct node *head)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int 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rst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= 1;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while (head) {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rst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*= head-&gt;num;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head = head-&gt;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nxt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rst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该段程序每轮循环处理一个元素。在理想机器上（处理器的执行单元足够多），每条指令消耗的时间周期如注释所示。此时程序的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CPE</a:t>
            </a:r>
            <a:r>
              <a:rPr lang="zh-CN" altLang="zh-CN" sz="11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zh-CN" altLang="zh-CN" sz="1100" kern="100" dirty="0">
                <a:latin typeface="等线" panose="02010600030101010101" pitchFamily="2" charset="-122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等线" panose="02010600030101010101" pitchFamily="2" charset="-122"/>
                <a:ea typeface="Courier New" panose="02070309020205020404" pitchFamily="49" charset="0"/>
                <a:cs typeface="Times New Roman" panose="02020603050405020304" pitchFamily="18" charset="0"/>
              </a:rPr>
              <a:t>_____</a:t>
            </a:r>
            <a:r>
              <a:rPr lang="zh-CN" altLang="zh-CN" sz="11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如果编译器采用类似循环展开的方法，每轮循环可以处理多个元素，程序的最优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CPE</a:t>
            </a:r>
            <a:r>
              <a:rPr lang="zh-CN" altLang="zh-CN" sz="11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zh-CN" altLang="zh-CN" sz="1100" kern="100" dirty="0">
                <a:latin typeface="等线" panose="02010600030101010101" pitchFamily="2" charset="-122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等线" panose="02010600030101010101" pitchFamily="2" charset="-122"/>
                <a:ea typeface="Courier New" panose="02070309020205020404" pitchFamily="49" charset="0"/>
                <a:cs typeface="Times New Roman" panose="02020603050405020304" pitchFamily="18" charset="0"/>
              </a:rPr>
              <a:t>_____</a:t>
            </a:r>
            <a:r>
              <a:rPr lang="zh-CN" altLang="zh-CN" sz="11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A. 6, 2</a:t>
            </a: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B. 8, 2</a:t>
            </a: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C. 6, 1</a:t>
            </a: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D. 8, 1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A8F5F1-36B7-4696-8C6E-035F566894EA}"/>
              </a:ext>
            </a:extLst>
          </p:cNvPr>
          <p:cNvSpPr/>
          <p:nvPr/>
        </p:nvSpPr>
        <p:spPr>
          <a:xfrm>
            <a:off x="2881460" y="1861176"/>
            <a:ext cx="348594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汇编代码：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sum: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mov    $0x1,%eax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.L2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test   %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rdi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,%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rdi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je     .L1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mov    0x8(%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rdi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),%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ecx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// 2 cycle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imul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%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ecx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,%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eax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// 6 cycle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mov    (%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rdi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),%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rdi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// 2 cycle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jmp</a:t>
            </a: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.L2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.L1:    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3050" algn="just">
              <a:spcAft>
                <a:spcPts val="0"/>
              </a:spcAft>
            </a:pPr>
            <a:r>
              <a:rPr lang="en-US" altLang="zh-CN" sz="11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retq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3050" algn="just"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5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30514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2292741" y="11098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(7)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73B35C-790D-4390-883A-62319F3A2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592"/>
          <a:stretch/>
        </p:blipFill>
        <p:spPr>
          <a:xfrm>
            <a:off x="552500" y="726568"/>
            <a:ext cx="5784594" cy="261107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6337D15D-1950-483A-857A-4A1174666948}"/>
              </a:ext>
            </a:extLst>
          </p:cNvPr>
          <p:cNvSpPr/>
          <p:nvPr/>
        </p:nvSpPr>
        <p:spPr>
          <a:xfrm>
            <a:off x="422132" y="705619"/>
            <a:ext cx="29206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dirty="0">
                <a:ln w="0"/>
              </a:rPr>
              <a:t>9.</a:t>
            </a:r>
            <a:endParaRPr lang="zh-CN" altLang="en-US" sz="11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9FC0-980A-466A-8A3C-EB7E7A7E2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4"/>
          <a:stretch/>
        </p:blipFill>
        <p:spPr>
          <a:xfrm>
            <a:off x="791396" y="5059420"/>
            <a:ext cx="5159300" cy="3395926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2A2787D-E0FA-4DA6-97CA-A9982C96C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9" t="60583" r="-6923"/>
          <a:stretch/>
        </p:blipFill>
        <p:spPr>
          <a:xfrm>
            <a:off x="660400" y="3355655"/>
            <a:ext cx="5784272" cy="17037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7598CEA-0989-40A4-A8F1-06160B47F19B}"/>
              </a:ext>
            </a:extLst>
          </p:cNvPr>
          <p:cNvSpPr/>
          <p:nvPr/>
        </p:nvSpPr>
        <p:spPr>
          <a:xfrm>
            <a:off x="4087329" y="705619"/>
            <a:ext cx="8034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35581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911D23-D8F8-40FF-8729-9583DF8CD648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F01896B-4CB9-4CEB-9F1A-C47761BC9768}"/>
              </a:ext>
            </a:extLst>
          </p:cNvPr>
          <p:cNvSpPr/>
          <p:nvPr/>
        </p:nvSpPr>
        <p:spPr>
          <a:xfrm>
            <a:off x="2292741" y="11098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(7)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D0954D-D653-47A1-866C-40063F136DBF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366EBE2-E0B7-4ADA-BF40-E0CEAAAE90F0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1D679B-01EF-43C6-9CF7-D90EB0FBEF6E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F676AA-A436-4508-8404-910CB64D0627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4472D6-C492-4FB2-844C-0D7FEEC5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7" y="665143"/>
            <a:ext cx="5596081" cy="4407198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85BB82BA-3DA5-4062-852F-680C8C74993D}"/>
              </a:ext>
            </a:extLst>
          </p:cNvPr>
          <p:cNvSpPr/>
          <p:nvPr/>
        </p:nvSpPr>
        <p:spPr>
          <a:xfrm>
            <a:off x="726978" y="672789"/>
            <a:ext cx="3642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dirty="0">
                <a:ln w="0"/>
              </a:rPr>
              <a:t>10.</a:t>
            </a:r>
            <a:endParaRPr lang="zh-CN" altLang="en-US" sz="11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709CE3-E0AB-433A-A720-6F8F7C24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76" y="5681760"/>
            <a:ext cx="4539221" cy="506036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B9A15D87-672F-44AB-BA5C-9A6118FA0377}"/>
              </a:ext>
            </a:extLst>
          </p:cNvPr>
          <p:cNvSpPr/>
          <p:nvPr/>
        </p:nvSpPr>
        <p:spPr>
          <a:xfrm>
            <a:off x="1528687" y="1030513"/>
            <a:ext cx="8034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28401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30514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8E8B75F-FC49-46E9-B12D-04E806C4FCB3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C4704A3-5846-4FD0-9F52-50ABEACB3615}"/>
              </a:ext>
            </a:extLst>
          </p:cNvPr>
          <p:cNvSpPr/>
          <p:nvPr/>
        </p:nvSpPr>
        <p:spPr>
          <a:xfrm>
            <a:off x="2292741" y="11098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(7)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CA660E4-28CC-4E64-B76C-EEAFD0308E2C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AA9AF35-912C-479B-8411-B44DA41D433F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3626F2D-2FD9-4197-AA60-A7EAFF63CC55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9D5D05A-62C8-48CB-97E8-6E23B8A9A78A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0C02ACA7-263B-421E-BFD7-4D07E106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86" y="726568"/>
            <a:ext cx="5630319" cy="5557435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004A8B7-C160-4ADE-ADA0-666D1C346A53}"/>
              </a:ext>
            </a:extLst>
          </p:cNvPr>
          <p:cNvSpPr/>
          <p:nvPr/>
        </p:nvSpPr>
        <p:spPr>
          <a:xfrm>
            <a:off x="671795" y="737847"/>
            <a:ext cx="3642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dirty="0">
                <a:ln w="0"/>
              </a:rPr>
              <a:t>11.</a:t>
            </a:r>
            <a:endParaRPr lang="zh-CN" altLang="en-US" sz="11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55513D-1ADE-432F-9AAD-43E1E147D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69" y="6423716"/>
            <a:ext cx="5437711" cy="2158689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7335368-23E7-4EEB-96E3-7F2E19E745B9}"/>
              </a:ext>
            </a:extLst>
          </p:cNvPr>
          <p:cNvSpPr/>
          <p:nvPr/>
        </p:nvSpPr>
        <p:spPr>
          <a:xfrm>
            <a:off x="3648882" y="720028"/>
            <a:ext cx="8034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410899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CE46BB-7FF2-4F6F-B9E2-3DAD36A692EF}"/>
              </a:ext>
            </a:extLst>
          </p:cNvPr>
          <p:cNvGrpSpPr/>
          <p:nvPr/>
        </p:nvGrpSpPr>
        <p:grpSpPr>
          <a:xfrm>
            <a:off x="6431876" y="950832"/>
            <a:ext cx="266906" cy="8004335"/>
            <a:chOff x="6418498" y="915916"/>
            <a:chExt cx="409023" cy="79218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D8273-028B-4D2D-838F-50F473E2E323}"/>
                </a:ext>
              </a:extLst>
            </p:cNvPr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641B71-1A4A-45EA-ABA5-CB2624BEED61}"/>
                </a:ext>
              </a:extLst>
            </p:cNvPr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90C83D-63C6-4676-93F5-CFD6390F2936}"/>
                </a:ext>
              </a:extLst>
            </p:cNvPr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AACD4-5EDD-4756-A315-BFA0227B206C}"/>
                </a:ext>
              </a:extLst>
            </p:cNvPr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554A73-2343-4EC1-BDA0-4DD0E1528C55}"/>
                </a:ext>
              </a:extLst>
            </p:cNvPr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90BC7C-35C6-4C7D-B027-4598957810B2}"/>
                </a:ext>
              </a:extLst>
            </p:cNvPr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E6475-8B88-4292-8736-8BBBCABE1A57}"/>
                </a:ext>
              </a:extLst>
            </p:cNvPr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FFEF15-3ABE-4D1C-BDF3-2D78F08A623A}"/>
                </a:ext>
              </a:extLst>
            </p:cNvPr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C0F98A-9D0F-431C-A32C-3AA3B48243CF}"/>
                </a:ext>
              </a:extLst>
            </p:cNvPr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AB3D7F-378E-45B2-9D94-CD0C15A05565}"/>
                </a:ext>
              </a:extLst>
            </p:cNvPr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7D5103D-0248-4862-852C-61C2CDCC9816}"/>
                </a:ext>
              </a:extLst>
            </p:cNvPr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ED2C2-D3EC-482C-9352-641AB462976C}"/>
                </a:ext>
              </a:extLst>
            </p:cNvPr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9F090E1-BA95-4836-8118-F642861D7F26}"/>
                </a:ext>
              </a:extLst>
            </p:cNvPr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BD3041-5E3E-4CCB-B89F-2BAF1514CDD0}"/>
                </a:ext>
              </a:extLst>
            </p:cNvPr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316B36-9799-4F10-88AC-46DC85F707A2}"/>
                </a:ext>
              </a:extLst>
            </p:cNvPr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21EDB42-A8B9-40BD-9B16-0E47777183DE}"/>
                </a:ext>
              </a:extLst>
            </p:cNvPr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89068-6008-4954-A77E-187C4DB416DA}"/>
                </a:ext>
              </a:extLst>
            </p:cNvPr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229610-3E1E-4DB4-9C4F-07808C025B43}"/>
                </a:ext>
              </a:extLst>
            </p:cNvPr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F981E8-20D3-4736-BC3A-8432973B461D}"/>
                </a:ext>
              </a:extLst>
            </p:cNvPr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CF33CF-5A9F-4C54-A226-A7883FA4A1C0}"/>
                </a:ext>
              </a:extLst>
            </p:cNvPr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FBD01D0-45B8-4E20-9632-72FF8369C524}"/>
                </a:ext>
              </a:extLst>
            </p:cNvPr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D8A0241-7DF3-4FD1-B7D1-A7D5A0FA2F07}"/>
                </a:ext>
              </a:extLst>
            </p:cNvPr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9A2CE6-90B7-4975-98AC-B22AFDD804F3}"/>
                </a:ext>
              </a:extLst>
            </p:cNvPr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01B5C2-F152-4F42-AA5E-05127584E507}"/>
                </a:ext>
              </a:extLst>
            </p:cNvPr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0B5287-76E6-478A-B83A-77AF5077E652}"/>
                </a:ext>
              </a:extLst>
            </p:cNvPr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8F4C15-0E98-465B-9441-685EF5ADE5E9}"/>
                </a:ext>
              </a:extLst>
            </p:cNvPr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EBE22-CE75-40BA-8DB7-EF7D8B2137B9}"/>
                </a:ext>
              </a:extLst>
            </p:cNvPr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7E48786-95A6-46DD-845D-282B7B521759}"/>
                </a:ext>
              </a:extLst>
            </p:cNvPr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8E8B75F-FC49-46E9-B12D-04E806C4FCB3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C4704A3-5846-4FD0-9F52-50ABEACB3615}"/>
              </a:ext>
            </a:extLst>
          </p:cNvPr>
          <p:cNvSpPr/>
          <p:nvPr/>
        </p:nvSpPr>
        <p:spPr>
          <a:xfrm>
            <a:off x="2292741" y="11098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(7)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CA660E4-28CC-4E64-B76C-EEAFD0308E2C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AA9AF35-912C-479B-8411-B44DA41D433F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3626F2D-2FD9-4197-AA60-A7EAFF63CC55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9D5D05A-62C8-48CB-97E8-6E23B8A9A78A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36C7DB-9267-4521-B7F2-CEF2A58B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52" y="822047"/>
            <a:ext cx="5515429" cy="766155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004A8B7-C160-4ADE-ADA0-666D1C346A53}"/>
              </a:ext>
            </a:extLst>
          </p:cNvPr>
          <p:cNvSpPr/>
          <p:nvPr/>
        </p:nvSpPr>
        <p:spPr>
          <a:xfrm>
            <a:off x="671795" y="737847"/>
            <a:ext cx="364202" cy="26161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dirty="0">
                <a:ln w="0"/>
              </a:rPr>
              <a:t>12.</a:t>
            </a:r>
            <a:endParaRPr lang="zh-CN" altLang="en-US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7335368-23E7-4EEB-96E3-7F2E19E745B9}"/>
              </a:ext>
            </a:extLst>
          </p:cNvPr>
          <p:cNvSpPr/>
          <p:nvPr/>
        </p:nvSpPr>
        <p:spPr>
          <a:xfrm>
            <a:off x="5039361" y="777798"/>
            <a:ext cx="8034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336415-79E4-48CD-82FB-212FD51D7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87"/>
          <a:stretch/>
        </p:blipFill>
        <p:spPr>
          <a:xfrm>
            <a:off x="781593" y="8501626"/>
            <a:ext cx="4257768" cy="1832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1873358-4B90-420C-B94F-F94CA2F3D9BF}"/>
              </a:ext>
            </a:extLst>
          </p:cNvPr>
          <p:cNvSpPr/>
          <p:nvPr/>
        </p:nvSpPr>
        <p:spPr>
          <a:xfrm>
            <a:off x="4934636" y="8475472"/>
            <a:ext cx="1196161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重新做（</a:t>
            </a:r>
            <a:r>
              <a:rPr lang="en-US" altLang="zh-CN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）问。</a:t>
            </a:r>
            <a:endParaRPr lang="zh-CN" alt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07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B65A4C7-D778-4604-BDCD-1AC702617D1D}"/>
              </a:ext>
            </a:extLst>
          </p:cNvPr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0107DE-4D46-405C-96DF-D68D27991894}"/>
              </a:ext>
            </a:extLst>
          </p:cNvPr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FD7B567-64E1-436C-A09F-3FBA1AE12D12}"/>
              </a:ext>
            </a:extLst>
          </p:cNvPr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8E8B75F-FC49-46E9-B12D-04E806C4FCB3}"/>
              </a:ext>
            </a:extLst>
          </p:cNvPr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C4704A3-5846-4FD0-9F52-50ABEACB3615}"/>
              </a:ext>
            </a:extLst>
          </p:cNvPr>
          <p:cNvSpPr/>
          <p:nvPr/>
        </p:nvSpPr>
        <p:spPr>
          <a:xfrm>
            <a:off x="2292741" y="11098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4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(7)</a:t>
            </a:r>
            <a:endParaRPr lang="zh-CN" altLang="en-US" sz="14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CA660E4-28CC-4E64-B76C-EEAFD0308E2C}"/>
              </a:ext>
            </a:extLst>
          </p:cNvPr>
          <p:cNvCxnSpPr>
            <a:cxnSpLocks/>
          </p:cNvCxnSpPr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AA9AF35-912C-479B-8411-B44DA41D433F}"/>
              </a:ext>
            </a:extLst>
          </p:cNvPr>
          <p:cNvCxnSpPr>
            <a:cxnSpLocks/>
          </p:cNvCxnSpPr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3626F2D-2FD9-4197-AA60-A7EAFF63CC55}"/>
              </a:ext>
            </a:extLst>
          </p:cNvPr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9D5D05A-62C8-48CB-97E8-6E23B8A9A78A}"/>
              </a:ext>
            </a:extLst>
          </p:cNvPr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05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ABEE59-7748-417F-9A63-7141CEBD92BD}"/>
              </a:ext>
            </a:extLst>
          </p:cNvPr>
          <p:cNvSpPr/>
          <p:nvPr/>
        </p:nvSpPr>
        <p:spPr>
          <a:xfrm>
            <a:off x="568167" y="732135"/>
            <a:ext cx="13724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参考答案：</a:t>
            </a:r>
            <a:endParaRPr lang="en-US" altLang="zh-CN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选择题：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BBBCBAAB</a:t>
            </a:r>
          </a:p>
          <a:p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非选择题：</a:t>
            </a:r>
            <a:endParaRPr lang="en-US" altLang="zh-CN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043BE-C4FB-4C39-A419-B326A16A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67" y="1343025"/>
            <a:ext cx="4895850" cy="36099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B962E8E-9A94-49BD-AE63-1139F9E7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8" y="4952219"/>
            <a:ext cx="4739202" cy="3816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38BCEC-3444-44B1-93CA-D1D0649FC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66" y="8768484"/>
            <a:ext cx="4739201" cy="5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</TotalTime>
  <Words>994</Words>
  <Application>Microsoft Office PowerPoint</Application>
  <PresentationFormat>A4 纸张(210x297 毫米)</PresentationFormat>
  <Paragraphs>119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Calibri Light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123</cp:revision>
  <dcterms:created xsi:type="dcterms:W3CDTF">2021-06-11T15:04:25Z</dcterms:created>
  <dcterms:modified xsi:type="dcterms:W3CDTF">2022-01-26T15:58:42Z</dcterms:modified>
</cp:coreProperties>
</file>