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1426" r:id="rId2"/>
    <p:sldId id="1427" r:id="rId3"/>
    <p:sldId id="1512" r:id="rId4"/>
    <p:sldId id="1513" r:id="rId5"/>
    <p:sldId id="1514" r:id="rId6"/>
    <p:sldId id="1515" r:id="rId7"/>
    <p:sldId id="1516" r:id="rId8"/>
    <p:sldId id="1517" r:id="rId9"/>
    <p:sldId id="1518" r:id="rId10"/>
    <p:sldId id="1519" r:id="rId11"/>
    <p:sldId id="1520" r:id="rId12"/>
    <p:sldId id="1521" r:id="rId13"/>
    <p:sldId id="1522" r:id="rId14"/>
    <p:sldId id="1523" r:id="rId15"/>
    <p:sldId id="1524" r:id="rId16"/>
    <p:sldId id="1525" r:id="rId17"/>
    <p:sldId id="1526" r:id="rId18"/>
    <p:sldId id="1527" r:id="rId19"/>
    <p:sldId id="1528" r:id="rId20"/>
    <p:sldId id="1529" r:id="rId21"/>
    <p:sldId id="1530" r:id="rId22"/>
    <p:sldId id="1531" r:id="rId23"/>
    <p:sldId id="1532" r:id="rId24"/>
    <p:sldId id="1443" r:id="rId25"/>
    <p:sldId id="1533" r:id="rId26"/>
    <p:sldId id="1534" r:id="rId27"/>
    <p:sldId id="1535" r:id="rId28"/>
    <p:sldId id="1536" r:id="rId29"/>
    <p:sldId id="1537" r:id="rId30"/>
    <p:sldId id="1538" r:id="rId31"/>
    <p:sldId id="1539" r:id="rId32"/>
    <p:sldId id="1540" r:id="rId33"/>
    <p:sldId id="1541" r:id="rId34"/>
    <p:sldId id="1542" r:id="rId35"/>
    <p:sldId id="1543" r:id="rId36"/>
    <p:sldId id="1544" r:id="rId37"/>
    <p:sldId id="1545" r:id="rId38"/>
    <p:sldId id="1546" r:id="rId39"/>
    <p:sldId id="1548" r:id="rId40"/>
    <p:sldId id="1549" r:id="rId41"/>
    <p:sldId id="1550" r:id="rId42"/>
    <p:sldId id="1551" r:id="rId43"/>
    <p:sldId id="1552" r:id="rId44"/>
    <p:sldId id="1553" r:id="rId45"/>
    <p:sldId id="1554" r:id="rId46"/>
    <p:sldId id="1555" r:id="rId47"/>
    <p:sldId id="1556" r:id="rId48"/>
    <p:sldId id="1557" r:id="rId49"/>
    <p:sldId id="1558" r:id="rId50"/>
    <p:sldId id="1559" r:id="rId51"/>
    <p:sldId id="1560" r:id="rId52"/>
    <p:sldId id="1561" r:id="rId53"/>
    <p:sldId id="1562" r:id="rId54"/>
    <p:sldId id="1563" r:id="rId55"/>
    <p:sldId id="1564" r:id="rId56"/>
    <p:sldId id="1565" r:id="rId57"/>
    <p:sldId id="1566" r:id="rId58"/>
    <p:sldId id="1468" r:id="rId59"/>
    <p:sldId id="1567" r:id="rId60"/>
    <p:sldId id="1568" r:id="rId61"/>
    <p:sldId id="1569" r:id="rId62"/>
    <p:sldId id="1570" r:id="rId63"/>
    <p:sldId id="1571" r:id="rId64"/>
    <p:sldId id="1572" r:id="rId65"/>
    <p:sldId id="1573" r:id="rId66"/>
    <p:sldId id="1574" r:id="rId67"/>
    <p:sldId id="1575" r:id="rId68"/>
    <p:sldId id="1576" r:id="rId69"/>
    <p:sldId id="1577" r:id="rId70"/>
    <p:sldId id="1480" r:id="rId71"/>
    <p:sldId id="1578" r:id="rId72"/>
    <p:sldId id="1579" r:id="rId73"/>
    <p:sldId id="1580" r:id="rId74"/>
    <p:sldId id="1581" r:id="rId75"/>
    <p:sldId id="1589" r:id="rId76"/>
    <p:sldId id="1590" r:id="rId77"/>
    <p:sldId id="1591" r:id="rId78"/>
    <p:sldId id="1592" r:id="rId79"/>
    <p:sldId id="1593" r:id="rId80"/>
    <p:sldId id="1594" r:id="rId81"/>
    <p:sldId id="1595" r:id="rId82"/>
    <p:sldId id="1596" r:id="rId83"/>
    <p:sldId id="1597" r:id="rId84"/>
    <p:sldId id="1598" r:id="rId85"/>
    <p:sldId id="1599" r:id="rId86"/>
    <p:sldId id="1600" r:id="rId87"/>
    <p:sldId id="1601" r:id="rId88"/>
    <p:sldId id="1602" r:id="rId89"/>
    <p:sldId id="1603" r:id="rId90"/>
    <p:sldId id="1604" r:id="rId91"/>
    <p:sldId id="1605" r:id="rId92"/>
    <p:sldId id="1485" r:id="rId93"/>
    <p:sldId id="1486" r:id="rId94"/>
    <p:sldId id="1487" r:id="rId95"/>
    <p:sldId id="1488" r:id="rId96"/>
    <p:sldId id="1489" r:id="rId97"/>
    <p:sldId id="1490" r:id="rId98"/>
    <p:sldId id="1491" r:id="rId99"/>
    <p:sldId id="1492" r:id="rId100"/>
    <p:sldId id="1493" r:id="rId101"/>
    <p:sldId id="1588" r:id="rId102"/>
    <p:sldId id="1583" r:id="rId103"/>
    <p:sldId id="1584" r:id="rId104"/>
  </p:sldIdLst>
  <p:sldSz cx="9144000" cy="6858000" type="screen4x3"/>
  <p:notesSz cx="7302500" cy="9586913"/>
  <p:custDataLst>
    <p:tags r:id="rId10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CD"/>
    <a:srgbClr val="990000"/>
    <a:srgbClr val="F6F5BD"/>
    <a:srgbClr val="D5F1CF"/>
    <a:srgbClr val="EBAFAF"/>
    <a:srgbClr val="F1C7C7"/>
    <a:srgbClr val="CCCCCC"/>
    <a:srgbClr val="8DBA84"/>
    <a:srgbClr val="8AD87A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7" autoAdjust="0"/>
    <p:restoredTop sz="94649" autoAdjust="0"/>
  </p:normalViewPr>
  <p:slideViewPr>
    <p:cSldViewPr snapToObjects="1">
      <p:cViewPr varScale="1">
        <p:scale>
          <a:sx n="121" d="100"/>
          <a:sy n="121" d="100"/>
        </p:scale>
        <p:origin x="3307" y="91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gs" Target="tags/tag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5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00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13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75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3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2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8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9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4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1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8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5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6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07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9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6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2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6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88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8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7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2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43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6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30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20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92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1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2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1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43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282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646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865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321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69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02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50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0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05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294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649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776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504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09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2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65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73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067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86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65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80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61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43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29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37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14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16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30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29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13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709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94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267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337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204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63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680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69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92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286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277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58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3999" y="-26988"/>
            <a:ext cx="38735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pPr marL="0" indent="0"/>
            <a:r>
              <a:rPr lang="en-US" dirty="0"/>
              <a:t>Dynamic Memory Allocation</a:t>
            </a:r>
            <a:br>
              <a:rPr lang="en-US" dirty="0"/>
            </a:br>
            <a:br>
              <a:rPr lang="en-US" dirty="0"/>
            </a:br>
            <a:r>
              <a:rPr lang="en-US" altLang="zh-CN" sz="2000" b="0" dirty="0"/>
              <a:t>Introduction to Computer Systems	</a:t>
            </a:r>
            <a:br>
              <a:rPr lang="en-US" altLang="zh-CN" sz="2000" b="0" dirty="0"/>
            </a:br>
            <a:r>
              <a:rPr lang="en-US" altLang="zh-CN" sz="2000" b="0" dirty="0"/>
              <a:t>22</a:t>
            </a:r>
            <a:r>
              <a:rPr lang="en-US" altLang="zh-CN" sz="2000" b="0" baseline="30000" dirty="0"/>
              <a:t>nd</a:t>
            </a:r>
            <a:r>
              <a:rPr lang="en-US" altLang="zh-CN" sz="2000" b="0" dirty="0"/>
              <a:t> Lecture, Nov. 28 , 2022</a:t>
            </a:r>
            <a:endParaRPr lang="en-US" sz="2000" b="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Instructors: </a:t>
            </a: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1: Chen </a:t>
            </a:r>
            <a:r>
              <a:rPr lang="en-US" altLang="zh-CN" b="1" dirty="0" err="1">
                <a:ea typeface="黑体" pitchFamily="49" charset="-122"/>
              </a:rPr>
              <a:t>Xiangqun</a:t>
            </a:r>
            <a:r>
              <a:rPr lang="en-US" altLang="zh-CN" b="1" dirty="0">
                <a:ea typeface="黑体" pitchFamily="49" charset="-122"/>
              </a:rPr>
              <a:t>, Liu </a:t>
            </a:r>
            <a:r>
              <a:rPr lang="en-US" altLang="zh-CN" b="1" dirty="0" err="1">
                <a:ea typeface="黑体" pitchFamily="49" charset="-122"/>
              </a:rPr>
              <a:t>Xianhua</a:t>
            </a:r>
            <a:endParaRPr lang="en-US" altLang="zh-CN" b="1" dirty="0">
              <a:ea typeface="黑体" pitchFamily="49" charset="-122"/>
            </a:endParaRP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2: Guan </a:t>
            </a:r>
            <a:r>
              <a:rPr lang="en-US" altLang="zh-CN" b="1" dirty="0" err="1">
                <a:ea typeface="黑体" pitchFamily="49" charset="-122"/>
              </a:rPr>
              <a:t>Xuetao</a:t>
            </a:r>
            <a:endParaRPr lang="en-US" altLang="zh-CN" b="1" dirty="0">
              <a:ea typeface="黑体" pitchFamily="49" charset="-122"/>
            </a:endParaRP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3: Lu Junlin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64-bit systems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334519946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find the beginning 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  <p:extLst>
      <p:ext uri="{BB962C8B-B14F-4D97-AF65-F5344CB8AC3E}">
        <p14:creationId xmlns:p14="http://schemas.microsoft.com/office/powerpoint/2010/main" val="644390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  <p:bldP spid="2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70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40026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9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  <p:extLst>
      <p:ext uri="{BB962C8B-B14F-4D97-AF65-F5344CB8AC3E}">
        <p14:creationId xmlns:p14="http://schemas.microsoft.com/office/powerpoint/2010/main" val="3766097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Minimize Overhead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Overhead after k</a:t>
            </a:r>
            <a:r>
              <a:rPr lang="en-GB" dirty="0"/>
              <a:t>+1</a:t>
            </a:r>
            <a:r>
              <a:rPr lang="en-GB" i="1" dirty="0"/>
              <a:t> requests</a:t>
            </a:r>
          </a:p>
          <a:p>
            <a:pPr lvl="1"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Fraction of heap space </a:t>
            </a:r>
            <a:r>
              <a:rPr lang="en-GB" i="1" dirty="0"/>
              <a:t>NOT </a:t>
            </a:r>
            <a:r>
              <a:rPr lang="en-GB" dirty="0"/>
              <a:t>used for program data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O</a:t>
            </a:r>
            <a:r>
              <a:rPr lang="en-GB" i="1" baseline="-25000" dirty="0"/>
              <a:t>k</a:t>
            </a:r>
            <a:r>
              <a:rPr lang="en-GB" i="1" dirty="0"/>
              <a:t> </a:t>
            </a:r>
            <a:r>
              <a:rPr lang="en-GB" dirty="0"/>
              <a:t>=</a:t>
            </a:r>
            <a:r>
              <a:rPr lang="en-GB" i="1" dirty="0"/>
              <a:t>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i="1" dirty="0"/>
              <a:t> </a:t>
            </a:r>
            <a:r>
              <a:rPr lang="en-GB" dirty="0"/>
              <a:t>/ (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dirty="0"/>
              <a:t>)  – 1.0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910515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3565525" cy="4972050"/>
          </a:xfrm>
        </p:spPr>
        <p:txBody>
          <a:bodyPr/>
          <a:lstStyle/>
          <a:p>
            <a:r>
              <a:rPr lang="en-US" dirty="0"/>
              <a:t>Benchmark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syn</a:t>
            </a:r>
            <a:r>
              <a:rPr lang="en-US" dirty="0"/>
              <a:t>-array-short</a:t>
            </a:r>
          </a:p>
          <a:p>
            <a:pPr lvl="1"/>
            <a:r>
              <a:rPr lang="en-US" dirty="0"/>
              <a:t>Trace provided with malloc lab</a:t>
            </a:r>
          </a:p>
          <a:p>
            <a:pPr lvl="1"/>
            <a:r>
              <a:rPr lang="en-US" dirty="0"/>
              <a:t>Allocate &amp; free 10 blocks</a:t>
            </a:r>
          </a:p>
          <a:p>
            <a:pPr lvl="1"/>
            <a:r>
              <a:rPr lang="en-US" dirty="0"/>
              <a:t>a = allocate</a:t>
            </a:r>
          </a:p>
          <a:p>
            <a:pPr lvl="1"/>
            <a:r>
              <a:rPr lang="en-US" dirty="0"/>
              <a:t>f = free</a:t>
            </a:r>
          </a:p>
          <a:p>
            <a:pPr lvl="1"/>
            <a:r>
              <a:rPr lang="en-US" dirty="0"/>
              <a:t>Bias toward allocate at beginning &amp; free at end</a:t>
            </a:r>
          </a:p>
          <a:p>
            <a:pPr lvl="1"/>
            <a:r>
              <a:rPr lang="en-US" dirty="0"/>
              <a:t>Blocks number 1–10</a:t>
            </a:r>
          </a:p>
          <a:p>
            <a:pPr lvl="1"/>
            <a:r>
              <a:rPr lang="en-US" dirty="0"/>
              <a:t>Allocated: Sum of all allocated amounts</a:t>
            </a:r>
          </a:p>
          <a:p>
            <a:pPr lvl="1"/>
            <a:r>
              <a:rPr lang="en-US" dirty="0"/>
              <a:t>Peak: Max so far of Allocated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A9EA1-1A49-3044-BF7A-B8A2B37770F1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1197678"/>
          <a:ext cx="4800598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276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243213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784018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1095163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0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5187518"/>
            <a:ext cx="5410200" cy="1365682"/>
          </a:xfrm>
        </p:spPr>
        <p:txBody>
          <a:bodyPr/>
          <a:lstStyle/>
          <a:p>
            <a:pPr lvl="1"/>
            <a:r>
              <a:rPr lang="en-US" dirty="0"/>
              <a:t>Data line shows total allocated data ( </a:t>
            </a:r>
            <a:r>
              <a:rPr lang="en-GB" i="1" dirty="0"/>
              <a:t>P</a:t>
            </a:r>
            <a:r>
              <a:rPr lang="en-GB" i="1" baseline="-25000" dirty="0"/>
              <a:t>i</a:t>
            </a:r>
            <a:r>
              <a:rPr lang="en-GB" dirty="0"/>
              <a:t> </a:t>
            </a:r>
            <a:r>
              <a:rPr lang="en-GB" i="1" baseline="-25000" dirty="0"/>
              <a:t> </a:t>
            </a:r>
            <a:r>
              <a:rPr lang="en-GB" dirty="0"/>
              <a:t>)</a:t>
            </a:r>
            <a:endParaRPr lang="en-US" dirty="0"/>
          </a:p>
          <a:p>
            <a:pPr lvl="1"/>
            <a:r>
              <a:rPr lang="en-US" dirty="0"/>
              <a:t>Data Fit line shows peak of total (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Normalized in X &amp; 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B7C7B9-2A8A-C943-AE9F-7167A826E1BA}"/>
              </a:ext>
            </a:extLst>
          </p:cNvPr>
          <p:cNvGraphicFramePr>
            <a:graphicFrameLocks noGrp="1"/>
          </p:cNvGraphicFramePr>
          <p:nvPr/>
        </p:nvGraphicFramePr>
        <p:xfrm>
          <a:off x="110334" y="1197678"/>
          <a:ext cx="40386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423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045878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659571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7D0CE96-06DA-2B48-85AE-6F38D711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52" y="1128545"/>
            <a:ext cx="4889348" cy="38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4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Benchmark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267200"/>
            <a:ext cx="7896225" cy="1838325"/>
          </a:xfrm>
        </p:spPr>
        <p:txBody>
          <a:bodyPr/>
          <a:lstStyle/>
          <a:p>
            <a:r>
              <a:rPr lang="en-US" dirty="0"/>
              <a:t>Given sequence of mallocs &amp; frees (40,000 blocks)</a:t>
            </a:r>
          </a:p>
          <a:p>
            <a:pPr lvl="1"/>
            <a:r>
              <a:rPr lang="en-US" dirty="0"/>
              <a:t>Starts with all mallocs, and shifts toward all frees</a:t>
            </a:r>
          </a:p>
          <a:p>
            <a:r>
              <a:rPr lang="en-US" dirty="0"/>
              <a:t>Manage space for all allocated blocks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Data: </a:t>
            </a:r>
            <a:r>
              <a:rPr lang="en-GB" i="1" dirty="0"/>
              <a:t>P</a:t>
            </a:r>
            <a:r>
              <a:rPr lang="en-GB" i="1" baseline="-25000" dirty="0"/>
              <a:t>i </a:t>
            </a:r>
          </a:p>
          <a:p>
            <a:pPr lvl="1"/>
            <a:r>
              <a:rPr lang="en-US" dirty="0"/>
              <a:t>Data fit: 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A670-AA88-7A41-A1C8-C7D2746C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6800"/>
            <a:ext cx="5638800" cy="32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4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Poor memory utilization caused by </a:t>
            </a:r>
            <a:r>
              <a:rPr lang="en-GB" i="1" dirty="0">
                <a:solidFill>
                  <a:srgbClr val="C00000"/>
                </a:solidFill>
              </a:rPr>
              <a:t>fragmentation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 dirty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 dirty="0"/>
              <a:t> fragmentation</a:t>
            </a:r>
          </a:p>
        </p:txBody>
      </p:sp>
    </p:spTree>
    <p:extLst>
      <p:ext uri="{BB962C8B-B14F-4D97-AF65-F5344CB8AC3E}">
        <p14:creationId xmlns:p14="http://schemas.microsoft.com/office/powerpoint/2010/main" val="82134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21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Perfect Fit: Only requires space for allocated data, data structures, and unused space due to alignment constraints</a:t>
            </a:r>
          </a:p>
          <a:p>
            <a:pPr lvl="1"/>
            <a:r>
              <a:rPr lang="en-US" dirty="0"/>
              <a:t>For this benchmark, 1.5% overhead</a:t>
            </a:r>
          </a:p>
          <a:p>
            <a:pPr lvl="1"/>
            <a:r>
              <a:rPr lang="en-US" dirty="0"/>
              <a:t>Cannot achieve in practice</a:t>
            </a:r>
          </a:p>
          <a:p>
            <a:pPr lvl="2"/>
            <a:r>
              <a:rPr lang="en-US" dirty="0"/>
              <a:t>Especially since cannot move allocated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2F19-5202-3948-9D98-45D0B84F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64150"/>
            <a:ext cx="5659165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fragmentation</a:t>
            </a:r>
            <a:br>
              <a:rPr lang="en-GB" dirty="0"/>
            </a:b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9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Best Fit: One allocation strategy</a:t>
            </a:r>
          </a:p>
          <a:p>
            <a:pPr lvl="1"/>
            <a:r>
              <a:rPr lang="en-US" dirty="0"/>
              <a:t>(To be discussed later)</a:t>
            </a:r>
          </a:p>
          <a:p>
            <a:pPr lvl="1"/>
            <a:r>
              <a:rPr lang="en-US" dirty="0"/>
              <a:t>Total overhead = 8.3% on this benchmark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9DB34-6639-EB43-831B-43067967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8910"/>
            <a:ext cx="5659165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reuse a block that has been freed?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54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(in bytes)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Including the header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7078662" y="4152900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48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7696200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B00E4A-CEEF-4F2E-BFD4-019CB232A8B9}"/>
              </a:ext>
            </a:extLst>
          </p:cNvPr>
          <p:cNvGrpSpPr/>
          <p:nvPr/>
        </p:nvGrpSpPr>
        <p:grpSpPr>
          <a:xfrm>
            <a:off x="2474754" y="5991225"/>
            <a:ext cx="5489575" cy="304800"/>
            <a:chOff x="2474754" y="5991225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474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779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084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389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693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998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03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08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13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22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27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323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371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41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46754" y="5991225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51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17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59529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AAB07A-1BD3-1A43-BC7E-425097A88F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32944" y="4648200"/>
            <a:ext cx="332214" cy="48161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97" name="Text Box 57">
            <a:extLst>
              <a:ext uri="{FF2B5EF4-FFF2-40B4-BE49-F238E27FC236}">
                <a16:creationId xmlns:a16="http://schemas.microsoft.com/office/drawing/2014/main" id="{19CC84AE-5FE0-5F4F-B739-B230F7FC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448" y="5129816"/>
            <a:ext cx="146076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Padding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(for alignment)</a:t>
            </a:r>
          </a:p>
        </p:txBody>
      </p:sp>
    </p:spTree>
    <p:extLst>
      <p:ext uri="{BB962C8B-B14F-4D97-AF65-F5344CB8AC3E}">
        <p14:creationId xmlns:p14="http://schemas.microsoft.com/office/powerpoint/2010/main" val="86745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5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Explicit free lists	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36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6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64887" y="2057400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423936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4293275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Double-word</a:t>
            </a:r>
          </a:p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6" y="2308738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4239161"/>
            <a:ext cx="54685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  <a:p>
            <a:r>
              <a:rPr lang="en-US" sz="2000" b="0" dirty="0">
                <a:latin typeface="Calibri" pitchFamily="34" charset="0"/>
              </a:rPr>
              <a:t>Headers are at non-aligned positions</a:t>
            </a:r>
          </a:p>
          <a:p>
            <a:r>
              <a:rPr lang="en-US" sz="2000" b="0" dirty="0">
                <a:latin typeface="Calibri" pitchFamily="34" charset="0"/>
                <a:sym typeface="Wingdings" pitchFamily="2" charset="2"/>
              </a:rPr>
              <a:t> Payloads are aligned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15250" y="1962811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49" name="Rectangle 423" descr="Wide upward diagonal">
            <a:extLst>
              <a:ext uri="{FF2B5EF4-FFF2-40B4-BE49-F238E27FC236}">
                <a16:creationId xmlns:a16="http://schemas.microsoft.com/office/drawing/2014/main" id="{FC57F0D1-D438-BD4A-9271-553F417425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7313" y="2321153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426">
            <a:extLst>
              <a:ext uri="{FF2B5EF4-FFF2-40B4-BE49-F238E27FC236}">
                <a16:creationId xmlns:a16="http://schemas.microsoft.com/office/drawing/2014/main" id="{D0B9C340-508F-7948-A9FD-A25FBAE7B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2308738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FBF450-C7B2-314F-B635-6B0D606F55D8}"/>
              </a:ext>
            </a:extLst>
          </p:cNvPr>
          <p:cNvCxnSpPr>
            <a:cxnSpLocks/>
          </p:cNvCxnSpPr>
          <p:nvPr/>
        </p:nvCxnSpPr>
        <p:spPr bwMode="auto">
          <a:xfrm flipV="1">
            <a:off x="1553517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A1CC67-8AD6-E045-A904-7328492983A6}"/>
              </a:ext>
            </a:extLst>
          </p:cNvPr>
          <p:cNvSpPr txBox="1"/>
          <p:nvPr/>
        </p:nvSpPr>
        <p:spPr>
          <a:xfrm>
            <a:off x="1101482" y="356848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5E31EB-32C4-C04A-866F-79D07BBA5A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602090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6CFA8AE-B288-0D4B-9296-E455D5A9DE5C}"/>
              </a:ext>
            </a:extLst>
          </p:cNvPr>
          <p:cNvSpPr txBox="1"/>
          <p:nvPr/>
        </p:nvSpPr>
        <p:spPr>
          <a:xfrm>
            <a:off x="7551768" y="356598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3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Data Structures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Block declaration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payload from block pointer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Getting header from payload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80862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AFD7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1795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0EE5D379-DC8F-6E42-9428-865EBAA692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01100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44CCAC0C-0B16-6E46-AE94-822FCD3CB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7286" y="101100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BA153B4-513D-D249-8372-50FC879C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4210013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(block-&gt;payload);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D3EE57C-6623-BF46-A2C5-1F8021A2E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5075448"/>
            <a:ext cx="7644714" cy="5869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payload));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9392F-E88E-4DC6-AD20-0E50359E573E}"/>
              </a:ext>
            </a:extLst>
          </p:cNvPr>
          <p:cNvSpPr txBox="1"/>
          <p:nvPr/>
        </p:nvSpPr>
        <p:spPr>
          <a:xfrm>
            <a:off x="5105400" y="2866277"/>
            <a:ext cx="20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Zero length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D6831-C96F-4A11-B2C9-E68664231E1F}"/>
              </a:ext>
            </a:extLst>
          </p:cNvPr>
          <p:cNvSpPr txBox="1"/>
          <p:nvPr/>
        </p:nvSpPr>
        <p:spPr>
          <a:xfrm>
            <a:off x="5743687" y="4726025"/>
            <a:ext cx="25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800" dirty="0">
                <a:latin typeface="Calibri" pitchFamily="34" charset="0"/>
              </a:rPr>
              <a:t> points to a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0188C-6EA9-462A-9410-0A1E6DF18BDB}"/>
              </a:ext>
            </a:extLst>
          </p:cNvPr>
          <p:cNvSpPr txBox="1"/>
          <p:nvPr/>
        </p:nvSpPr>
        <p:spPr>
          <a:xfrm>
            <a:off x="5791200" y="3857992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01570-5004-4EF7-9249-5BBE02D6CA5B}"/>
              </a:ext>
            </a:extLst>
          </p:cNvPr>
          <p:cNvSpPr txBox="1"/>
          <p:nvPr/>
        </p:nvSpPr>
        <p:spPr>
          <a:xfrm>
            <a:off x="807720" y="5946850"/>
            <a:ext cx="83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(struct, member) </a:t>
            </a:r>
            <a:r>
              <a:rPr lang="en-US" sz="1800" dirty="0">
                <a:latin typeface="Calibri" pitchFamily="34" charset="0"/>
              </a:rPr>
              <a:t>returns offset of member within struct</a:t>
            </a:r>
          </a:p>
        </p:txBody>
      </p:sp>
    </p:spTree>
    <p:extLst>
      <p:ext uri="{BB962C8B-B14F-4D97-AF65-F5344CB8AC3E}">
        <p14:creationId xmlns:p14="http://schemas.microsoft.com/office/powerpoint/2010/main" val="2596059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Header access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allocated bit from header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size from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Initializing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752600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0x1;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4202E32-FDBF-1D40-8835-9BCED791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79056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6089CE-C65B-624A-8D7A-3A2F5FD6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79056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0650ADE-C4E6-D844-A9C8-2F42E802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72" y="261803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~0xfL;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BF1C6AB-7EA9-3C4D-9427-5727DDA2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63" y="3414024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block-&gt;header = size |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975F4-60E8-E449-B45C-5C5DB58D2469}"/>
              </a:ext>
            </a:extLst>
          </p:cNvPr>
          <p:cNvSpPr txBox="1"/>
          <p:nvPr/>
        </p:nvSpPr>
        <p:spPr>
          <a:xfrm>
            <a:off x="5562600" y="3027676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</p:spTree>
    <p:extLst>
      <p:ext uri="{BB962C8B-B14F-4D97-AF65-F5344CB8AC3E}">
        <p14:creationId xmlns:p14="http://schemas.microsoft.com/office/powerpoint/2010/main" val="2667080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Traversing list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2438400"/>
            <a:ext cx="8307387" cy="42370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Find next block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8653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block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B29401E3-215B-5146-82C4-CF1A68204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2" name="Rectangle 426">
            <a:extLst>
              <a:ext uri="{FF2B5EF4-FFF2-40B4-BE49-F238E27FC236}">
                <a16:creationId xmlns:a16="http://schemas.microsoft.com/office/drawing/2014/main" id="{04EB9BCB-F586-8240-8A68-D8F546631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210577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3" name="Rectangle 426">
            <a:extLst>
              <a:ext uri="{FF2B5EF4-FFF2-40B4-BE49-F238E27FC236}">
                <a16:creationId xmlns:a16="http://schemas.microsoft.com/office/drawing/2014/main" id="{0A5551F7-B8F6-A34B-9BAC-7EFED719F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7067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4" name="Rectangle 426">
            <a:extLst>
              <a:ext uri="{FF2B5EF4-FFF2-40B4-BE49-F238E27FC236}">
                <a16:creationId xmlns:a16="http://schemas.microsoft.com/office/drawing/2014/main" id="{8AF4990B-B9D5-7041-8637-95244E373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0553" y="121057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5" name="Rectangle 426">
            <a:extLst>
              <a:ext uri="{FF2B5EF4-FFF2-40B4-BE49-F238E27FC236}">
                <a16:creationId xmlns:a16="http://schemas.microsoft.com/office/drawing/2014/main" id="{4152088A-EFA0-2146-B490-5386B1F8E5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210577"/>
            <a:ext cx="1461254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A3D02E-6AC6-4A48-9CC0-A09778C5DF41}"/>
              </a:ext>
            </a:extLst>
          </p:cNvPr>
          <p:cNvCxnSpPr>
            <a:cxnSpLocks/>
          </p:cNvCxnSpPr>
          <p:nvPr/>
        </p:nvCxnSpPr>
        <p:spPr bwMode="auto">
          <a:xfrm>
            <a:off x="596369" y="1959238"/>
            <a:ext cx="393069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stealth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4D44B8-F660-2544-BA1B-272990625740}"/>
              </a:ext>
            </a:extLst>
          </p:cNvPr>
          <p:cNvSpPr txBox="1"/>
          <p:nvPr/>
        </p:nvSpPr>
        <p:spPr>
          <a:xfrm>
            <a:off x="2013074" y="1786241"/>
            <a:ext cx="1097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size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613921-FED7-0947-8C9C-9A451A43E8A4}"/>
              </a:ext>
            </a:extLst>
          </p:cNvPr>
          <p:cNvGrpSpPr/>
          <p:nvPr/>
        </p:nvGrpSpPr>
        <p:grpSpPr>
          <a:xfrm>
            <a:off x="411258" y="5275219"/>
            <a:ext cx="8280400" cy="1086569"/>
            <a:chOff x="411258" y="5275219"/>
            <a:chExt cx="8280400" cy="1086569"/>
          </a:xfrm>
        </p:grpSpPr>
        <p:sp>
          <p:nvSpPr>
            <p:cNvPr id="18" name="Rectangle 432">
              <a:extLst>
                <a:ext uri="{FF2B5EF4-FFF2-40B4-BE49-F238E27FC236}">
                  <a16:creationId xmlns:a16="http://schemas.microsoft.com/office/drawing/2014/main" id="{17753262-8468-1C4E-BBA3-AC182B720A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379">
              <a:extLst>
                <a:ext uri="{FF2B5EF4-FFF2-40B4-BE49-F238E27FC236}">
                  <a16:creationId xmlns:a16="http://schemas.microsoft.com/office/drawing/2014/main" id="{94DC8075-DD00-4740-BC39-B2E70C26F3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20" name="Rectangle 380">
              <a:extLst>
                <a:ext uri="{FF2B5EF4-FFF2-40B4-BE49-F238E27FC236}">
                  <a16:creationId xmlns:a16="http://schemas.microsoft.com/office/drawing/2014/main" id="{A1B57FD5-CED7-C043-B4E3-05EED50716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384">
              <a:extLst>
                <a:ext uri="{FF2B5EF4-FFF2-40B4-BE49-F238E27FC236}">
                  <a16:creationId xmlns:a16="http://schemas.microsoft.com/office/drawing/2014/main" id="{128BC9B5-CD54-5C46-A217-4BF294BE54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22" name="Rectangle 385">
              <a:extLst>
                <a:ext uri="{FF2B5EF4-FFF2-40B4-BE49-F238E27FC236}">
                  <a16:creationId xmlns:a16="http://schemas.microsoft.com/office/drawing/2014/main" id="{C8BD61A9-3E65-ED4F-B8E1-7BDB7481AC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386">
              <a:extLst>
                <a:ext uri="{FF2B5EF4-FFF2-40B4-BE49-F238E27FC236}">
                  <a16:creationId xmlns:a16="http://schemas.microsoft.com/office/drawing/2014/main" id="{D1FF1F95-BA6C-AA42-A457-1584B0EDA4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87" descr="Wide upward diagonal">
              <a:extLst>
                <a:ext uri="{FF2B5EF4-FFF2-40B4-BE49-F238E27FC236}">
                  <a16:creationId xmlns:a16="http://schemas.microsoft.com/office/drawing/2014/main" id="{4DD5C856-A8D2-6E4C-9E7D-AE62462613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388">
              <a:extLst>
                <a:ext uri="{FF2B5EF4-FFF2-40B4-BE49-F238E27FC236}">
                  <a16:creationId xmlns:a16="http://schemas.microsoft.com/office/drawing/2014/main" id="{8C0D8AA1-4EA3-3B4D-8D34-C417B9E1B5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389">
              <a:extLst>
                <a:ext uri="{FF2B5EF4-FFF2-40B4-BE49-F238E27FC236}">
                  <a16:creationId xmlns:a16="http://schemas.microsoft.com/office/drawing/2014/main" id="{1173FB4F-2059-1543-A8BD-824DB9C6B2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90">
              <a:extLst>
                <a:ext uri="{FF2B5EF4-FFF2-40B4-BE49-F238E27FC236}">
                  <a16:creationId xmlns:a16="http://schemas.microsoft.com/office/drawing/2014/main" id="{80ABEF5A-A9CA-364F-8176-E8DC36D8C3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91">
              <a:extLst>
                <a:ext uri="{FF2B5EF4-FFF2-40B4-BE49-F238E27FC236}">
                  <a16:creationId xmlns:a16="http://schemas.microsoft.com/office/drawing/2014/main" id="{910B104E-7770-AE48-AA95-CA90F91787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92">
              <a:extLst>
                <a:ext uri="{FF2B5EF4-FFF2-40B4-BE49-F238E27FC236}">
                  <a16:creationId xmlns:a16="http://schemas.microsoft.com/office/drawing/2014/main" id="{EF349F64-07AF-C141-B38A-26AF87EE49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93">
              <a:extLst>
                <a:ext uri="{FF2B5EF4-FFF2-40B4-BE49-F238E27FC236}">
                  <a16:creationId xmlns:a16="http://schemas.microsoft.com/office/drawing/2014/main" id="{F9548D73-1AA2-2542-91D4-B18F10C53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31" name="Rectangle 394">
              <a:extLst>
                <a:ext uri="{FF2B5EF4-FFF2-40B4-BE49-F238E27FC236}">
                  <a16:creationId xmlns:a16="http://schemas.microsoft.com/office/drawing/2014/main" id="{4205B550-9DFE-F649-BCAE-E0491E338B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95">
              <a:extLst>
                <a:ext uri="{FF2B5EF4-FFF2-40B4-BE49-F238E27FC236}">
                  <a16:creationId xmlns:a16="http://schemas.microsoft.com/office/drawing/2014/main" id="{5D83F805-FDD7-F340-956E-3EE7FBE71E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33" name="Freeform 396">
              <a:extLst>
                <a:ext uri="{FF2B5EF4-FFF2-40B4-BE49-F238E27FC236}">
                  <a16:creationId xmlns:a16="http://schemas.microsoft.com/office/drawing/2014/main" id="{DF8C3AB1-54EB-814F-85E7-836DED597B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397">
              <a:extLst>
                <a:ext uri="{FF2B5EF4-FFF2-40B4-BE49-F238E27FC236}">
                  <a16:creationId xmlns:a16="http://schemas.microsoft.com/office/drawing/2014/main" id="{2509CD23-B924-3849-96CB-156F9BE4D8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398">
              <a:extLst>
                <a:ext uri="{FF2B5EF4-FFF2-40B4-BE49-F238E27FC236}">
                  <a16:creationId xmlns:a16="http://schemas.microsoft.com/office/drawing/2014/main" id="{034360C2-B1CE-2644-9C56-8373BE3E40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99">
              <a:extLst>
                <a:ext uri="{FF2B5EF4-FFF2-40B4-BE49-F238E27FC236}">
                  <a16:creationId xmlns:a16="http://schemas.microsoft.com/office/drawing/2014/main" id="{D804C4DB-1613-644F-B9C2-CF96F0DFC5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03" descr="Wide upward diagonal">
              <a:extLst>
                <a:ext uri="{FF2B5EF4-FFF2-40B4-BE49-F238E27FC236}">
                  <a16:creationId xmlns:a16="http://schemas.microsoft.com/office/drawing/2014/main" id="{B8D4BFFF-1F1A-B141-89C0-C8BEF4D1C3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06">
              <a:extLst>
                <a:ext uri="{FF2B5EF4-FFF2-40B4-BE49-F238E27FC236}">
                  <a16:creationId xmlns:a16="http://schemas.microsoft.com/office/drawing/2014/main" id="{B4278F0C-0A3D-584C-9292-D7F4062FF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407">
              <a:extLst>
                <a:ext uri="{FF2B5EF4-FFF2-40B4-BE49-F238E27FC236}">
                  <a16:creationId xmlns:a16="http://schemas.microsoft.com/office/drawing/2014/main" id="{D67D94D4-2DCA-8D47-A902-17710F356E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 Box 410">
              <a:extLst>
                <a:ext uri="{FF2B5EF4-FFF2-40B4-BE49-F238E27FC236}">
                  <a16:creationId xmlns:a16="http://schemas.microsoft.com/office/drawing/2014/main" id="{6D1F142E-3812-5143-84A2-25B7856BB1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03034" y="5281947"/>
              <a:ext cx="588624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</a:p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</p:txBody>
        </p:sp>
        <p:sp>
          <p:nvSpPr>
            <p:cNvPr id="41" name="Rectangle 421">
              <a:extLst>
                <a:ext uri="{FF2B5EF4-FFF2-40B4-BE49-F238E27FC236}">
                  <a16:creationId xmlns:a16="http://schemas.microsoft.com/office/drawing/2014/main" id="{B7FAF848-ACE6-5043-A4C3-0967626FF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09">
              <a:extLst>
                <a:ext uri="{FF2B5EF4-FFF2-40B4-BE49-F238E27FC236}">
                  <a16:creationId xmlns:a16="http://schemas.microsoft.com/office/drawing/2014/main" id="{AB7FE2B7-8E9F-C942-9649-E6EFCEEE1A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22">
              <a:extLst>
                <a:ext uri="{FF2B5EF4-FFF2-40B4-BE49-F238E27FC236}">
                  <a16:creationId xmlns:a16="http://schemas.microsoft.com/office/drawing/2014/main" id="{8F094046-F69E-E940-BDD1-0C8C90ABC4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23" descr="Wide upward diagonal">
              <a:extLst>
                <a:ext uri="{FF2B5EF4-FFF2-40B4-BE49-F238E27FC236}">
                  <a16:creationId xmlns:a16="http://schemas.microsoft.com/office/drawing/2014/main" id="{21C4B387-EA06-1D4A-999B-454F2B0693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45" name="Rectangle 426">
              <a:extLst>
                <a:ext uri="{FF2B5EF4-FFF2-40B4-BE49-F238E27FC236}">
                  <a16:creationId xmlns:a16="http://schemas.microsoft.com/office/drawing/2014/main" id="{3559B79E-CB1F-7245-9AB2-6BFB352476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33">
              <a:extLst>
                <a:ext uri="{FF2B5EF4-FFF2-40B4-BE49-F238E27FC236}">
                  <a16:creationId xmlns:a16="http://schemas.microsoft.com/office/drawing/2014/main" id="{801820F4-5B78-8A46-BA07-BDB44A7C75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08">
              <a:extLst>
                <a:ext uri="{FF2B5EF4-FFF2-40B4-BE49-F238E27FC236}">
                  <a16:creationId xmlns:a16="http://schemas.microsoft.com/office/drawing/2014/main" id="{0F15BCEF-E7AC-BE4C-B547-B26605FBA0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 Box 410">
              <a:extLst>
                <a:ext uri="{FF2B5EF4-FFF2-40B4-BE49-F238E27FC236}">
                  <a16:creationId xmlns:a16="http://schemas.microsoft.com/office/drawing/2014/main" id="{89D4B76E-30A6-3340-9EDB-17C1C78239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1258" y="5485430"/>
              <a:ext cx="74411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Unused</a:t>
              </a:r>
            </a:p>
          </p:txBody>
        </p:sp>
        <p:sp>
          <p:nvSpPr>
            <p:cNvPr id="49" name="Rectangle 423" descr="Wide upward diagonal">
              <a:extLst>
                <a:ext uri="{FF2B5EF4-FFF2-40B4-BE49-F238E27FC236}">
                  <a16:creationId xmlns:a16="http://schemas.microsoft.com/office/drawing/2014/main" id="{8E2B2541-9A70-1748-923D-6C1E95EC0B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26">
              <a:extLst>
                <a:ext uri="{FF2B5EF4-FFF2-40B4-BE49-F238E27FC236}">
                  <a16:creationId xmlns:a16="http://schemas.microsoft.com/office/drawing/2014/main" id="{045FA684-1F9A-E144-B496-52EECAC904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0987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229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a typeface="+mn-ea"/>
                <a:cs typeface="+mn-cs"/>
              </a:rPr>
              <a:t>Finding space for </a:t>
            </a:r>
            <a:r>
              <a:rPr lang="en-GB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asize</a:t>
            </a:r>
            <a:r>
              <a:rPr lang="en-GB" sz="1800" dirty="0">
                <a:ea typeface="+mn-ea"/>
                <a:cs typeface="+mn-cs"/>
              </a:rPr>
              <a:t> bytes (including header):</a:t>
            </a:r>
            <a:endParaRPr lang="en-GB" b="1" dirty="0">
              <a:latin typeface="+mn-lt"/>
              <a:ea typeface="+mn-ea"/>
              <a:cs typeface="Courier New" panose="02070309020205020404" pitchFamily="49" charset="0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2102806"/>
            <a:ext cx="7644714" cy="30491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block !=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&amp;&amp;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fit found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6E6A36-31F6-EE42-B3E8-897264A1281C}"/>
              </a:ext>
            </a:extLst>
          </p:cNvPr>
          <p:cNvGrpSpPr/>
          <p:nvPr/>
        </p:nvGrpSpPr>
        <p:grpSpPr>
          <a:xfrm>
            <a:off x="662808" y="5275219"/>
            <a:ext cx="7914617" cy="1086569"/>
            <a:chOff x="662808" y="5275219"/>
            <a:chExt cx="7914617" cy="1086569"/>
          </a:xfrm>
        </p:grpSpPr>
        <p:sp>
          <p:nvSpPr>
            <p:cNvPr id="6" name="Rectangle 432">
              <a:extLst>
                <a:ext uri="{FF2B5EF4-FFF2-40B4-BE49-F238E27FC236}">
                  <a16:creationId xmlns:a16="http://schemas.microsoft.com/office/drawing/2014/main" id="{11379019-2E0C-2240-95B6-8E6DA9631D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379">
              <a:extLst>
                <a:ext uri="{FF2B5EF4-FFF2-40B4-BE49-F238E27FC236}">
                  <a16:creationId xmlns:a16="http://schemas.microsoft.com/office/drawing/2014/main" id="{FC368B16-E340-6047-86B9-0F1FBFA1A3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8" name="Rectangle 380">
              <a:extLst>
                <a:ext uri="{FF2B5EF4-FFF2-40B4-BE49-F238E27FC236}">
                  <a16:creationId xmlns:a16="http://schemas.microsoft.com/office/drawing/2014/main" id="{F17A761E-19FE-3C4C-AC17-A97D96EAC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84">
              <a:extLst>
                <a:ext uri="{FF2B5EF4-FFF2-40B4-BE49-F238E27FC236}">
                  <a16:creationId xmlns:a16="http://schemas.microsoft.com/office/drawing/2014/main" id="{D7FCCE6C-C97E-5F4B-A7AA-7CF5EA8E46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0" name="Rectangle 385">
              <a:extLst>
                <a:ext uri="{FF2B5EF4-FFF2-40B4-BE49-F238E27FC236}">
                  <a16:creationId xmlns:a16="http://schemas.microsoft.com/office/drawing/2014/main" id="{D75D1753-ABD4-F347-ACE4-67F5E6068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386">
              <a:extLst>
                <a:ext uri="{FF2B5EF4-FFF2-40B4-BE49-F238E27FC236}">
                  <a16:creationId xmlns:a16="http://schemas.microsoft.com/office/drawing/2014/main" id="{A05D53B2-3881-1F4C-9383-2C73651666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387" descr="Wide upward diagonal">
              <a:extLst>
                <a:ext uri="{FF2B5EF4-FFF2-40B4-BE49-F238E27FC236}">
                  <a16:creationId xmlns:a16="http://schemas.microsoft.com/office/drawing/2014/main" id="{1AE142C1-3522-2E43-AAF7-CC373D9B5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388">
              <a:extLst>
                <a:ext uri="{FF2B5EF4-FFF2-40B4-BE49-F238E27FC236}">
                  <a16:creationId xmlns:a16="http://schemas.microsoft.com/office/drawing/2014/main" id="{CA09F1CA-A386-494A-816C-F08B0E730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389">
              <a:extLst>
                <a:ext uri="{FF2B5EF4-FFF2-40B4-BE49-F238E27FC236}">
                  <a16:creationId xmlns:a16="http://schemas.microsoft.com/office/drawing/2014/main" id="{2B9DC7EF-4AA2-F440-B304-74F82B4C2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390">
              <a:extLst>
                <a:ext uri="{FF2B5EF4-FFF2-40B4-BE49-F238E27FC236}">
                  <a16:creationId xmlns:a16="http://schemas.microsoft.com/office/drawing/2014/main" id="{4BEB1C7D-2EE7-0A48-95BA-04F630F508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391">
              <a:extLst>
                <a:ext uri="{FF2B5EF4-FFF2-40B4-BE49-F238E27FC236}">
                  <a16:creationId xmlns:a16="http://schemas.microsoft.com/office/drawing/2014/main" id="{AA145364-1E21-B24C-A996-FE68733879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392">
              <a:extLst>
                <a:ext uri="{FF2B5EF4-FFF2-40B4-BE49-F238E27FC236}">
                  <a16:creationId xmlns:a16="http://schemas.microsoft.com/office/drawing/2014/main" id="{4E84943D-C741-1744-ADBC-20082769BA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393">
              <a:extLst>
                <a:ext uri="{FF2B5EF4-FFF2-40B4-BE49-F238E27FC236}">
                  <a16:creationId xmlns:a16="http://schemas.microsoft.com/office/drawing/2014/main" id="{757514EF-F88D-354B-9D3C-528EAF3C1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9" name="Rectangle 394">
              <a:extLst>
                <a:ext uri="{FF2B5EF4-FFF2-40B4-BE49-F238E27FC236}">
                  <a16:creationId xmlns:a16="http://schemas.microsoft.com/office/drawing/2014/main" id="{6DC658ED-0679-1545-9B44-F4680373C6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395">
              <a:extLst>
                <a:ext uri="{FF2B5EF4-FFF2-40B4-BE49-F238E27FC236}">
                  <a16:creationId xmlns:a16="http://schemas.microsoft.com/office/drawing/2014/main" id="{5515F899-40C7-ED43-BBD5-669D9F5EC7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21" name="Freeform 396">
              <a:extLst>
                <a:ext uri="{FF2B5EF4-FFF2-40B4-BE49-F238E27FC236}">
                  <a16:creationId xmlns:a16="http://schemas.microsoft.com/office/drawing/2014/main" id="{490413E1-E31C-354A-A345-E93C360FDA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9BD9794B-F105-2643-BAC5-CA62081E64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26DFE65C-AB85-A145-92C3-FC3474C7B9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99">
              <a:extLst>
                <a:ext uri="{FF2B5EF4-FFF2-40B4-BE49-F238E27FC236}">
                  <a16:creationId xmlns:a16="http://schemas.microsoft.com/office/drawing/2014/main" id="{19AA8580-BD8C-EE42-9983-2D5F87A2CB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403" descr="Wide upward diagonal">
              <a:extLst>
                <a:ext uri="{FF2B5EF4-FFF2-40B4-BE49-F238E27FC236}">
                  <a16:creationId xmlns:a16="http://schemas.microsoft.com/office/drawing/2014/main" id="{607CEC70-8FE1-B242-AD21-9FE70EE3AA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406">
              <a:extLst>
                <a:ext uri="{FF2B5EF4-FFF2-40B4-BE49-F238E27FC236}">
                  <a16:creationId xmlns:a16="http://schemas.microsoft.com/office/drawing/2014/main" id="{630E4C09-52E7-2B43-9B33-77ACDAFCA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407">
              <a:extLst>
                <a:ext uri="{FF2B5EF4-FFF2-40B4-BE49-F238E27FC236}">
                  <a16:creationId xmlns:a16="http://schemas.microsoft.com/office/drawing/2014/main" id="{C8C8F49F-C701-AD42-ABE6-8345D3F03D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410">
              <a:extLst>
                <a:ext uri="{FF2B5EF4-FFF2-40B4-BE49-F238E27FC236}">
                  <a16:creationId xmlns:a16="http://schemas.microsoft.com/office/drawing/2014/main" id="{55388226-21D2-9C42-A207-31F6CA05E0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4981" y="5389668"/>
              <a:ext cx="18473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421">
              <a:extLst>
                <a:ext uri="{FF2B5EF4-FFF2-40B4-BE49-F238E27FC236}">
                  <a16:creationId xmlns:a16="http://schemas.microsoft.com/office/drawing/2014/main" id="{86E68BCA-3707-F148-BD84-BA7F6E8B92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409">
              <a:extLst>
                <a:ext uri="{FF2B5EF4-FFF2-40B4-BE49-F238E27FC236}">
                  <a16:creationId xmlns:a16="http://schemas.microsoft.com/office/drawing/2014/main" id="{059133AE-DD13-E446-8A65-D84C2916D3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22">
              <a:extLst>
                <a:ext uri="{FF2B5EF4-FFF2-40B4-BE49-F238E27FC236}">
                  <a16:creationId xmlns:a16="http://schemas.microsoft.com/office/drawing/2014/main" id="{F77F7B1D-A4B2-4341-9604-A65A6694B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423" descr="Wide upward diagonal">
              <a:extLst>
                <a:ext uri="{FF2B5EF4-FFF2-40B4-BE49-F238E27FC236}">
                  <a16:creationId xmlns:a16="http://schemas.microsoft.com/office/drawing/2014/main" id="{F093CE4B-DADC-404C-878A-64E7A11DED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33" name="Rectangle 426">
              <a:extLst>
                <a:ext uri="{FF2B5EF4-FFF2-40B4-BE49-F238E27FC236}">
                  <a16:creationId xmlns:a16="http://schemas.microsoft.com/office/drawing/2014/main" id="{F584C566-42D3-3341-9278-567AED0CC6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433">
              <a:extLst>
                <a:ext uri="{FF2B5EF4-FFF2-40B4-BE49-F238E27FC236}">
                  <a16:creationId xmlns:a16="http://schemas.microsoft.com/office/drawing/2014/main" id="{2E797D93-3264-5A44-BB68-D8E3E67E21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408">
              <a:extLst>
                <a:ext uri="{FF2B5EF4-FFF2-40B4-BE49-F238E27FC236}">
                  <a16:creationId xmlns:a16="http://schemas.microsoft.com/office/drawing/2014/main" id="{05E0AFD4-7466-404B-9285-CFF5494F4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 Box 410">
              <a:extLst>
                <a:ext uri="{FF2B5EF4-FFF2-40B4-BE49-F238E27FC236}">
                  <a16:creationId xmlns:a16="http://schemas.microsoft.com/office/drawing/2014/main" id="{A06905FE-074F-284C-8A7F-4117B31E81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90949" y="5485430"/>
              <a:ext cx="18473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23" descr="Wide upward diagonal">
              <a:extLst>
                <a:ext uri="{FF2B5EF4-FFF2-40B4-BE49-F238E27FC236}">
                  <a16:creationId xmlns:a16="http://schemas.microsoft.com/office/drawing/2014/main" id="{B1578B38-8C80-164D-91D1-1C50C7AEA3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26">
              <a:extLst>
                <a:ext uri="{FF2B5EF4-FFF2-40B4-BE49-F238E27FC236}">
                  <a16:creationId xmlns:a16="http://schemas.microsoft.com/office/drawing/2014/main" id="{CA3DD7F1-BDF8-A747-9677-A382EC1E77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D6DDF9-3FE7-4C4F-BA7B-A22655D17199}"/>
              </a:ext>
            </a:extLst>
          </p:cNvPr>
          <p:cNvCxnSpPr>
            <a:cxnSpLocks/>
          </p:cNvCxnSpPr>
          <p:nvPr/>
        </p:nvCxnSpPr>
        <p:spPr bwMode="auto">
          <a:xfrm>
            <a:off x="699508" y="5491666"/>
            <a:ext cx="538469" cy="3317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F4987A-78E8-9D46-A1FD-E43647023B15}"/>
              </a:ext>
            </a:extLst>
          </p:cNvPr>
          <p:cNvSpPr txBox="1"/>
          <p:nvPr/>
        </p:nvSpPr>
        <p:spPr>
          <a:xfrm>
            <a:off x="108412" y="51223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B84B9C-15C6-BD40-B72C-3BBC0A7F3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357529" y="5453518"/>
            <a:ext cx="401997" cy="37636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1F8F45-51AA-DA42-8406-41C7ED88FD31}"/>
              </a:ext>
            </a:extLst>
          </p:cNvPr>
          <p:cNvSpPr txBox="1"/>
          <p:nvPr/>
        </p:nvSpPr>
        <p:spPr>
          <a:xfrm>
            <a:off x="7856468" y="50841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6346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Still a greedy algorithm.  No guarantee of optimality</a:t>
            </a: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3294397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Total Overheads (for this benchmark)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Perfect Fit: 	1.6%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Best Fit:	8.3%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First Fit:	11.9%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Next Fit:	21.6%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E1ED6-C2CD-7F43-8615-53B28668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33484"/>
            <a:ext cx="5659166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2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15000" y="42362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442113" y="3685639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775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Splitting Free Block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033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Warning: This code is incomplete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C2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954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8367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390148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5079753"/>
            <a:ext cx="375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</a:t>
            </a:r>
          </a:p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free space, but the allocator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won’t be able to find it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11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913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795" y="1219200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 block, if it is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know where it starts?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can we determine whether its allocated?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4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current block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8E4D1A2-31A5-0748-A715-0551BB06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277224"/>
            <a:ext cx="7644714" cy="1818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D4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C4E34-B263-EB45-B767-302AD6D3EEC0}"/>
              </a:ext>
            </a:extLst>
          </p:cNvPr>
          <p:cNvGrpSpPr/>
          <p:nvPr/>
        </p:nvGrpSpPr>
        <p:grpSpPr>
          <a:xfrm>
            <a:off x="1410595" y="1981200"/>
            <a:ext cx="4279691" cy="369332"/>
            <a:chOff x="1410595" y="1732003"/>
            <a:chExt cx="4279691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6B2081-4EBC-4A4F-8E1C-61D12C281F7D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0BE3A3-2871-444E-A0C5-1CCD98BFF525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BB4ACD-476A-2A43-BC68-13B00F3202F8}"/>
              </a:ext>
            </a:extLst>
          </p:cNvPr>
          <p:cNvGrpSpPr/>
          <p:nvPr/>
        </p:nvGrpSpPr>
        <p:grpSpPr>
          <a:xfrm>
            <a:off x="4039660" y="2286000"/>
            <a:ext cx="1650626" cy="369332"/>
            <a:chOff x="4039660" y="1985054"/>
            <a:chExt cx="1650626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758980-8404-964F-9C52-DAA17709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39660" y="2209800"/>
              <a:ext cx="165062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66BEA5-C711-C34A-ACCC-11E382FBE587}"/>
                </a:ext>
              </a:extLst>
            </p:cNvPr>
            <p:cNvSpPr txBox="1"/>
            <p:nvPr/>
          </p:nvSpPr>
          <p:spPr>
            <a:xfrm>
              <a:off x="4572000" y="1985054"/>
              <a:ext cx="6580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dsize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29C0F-CE1B-6746-B3D3-CF08D0D2D97C}"/>
              </a:ext>
            </a:extLst>
          </p:cNvPr>
          <p:cNvGrpSpPr/>
          <p:nvPr/>
        </p:nvGrpSpPr>
        <p:grpSpPr>
          <a:xfrm>
            <a:off x="597109" y="1739817"/>
            <a:ext cx="4279691" cy="369332"/>
            <a:chOff x="1410595" y="1732003"/>
            <a:chExt cx="4279691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587E4F-4D88-3A4A-B25E-8A5D7554CA71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9530BC-7436-8844-A9C4-9FDA00CE055C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2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  <p:extLst>
      <p:ext uri="{BB962C8B-B14F-4D97-AF65-F5344CB8AC3E}">
        <p14:creationId xmlns:p14="http://schemas.microsoft.com/office/powerpoint/2010/main" val="969072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previous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CBDA5E7-A8BE-4940-884E-202D7E21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424029"/>
            <a:ext cx="7644714" cy="10793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find_prev_footer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E033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&amp;(block-&gt;header) - 1;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758980-8404-964F-9C52-DAA177093E99}"/>
              </a:ext>
            </a:extLst>
          </p:cNvPr>
          <p:cNvCxnSpPr>
            <a:cxnSpLocks/>
          </p:cNvCxnSpPr>
          <p:nvPr/>
        </p:nvCxnSpPr>
        <p:spPr bwMode="auto">
          <a:xfrm>
            <a:off x="4063314" y="1975437"/>
            <a:ext cx="81348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6BEA5-C711-C34A-ACCC-11E382FBE587}"/>
              </a:ext>
            </a:extLst>
          </p:cNvPr>
          <p:cNvSpPr txBox="1"/>
          <p:nvPr/>
        </p:nvSpPr>
        <p:spPr>
          <a:xfrm>
            <a:off x="4045069" y="2110092"/>
            <a:ext cx="8499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word</a:t>
            </a:r>
          </a:p>
        </p:txBody>
      </p:sp>
    </p:spTree>
    <p:extLst>
      <p:ext uri="{BB962C8B-B14F-4D97-AF65-F5344CB8AC3E}">
        <p14:creationId xmlns:p14="http://schemas.microsoft.com/office/powerpoint/2010/main" val="1900412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Splitting Free Block: Full Version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3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00912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5562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2966758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54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930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777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4529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8DD5-9A08-1346-BACB-69A1B526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3D4E-D4BC-8C42-9022-4792FBB6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75" y="3635193"/>
            <a:ext cx="7896225" cy="1685925"/>
          </a:xfrm>
        </p:spPr>
        <p:txBody>
          <a:bodyPr/>
          <a:lstStyle/>
          <a:p>
            <a:r>
              <a:rPr lang="en-US" dirty="0"/>
              <a:t>Dummy footer before first header</a:t>
            </a:r>
          </a:p>
          <a:p>
            <a:pPr lvl="1"/>
            <a:r>
              <a:rPr lang="en-US" dirty="0"/>
              <a:t>Marked as allocated</a:t>
            </a:r>
          </a:p>
          <a:p>
            <a:pPr lvl="1"/>
            <a:r>
              <a:rPr lang="en-US" dirty="0"/>
              <a:t>Prevents accidental coalescing when freeing first block</a:t>
            </a:r>
          </a:p>
          <a:p>
            <a:r>
              <a:rPr lang="en-US" dirty="0"/>
              <a:t>Dummy header after last footer</a:t>
            </a:r>
          </a:p>
          <a:p>
            <a:pPr lvl="1"/>
            <a:r>
              <a:rPr lang="en-US" dirty="0"/>
              <a:t>Prevents accidental coalescing when freeing final block</a:t>
            </a:r>
          </a:p>
        </p:txBody>
      </p:sp>
      <p:sp>
        <p:nvSpPr>
          <p:cNvPr id="4" name="Text Box 404">
            <a:extLst>
              <a:ext uri="{FF2B5EF4-FFF2-40B4-BE49-F238E27FC236}">
                <a16:creationId xmlns:a16="http://schemas.microsoft.com/office/drawing/2014/main" id="{70379A58-8BD0-CC4A-916C-02C12D14A1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5217" y="1524583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5" name="Rectangle 432">
            <a:extLst>
              <a:ext uri="{FF2B5EF4-FFF2-40B4-BE49-F238E27FC236}">
                <a16:creationId xmlns:a16="http://schemas.microsoft.com/office/drawing/2014/main" id="{65CF36F6-5BFE-EE4A-83F7-E01904D94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710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>
            <a:extLst>
              <a:ext uri="{FF2B5EF4-FFF2-40B4-BE49-F238E27FC236}">
                <a16:creationId xmlns:a16="http://schemas.microsoft.com/office/drawing/2014/main" id="{85DCB663-026A-964B-964B-41EC599C4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>
            <a:extLst>
              <a:ext uri="{FF2B5EF4-FFF2-40B4-BE49-F238E27FC236}">
                <a16:creationId xmlns:a16="http://schemas.microsoft.com/office/drawing/2014/main" id="{A4E1FF19-352F-1642-B31D-727FC2745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7062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>
            <a:extLst>
              <a:ext uri="{FF2B5EF4-FFF2-40B4-BE49-F238E27FC236}">
                <a16:creationId xmlns:a16="http://schemas.microsoft.com/office/drawing/2014/main" id="{FC3B16EE-027C-8742-979E-F6F3C4991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7190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>
            <a:extLst>
              <a:ext uri="{FF2B5EF4-FFF2-40B4-BE49-F238E27FC236}">
                <a16:creationId xmlns:a16="http://schemas.microsoft.com/office/drawing/2014/main" id="{62AA4D0B-A54E-0C4B-B2D5-EC7198883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095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>
            <a:extLst>
              <a:ext uri="{FF2B5EF4-FFF2-40B4-BE49-F238E27FC236}">
                <a16:creationId xmlns:a16="http://schemas.microsoft.com/office/drawing/2014/main" id="{F6F3E9E2-97AF-8840-BF4C-E85BAAF50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642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>
            <a:extLst>
              <a:ext uri="{FF2B5EF4-FFF2-40B4-BE49-F238E27FC236}">
                <a16:creationId xmlns:a16="http://schemas.microsoft.com/office/drawing/2014/main" id="{1933AEAE-FFEF-D640-9D5A-4D3A4ED60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1897" y="1778164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>
            <a:extLst>
              <a:ext uri="{FF2B5EF4-FFF2-40B4-BE49-F238E27FC236}">
                <a16:creationId xmlns:a16="http://schemas.microsoft.com/office/drawing/2014/main" id="{CC10959E-213F-B643-9E2B-0C00B89A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8405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>
            <a:extLst>
              <a:ext uri="{FF2B5EF4-FFF2-40B4-BE49-F238E27FC236}">
                <a16:creationId xmlns:a16="http://schemas.microsoft.com/office/drawing/2014/main" id="{F10957A9-FEF0-BD48-AA85-095325CE5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171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>
            <a:extLst>
              <a:ext uri="{FF2B5EF4-FFF2-40B4-BE49-F238E27FC236}">
                <a16:creationId xmlns:a16="http://schemas.microsoft.com/office/drawing/2014/main" id="{2410FEC7-0143-9143-BC10-C1FD9957F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7641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>
            <a:extLst>
              <a:ext uri="{FF2B5EF4-FFF2-40B4-BE49-F238E27FC236}">
                <a16:creationId xmlns:a16="http://schemas.microsoft.com/office/drawing/2014/main" id="{1C501B21-E9F8-0946-8F20-01AF3592B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140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>
            <a:extLst>
              <a:ext uri="{FF2B5EF4-FFF2-40B4-BE49-F238E27FC236}">
                <a16:creationId xmlns:a16="http://schemas.microsoft.com/office/drawing/2014/main" id="{D251DC28-6B82-C24B-99F3-30AD00710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87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>
            <a:extLst>
              <a:ext uri="{FF2B5EF4-FFF2-40B4-BE49-F238E27FC236}">
                <a16:creationId xmlns:a16="http://schemas.microsoft.com/office/drawing/2014/main" id="{B445F971-1EBE-BE44-A4DB-E6905D7511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7263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>
            <a:extLst>
              <a:ext uri="{FF2B5EF4-FFF2-40B4-BE49-F238E27FC236}">
                <a16:creationId xmlns:a16="http://schemas.microsoft.com/office/drawing/2014/main" id="{145855D7-E2E9-574E-82AA-A4D88BC14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2733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>
            <a:extLst>
              <a:ext uri="{FF2B5EF4-FFF2-40B4-BE49-F238E27FC236}">
                <a16:creationId xmlns:a16="http://schemas.microsoft.com/office/drawing/2014/main" id="{5221A83E-4D2E-F34A-8478-815505111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2935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>
            <a:extLst>
              <a:ext uri="{FF2B5EF4-FFF2-40B4-BE49-F238E27FC236}">
                <a16:creationId xmlns:a16="http://schemas.microsoft.com/office/drawing/2014/main" id="{BBFBFBB4-11AD-1947-86CB-5BD09049B56F}"/>
              </a:ext>
            </a:extLst>
          </p:cNvPr>
          <p:cNvSpPr>
            <a:spLocks noChangeAspect="1"/>
          </p:cNvSpPr>
          <p:nvPr/>
        </p:nvSpPr>
        <p:spPr bwMode="auto">
          <a:xfrm>
            <a:off x="1483413" y="1244451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>
            <a:extLst>
              <a:ext uri="{FF2B5EF4-FFF2-40B4-BE49-F238E27FC236}">
                <a16:creationId xmlns:a16="http://schemas.microsoft.com/office/drawing/2014/main" id="{E7E27105-3F30-1349-9529-33BC6F457719}"/>
              </a:ext>
            </a:extLst>
          </p:cNvPr>
          <p:cNvSpPr>
            <a:spLocks noChangeAspect="1"/>
          </p:cNvSpPr>
          <p:nvPr/>
        </p:nvSpPr>
        <p:spPr bwMode="auto">
          <a:xfrm>
            <a:off x="2361289" y="1244451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>
            <a:extLst>
              <a:ext uri="{FF2B5EF4-FFF2-40B4-BE49-F238E27FC236}">
                <a16:creationId xmlns:a16="http://schemas.microsoft.com/office/drawing/2014/main" id="{9AE16E60-6A81-B641-B27D-844EA77B98AD}"/>
              </a:ext>
            </a:extLst>
          </p:cNvPr>
          <p:cNvSpPr>
            <a:spLocks noChangeAspect="1"/>
          </p:cNvSpPr>
          <p:nvPr/>
        </p:nvSpPr>
        <p:spPr bwMode="auto">
          <a:xfrm>
            <a:off x="3885212" y="1226511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>
            <a:extLst>
              <a:ext uri="{FF2B5EF4-FFF2-40B4-BE49-F238E27FC236}">
                <a16:creationId xmlns:a16="http://schemas.microsoft.com/office/drawing/2014/main" id="{33CB287F-1B5B-AD4E-9DA2-79CC4797FA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6498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>
            <a:extLst>
              <a:ext uri="{FF2B5EF4-FFF2-40B4-BE49-F238E27FC236}">
                <a16:creationId xmlns:a16="http://schemas.microsoft.com/office/drawing/2014/main" id="{3806F205-1FF0-A44A-A147-72850810E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6122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406">
            <a:extLst>
              <a:ext uri="{FF2B5EF4-FFF2-40B4-BE49-F238E27FC236}">
                <a16:creationId xmlns:a16="http://schemas.microsoft.com/office/drawing/2014/main" id="{8AFED5CD-76BE-A84F-A5B8-4359C7687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5921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7">
            <a:extLst>
              <a:ext uri="{FF2B5EF4-FFF2-40B4-BE49-F238E27FC236}">
                <a16:creationId xmlns:a16="http://schemas.microsoft.com/office/drawing/2014/main" id="{BF3DF15B-AB87-A440-A3E7-8CB2F9239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8895" y="1775921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410">
            <a:extLst>
              <a:ext uri="{FF2B5EF4-FFF2-40B4-BE49-F238E27FC236}">
                <a16:creationId xmlns:a16="http://schemas.microsoft.com/office/drawing/2014/main" id="{FFC3387C-27D5-3B4A-A2A3-72DAE5B6DC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54432" y="1226511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28" name="Line 411">
            <a:extLst>
              <a:ext uri="{FF2B5EF4-FFF2-40B4-BE49-F238E27FC236}">
                <a16:creationId xmlns:a16="http://schemas.microsoft.com/office/drawing/2014/main" id="{30FC193B-1327-D740-814D-75DA319C2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797062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9" name="Line 413">
            <a:extLst>
              <a:ext uri="{FF2B5EF4-FFF2-40B4-BE49-F238E27FC236}">
                <a16:creationId xmlns:a16="http://schemas.microsoft.com/office/drawing/2014/main" id="{4018F795-EDF6-4540-9E97-A8D29BDC63B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74365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4">
            <a:extLst>
              <a:ext uri="{FF2B5EF4-FFF2-40B4-BE49-F238E27FC236}">
                <a16:creationId xmlns:a16="http://schemas.microsoft.com/office/drawing/2014/main" id="{773CF921-093C-6743-AC42-D6BA06F923C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365306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5">
            <a:extLst>
              <a:ext uri="{FF2B5EF4-FFF2-40B4-BE49-F238E27FC236}">
                <a16:creationId xmlns:a16="http://schemas.microsoft.com/office/drawing/2014/main" id="{43F677CB-EB84-3F47-9407-474C1C08988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8352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6">
            <a:extLst>
              <a:ext uri="{FF2B5EF4-FFF2-40B4-BE49-F238E27FC236}">
                <a16:creationId xmlns:a16="http://schemas.microsoft.com/office/drawing/2014/main" id="{E964BF6B-8692-CD40-B179-3EB046D10D8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7446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7">
            <a:extLst>
              <a:ext uri="{FF2B5EF4-FFF2-40B4-BE49-F238E27FC236}">
                <a16:creationId xmlns:a16="http://schemas.microsoft.com/office/drawing/2014/main" id="{9D68AA1E-A2C8-F646-9F03-ED2D320AD54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51763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8">
            <a:extLst>
              <a:ext uri="{FF2B5EF4-FFF2-40B4-BE49-F238E27FC236}">
                <a16:creationId xmlns:a16="http://schemas.microsoft.com/office/drawing/2014/main" id="{6A944FE4-C051-494E-B04E-922C5FA9E7C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306369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9">
            <a:extLst>
              <a:ext uri="{FF2B5EF4-FFF2-40B4-BE49-F238E27FC236}">
                <a16:creationId xmlns:a16="http://schemas.microsoft.com/office/drawing/2014/main" id="{DC00F17B-813B-B348-9157-A45A9CF5779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19759" y="233205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20">
            <a:extLst>
              <a:ext uri="{FF2B5EF4-FFF2-40B4-BE49-F238E27FC236}">
                <a16:creationId xmlns:a16="http://schemas.microsoft.com/office/drawing/2014/main" id="{CB834BE8-501D-F948-87D4-3CDEE16B948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9731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Rectangle 421">
            <a:extLst>
              <a:ext uri="{FF2B5EF4-FFF2-40B4-BE49-F238E27FC236}">
                <a16:creationId xmlns:a16="http://schemas.microsoft.com/office/drawing/2014/main" id="{2ED9BF4C-0EFC-3E4A-B6CD-ECE79F8B4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81969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409">
            <a:extLst>
              <a:ext uri="{FF2B5EF4-FFF2-40B4-BE49-F238E27FC236}">
                <a16:creationId xmlns:a16="http://schemas.microsoft.com/office/drawing/2014/main" id="{D39476AC-AEAE-1842-AE50-717C56E4F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7491" y="1775921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 422">
            <a:extLst>
              <a:ext uri="{FF2B5EF4-FFF2-40B4-BE49-F238E27FC236}">
                <a16:creationId xmlns:a16="http://schemas.microsoft.com/office/drawing/2014/main" id="{CC3ED302-C35A-7E49-9F7E-6A11209FE3A2}"/>
              </a:ext>
            </a:extLst>
          </p:cNvPr>
          <p:cNvSpPr>
            <a:spLocks noChangeAspect="1"/>
          </p:cNvSpPr>
          <p:nvPr/>
        </p:nvSpPr>
        <p:spPr bwMode="auto">
          <a:xfrm>
            <a:off x="7038746" y="1219783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423" descr="Wide upward diagonal">
            <a:extLst>
              <a:ext uri="{FF2B5EF4-FFF2-40B4-BE49-F238E27FC236}">
                <a16:creationId xmlns:a16="http://schemas.microsoft.com/office/drawing/2014/main" id="{6E5B736B-0C4C-EF47-B697-7B1EBCAAB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3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1" name="Rectangle 426">
            <a:extLst>
              <a:ext uri="{FF2B5EF4-FFF2-40B4-BE49-F238E27FC236}">
                <a16:creationId xmlns:a16="http://schemas.microsoft.com/office/drawing/2014/main" id="{2F92AD51-900A-C640-8BAC-5E957811C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2" y="1775921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33">
            <a:extLst>
              <a:ext uri="{FF2B5EF4-FFF2-40B4-BE49-F238E27FC236}">
                <a16:creationId xmlns:a16="http://schemas.microsoft.com/office/drawing/2014/main" id="{9FC076A2-AB26-C042-81A8-81FAB3F3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20543" y="1760223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08">
            <a:extLst>
              <a:ext uri="{FF2B5EF4-FFF2-40B4-BE49-F238E27FC236}">
                <a16:creationId xmlns:a16="http://schemas.microsoft.com/office/drawing/2014/main" id="{9CA9E588-D406-E340-A6C7-F28E5C5C40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4413" y="1775921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Line 434">
            <a:extLst>
              <a:ext uri="{FF2B5EF4-FFF2-40B4-BE49-F238E27FC236}">
                <a16:creationId xmlns:a16="http://schemas.microsoft.com/office/drawing/2014/main" id="{C4ABADE9-D0AD-F94B-9CDC-DD43B96C3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51543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Text Box 410">
            <a:extLst>
              <a:ext uri="{FF2B5EF4-FFF2-40B4-BE49-F238E27FC236}">
                <a16:creationId xmlns:a16="http://schemas.microsoft.com/office/drawing/2014/main" id="{5AE69997-1C5E-6340-8D28-385793BBD54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5647" y="1205607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sp>
        <p:nvSpPr>
          <p:cNvPr id="46" name="Rectangle 423" descr="Wide upward diagonal">
            <a:extLst>
              <a:ext uri="{FF2B5EF4-FFF2-40B4-BE49-F238E27FC236}">
                <a16:creationId xmlns:a16="http://schemas.microsoft.com/office/drawing/2014/main" id="{F6A21A00-474C-7849-9D1A-637265ADA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7209" y="1788336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7" name="Rectangle 426">
            <a:extLst>
              <a:ext uri="{FF2B5EF4-FFF2-40B4-BE49-F238E27FC236}">
                <a16:creationId xmlns:a16="http://schemas.microsoft.com/office/drawing/2014/main" id="{35726C7D-745A-054F-88CB-EB57C2C1A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6696" y="1775921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88F2D0-8D5B-2F4E-835D-DE638114E024}"/>
              </a:ext>
            </a:extLst>
          </p:cNvPr>
          <p:cNvCxnSpPr>
            <a:cxnSpLocks/>
          </p:cNvCxnSpPr>
          <p:nvPr/>
        </p:nvCxnSpPr>
        <p:spPr bwMode="auto">
          <a:xfrm flipV="1">
            <a:off x="1483413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11ABE7-6692-7341-9CF1-20DC15B80F5D}"/>
              </a:ext>
            </a:extLst>
          </p:cNvPr>
          <p:cNvSpPr txBox="1"/>
          <p:nvPr/>
        </p:nvSpPr>
        <p:spPr>
          <a:xfrm>
            <a:off x="1031378" y="303566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692D83-1A91-DB45-955C-75E806CAD3E3}"/>
              </a:ext>
            </a:extLst>
          </p:cNvPr>
          <p:cNvCxnSpPr>
            <a:cxnSpLocks/>
          </p:cNvCxnSpPr>
          <p:nvPr/>
        </p:nvCxnSpPr>
        <p:spPr bwMode="auto">
          <a:xfrm flipV="1">
            <a:off x="8531986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4C9BBE3-A676-3C4A-842C-C7153FE48D18}"/>
              </a:ext>
            </a:extLst>
          </p:cNvPr>
          <p:cNvSpPr txBox="1"/>
          <p:nvPr/>
        </p:nvSpPr>
        <p:spPr>
          <a:xfrm>
            <a:off x="7481664" y="30331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69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Malloc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0369"/>
            <a:ext cx="6229888" cy="47727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==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60248-76CD-3D40-929E-DAC935F3F2C7}"/>
              </a:ext>
            </a:extLst>
          </p:cNvPr>
          <p:cNvSpPr/>
          <p:nvPr/>
        </p:nvSpPr>
        <p:spPr>
          <a:xfrm>
            <a:off x="6275033" y="1905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m)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*((n+m-1)/m)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3521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Free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28406"/>
            <a:ext cx="5489301" cy="25567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payload_to_header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96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dirty="0">
                <a:cs typeface="Calibri" panose="020F0502020204030204" pitchFamily="34" charset="0"/>
              </a:rPr>
              <a:t>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GB" dirty="0">
                <a:cs typeface="Calibri" panose="020F0502020204030204" pitchFamily="34" charset="0"/>
              </a:rPr>
              <a:t>, 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cs typeface="Calibri" panose="020F0502020204030204" pitchFamily="34" charset="0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313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802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16, have 4 spare bits</a:t>
            </a:r>
          </a:p>
        </p:txBody>
      </p:sp>
    </p:spTree>
    <p:extLst>
      <p:ext uri="{BB962C8B-B14F-4D97-AF65-F5344CB8AC3E}">
        <p14:creationId xmlns:p14="http://schemas.microsoft.com/office/powerpoint/2010/main" val="379352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930082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072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39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110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</a:t>
            </a:r>
          </a:p>
        </p:txBody>
      </p:sp>
    </p:spTree>
    <p:extLst>
      <p:ext uri="{BB962C8B-B14F-4D97-AF65-F5344CB8AC3E}">
        <p14:creationId xmlns:p14="http://schemas.microsoft.com/office/powerpoint/2010/main" val="454359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275972632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/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63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721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625664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longs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malloc(n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</a:t>
            </a:r>
            <a:r>
              <a:rPr lang="da-DK" sz="1600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p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038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3779" y="4372761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2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find adjacent blocks according to memory order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712C88-8A46-234C-B0CD-8E23918B603B}"/>
              </a:ext>
            </a:extLst>
          </p:cNvPr>
          <p:cNvCxnSpPr/>
          <p:nvPr/>
        </p:nvCxnSpPr>
        <p:spPr bwMode="auto">
          <a:xfrm>
            <a:off x="1143000" y="3505200"/>
            <a:ext cx="455612" cy="304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C30A4A-5BCE-7543-82DA-21BD3D18A6DB}"/>
              </a:ext>
            </a:extLst>
          </p:cNvPr>
          <p:cNvSpPr txBox="1"/>
          <p:nvPr/>
        </p:nvSpPr>
        <p:spPr>
          <a:xfrm>
            <a:off x="386309" y="318333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011742718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081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1920263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</p:spTree>
    <p:extLst>
      <p:ext uri="{BB962C8B-B14F-4D97-AF65-F5344CB8AC3E}">
        <p14:creationId xmlns:p14="http://schemas.microsoft.com/office/powerpoint/2010/main" val="44778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98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424208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2912364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1638071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3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651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255E-6881-3849-B0EE-465B4567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DE92-69BD-1646-BA5B-4E66DFD0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mm-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Manages fixed size heap</a:t>
            </a:r>
          </a:p>
          <a:p>
            <a:pPr lvl="1"/>
            <a:r>
              <a:rPr lang="en-US" dirty="0"/>
              <a:t>Functions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Based on </a:t>
            </a:r>
            <a:r>
              <a:rPr lang="en-US" i="1" dirty="0"/>
              <a:t>words</a:t>
            </a:r>
            <a:r>
              <a:rPr lang="en-US" dirty="0"/>
              <a:t> of 8-bytes each</a:t>
            </a:r>
          </a:p>
          <a:p>
            <a:pPr lvl="1"/>
            <a:r>
              <a:rPr lang="en-US" dirty="0"/>
              <a:t>Pointers returned by malloc are double-word aligned</a:t>
            </a:r>
          </a:p>
          <a:p>
            <a:pPr lvl="2"/>
            <a:r>
              <a:rPr lang="en-US" dirty="0"/>
              <a:t>Double word = 2 words</a:t>
            </a:r>
          </a:p>
          <a:p>
            <a:pPr lvl="1"/>
            <a:r>
              <a:rPr lang="en-US" dirty="0"/>
              <a:t>Compile and run tests with command interpreter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896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829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 marL="0" indent="0">
                  <a:lnSpc>
                    <a:spcPct val="95000"/>
                  </a:lnSpc>
                  <a:buNone/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153" t="-120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762000" y="1949450"/>
            <a:ext cx="39014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16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762000" y="2496632"/>
            <a:ext cx="66105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32-48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762000" y="3048000"/>
            <a:ext cx="7176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64–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inf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1354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0" name="Line 73">
            <a:extLst>
              <a:ext uri="{FF2B5EF4-FFF2-40B4-BE49-F238E27FC236}">
                <a16:creationId xmlns:a16="http://schemas.microsoft.com/office/drawing/2014/main" id="{FAEDB9E4-B517-804A-9957-FF8BB1F88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03871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73">
            <a:extLst>
              <a:ext uri="{FF2B5EF4-FFF2-40B4-BE49-F238E27FC236}">
                <a16:creationId xmlns:a16="http://schemas.microsoft.com/office/drawing/2014/main" id="{96664BBA-00C9-EE4E-ABAE-CCFF5C1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09420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73">
            <a:extLst>
              <a:ext uri="{FF2B5EF4-FFF2-40B4-BE49-F238E27FC236}">
                <a16:creationId xmlns:a16="http://schemas.microsoft.com/office/drawing/2014/main" id="{1D303E60-79D9-A744-AC05-E0C9C0A12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08453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73">
            <a:extLst>
              <a:ext uri="{FF2B5EF4-FFF2-40B4-BE49-F238E27FC236}">
                <a16:creationId xmlns:a16="http://schemas.microsoft.com/office/drawing/2014/main" id="{58B6F018-8406-2045-AFB9-8B572EF4C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63943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73">
            <a:extLst>
              <a:ext uri="{FF2B5EF4-FFF2-40B4-BE49-F238E27FC236}">
                <a16:creationId xmlns:a16="http://schemas.microsoft.com/office/drawing/2014/main" id="{1B40C92C-1302-6E4B-B868-4C1D7B426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65156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Rectangle 30">
            <a:extLst>
              <a:ext uri="{FF2B5EF4-FFF2-40B4-BE49-F238E27FC236}">
                <a16:creationId xmlns:a16="http://schemas.microsoft.com/office/drawing/2014/main" id="{59E5CB06-EF03-9D4F-8D97-E6ED6DA03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0">
            <a:extLst>
              <a:ext uri="{FF2B5EF4-FFF2-40B4-BE49-F238E27FC236}">
                <a16:creationId xmlns:a16="http://schemas.microsoft.com/office/drawing/2014/main" id="{A9153B07-04AF-0B40-86EE-EE618173E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3">
            <a:extLst>
              <a:ext uri="{FF2B5EF4-FFF2-40B4-BE49-F238E27FC236}">
                <a16:creationId xmlns:a16="http://schemas.microsoft.com/office/drawing/2014/main" id="{747E1DC1-DBD4-754A-8F92-0EE96D50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24">
            <a:extLst>
              <a:ext uri="{FF2B5EF4-FFF2-40B4-BE49-F238E27FC236}">
                <a16:creationId xmlns:a16="http://schemas.microsoft.com/office/drawing/2014/main" id="{396026B9-BE23-B944-9884-E9EDCA29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F137678E-A405-054B-8F27-5395BF2B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26">
            <a:extLst>
              <a:ext uri="{FF2B5EF4-FFF2-40B4-BE49-F238E27FC236}">
                <a16:creationId xmlns:a16="http://schemas.microsoft.com/office/drawing/2014/main" id="{57D0960A-F89C-704E-BE8A-420C00A6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73">
            <a:extLst>
              <a:ext uri="{FF2B5EF4-FFF2-40B4-BE49-F238E27FC236}">
                <a16:creationId xmlns:a16="http://schemas.microsoft.com/office/drawing/2014/main" id="{ACC07793-DA17-2B4A-B4E8-BBB84CD27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3712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73">
            <a:extLst>
              <a:ext uri="{FF2B5EF4-FFF2-40B4-BE49-F238E27FC236}">
                <a16:creationId xmlns:a16="http://schemas.microsoft.com/office/drawing/2014/main" id="{DCC20C0B-1B79-EB40-8AAA-66D1B645F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1540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3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 </a:t>
            </a:r>
            <a:r>
              <a:rPr lang="en-GB" dirty="0"/>
              <a:t>(i.e., first fit)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appropriate size class.</a:t>
            </a:r>
          </a:p>
        </p:txBody>
      </p:sp>
    </p:spTree>
    <p:extLst>
      <p:ext uri="{BB962C8B-B14F-4D97-AF65-F5344CB8AC3E}">
        <p14:creationId xmlns:p14="http://schemas.microsoft.com/office/powerpoint/2010/main" val="3938288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 vs. non-</a:t>
            </a:r>
            <a:r>
              <a:rPr lang="en-GB" dirty="0" err="1"/>
              <a:t>seglist</a:t>
            </a:r>
            <a:r>
              <a:rPr lang="en-GB" dirty="0"/>
              <a:t> allocators (both with first-fit)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 vs. linear time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190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</a:t>
            </a:r>
            <a:r>
              <a:rPr lang="en-GB" i="1" dirty="0"/>
              <a:t>The Art of Computer Programming, </a:t>
            </a:r>
            <a:r>
              <a:rPr lang="en-GB" dirty="0" err="1"/>
              <a:t>vol</a:t>
            </a:r>
            <a:r>
              <a:rPr lang="en-GB" dirty="0"/>
              <a:t> 1, 3</a:t>
            </a:r>
            <a:r>
              <a:rPr lang="en-GB" baseline="30000" dirty="0"/>
              <a:t>rd</a:t>
            </a:r>
            <a:r>
              <a:rPr lang="en-GB" dirty="0"/>
              <a:t> edition, Addison Wesley, 1997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729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35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8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8550928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84892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2742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Visualization Conventions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8-byte words as squares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14422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78460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988644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What gets decremented?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(See next slide)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7761114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</a:t>
            </a:r>
            <a:r>
              <a:rPr lang="en-US" sz="1800" dirty="0">
                <a:latin typeface="Courier New" pitchFamily="49" charset="0"/>
              </a:rPr>
              <a:t>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1119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Same effect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size--;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(*size)--;</a:t>
            </a:r>
            <a:endParaRPr lang="en-GB" dirty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88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588430333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  <p:extLst>
      <p:ext uri="{BB962C8B-B14F-4D97-AF65-F5344CB8AC3E}">
        <p14:creationId xmlns:p14="http://schemas.microsoft.com/office/powerpoint/2010/main" val="4256177468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  <p:extLst>
      <p:ext uri="{BB962C8B-B14F-4D97-AF65-F5344CB8AC3E}">
        <p14:creationId xmlns:p14="http://schemas.microsoft.com/office/powerpoint/2010/main" val="3483317768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00990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  <a:br>
              <a:rPr lang="en-GB" dirty="0"/>
            </a:br>
            <a:r>
              <a:rPr lang="en-GB" dirty="0"/>
              <a:t>(Conceptual)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3214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680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17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74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</a:t>
            </a:r>
            <a:r>
              <a:rPr lang="en-GB" altLang="zh-CN" dirty="0"/>
              <a:t> explicitly free memory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655297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  <p:extLst>
      <p:ext uri="{BB962C8B-B14F-4D97-AF65-F5344CB8AC3E}">
        <p14:creationId xmlns:p14="http://schemas.microsoft.com/office/powerpoint/2010/main" val="3783717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  <p:extLst>
      <p:ext uri="{BB962C8B-B14F-4D97-AF65-F5344CB8AC3E}">
        <p14:creationId xmlns:p14="http://schemas.microsoft.com/office/powerpoint/2010/main" val="4215699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  <p:extLst>
      <p:ext uri="{BB962C8B-B14F-4D97-AF65-F5344CB8AC3E}">
        <p14:creationId xmlns:p14="http://schemas.microsoft.com/office/powerpoint/2010/main" val="1115931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42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  <p:extLst>
      <p:ext uri="{BB962C8B-B14F-4D97-AF65-F5344CB8AC3E}">
        <p14:creationId xmlns:p14="http://schemas.microsoft.com/office/powerpoint/2010/main" val="305871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</a:t>
            </a:r>
            <a:r>
              <a:rPr lang="en-US" altLang="zh-CN" dirty="0"/>
              <a:t>Pseudocode</a:t>
            </a:r>
            <a:endParaRPr lang="en-GB" dirty="0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53268316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14227</TotalTime>
  <Words>7519</Words>
  <Application>Microsoft Office PowerPoint</Application>
  <PresentationFormat>全屏显示(4:3)</PresentationFormat>
  <Paragraphs>1759</Paragraphs>
  <Slides>103</Slides>
  <Notes>87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3" baseType="lpstr">
      <vt:lpstr>Arial</vt:lpstr>
      <vt:lpstr>Arial Narrow</vt:lpstr>
      <vt:lpstr>Calibri</vt:lpstr>
      <vt:lpstr>Cambria Math</vt:lpstr>
      <vt:lpstr>Courier New</vt:lpstr>
      <vt:lpstr>Helvetica</vt:lpstr>
      <vt:lpstr>Times New Roman</vt:lpstr>
      <vt:lpstr>Wingdings</vt:lpstr>
      <vt:lpstr>Wingdings 2</vt:lpstr>
      <vt:lpstr>template2007</vt:lpstr>
      <vt:lpstr>Dynamic Memory Allocation  Introduction to Computer Systems  22nd Lecture, Nov. 28 , 2022</vt:lpstr>
      <vt:lpstr>Today</vt:lpstr>
      <vt:lpstr>Dynamic Memory Allocation </vt:lpstr>
      <vt:lpstr>Dynamic Memory Allocation</vt:lpstr>
      <vt:lpstr>The malloc Package</vt:lpstr>
      <vt:lpstr>malloc Example</vt:lpstr>
      <vt:lpstr>Sample Implementation</vt:lpstr>
      <vt:lpstr>Visualization Conventions</vt:lpstr>
      <vt:lpstr>Allocation Example (Conceptual)</vt:lpstr>
      <vt:lpstr>Constraints</vt:lpstr>
      <vt:lpstr>Performance Goal: Throughput</vt:lpstr>
      <vt:lpstr>Performance Goal: Minimize Overhead</vt:lpstr>
      <vt:lpstr>Benchmark Example</vt:lpstr>
      <vt:lpstr>Benchmark Visualization</vt:lpstr>
      <vt:lpstr>Full Benchmark Behavior</vt:lpstr>
      <vt:lpstr>Fragmentation</vt:lpstr>
      <vt:lpstr>Internal Fragmentation</vt:lpstr>
      <vt:lpstr>Internal Fragmentation Effect</vt:lpstr>
      <vt:lpstr>External Fragmentation</vt:lpstr>
      <vt:lpstr>External Fragmentation Effect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Data Structures</vt:lpstr>
      <vt:lpstr>Implicit List: Header access</vt:lpstr>
      <vt:lpstr>Implicit List: Traversing list</vt:lpstr>
      <vt:lpstr>Implicit List: Finding a Free Block</vt:lpstr>
      <vt:lpstr>Implicit List: Finding a Free Block</vt:lpstr>
      <vt:lpstr>Comparing Strategies</vt:lpstr>
      <vt:lpstr>Implicit List: Allocating in Free Block</vt:lpstr>
      <vt:lpstr>Implicit List: Splitting Free Block</vt:lpstr>
      <vt:lpstr>Implicit List: Freeing a Block</vt:lpstr>
      <vt:lpstr>Implicit List: Coalescing</vt:lpstr>
      <vt:lpstr>Implicit List: Coalescing</vt:lpstr>
      <vt:lpstr>Implicit List: Bidirectional Coalescing </vt:lpstr>
      <vt:lpstr>Implementation with Footers</vt:lpstr>
      <vt:lpstr>Implementation with Footers</vt:lpstr>
      <vt:lpstr>Splitting Free Block: Full Version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Heap Structure</vt:lpstr>
      <vt:lpstr>Top-Level Malloc Code</vt:lpstr>
      <vt:lpstr>Top-Level Free Code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Today</vt:lpstr>
      <vt:lpstr>Memory-Related Perils and Pitfalls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C operators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Pseudocode</vt:lpstr>
      <vt:lpstr>Conservative Mark &amp; Sweep in C</vt:lpstr>
      <vt:lpstr>Supplemental slides</vt:lpstr>
      <vt:lpstr>C Pointer Declarations: Test Yourself!</vt:lpstr>
      <vt:lpstr>Parsing:  int (*(*f())[13])()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JUNLIN</cp:lastModifiedBy>
  <cp:revision>669</cp:revision>
  <cp:lastPrinted>1999-09-20T15:19:18Z</cp:lastPrinted>
  <dcterms:created xsi:type="dcterms:W3CDTF">2012-10-29T21:36:53Z</dcterms:created>
  <dcterms:modified xsi:type="dcterms:W3CDTF">2022-11-28T02:55:35Z</dcterms:modified>
</cp:coreProperties>
</file>