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03" r:id="rId2"/>
    <p:sldId id="278" r:id="rId3"/>
    <p:sldId id="257" r:id="rId4"/>
    <p:sldId id="550" r:id="rId5"/>
    <p:sldId id="547" r:id="rId6"/>
    <p:sldId id="551" r:id="rId7"/>
    <p:sldId id="556" r:id="rId8"/>
    <p:sldId id="558" r:id="rId9"/>
    <p:sldId id="561" r:id="rId10"/>
    <p:sldId id="549" r:id="rId11"/>
    <p:sldId id="575" r:id="rId12"/>
    <p:sldId id="574" r:id="rId13"/>
    <p:sldId id="576" r:id="rId14"/>
    <p:sldId id="577" r:id="rId15"/>
    <p:sldId id="578" r:id="rId16"/>
    <p:sldId id="579" r:id="rId17"/>
    <p:sldId id="5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el" initials="A" lastIdx="1" clrIdx="0">
    <p:extLst>
      <p:ext uri="{19B8F6BF-5375-455C-9EA6-DF929625EA0E}">
        <p15:presenceInfo xmlns:p15="http://schemas.microsoft.com/office/powerpoint/2012/main" userId="Ab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012"/>
    <a:srgbClr val="F86464"/>
    <a:srgbClr val="424B50"/>
    <a:srgbClr val="FFFBF0"/>
    <a:srgbClr val="9D2932"/>
    <a:srgbClr val="A88462"/>
    <a:srgbClr val="CA6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4" autoAdjust="0"/>
    <p:restoredTop sz="94660"/>
  </p:normalViewPr>
  <p:slideViewPr>
    <p:cSldViewPr snapToGrid="0">
      <p:cViewPr varScale="1">
        <p:scale>
          <a:sx n="61" d="100"/>
          <a:sy n="61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335DE-0AF1-4C32-ADC9-BB6C0F79DB43}" type="datetimeFigureOut">
              <a:rPr lang="zh-CN" altLang="en-US" smtClean="0"/>
              <a:pPr/>
              <a:t>2022/11/22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5E0D1-C0AD-4163-AFAD-DACC5FBA08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82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5EBC-AFAA-4569-98F5-2A6839A178F4}" type="datetime1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8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2400-5244-43C0-AA40-1BC54657C48A}" type="datetime1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4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3C8-482D-4593-802E-BCB72BD84E60}" type="datetime1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8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6C62-9CC2-4E5C-AB0E-713FBE886CF5}" type="datetime1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55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FADA-4F4F-4116-99C3-4FA98F107FF9}" type="datetime1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08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F5D-1673-4884-A2A6-D7452724FE45}" type="datetime1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0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7F08-9BAF-44B6-AD7A-FBF1B8EBE176}" type="datetime1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93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08E6-9CD0-4F3F-A2A4-55A46D333D61}" type="datetime1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80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55C2-3364-4168-99F0-57253A9302EC}" type="datetime1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9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A772-8355-4DD7-9AA4-CF1A2670232B}" type="datetime1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67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东北师大附中北大清华校友会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2B83-9D61-410D-A958-84BCC92D38D3}" type="datetime1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3F223-ACDC-444D-B29B-39E88C09334F}" type="datetime1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35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defRPr>
            </a:lvl1pPr>
          </a:lstStyle>
          <a:p>
            <a:fld id="{49E9C331-3CFB-43E5-82DC-7C71A20A9CC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28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-1" y="1691973"/>
            <a:ext cx="919469" cy="2461865"/>
            <a:chOff x="10529580" y="-19050"/>
            <a:chExt cx="919469" cy="2461865"/>
          </a:xfrm>
        </p:grpSpPr>
        <p:sp>
          <p:nvSpPr>
            <p:cNvPr id="6" name="矩形 5"/>
            <p:cNvSpPr/>
            <p:nvPr/>
          </p:nvSpPr>
          <p:spPr>
            <a:xfrm>
              <a:off x="10529580" y="-19050"/>
              <a:ext cx="919469" cy="2380744"/>
            </a:xfrm>
            <a:prstGeom prst="rect">
              <a:avLst/>
            </a:prstGeom>
            <a:solidFill>
              <a:srgbClr val="8B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B0012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844195" y="134491"/>
              <a:ext cx="538609" cy="2308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300" b="1" dirty="0">
                  <a:solidFill>
                    <a:schemeClr val="bg1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  <a:cs typeface="Arial" panose="020B0604020202020204" pitchFamily="34" charset="0"/>
                </a:rPr>
                <a:t>Peking University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19468" y="1451184"/>
            <a:ext cx="51765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latin typeface="汉仪特细等线简" panose="02010604000101010101" pitchFamily="2" charset="-122"/>
                <a:ea typeface="汉仪特细等线简" panose="02010604000101010101" pitchFamily="2" charset="-122"/>
                <a:cs typeface="Arial" panose="020B0604020202020204" pitchFamily="34" charset="0"/>
              </a:rPr>
              <a:t>虚拟内存（</a:t>
            </a:r>
            <a:r>
              <a:rPr lang="en-US" altLang="zh-CN" sz="6000" b="1" dirty="0">
                <a:latin typeface="汉仪特细等线简" panose="02010604000101010101" pitchFamily="2" charset="-122"/>
                <a:ea typeface="汉仪特细等线简" panose="0201060400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6000" b="1" dirty="0">
                <a:latin typeface="汉仪特细等线简" panose="02010604000101010101" pitchFamily="2" charset="-122"/>
                <a:ea typeface="汉仪特细等线简" panose="02010604000101010101" pitchFamily="2" charset="-122"/>
                <a:cs typeface="Arial" panose="020B0604020202020204" pitchFamily="34" charset="0"/>
              </a:rPr>
              <a:t>）</a:t>
            </a:r>
            <a:endParaRPr lang="en-US" altLang="zh-CN" sz="6000" b="1" dirty="0">
              <a:latin typeface="汉仪特细等线简" panose="02010604000101010101" pitchFamily="2" charset="-122"/>
              <a:ea typeface="汉仪特细等线简" panose="0201060400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6000" b="1" dirty="0">
                <a:latin typeface="汉仪特细等线简" panose="02010604000101010101" pitchFamily="2" charset="-122"/>
                <a:ea typeface="汉仪特细等线简" panose="02010604000101010101" pitchFamily="2" charset="-122"/>
                <a:cs typeface="Arial" panose="020B0604020202020204" pitchFamily="34" charset="0"/>
              </a:rPr>
              <a:t>张海墨</a:t>
            </a:r>
            <a:endParaRPr lang="en-US" altLang="zh-CN" sz="6000" b="1" dirty="0">
              <a:latin typeface="汉仪特细等线简" panose="02010604000101010101" pitchFamily="2" charset="-122"/>
              <a:ea typeface="汉仪特细等线简" panose="0201060400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28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915" y="1040319"/>
            <a:ext cx="3570208" cy="1736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0"/>
              </a:lnSpc>
            </a:pPr>
            <a:r>
              <a:rPr lang="zh-CN" altLang="en-US" sz="6600" b="1" dirty="0">
                <a:solidFill>
                  <a:srgbClr val="8B0012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  <a:cs typeface="Arial" panose="020B0604020202020204" pitchFamily="34" charset="0"/>
              </a:rPr>
              <a:t>地址翻译</a:t>
            </a:r>
            <a:endParaRPr lang="en-US" altLang="zh-CN" sz="6600" b="1" dirty="0">
              <a:solidFill>
                <a:srgbClr val="8B0012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7490" y="284202"/>
            <a:ext cx="41857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Part three</a:t>
            </a:r>
            <a:endParaRPr lang="zh-CN" altLang="en-US" sz="6600" b="1" dirty="0">
              <a:solidFill>
                <a:schemeClr val="bg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210800" y="-19050"/>
            <a:ext cx="1238250" cy="2461865"/>
            <a:chOff x="10210800" y="-19050"/>
            <a:chExt cx="1238250" cy="2461865"/>
          </a:xfrm>
        </p:grpSpPr>
        <p:sp>
          <p:nvSpPr>
            <p:cNvPr id="12" name="矩形 11"/>
            <p:cNvSpPr/>
            <p:nvPr/>
          </p:nvSpPr>
          <p:spPr>
            <a:xfrm>
              <a:off x="10210800" y="-19050"/>
              <a:ext cx="1238250" cy="2380744"/>
            </a:xfrm>
            <a:prstGeom prst="rect">
              <a:avLst/>
            </a:prstGeom>
            <a:solidFill>
              <a:srgbClr val="8B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B001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34135" y="53370"/>
              <a:ext cx="693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b="1" dirty="0">
                <a:solidFill>
                  <a:schemeClr val="bg1"/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  <a:cs typeface="Arial" panose="020B060402020202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844195" y="134491"/>
              <a:ext cx="538609" cy="2308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300" b="1" dirty="0">
                  <a:solidFill>
                    <a:schemeClr val="bg1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  <a:cs typeface="Arial" panose="020B0604020202020204" pitchFamily="34" charset="0"/>
                </a:rPr>
                <a:t>Peking University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0800" y="2515234"/>
            <a:ext cx="1234439" cy="4342765"/>
          </a:xfrm>
          <a:prstGeom prst="rect">
            <a:avLst/>
          </a:prstGeom>
        </p:spPr>
      </p:pic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1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5A287-C79C-723E-73CC-205A35C6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7D50D41-A66A-32B6-C4F6-22ACDFF0B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2" y="493876"/>
            <a:ext cx="5575151" cy="4351338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0691DC-A840-DEA2-B57E-C3C244AA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F54857-8170-33FD-5332-9B913709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902EF6-AE29-5F31-6853-10692397E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54" y="493876"/>
            <a:ext cx="59618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4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CD1C2-96F3-6559-7E1F-01FBAF2B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31924" cy="1325563"/>
          </a:xfrm>
        </p:spPr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虚拟内存与高速缓存相结合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zh-CN" altLang="en-US" dirty="0"/>
              <a:t>省略</a:t>
            </a:r>
            <a:r>
              <a:rPr lang="en-US" altLang="zh-CN" dirty="0"/>
              <a:t>L2,L3</a:t>
            </a:r>
            <a:r>
              <a:rPr lang="zh-CN" altLang="en-US" dirty="0"/>
              <a:t>两级缓存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783D6C7-5C25-0404-0A63-9FA1CDA31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29" y="1690688"/>
            <a:ext cx="8263781" cy="4351338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2BAF0F-7F90-63E0-CEA2-13A13009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ECE8DB-53F4-3BBE-BE8C-10541DFE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37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230EE-EA20-4A7E-EB24-DBB1D904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67" y="365125"/>
            <a:ext cx="5927834" cy="57203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3.1</a:t>
            </a:r>
            <a:r>
              <a:rPr lang="zh-CN" altLang="en-US" dirty="0"/>
              <a:t>引发的问题</a:t>
            </a:r>
            <a:r>
              <a:rPr lang="en-US" altLang="zh-CN" dirty="0"/>
              <a:t>:</a:t>
            </a:r>
            <a:r>
              <a:rPr lang="zh-CN" altLang="en-US" dirty="0"/>
              <a:t>是否可以针对虚拟内存建立其自己的缓存</a:t>
            </a:r>
            <a:r>
              <a:rPr lang="en-US" altLang="zh-CN" dirty="0"/>
              <a:t>,</a:t>
            </a:r>
            <a:r>
              <a:rPr lang="zh-CN" altLang="en-US" dirty="0"/>
              <a:t>减小进入</a:t>
            </a:r>
            <a:r>
              <a:rPr lang="en-US" altLang="zh-CN" dirty="0"/>
              <a:t>L1</a:t>
            </a:r>
            <a:r>
              <a:rPr lang="zh-CN" altLang="en-US" dirty="0"/>
              <a:t>的几率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TLB:</a:t>
            </a:r>
            <a:r>
              <a:rPr lang="zh-CN" altLang="en-US" dirty="0"/>
              <a:t>位于</a:t>
            </a:r>
            <a:r>
              <a:rPr lang="en-US" altLang="zh-CN" dirty="0"/>
              <a:t>CPU</a:t>
            </a:r>
            <a:r>
              <a:rPr lang="zh-CN" altLang="en-US" dirty="0"/>
              <a:t>中</a:t>
            </a:r>
            <a:r>
              <a:rPr lang="en-US" altLang="zh-CN" dirty="0"/>
              <a:t>(</a:t>
            </a:r>
            <a:r>
              <a:rPr lang="zh-CN" altLang="en-US" dirty="0"/>
              <a:t>加速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TLBindex,TLBtag</a:t>
            </a:r>
            <a:r>
              <a:rPr lang="en-US" altLang="zh-CN" dirty="0"/>
              <a:t>(</a:t>
            </a:r>
            <a:r>
              <a:rPr lang="zh-CN" altLang="en-US" dirty="0"/>
              <a:t>多路组相连</a:t>
            </a:r>
            <a:r>
              <a:rPr lang="en-US" altLang="zh-CN" dirty="0"/>
              <a:t>,</a:t>
            </a:r>
            <a:r>
              <a:rPr lang="en-US" altLang="zh-CN" dirty="0" err="1"/>
              <a:t>valid+tag+PTE</a:t>
            </a:r>
            <a:r>
              <a:rPr lang="en-US" altLang="zh-CN" dirty="0"/>
              <a:t>)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命中率较高</a:t>
            </a:r>
            <a:r>
              <a:rPr lang="en-US" altLang="zh-CN" dirty="0"/>
              <a:t>:</a:t>
            </a:r>
            <a:r>
              <a:rPr lang="zh-CN" altLang="en-US" dirty="0"/>
              <a:t>还是局部性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9BE8A4-125B-D868-E05A-9D9720F8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41DF5E-C907-79AF-88CA-9A172C28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484FA0-B35C-FAD0-E2C1-5741D31335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2" y="183947"/>
            <a:ext cx="4593426" cy="30675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68DC8C-0113-6F23-ABBA-90F8034566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1" y="3557025"/>
            <a:ext cx="4539363" cy="30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73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669CE-0B25-4E8F-F441-70038F7A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76" y="365124"/>
            <a:ext cx="6872772" cy="609873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3.2 </a:t>
            </a:r>
            <a:r>
              <a:rPr lang="zh-CN" altLang="en-US" dirty="0"/>
              <a:t>一级页表</a:t>
            </a:r>
            <a:r>
              <a:rPr lang="zh-CN" altLang="en-US"/>
              <a:t>占用空间巨大</a:t>
            </a:r>
            <a:br>
              <a:rPr lang="en-US" altLang="zh-CN" dirty="0"/>
            </a:br>
            <a:r>
              <a:rPr lang="zh-CN" altLang="en-US" dirty="0"/>
              <a:t>多级页表</a:t>
            </a:r>
            <a:br>
              <a:rPr lang="en-US" altLang="zh-CN" dirty="0"/>
            </a:br>
            <a:r>
              <a:rPr lang="zh-CN" altLang="en-US" dirty="0"/>
              <a:t>优点</a:t>
            </a:r>
            <a:r>
              <a:rPr lang="en-US" altLang="zh-CN" dirty="0"/>
              <a:t>:</a:t>
            </a:r>
            <a:r>
              <a:rPr lang="zh-CN" altLang="en-US" dirty="0"/>
              <a:t>第</a:t>
            </a:r>
            <a:r>
              <a:rPr lang="en-US" altLang="zh-CN" dirty="0"/>
              <a:t>k</a:t>
            </a:r>
            <a:r>
              <a:rPr lang="zh-CN" altLang="en-US" dirty="0"/>
              <a:t>级页表</a:t>
            </a:r>
            <a:r>
              <a:rPr lang="en-US" altLang="zh-CN" dirty="0"/>
              <a:t>PTE</a:t>
            </a:r>
            <a:r>
              <a:rPr lang="zh-CN" altLang="en-US" dirty="0"/>
              <a:t>为空的</a:t>
            </a:r>
            <a:r>
              <a:rPr lang="en-US" altLang="zh-CN" dirty="0"/>
              <a:t>,</a:t>
            </a:r>
            <a:r>
              <a:rPr lang="zh-CN" altLang="en-US" dirty="0"/>
              <a:t>不用第</a:t>
            </a:r>
            <a:r>
              <a:rPr lang="en-US" altLang="zh-CN" dirty="0"/>
              <a:t>k+1</a:t>
            </a:r>
            <a:r>
              <a:rPr lang="zh-CN" altLang="en-US" dirty="0"/>
              <a:t>级页表</a:t>
            </a:r>
            <a:r>
              <a:rPr lang="en-US" altLang="zh-CN" dirty="0"/>
              <a:t>,</a:t>
            </a:r>
            <a:r>
              <a:rPr lang="zh-CN" altLang="en-US" dirty="0"/>
              <a:t>非一级页表可以不再主存中存储</a:t>
            </a:r>
            <a:br>
              <a:rPr lang="en-US" altLang="zh-CN" dirty="0"/>
            </a:br>
            <a:r>
              <a:rPr lang="zh-CN" altLang="en-US" dirty="0"/>
              <a:t>页表</a:t>
            </a:r>
            <a:r>
              <a:rPr lang="en-US" altLang="zh-CN" dirty="0"/>
              <a:t>(3.0</a:t>
            </a:r>
            <a:r>
              <a:rPr lang="zh-CN" altLang="en-US" dirty="0"/>
              <a:t>版本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zh-CN" altLang="en-US" dirty="0"/>
              <a:t>分为</a:t>
            </a:r>
            <a:r>
              <a:rPr lang="en-US" altLang="zh-CN" dirty="0"/>
              <a:t>k</a:t>
            </a:r>
            <a:r>
              <a:rPr lang="zh-CN" altLang="en-US" dirty="0"/>
              <a:t>级</a:t>
            </a:r>
            <a:r>
              <a:rPr lang="en-US" altLang="zh-CN" dirty="0"/>
              <a:t>,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k-1</a:t>
            </a:r>
            <a:r>
              <a:rPr lang="zh-CN" altLang="en-US" dirty="0"/>
              <a:t>级中改为存下一级页表首地址</a:t>
            </a:r>
            <a:br>
              <a:rPr lang="en-US" altLang="zh-CN" dirty="0"/>
            </a:br>
            <a:r>
              <a:rPr lang="en-US" altLang="zh-CN" dirty="0"/>
              <a:t>32</a:t>
            </a:r>
            <a:r>
              <a:rPr lang="zh-CN" altLang="en-US" dirty="0"/>
              <a:t>位机 </a:t>
            </a:r>
            <a:r>
              <a:rPr lang="en-US" altLang="zh-CN" dirty="0"/>
              <a:t>2</a:t>
            </a:r>
            <a:r>
              <a:rPr lang="zh-CN" altLang="en-US" dirty="0"/>
              <a:t>级页表</a:t>
            </a:r>
            <a:r>
              <a:rPr lang="en-US" altLang="zh-CN" dirty="0"/>
              <a:t>(10*2+12)</a:t>
            </a:r>
            <a:br>
              <a:rPr lang="en-US" altLang="zh-CN" dirty="0"/>
            </a:br>
            <a:r>
              <a:rPr lang="en-US" altLang="zh-CN" dirty="0"/>
              <a:t>64</a:t>
            </a:r>
            <a:r>
              <a:rPr lang="zh-CN" altLang="en-US" dirty="0"/>
              <a:t>位机 </a:t>
            </a:r>
            <a:r>
              <a:rPr lang="en-US" altLang="zh-CN" dirty="0"/>
              <a:t>4</a:t>
            </a:r>
            <a:r>
              <a:rPr lang="zh-CN" altLang="en-US" dirty="0"/>
              <a:t>级页表</a:t>
            </a:r>
            <a:r>
              <a:rPr lang="en-US" altLang="zh-CN" dirty="0"/>
              <a:t>(9*4+12)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1A8D592-B544-A654-CD82-3B1BBAF66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4307852" cy="3182007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D4DE4A-A074-4770-51A8-E3087BDE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9C4053-A1C4-0EC3-C149-CD467845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10984B-F1A1-C58A-EE6D-B2CE22D508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48" y="3279227"/>
            <a:ext cx="4382212" cy="345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83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7032742-0085-D0A2-3BB3-5352737C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B6CA7B-8B43-1BF9-6BA9-5E867707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5F0FDD-3B41-B733-C418-80E70D81D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248"/>
            <a:ext cx="5864772" cy="5486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0029CB-76BC-6AFF-F2ED-3B48E697D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00" y="296916"/>
            <a:ext cx="62302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8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2CE1A-0A60-108A-7C10-510E3598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16778"/>
          </a:xfrm>
        </p:spPr>
        <p:txBody>
          <a:bodyPr/>
          <a:lstStyle/>
          <a:p>
            <a:r>
              <a:rPr lang="zh-CN" altLang="en-US" dirty="0"/>
              <a:t>虚拟地址是</a:t>
            </a:r>
            <a:r>
              <a:rPr lang="zh-CN" altLang="en-US"/>
              <a:t>硬件异常（缺页）、</a:t>
            </a:r>
            <a:r>
              <a:rPr lang="zh-CN" altLang="en-US" dirty="0"/>
              <a:t>硬件</a:t>
            </a:r>
            <a:r>
              <a:rPr lang="zh-CN" altLang="en-US"/>
              <a:t>地址翻译（多级页表，快表）、</a:t>
            </a:r>
            <a:r>
              <a:rPr lang="zh-CN" altLang="en-US" dirty="0"/>
              <a:t>主存</a:t>
            </a:r>
            <a:r>
              <a:rPr lang="zh-CN" altLang="en-US"/>
              <a:t>、磁盘文件（命中）和内核软件（内核处理缺页）的</a:t>
            </a:r>
            <a:r>
              <a:rPr lang="zh-CN" altLang="en-US" dirty="0"/>
              <a:t>完美交互，它为每个进程提供了一个大的、一致的和私有的地址空间。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94D331-14B7-4EA7-F32E-E898985D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5826C5-1BA0-955D-CD48-4DF314D3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51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7363C9-C47F-4424-040F-9C6EB14A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D6A2E8-FAF9-A012-F138-C7879E63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BA7BC95-A2E6-EB2C-48C4-001F55EF6942}"/>
              </a:ext>
            </a:extLst>
          </p:cNvPr>
          <p:cNvSpPr txBox="1">
            <a:spLocks/>
          </p:cNvSpPr>
          <p:nvPr/>
        </p:nvSpPr>
        <p:spPr>
          <a:xfrm>
            <a:off x="2898986" y="3653579"/>
            <a:ext cx="7145867" cy="3793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谢谢大家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78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17158" y="422204"/>
            <a:ext cx="2162252" cy="280076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8800" b="1" dirty="0">
                <a:solidFill>
                  <a:schemeClr val="bg1">
                    <a:lumMod val="50000"/>
                  </a:scheme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  <a:cs typeface="Arial" panose="020B0604020202020204" pitchFamily="34" charset="0"/>
              </a:rPr>
              <a:t>目录</a:t>
            </a:r>
            <a:endParaRPr lang="en-US" altLang="zh-CN" sz="8800" b="1" dirty="0">
              <a:solidFill>
                <a:schemeClr val="bg1">
                  <a:lumMod val="50000"/>
                </a:schemeClr>
              </a:solidFill>
              <a:latin typeface="汉仪特细等线简" panose="02010604000101010101" pitchFamily="2" charset="-122"/>
              <a:ea typeface="汉仪特细等线简" panose="0201060400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9124" y="495300"/>
            <a:ext cx="5724644" cy="62674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  <a:cs typeface="Arial" panose="020B0604020202020204" pitchFamily="34" charset="0"/>
              </a:rPr>
              <a:t>一、地址空间（中存在的问题）（虚拟内存的必要性）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  <a:cs typeface="Arial" panose="020B0604020202020204" pitchFamily="34" charset="0"/>
              </a:rPr>
              <a:t>二、虚拟内存的作用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  <a:cs typeface="Arial" panose="020B0604020202020204" pitchFamily="34" charset="0"/>
              </a:rPr>
              <a:t>三、地址翻译（虚拟内存的逐步实现）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210800" y="-19050"/>
            <a:ext cx="1238250" cy="2461865"/>
            <a:chOff x="10210800" y="-19050"/>
            <a:chExt cx="1238250" cy="2461865"/>
          </a:xfrm>
        </p:grpSpPr>
        <p:sp>
          <p:nvSpPr>
            <p:cNvPr id="11" name="矩形 10"/>
            <p:cNvSpPr/>
            <p:nvPr/>
          </p:nvSpPr>
          <p:spPr>
            <a:xfrm>
              <a:off x="10210800" y="-19050"/>
              <a:ext cx="1238250" cy="2380744"/>
            </a:xfrm>
            <a:prstGeom prst="rect">
              <a:avLst/>
            </a:prstGeom>
            <a:solidFill>
              <a:srgbClr val="8B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B001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234135" y="53370"/>
              <a:ext cx="693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b="1" dirty="0">
                <a:solidFill>
                  <a:schemeClr val="bg1"/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  <a:cs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844195" y="134491"/>
              <a:ext cx="538609" cy="2308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300" b="1" dirty="0">
                  <a:solidFill>
                    <a:schemeClr val="bg1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  <a:cs typeface="Arial" panose="020B0604020202020204" pitchFamily="34" charset="0"/>
                </a:rPr>
                <a:t>Peking University</a:t>
              </a:r>
            </a:p>
          </p:txBody>
        </p:sp>
      </p:grp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4" r="29701"/>
          <a:stretch/>
        </p:blipFill>
        <p:spPr>
          <a:xfrm>
            <a:off x="10219267" y="2515233"/>
            <a:ext cx="1219525" cy="434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915" y="1040319"/>
            <a:ext cx="3570208" cy="1736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0"/>
              </a:lnSpc>
            </a:pPr>
            <a:r>
              <a:rPr lang="zh-CN" altLang="en-US" sz="6600" b="1" dirty="0">
                <a:solidFill>
                  <a:srgbClr val="8B0012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  <a:cs typeface="Arial" panose="020B0604020202020204" pitchFamily="34" charset="0"/>
              </a:rPr>
              <a:t>地址空间</a:t>
            </a:r>
            <a:endParaRPr lang="en-US" altLang="zh-CN" sz="6600" b="1" dirty="0">
              <a:solidFill>
                <a:srgbClr val="8B0012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7490" y="284202"/>
            <a:ext cx="37907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Part one</a:t>
            </a:r>
            <a:endParaRPr lang="zh-CN" altLang="en-US" sz="6600" b="1" dirty="0">
              <a:solidFill>
                <a:schemeClr val="bg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210800" y="-19050"/>
            <a:ext cx="1238250" cy="2461865"/>
            <a:chOff x="10210800" y="-19050"/>
            <a:chExt cx="1238250" cy="2461865"/>
          </a:xfrm>
        </p:grpSpPr>
        <p:sp>
          <p:nvSpPr>
            <p:cNvPr id="12" name="矩形 11"/>
            <p:cNvSpPr/>
            <p:nvPr/>
          </p:nvSpPr>
          <p:spPr>
            <a:xfrm>
              <a:off x="10210800" y="-19050"/>
              <a:ext cx="1238250" cy="2380744"/>
            </a:xfrm>
            <a:prstGeom prst="rect">
              <a:avLst/>
            </a:prstGeom>
            <a:solidFill>
              <a:srgbClr val="8B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B001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34135" y="53370"/>
              <a:ext cx="693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b="1" dirty="0">
                <a:solidFill>
                  <a:schemeClr val="bg1"/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  <a:cs typeface="Arial" panose="020B060402020202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844195" y="134491"/>
              <a:ext cx="538609" cy="2308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300" b="1" dirty="0">
                  <a:solidFill>
                    <a:schemeClr val="bg1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  <a:cs typeface="Arial" panose="020B0604020202020204" pitchFamily="34" charset="0"/>
                </a:rPr>
                <a:t>Peking University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0800" y="2515234"/>
            <a:ext cx="1234439" cy="4342765"/>
          </a:xfrm>
          <a:prstGeom prst="rect">
            <a:avLst/>
          </a:prstGeom>
        </p:spPr>
      </p:pic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31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B5BDA-ABD9-17BB-5042-CF65090C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362" y="320675"/>
            <a:ext cx="2493580" cy="1325563"/>
          </a:xfrm>
        </p:spPr>
        <p:txBody>
          <a:bodyPr/>
          <a:lstStyle/>
          <a:p>
            <a:r>
              <a:rPr lang="zh-CN" altLang="en-US" dirty="0"/>
              <a:t>虚拟地址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AC52F-7036-88E1-9684-06C7CC6CF2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0,1,……M-1(</a:t>
            </a:r>
            <a:r>
              <a:rPr lang="zh-CN" altLang="en-US" dirty="0"/>
              <a:t>可认为</a:t>
            </a:r>
            <a:r>
              <a:rPr lang="en-US" altLang="zh-CN" dirty="0"/>
              <a:t>M=2^m)</a:t>
            </a:r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zh-CN" altLang="en-US" dirty="0"/>
              <a:t>合理利用空间</a:t>
            </a:r>
            <a:r>
              <a:rPr lang="en-US" altLang="zh-CN" dirty="0"/>
              <a:t>(32</a:t>
            </a:r>
            <a:r>
              <a:rPr lang="zh-CN" altLang="en-US" dirty="0"/>
              <a:t>位，</a:t>
            </a:r>
            <a:r>
              <a:rPr lang="en-US" altLang="zh-CN" dirty="0"/>
              <a:t>64</a:t>
            </a:r>
            <a:r>
              <a:rPr lang="zh-CN" altLang="en-US" dirty="0"/>
              <a:t>位机器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主存在多个进程的合理选择使用</a:t>
            </a:r>
            <a:r>
              <a:rPr lang="en-US" altLang="zh-CN" dirty="0"/>
              <a:t>(</a:t>
            </a:r>
            <a:r>
              <a:rPr lang="zh-CN" altLang="en-US" dirty="0"/>
              <a:t>第八章 </a:t>
            </a:r>
            <a:r>
              <a:rPr lang="en-US" altLang="zh-CN" dirty="0"/>
              <a:t>fork</a:t>
            </a:r>
            <a:r>
              <a:rPr lang="zh-CN" altLang="en-US" dirty="0"/>
              <a:t>，</a:t>
            </a:r>
            <a:r>
              <a:rPr lang="en-US" altLang="zh-CN" dirty="0" err="1"/>
              <a:t>execve</a:t>
            </a:r>
            <a:r>
              <a:rPr lang="en-US" altLang="zh-CN" dirty="0"/>
              <a:t> 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不同进程在主存中的数据</a:t>
            </a:r>
            <a:r>
              <a:rPr lang="en-US" altLang="zh-CN" dirty="0"/>
              <a:t>(</a:t>
            </a:r>
            <a:r>
              <a:rPr lang="zh-CN" altLang="en-US" dirty="0"/>
              <a:t>小心污染</a:t>
            </a:r>
            <a:r>
              <a:rPr lang="en-US" altLang="zh-CN" dirty="0"/>
              <a:t>)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BCE324-749E-38CB-2150-515BAE68E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04793" cy="4351338"/>
          </a:xfrm>
        </p:spPr>
        <p:txBody>
          <a:bodyPr/>
          <a:lstStyle/>
          <a:p>
            <a:r>
              <a:rPr lang="en-US" altLang="zh-CN" dirty="0"/>
              <a:t>0,1,……N-1(</a:t>
            </a:r>
            <a:r>
              <a:rPr lang="zh-CN" altLang="en-US" dirty="0"/>
              <a:t>可认为</a:t>
            </a:r>
            <a:r>
              <a:rPr lang="en-US" altLang="zh-CN" dirty="0"/>
              <a:t>N=2^n)</a:t>
            </a:r>
          </a:p>
          <a:p>
            <a:r>
              <a:rPr lang="zh-CN" altLang="en-US" dirty="0"/>
              <a:t>不同进程的虚拟地址</a:t>
            </a:r>
            <a:r>
              <a:rPr lang="en-US" altLang="zh-CN" dirty="0"/>
              <a:t>-&gt;</a:t>
            </a:r>
            <a:r>
              <a:rPr lang="zh-CN" altLang="en-US" b="1" dirty="0"/>
              <a:t>映射</a:t>
            </a:r>
            <a:r>
              <a:rPr lang="zh-CN" altLang="en-US" dirty="0"/>
              <a:t>到主存的物理地址</a:t>
            </a:r>
            <a:endParaRPr lang="en-US" altLang="zh-CN" dirty="0"/>
          </a:p>
          <a:p>
            <a:r>
              <a:rPr lang="en-US" altLang="zh-CN" dirty="0"/>
              <a:t>CPU(VA)-&gt;MMU-&gt;PA</a:t>
            </a:r>
          </a:p>
          <a:p>
            <a:r>
              <a:rPr lang="en-US" altLang="zh-CN" dirty="0"/>
              <a:t>DRAM </a:t>
            </a:r>
            <a:r>
              <a:rPr lang="zh-CN" altLang="en-US" dirty="0"/>
              <a:t>作为虚拟地址空间</a:t>
            </a:r>
            <a:r>
              <a:rPr lang="en-US" altLang="zh-CN" dirty="0"/>
              <a:t>(</a:t>
            </a:r>
            <a:r>
              <a:rPr lang="zh-CN" altLang="en-US" dirty="0"/>
              <a:t>存放在本地磁盘</a:t>
            </a:r>
            <a:r>
              <a:rPr lang="en-US" altLang="zh-CN" dirty="0"/>
              <a:t>)</a:t>
            </a:r>
            <a:r>
              <a:rPr lang="zh-CN" altLang="en-US" dirty="0"/>
              <a:t>的缓存</a:t>
            </a:r>
            <a:endParaRPr lang="en-US" altLang="zh-CN" dirty="0"/>
          </a:p>
          <a:p>
            <a:r>
              <a:rPr lang="zh-CN" altLang="en-US" dirty="0"/>
              <a:t>每个进程有相同的线性地址空间</a:t>
            </a:r>
            <a:endParaRPr lang="en-US" altLang="zh-CN" dirty="0"/>
          </a:p>
          <a:p>
            <a:r>
              <a:rPr lang="zh-CN" altLang="en-US" dirty="0"/>
              <a:t>不同进程之间，用户和内核之间不存在干扰。</a:t>
            </a: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82998A-2F11-4D20-81D1-17D52CA1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DB703-AD7A-85DA-0110-BE6E0CBA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ED3D80B-6BB8-F41D-72BF-AC8B2AF83B3E}"/>
              </a:ext>
            </a:extLst>
          </p:cNvPr>
          <p:cNvSpPr txBox="1">
            <a:spLocks/>
          </p:cNvSpPr>
          <p:nvPr/>
        </p:nvSpPr>
        <p:spPr>
          <a:xfrm>
            <a:off x="2182210" y="320675"/>
            <a:ext cx="24935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物理地址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26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915" y="1040319"/>
            <a:ext cx="10341293" cy="1736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0"/>
              </a:lnSpc>
            </a:pPr>
            <a:r>
              <a:rPr lang="zh-CN" altLang="en-US" sz="6600" b="1" dirty="0">
                <a:solidFill>
                  <a:srgbClr val="8B0012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  <a:cs typeface="Arial" panose="020B0604020202020204" pitchFamily="34" charset="0"/>
              </a:rPr>
              <a:t>虚拟内存的作用（粗糙的）</a:t>
            </a:r>
            <a:endParaRPr lang="en-US" altLang="zh-CN" sz="6600" b="1" dirty="0">
              <a:solidFill>
                <a:srgbClr val="8B0012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7490" y="284202"/>
            <a:ext cx="35686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Part two</a:t>
            </a:r>
            <a:endParaRPr lang="zh-CN" altLang="en-US" sz="6600" b="1" dirty="0">
              <a:solidFill>
                <a:schemeClr val="bg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210800" y="-19050"/>
            <a:ext cx="1238250" cy="2461865"/>
            <a:chOff x="10210800" y="-19050"/>
            <a:chExt cx="1238250" cy="2461865"/>
          </a:xfrm>
        </p:grpSpPr>
        <p:sp>
          <p:nvSpPr>
            <p:cNvPr id="12" name="矩形 11"/>
            <p:cNvSpPr/>
            <p:nvPr/>
          </p:nvSpPr>
          <p:spPr>
            <a:xfrm>
              <a:off x="10210800" y="-19050"/>
              <a:ext cx="1238250" cy="2380744"/>
            </a:xfrm>
            <a:prstGeom prst="rect">
              <a:avLst/>
            </a:prstGeom>
            <a:solidFill>
              <a:srgbClr val="8B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B001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34135" y="53370"/>
              <a:ext cx="693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b="1" dirty="0">
                <a:solidFill>
                  <a:schemeClr val="bg1"/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  <a:cs typeface="Arial" panose="020B060402020202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844195" y="134491"/>
              <a:ext cx="538609" cy="2308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300" b="1" dirty="0">
                  <a:solidFill>
                    <a:schemeClr val="bg1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  <a:cs typeface="Arial" panose="020B0604020202020204" pitchFamily="34" charset="0"/>
                </a:rPr>
                <a:t>Peking University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0800" y="2515234"/>
            <a:ext cx="1234439" cy="4342765"/>
          </a:xfrm>
          <a:prstGeom prst="rect">
            <a:avLst/>
          </a:prstGeom>
        </p:spPr>
      </p:pic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3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260C4-B794-0524-A1CB-21612B23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虚拟内存作为缓存的工具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CB87CC-7CC2-F1C6-AD67-8E50A8F1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BEC0EA-3397-C97C-CCAD-1B31546B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1BA291-6F69-DBEE-56A3-55B614B21969}"/>
              </a:ext>
            </a:extLst>
          </p:cNvPr>
          <p:cNvSpPr txBox="1"/>
          <p:nvPr/>
        </p:nvSpPr>
        <p:spPr>
          <a:xfrm>
            <a:off x="1100397" y="1690688"/>
            <a:ext cx="99912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  <a:cs typeface="Arial" panose="020B0604020202020204" pitchFamily="34" charset="0"/>
              </a:rPr>
              <a:t>以虚拟页为单位</a:t>
            </a:r>
            <a:r>
              <a:rPr lang="en-US" altLang="zh-CN" sz="320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CN" altLang="en-US" sz="320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映射到相同大小的物理页</a:t>
            </a:r>
            <a:endParaRPr lang="en-US" altLang="zh-CN" sz="320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zh-CN" altLang="en-US" sz="320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性质：不命中耗费大</a:t>
            </a:r>
            <a:endParaRPr lang="en-US" altLang="zh-CN" sz="320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zh-CN" altLang="en-US" sz="320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虚拟页大</a:t>
            </a:r>
            <a:r>
              <a:rPr lang="en-US" altLang="zh-CN" sz="320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(4KB-2MB) </a:t>
            </a:r>
            <a:r>
              <a:rPr lang="zh-CN" altLang="en-US" sz="320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全相连 写回</a:t>
            </a:r>
            <a:endParaRPr lang="en-US" altLang="zh-CN" sz="320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zh-CN" sz="320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(1)</a:t>
            </a:r>
            <a:r>
              <a:rPr lang="zh-CN" altLang="en-US" sz="320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未分配的</a:t>
            </a:r>
            <a:endParaRPr lang="en-US" altLang="zh-CN" sz="320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zh-CN" sz="320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(2)</a:t>
            </a:r>
            <a:r>
              <a:rPr lang="zh-CN" altLang="en-US" sz="320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缓存的</a:t>
            </a:r>
            <a:r>
              <a:rPr lang="en-US" altLang="zh-CN" sz="320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(DRAM)</a:t>
            </a:r>
          </a:p>
          <a:p>
            <a:r>
              <a:rPr lang="en-US" altLang="zh-CN" sz="320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(3)</a:t>
            </a:r>
            <a:r>
              <a:rPr lang="zh-CN" altLang="en-US" sz="320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未缓存的</a:t>
            </a:r>
            <a:r>
              <a:rPr lang="en-US" altLang="zh-CN" sz="320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zh-CN" altLang="en-US" sz="320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磁盘</a:t>
            </a:r>
            <a:r>
              <a:rPr lang="en-US" altLang="zh-CN" sz="320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endParaRPr lang="en-US" altLang="zh-CN" sz="3200" dirty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2B114E-9CF0-8D1D-45E3-81F71FD83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60" y="3266909"/>
            <a:ext cx="5645440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0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0BDF1-9A8E-2855-E142-5D5B66AE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页表</a:t>
            </a:r>
            <a:r>
              <a:rPr lang="en-US" altLang="zh-CN" dirty="0"/>
              <a:t>(1.0</a:t>
            </a:r>
            <a:r>
              <a:rPr lang="zh-CN" altLang="en-US" dirty="0"/>
              <a:t>版本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ECA51-DA1C-2556-1BD1-A993C635D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0301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数据结构</a:t>
            </a:r>
            <a:r>
              <a:rPr lang="en-US" altLang="zh-CN" dirty="0"/>
              <a:t>:PTE</a:t>
            </a:r>
            <a:r>
              <a:rPr lang="zh-CN" altLang="en-US" dirty="0"/>
              <a:t>数组</a:t>
            </a:r>
            <a:r>
              <a:rPr lang="en-US" altLang="zh-CN" dirty="0"/>
              <a:t>(</a:t>
            </a:r>
            <a:r>
              <a:rPr lang="zh-CN" altLang="en-US" dirty="0"/>
              <a:t>有效位</a:t>
            </a:r>
            <a:r>
              <a:rPr lang="en-US" altLang="zh-CN" dirty="0"/>
              <a:t>+(dirty bit)+</a:t>
            </a:r>
            <a:r>
              <a:rPr lang="zh-CN" altLang="en-US" dirty="0"/>
              <a:t>物理页号或磁盘地址</a:t>
            </a:r>
            <a:r>
              <a:rPr lang="en-US" altLang="zh-CN" dirty="0"/>
              <a:t>) </a:t>
            </a:r>
            <a:r>
              <a:rPr lang="zh-CN" altLang="en-US" dirty="0"/>
              <a:t>页表基址寄存器指向其头</a:t>
            </a:r>
            <a:r>
              <a:rPr lang="en-US" altLang="zh-CN" dirty="0"/>
              <a:t>,8byte (</a:t>
            </a:r>
            <a:r>
              <a:rPr lang="zh-CN" altLang="en-US" dirty="0"/>
              <a:t>足够</a:t>
            </a:r>
            <a:r>
              <a:rPr lang="en-US" altLang="zh-CN" dirty="0"/>
              <a:t>,</a:t>
            </a:r>
            <a:r>
              <a:rPr lang="zh-CN" altLang="en-US" dirty="0"/>
              <a:t>可用于寻址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位于物理内存中</a:t>
            </a:r>
            <a:endParaRPr lang="en-US" altLang="zh-CN" dirty="0"/>
          </a:p>
          <a:p>
            <a:r>
              <a:rPr lang="zh-CN" altLang="en-US" dirty="0"/>
              <a:t>操作系统维护表内容</a:t>
            </a:r>
            <a:r>
              <a:rPr lang="en-US" altLang="zh-CN" dirty="0"/>
              <a:t>,</a:t>
            </a:r>
            <a:r>
              <a:rPr lang="zh-CN" altLang="en-US" dirty="0"/>
              <a:t>缺页异常</a:t>
            </a:r>
            <a:endParaRPr lang="en-US" altLang="zh-CN" dirty="0"/>
          </a:p>
          <a:p>
            <a:r>
              <a:rPr lang="zh-CN" altLang="en-US" dirty="0"/>
              <a:t>硬件进行翻译</a:t>
            </a:r>
            <a:endParaRPr lang="en-US" altLang="zh-CN" dirty="0"/>
          </a:p>
          <a:p>
            <a:r>
              <a:rPr lang="en-US" altLang="zh-CN" dirty="0"/>
              <a:t>MAP:VAS-&gt;PAS or  NULL</a:t>
            </a:r>
          </a:p>
          <a:p>
            <a:r>
              <a:rPr lang="zh-CN" altLang="en-US" dirty="0"/>
              <a:t>命中</a:t>
            </a:r>
            <a:r>
              <a:rPr lang="en-US" altLang="zh-CN" dirty="0"/>
              <a:t>(valid=1):</a:t>
            </a:r>
            <a:r>
              <a:rPr lang="zh-CN" altLang="en-US" dirty="0"/>
              <a:t>用物理内存地址构造物理地址</a:t>
            </a:r>
            <a:r>
              <a:rPr lang="en-US" altLang="zh-CN" dirty="0"/>
              <a:t>(</a:t>
            </a:r>
            <a:r>
              <a:rPr lang="zh-CN" altLang="en-US" dirty="0"/>
              <a:t>硬件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不命中</a:t>
            </a:r>
            <a:r>
              <a:rPr lang="en-US" altLang="zh-CN" dirty="0"/>
              <a:t>,</a:t>
            </a:r>
            <a:r>
              <a:rPr lang="zh-CN" altLang="en-US" dirty="0"/>
              <a:t>即缺页</a:t>
            </a:r>
            <a:r>
              <a:rPr lang="en-US" altLang="zh-CN" dirty="0"/>
              <a:t>(valid=0):</a:t>
            </a:r>
            <a:r>
              <a:rPr lang="zh-CN" altLang="en-US" dirty="0"/>
              <a:t>调用缺页异常处理程序</a:t>
            </a:r>
            <a:r>
              <a:rPr lang="en-US" altLang="zh-CN" dirty="0"/>
              <a:t>(</a:t>
            </a:r>
            <a:r>
              <a:rPr lang="zh-CN" altLang="en-US" dirty="0"/>
              <a:t>操作系统</a:t>
            </a:r>
            <a:r>
              <a:rPr lang="en-US" altLang="zh-CN" dirty="0"/>
              <a:t>),</a:t>
            </a:r>
            <a:r>
              <a:rPr lang="zh-CN" altLang="en-US" dirty="0"/>
              <a:t>选择牺牲页</a:t>
            </a:r>
            <a:r>
              <a:rPr lang="en-US" altLang="zh-CN" dirty="0"/>
              <a:t>(</a:t>
            </a:r>
            <a:r>
              <a:rPr lang="zh-CN" altLang="en-US" dirty="0"/>
              <a:t>由</a:t>
            </a:r>
            <a:r>
              <a:rPr lang="en-US" altLang="zh-CN" dirty="0"/>
              <a:t>dirty bit </a:t>
            </a:r>
            <a:r>
              <a:rPr lang="zh-CN" altLang="en-US" dirty="0"/>
              <a:t>判断是否复制回磁盘</a:t>
            </a:r>
            <a:r>
              <a:rPr lang="en-US" altLang="zh-CN" dirty="0"/>
              <a:t>)</a:t>
            </a:r>
            <a:r>
              <a:rPr lang="zh-CN" altLang="en-US" dirty="0"/>
              <a:t>更新</a:t>
            </a:r>
            <a:r>
              <a:rPr lang="en-US" altLang="zh-CN" dirty="0"/>
              <a:t>PTE</a:t>
            </a:r>
            <a:r>
              <a:rPr lang="zh-CN" altLang="en-US" dirty="0"/>
              <a:t>数组</a:t>
            </a:r>
            <a:r>
              <a:rPr lang="en-US" altLang="zh-CN" dirty="0"/>
              <a:t>(</a:t>
            </a:r>
            <a:r>
              <a:rPr lang="zh-CN" altLang="en-US" dirty="0"/>
              <a:t>牺牲页</a:t>
            </a:r>
            <a:r>
              <a:rPr lang="en-US" altLang="zh-CN" dirty="0"/>
              <a:t>valid=0),</a:t>
            </a:r>
            <a:r>
              <a:rPr lang="zh-CN" altLang="en-US" dirty="0"/>
              <a:t>将所需页从磁盘复制回内存</a:t>
            </a:r>
            <a:r>
              <a:rPr lang="en-US" altLang="zh-CN" dirty="0"/>
              <a:t>,</a:t>
            </a:r>
            <a:r>
              <a:rPr lang="zh-CN" altLang="en-US" dirty="0"/>
              <a:t>更新</a:t>
            </a:r>
            <a:r>
              <a:rPr lang="en-US" altLang="zh-CN" dirty="0"/>
              <a:t>PTE</a:t>
            </a:r>
            <a:r>
              <a:rPr lang="zh-CN" altLang="en-US" dirty="0"/>
              <a:t>数组</a:t>
            </a:r>
            <a:r>
              <a:rPr lang="en-US" altLang="zh-CN" dirty="0"/>
              <a:t>(</a:t>
            </a:r>
            <a:r>
              <a:rPr lang="zh-CN" altLang="en-US" dirty="0"/>
              <a:t>所需页</a:t>
            </a:r>
            <a:r>
              <a:rPr lang="en-US" altLang="zh-CN" dirty="0"/>
              <a:t>valid=1,</a:t>
            </a:r>
            <a:r>
              <a:rPr lang="zh-CN" altLang="en-US" dirty="0"/>
              <a:t>物理页号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分配页面</a:t>
            </a:r>
            <a:r>
              <a:rPr lang="en-US" altLang="zh-CN" dirty="0"/>
              <a:t>:</a:t>
            </a:r>
            <a:r>
              <a:rPr lang="zh-CN" altLang="en-US" dirty="0"/>
              <a:t>磁盘创建空间</a:t>
            </a:r>
            <a:r>
              <a:rPr lang="en-US" altLang="zh-CN" dirty="0"/>
              <a:t>,</a:t>
            </a:r>
            <a:r>
              <a:rPr lang="zh-CN" altLang="en-US" dirty="0"/>
              <a:t>更改</a:t>
            </a:r>
            <a:r>
              <a:rPr lang="en-US" altLang="zh-CN" dirty="0"/>
              <a:t>PTE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有效利用局部性</a:t>
            </a:r>
            <a:r>
              <a:rPr lang="en-US" altLang="zh-CN" dirty="0"/>
              <a:t>,</a:t>
            </a:r>
            <a:r>
              <a:rPr lang="zh-CN" altLang="en-US" dirty="0"/>
              <a:t>尤其是工作集小于主存大小</a:t>
            </a:r>
            <a:r>
              <a:rPr lang="en-US" altLang="zh-CN" dirty="0"/>
              <a:t>(</a:t>
            </a:r>
            <a:r>
              <a:rPr lang="zh-CN" altLang="en-US" dirty="0"/>
              <a:t>很好</a:t>
            </a:r>
            <a:r>
              <a:rPr lang="en-US" altLang="zh-CN" dirty="0"/>
              <a:t>)(</a:t>
            </a:r>
            <a:r>
              <a:rPr lang="zh-CN" altLang="en-US" dirty="0"/>
              <a:t>工作集大于主存大小且不具有较好时间局部性</a:t>
            </a:r>
            <a:r>
              <a:rPr lang="en-US" altLang="zh-CN" dirty="0"/>
              <a:t>,</a:t>
            </a:r>
            <a:r>
              <a:rPr lang="zh-CN" altLang="en-US" dirty="0"/>
              <a:t>抖动</a:t>
            </a:r>
            <a:r>
              <a:rPr lang="en-US" altLang="zh-CN" dirty="0"/>
              <a:t>)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752DB2-D01C-90AF-11F6-3E98EE70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88E46-6996-1908-C01E-205582D2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5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01CE2-0BCC-06B1-FB9F-03E1E238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" y="62194"/>
            <a:ext cx="10918371" cy="1325563"/>
          </a:xfrm>
        </p:spPr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虚拟内存作为内存管理工具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A0522-EC1D-91A2-599E-070C6A9AF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" y="1531335"/>
            <a:ext cx="6545317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每一个进程有自己独立的虚拟地址空间</a:t>
            </a:r>
            <a:endParaRPr lang="en-US" altLang="zh-CN" dirty="0"/>
          </a:p>
          <a:p>
            <a:r>
              <a:rPr lang="zh-CN" altLang="en-US" dirty="0"/>
              <a:t>简化内存分配</a:t>
            </a:r>
            <a:r>
              <a:rPr lang="en-US" altLang="zh-CN" dirty="0"/>
              <a:t>:</a:t>
            </a:r>
            <a:r>
              <a:rPr lang="zh-CN" altLang="en-US" dirty="0"/>
              <a:t>虚拟页可以分配到任何物理页</a:t>
            </a:r>
            <a:r>
              <a:rPr lang="en-US" altLang="zh-CN" dirty="0"/>
              <a:t>,</a:t>
            </a:r>
            <a:r>
              <a:rPr lang="zh-CN" altLang="en-US" dirty="0"/>
              <a:t>每一次分配虚拟页可以分配到不同的物理页</a:t>
            </a:r>
            <a:endParaRPr lang="en-US" altLang="zh-CN" dirty="0"/>
          </a:p>
          <a:p>
            <a:r>
              <a:rPr lang="zh-CN" altLang="en-US" dirty="0"/>
              <a:t>共享代码和数据</a:t>
            </a:r>
            <a:r>
              <a:rPr lang="en-US" altLang="zh-CN" dirty="0"/>
              <a:t>(pp6)</a:t>
            </a:r>
          </a:p>
          <a:p>
            <a:r>
              <a:rPr lang="zh-CN" altLang="en-US" dirty="0"/>
              <a:t>简化链接</a:t>
            </a:r>
            <a:r>
              <a:rPr lang="en-US" altLang="zh-CN" dirty="0"/>
              <a:t>:</a:t>
            </a:r>
            <a:r>
              <a:rPr lang="zh-CN" altLang="en-US" dirty="0"/>
              <a:t>每个进程内存格式相似</a:t>
            </a:r>
            <a:r>
              <a:rPr lang="en-US" altLang="zh-CN" dirty="0"/>
              <a:t>,</a:t>
            </a:r>
            <a:r>
              <a:rPr lang="zh-CN" altLang="en-US" dirty="0"/>
              <a:t>一些段具有相同的起始虚拟地址</a:t>
            </a:r>
            <a:endParaRPr lang="en-US" altLang="zh-CN" dirty="0"/>
          </a:p>
          <a:p>
            <a:r>
              <a:rPr lang="zh-CN" altLang="en-US" dirty="0"/>
              <a:t>简化加载</a:t>
            </a:r>
            <a:r>
              <a:rPr lang="en-US" altLang="zh-CN" dirty="0"/>
              <a:t>:</a:t>
            </a:r>
            <a:r>
              <a:rPr lang="en-US" altLang="zh-CN" dirty="0" err="1"/>
              <a:t>execve</a:t>
            </a:r>
            <a:r>
              <a:rPr lang="zh-CN" altLang="en-US" dirty="0"/>
              <a:t>函数中给</a:t>
            </a:r>
            <a:r>
              <a:rPr lang="en-US" altLang="zh-CN" dirty="0"/>
              <a:t>.text</a:t>
            </a:r>
            <a:r>
              <a:rPr lang="zh-CN" altLang="en-US" dirty="0"/>
              <a:t>和</a:t>
            </a:r>
            <a:r>
              <a:rPr lang="en-US" altLang="zh-CN" dirty="0"/>
              <a:t>.data</a:t>
            </a:r>
            <a:r>
              <a:rPr lang="zh-CN" altLang="en-US" dirty="0"/>
              <a:t>分配虚拟页并将</a:t>
            </a:r>
            <a:r>
              <a:rPr lang="en-US" altLang="zh-CN" dirty="0"/>
              <a:t>PTE</a:t>
            </a:r>
            <a:r>
              <a:rPr lang="zh-CN" altLang="en-US" dirty="0"/>
              <a:t>表中</a:t>
            </a:r>
            <a:r>
              <a:rPr lang="en-US" altLang="zh-CN" dirty="0"/>
              <a:t>valid</a:t>
            </a:r>
            <a:r>
              <a:rPr lang="zh-CN" altLang="en-US" dirty="0"/>
              <a:t>取</a:t>
            </a:r>
            <a:r>
              <a:rPr lang="en-US" altLang="zh-CN" dirty="0"/>
              <a:t>0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B62327-372B-E3C6-4E28-C383B871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F3F8AC-858B-3E0C-F1B0-F3FF14CF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2F87BA-840A-5111-02DA-9F8135661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4" y="4035972"/>
            <a:ext cx="5315235" cy="27598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975235-D588-36B2-9151-40E68A717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902" y="-3175"/>
            <a:ext cx="3482936" cy="40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8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F1E5C-6327-21B5-689C-F9FE9423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</a:t>
            </a:r>
            <a:r>
              <a:rPr lang="zh-CN" altLang="en-US" dirty="0"/>
              <a:t>虚拟内存作为内存保护的工具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09127-A075-A700-BF40-D5389B98F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7" y="1639887"/>
            <a:ext cx="65190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PTE(2.0</a:t>
            </a:r>
            <a:r>
              <a:rPr lang="zh-CN" altLang="en-US" dirty="0"/>
              <a:t>版本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添加可读</a:t>
            </a:r>
            <a:r>
              <a:rPr lang="en-US" altLang="zh-CN" dirty="0"/>
              <a:t>,</a:t>
            </a:r>
            <a:r>
              <a:rPr lang="zh-CN" altLang="en-US" dirty="0"/>
              <a:t>可写</a:t>
            </a:r>
            <a:r>
              <a:rPr lang="en-US" altLang="zh-CN" dirty="0"/>
              <a:t>,</a:t>
            </a:r>
            <a:r>
              <a:rPr lang="zh-CN" altLang="en-US" dirty="0"/>
              <a:t>可执行以及用户和内核访问模式权限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8E1A12-211E-1E5D-A885-68888F71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在视图，幻灯片母版，插入，页脚中可以更改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1C8C3F-4C6E-C64F-E515-ED2BABF3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331-3CFB-43E5-82DC-7C71A20A9CC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70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600" b="1" dirty="0" smtClean="0">
            <a:solidFill>
              <a:schemeClr val="bg1">
                <a:lumMod val="9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5761</TotalTime>
  <Words>951</Words>
  <Application>Microsoft Office PowerPoint</Application>
  <PresentationFormat>宽屏</PresentationFormat>
  <Paragraphs>94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方正北魏楷书简体</vt:lpstr>
      <vt:lpstr>汉仪特细等线简</vt:lpstr>
      <vt:lpstr>华文细黑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虚拟地址</vt:lpstr>
      <vt:lpstr>PowerPoint 演示文稿</vt:lpstr>
      <vt:lpstr>2.1虚拟内存作为缓存的工具</vt:lpstr>
      <vt:lpstr>页表(1.0版本)</vt:lpstr>
      <vt:lpstr>2.2虚拟内存作为内存管理工具</vt:lpstr>
      <vt:lpstr>2.3虚拟内存作为内存保护的工具</vt:lpstr>
      <vt:lpstr>PowerPoint 演示文稿</vt:lpstr>
      <vt:lpstr>PowerPoint 演示文稿</vt:lpstr>
      <vt:lpstr>3.1虚拟内存与高速缓存相结合 (省略L2,L3两级缓存)</vt:lpstr>
      <vt:lpstr>3.1引发的问题:是否可以针对虚拟内存建立其自己的缓存,减小进入L1的几率  TLB:位于CPU中(加速) TLBindex,TLBtag(多路组相连,valid+tag+PTE)  命中率较高:还是局部性</vt:lpstr>
      <vt:lpstr>3.2 一级页表占用空间巨大 多级页表 优点:第k级页表PTE为空的,不用第k+1级页表,非一级页表可以不再主存中存储 页表(3.0版本): 分为k级,第1到k-1级中改为存下一级页表首地址 32位机 2级页表(10*2+12) 64位机 4级页表(9*4+12)</vt:lpstr>
      <vt:lpstr>PowerPoint 演示文稿</vt:lpstr>
      <vt:lpstr>虚拟地址是硬件异常（缺页）、硬件地址翻译（多级页表，快表）、主存、磁盘文件（命中）和内核软件（内核处理缺页）的完美交互，它为每个进程提供了一个大的、一致的和私有的地址空间。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LiJinsha</dc:creator>
  <cp:lastModifiedBy>griddlezhang@outlook.com</cp:lastModifiedBy>
  <cp:revision>289</cp:revision>
  <cp:lastPrinted>2022-05-19T14:16:43Z</cp:lastPrinted>
  <dcterms:created xsi:type="dcterms:W3CDTF">2015-12-13T09:16:13Z</dcterms:created>
  <dcterms:modified xsi:type="dcterms:W3CDTF">2022-11-22T04:55:15Z</dcterms:modified>
</cp:coreProperties>
</file>