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56" r:id="rId4"/>
    <p:sldId id="296" r:id="rId5"/>
    <p:sldId id="285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280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6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3ED0-9AC0-4F34-ABCA-4B6795D6D0A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481138" y="1231812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273266" y="23358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173679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5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编版标题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5.xml"/><Relationship Id="rId23" Type="http://schemas.openxmlformats.org/officeDocument/2006/relationships/tags" Target="../tags/tag224.xml"/><Relationship Id="rId22" Type="http://schemas.openxmlformats.org/officeDocument/2006/relationships/tags" Target="../tags/tag223.xml"/><Relationship Id="rId21" Type="http://schemas.openxmlformats.org/officeDocument/2006/relationships/tags" Target="../tags/tag222.xml"/><Relationship Id="rId20" Type="http://schemas.openxmlformats.org/officeDocument/2006/relationships/tags" Target="../tags/tag22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8.xml"/><Relationship Id="rId3" Type="http://schemas.openxmlformats.org/officeDocument/2006/relationships/image" Target="../media/image1.png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44725" y="2559050"/>
            <a:ext cx="7702550" cy="902335"/>
          </a:xfrm>
        </p:spPr>
        <p:txBody>
          <a:bodyPr>
            <a:normAutofit fontScale="90000"/>
          </a:bodyPr>
          <a:p>
            <a:r>
              <a:rPr lang="en-US" altLang="zh-CN"/>
              <a:t>Network Programming II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潘馨仪</a:t>
            </a:r>
            <a:r>
              <a:rPr lang="en-US" altLang="zh-CN"/>
              <a:t> </a:t>
            </a:r>
            <a:r>
              <a:rPr lang="zh-CN" altLang="en-US"/>
              <a:t>信息科学技术</a:t>
            </a:r>
            <a:r>
              <a:rPr lang="zh-CN" altLang="en-US"/>
              <a:t>学院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HTTP 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281430"/>
            <a:ext cx="10852150" cy="5059680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HTTP request</a:t>
            </a:r>
            <a:r>
              <a:rPr sz="2000">
                <a:solidFill>
                  <a:schemeClr val="dk1"/>
                </a:solidFill>
                <a:sym typeface="+mn-ea"/>
              </a:rPr>
              <a:t>：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一个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request line</a:t>
            </a:r>
            <a:r>
              <a:rPr sz="2000">
                <a:solidFill>
                  <a:schemeClr val="dk1"/>
                </a:solidFill>
                <a:sym typeface="+mn-ea"/>
              </a:rPr>
              <a:t>以及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0</a:t>
            </a:r>
            <a:r>
              <a:rPr sz="2000">
                <a:solidFill>
                  <a:schemeClr val="dk1"/>
                </a:solidFill>
                <a:sym typeface="+mn-ea"/>
              </a:rPr>
              <a:t>个或多个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request header</a:t>
            </a:r>
            <a:endParaRPr lang="en-US" altLang="zh-CN"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request line</a:t>
            </a:r>
            <a:r>
              <a:rPr sz="2000">
                <a:solidFill>
                  <a:schemeClr val="dk1"/>
                </a:solidFill>
                <a:sym typeface="+mn-ea"/>
              </a:rPr>
              <a:t>：&lt;method&gt; &lt;uri&gt; &lt;version&gt;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request header</a:t>
            </a:r>
            <a:r>
              <a:rPr sz="2000">
                <a:solidFill>
                  <a:schemeClr val="dk1"/>
                </a:solidFill>
                <a:sym typeface="+mn-ea"/>
              </a:rPr>
              <a:t>：&lt;header name&gt;: &lt;header data&gt;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HTTP response</a:t>
            </a:r>
            <a:r>
              <a:rPr sz="2000">
                <a:solidFill>
                  <a:schemeClr val="dk1"/>
                </a:solidFill>
                <a:sym typeface="+mn-ea"/>
              </a:rPr>
              <a:t>：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一个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response line</a:t>
            </a:r>
            <a:r>
              <a:rPr sz="2000">
                <a:solidFill>
                  <a:schemeClr val="dk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0</a:t>
            </a:r>
            <a:r>
              <a:rPr sz="2000">
                <a:solidFill>
                  <a:schemeClr val="dk1"/>
                </a:solidFill>
                <a:sym typeface="+mn-ea"/>
              </a:rPr>
              <a:t>或多个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response header</a:t>
            </a:r>
            <a:r>
              <a:rPr sz="2000">
                <a:solidFill>
                  <a:schemeClr val="dk1"/>
                </a:solidFill>
                <a:sym typeface="+mn-ea"/>
              </a:rPr>
              <a:t>，空行，一个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response bod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y</a:t>
            </a:r>
            <a:endParaRPr lang="en-US" altLang="zh-CN"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response line</a:t>
            </a:r>
            <a:r>
              <a:rPr sz="2000">
                <a:solidFill>
                  <a:schemeClr val="dk1"/>
                </a:solidFill>
                <a:sym typeface="+mn-ea"/>
              </a:rPr>
              <a:t>：&lt;version&gt; &lt;status code&gt; &lt;status msg&gt;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response header</a:t>
            </a:r>
            <a:r>
              <a:rPr sz="2000">
                <a:solidFill>
                  <a:schemeClr val="dk1"/>
                </a:solidFill>
                <a:sym typeface="+mn-ea"/>
              </a:rPr>
              <a:t>：&lt;header name&gt;: &lt;header data&gt;</a:t>
            </a: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30" y="329565"/>
            <a:ext cx="8537575" cy="619887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585585" y="386080"/>
            <a:ext cx="1779905" cy="323342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813175" y="386080"/>
            <a:ext cx="1779905" cy="323342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61740" y="3700780"/>
            <a:ext cx="4603750" cy="1129665"/>
          </a:xfrm>
          <a:prstGeom prst="round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5585" y="4911725"/>
            <a:ext cx="1779905" cy="12274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813175" y="4911725"/>
            <a:ext cx="1779905" cy="1227455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72170" y="1002030"/>
            <a:ext cx="260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</a:rPr>
              <a:t>1.</a:t>
            </a:r>
            <a:r>
              <a:rPr lang="zh-CN" altLang="en-US" sz="2000">
                <a:latin typeface="+mn-ea"/>
                <a:cs typeface="+mn-ea"/>
              </a:rPr>
              <a:t>开启服务器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22805" y="1002030"/>
            <a:ext cx="2608580" cy="840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+mn-ea"/>
                <a:cs typeface="+mn-ea"/>
              </a:rPr>
              <a:t>2.</a:t>
            </a:r>
            <a:r>
              <a:rPr lang="zh-CN" altLang="en-US" sz="2000">
                <a:latin typeface="+mn-ea"/>
                <a:cs typeface="+mn-ea"/>
              </a:rPr>
              <a:t>开启</a:t>
            </a:r>
            <a:r>
              <a:rPr lang="zh-CN" altLang="en-US" sz="2000">
                <a:latin typeface="+mn-ea"/>
                <a:cs typeface="+mn-ea"/>
              </a:rPr>
              <a:t>客户端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2170" y="3888105"/>
            <a:ext cx="260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</a:rPr>
              <a:t>3.</a:t>
            </a:r>
            <a:r>
              <a:rPr lang="zh-CN" altLang="en-US" sz="2000">
                <a:latin typeface="+mn-ea"/>
                <a:cs typeface="+mn-ea"/>
              </a:rPr>
              <a:t>交换</a:t>
            </a:r>
            <a:r>
              <a:rPr lang="zh-CN" altLang="en-US" sz="2000">
                <a:latin typeface="+mn-ea"/>
                <a:cs typeface="+mn-ea"/>
              </a:rPr>
              <a:t>数据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88740" y="5570220"/>
            <a:ext cx="260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</a:rPr>
              <a:t>4.</a:t>
            </a:r>
            <a:r>
              <a:rPr lang="zh-CN" altLang="en-US" sz="2000">
                <a:latin typeface="+mn-ea"/>
                <a:cs typeface="+mn-ea"/>
              </a:rPr>
              <a:t>断开</a:t>
            </a:r>
            <a:r>
              <a:rPr lang="zh-CN" altLang="en-US" sz="2000">
                <a:latin typeface="+mn-ea"/>
                <a:cs typeface="+mn-ea"/>
              </a:rPr>
              <a:t>客户端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10905" y="5570220"/>
            <a:ext cx="260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n-ea"/>
                <a:cs typeface="+mn-ea"/>
              </a:rPr>
              <a:t>5.</a:t>
            </a:r>
            <a:r>
              <a:rPr lang="zh-CN" altLang="en-US" sz="2000">
                <a:latin typeface="+mn-ea"/>
                <a:cs typeface="+mn-ea"/>
              </a:rPr>
              <a:t>关闭与客户端连</a:t>
            </a:r>
            <a:r>
              <a:rPr lang="zh-CN" altLang="en-US" sz="2000">
                <a:latin typeface="+mn-ea"/>
                <a:cs typeface="+mn-ea"/>
              </a:rPr>
              <a:t>接</a:t>
            </a:r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8" grpId="0" animBg="1"/>
      <p:bldP spid="14" grpId="0"/>
      <p:bldP spid="9" grpId="0" animBg="1"/>
      <p:bldP spid="15" grpId="0"/>
      <p:bldP spid="12" grpId="0" animBg="1"/>
      <p:bldP spid="17" grpId="0"/>
      <p:bldP spid="10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Step 1</a:t>
            </a:r>
            <a:r>
              <a:rPr sz="3200">
                <a:solidFill>
                  <a:schemeClr val="accent1"/>
                </a:solidFill>
                <a:sym typeface="+mn-ea"/>
              </a:rPr>
              <a:t>：开启服务器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r>
              <a:rPr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（open_listenfd 函数，做好接收请求的准备）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636395"/>
            <a:ext cx="10852150" cy="4704715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getaddrinfo: 设置服务器的相关信息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socket: 创建 socket descriptor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int socket(int domain, int type, int protocol);</a:t>
            </a:r>
            <a:endParaRPr lang="en-US" altLang="zh-CN"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e.g. int clientfd = socket(AF_INET, SOCK_STREAM, 0);</a:t>
            </a:r>
            <a:endParaRPr lang="en-US" altLang="zh-CN"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bind: 请求 kernel 把 socket address 和 socket descriptor 绑定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int bind(int sockfd, SA *addr, socklen_t addrlen);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Step 1</a:t>
            </a:r>
            <a:r>
              <a:rPr sz="3200">
                <a:solidFill>
                  <a:schemeClr val="accent1"/>
                </a:solidFill>
                <a:sym typeface="+mn-ea"/>
              </a:rPr>
              <a:t>：开启</a:t>
            </a:r>
            <a:r>
              <a:rPr sz="3200">
                <a:solidFill>
                  <a:schemeClr val="accent1"/>
                </a:solidFill>
                <a:sym typeface="+mn-ea"/>
              </a:rPr>
              <a:t>服务器</a:t>
            </a: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313180"/>
            <a:ext cx="10852150" cy="5027930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listen: 默认来说，我们从 socket 函数中得到的 descriptor 默认是 active socket（也就是客户端的连接），调用 listen 函数告诉 kernel 这个 socket 是被服务器使用的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int listen(int sockfd, int backlog);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accept: 调用 accept 函数，开始等待客户端请求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int accept(int listenfd, SA *addr, int *addrlen);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Step 2</a:t>
            </a:r>
            <a:r>
              <a:rPr sz="3200">
                <a:solidFill>
                  <a:schemeClr val="accent1"/>
                </a:solidFill>
                <a:sym typeface="+mn-ea"/>
              </a:rPr>
              <a:t>：开启客户端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r>
              <a:rPr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（open_</a:t>
            </a:r>
            <a:r>
              <a:rPr lang="en-US" altLang="zh-CN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client</a:t>
            </a:r>
            <a:r>
              <a:rPr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fd 函数，设定访问地址，尝试连接）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636395"/>
            <a:ext cx="10852150" cy="4704715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getaddrinfo: 设置</a:t>
            </a:r>
            <a:r>
              <a:rPr sz="2000">
                <a:solidFill>
                  <a:schemeClr val="dk1"/>
                </a:solidFill>
                <a:sym typeface="+mn-ea"/>
              </a:rPr>
              <a:t>客户端的相关信息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socket: 创建 socket descriptor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connect: 客户端调用 connect 来建立和服务器的连接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int connect(int clientfd, SA *addr, socklen_t addrlen);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connection 由 socket 对描述 (x:y, addr.sin_addr:addr.sin_port)</a:t>
            </a: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Step 3</a:t>
            </a:r>
            <a:r>
              <a:rPr sz="3200">
                <a:solidFill>
                  <a:schemeClr val="accent1"/>
                </a:solidFill>
                <a:sym typeface="+mn-ea"/>
              </a:rPr>
              <a:t>：交换</a:t>
            </a:r>
            <a:r>
              <a:rPr sz="3200">
                <a:solidFill>
                  <a:schemeClr val="accent1"/>
                </a:solidFill>
                <a:sym typeface="+mn-ea"/>
              </a:rPr>
              <a:t>数据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281430"/>
            <a:ext cx="10852150" cy="5059680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[Client]rio_writen: 写入数据，相当于向服务器发送请求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[Client]rio_readlineb: 读取数据，相当于从服务器接收响应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[Server]rio_readlineb: 读取数据，相当于从客户端接收请求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[Server]rio_writen: 写入数据，相当于向客户端发送响应</a:t>
            </a: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Step 4</a:t>
            </a:r>
            <a:r>
              <a:rPr sz="3200">
                <a:solidFill>
                  <a:schemeClr val="accent1"/>
                </a:solidFill>
                <a:sym typeface="+mn-ea"/>
              </a:rPr>
              <a:t>：关闭</a:t>
            </a:r>
            <a:r>
              <a:rPr sz="3200">
                <a:solidFill>
                  <a:schemeClr val="accent1"/>
                </a:solidFill>
                <a:sym typeface="+mn-ea"/>
              </a:rPr>
              <a:t>客户端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796925" y="3782695"/>
            <a:ext cx="10852150" cy="672465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[Server]rio_readlineb: 收到客户端发来的关闭连接请求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[Server]close: 关闭与客户端的连接</a:t>
            </a:r>
            <a:endParaRPr sz="200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69882" y="2604139"/>
            <a:ext cx="10852237" cy="441964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Step 5</a:t>
            </a:r>
            <a:r>
              <a:rPr sz="3200">
                <a:solidFill>
                  <a:schemeClr val="accent1"/>
                </a:solidFill>
                <a:sym typeface="+mn-ea"/>
              </a:rPr>
              <a:t>：</a:t>
            </a:r>
            <a:r>
              <a:rPr sz="3200">
                <a:solidFill>
                  <a:schemeClr val="accent1"/>
                </a:solidFill>
                <a:sym typeface="+mn-ea"/>
              </a:rPr>
              <a:t>断开客户端</a:t>
            </a:r>
            <a:endParaRPr sz="3200">
              <a:solidFill>
                <a:schemeClr val="accent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（服务接收到客户端发来的 EOF 消息之后，断开已有的和客户端的连接）</a:t>
            </a: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96925" y="1408430"/>
            <a:ext cx="10852150" cy="672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[Client]close: 关闭连接</a:t>
            </a: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Web</a:t>
            </a:r>
            <a:r>
              <a:rPr sz="3200">
                <a:solidFill>
                  <a:schemeClr val="accent1"/>
                </a:solidFill>
                <a:sym typeface="+mn-ea"/>
              </a:rPr>
              <a:t>服务器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281430"/>
            <a:ext cx="10852150" cy="5059680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HTTP</a:t>
            </a:r>
            <a:r>
              <a:rPr sz="2000">
                <a:solidFill>
                  <a:schemeClr val="dk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Hypertext Transfer Protocol, </a:t>
            </a:r>
            <a:r>
              <a:rPr sz="2000">
                <a:solidFill>
                  <a:schemeClr val="dk1"/>
                </a:solidFill>
                <a:sym typeface="+mn-ea"/>
              </a:rPr>
              <a:t>超文本传输</a:t>
            </a:r>
            <a:r>
              <a:rPr sz="2000">
                <a:solidFill>
                  <a:schemeClr val="dk1"/>
                </a:solidFill>
                <a:sym typeface="+mn-ea"/>
              </a:rPr>
              <a:t>协议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HTML</a:t>
            </a:r>
            <a:r>
              <a:rPr sz="2000">
                <a:solidFill>
                  <a:schemeClr val="dk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Hypertext Markup Language, </a:t>
            </a:r>
            <a:r>
              <a:rPr sz="2000">
                <a:solidFill>
                  <a:schemeClr val="dk1"/>
                </a:solidFill>
                <a:sym typeface="+mn-ea"/>
              </a:rPr>
              <a:t>超文本</a:t>
            </a:r>
            <a:r>
              <a:rPr sz="2000">
                <a:solidFill>
                  <a:schemeClr val="dk1"/>
                </a:solidFill>
                <a:sym typeface="+mn-ea"/>
              </a:rPr>
              <a:t>标记语言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MIME</a:t>
            </a:r>
            <a:r>
              <a:rPr sz="2000">
                <a:solidFill>
                  <a:schemeClr val="dk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Multipurpose Internet Mail Extensions, </a:t>
            </a:r>
            <a:r>
              <a:rPr sz="2000">
                <a:solidFill>
                  <a:schemeClr val="dk1"/>
                </a:solidFill>
                <a:sym typeface="+mn-ea"/>
              </a:rPr>
              <a:t>多用途的网际邮件</a:t>
            </a:r>
            <a:r>
              <a:rPr sz="2000">
                <a:solidFill>
                  <a:schemeClr val="dk1"/>
                </a:solidFill>
                <a:sym typeface="+mn-ea"/>
              </a:rPr>
              <a:t>扩充协议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Web</a:t>
            </a:r>
            <a:r>
              <a:rPr sz="2000">
                <a:solidFill>
                  <a:schemeClr val="dk1"/>
                </a:solidFill>
                <a:sym typeface="+mn-ea"/>
              </a:rPr>
              <a:t>服务器既可以提供静态内容，也可以提供动态内容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取一个磁盘文件，并将它的内容返回给客户端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运行一个可执行文件，并将它的输出返回给客户端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0" algn="l">
              <a:buClrTx/>
              <a:buSzTx/>
            </a:pP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69882" y="443234"/>
            <a:ext cx="10852237" cy="441964"/>
          </a:xfrm>
          <a:noFill/>
          <a:ln>
            <a:noFill/>
          </a:ln>
        </p:spPr>
        <p:txBody>
          <a:bodyPr vert="horz" wrap="square" lIns="101600" tIns="38100" rIns="76200" bIns="38100" numCol="1" rtlCol="0" anchor="t" anchorCtr="0" compatLnSpc="1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chemeClr val="accent1"/>
                </a:solidFill>
                <a:sym typeface="+mn-ea"/>
              </a:rPr>
              <a:t>Web</a:t>
            </a:r>
            <a:r>
              <a:rPr sz="3200">
                <a:solidFill>
                  <a:schemeClr val="accent1"/>
                </a:solidFill>
                <a:sym typeface="+mn-ea"/>
              </a:rPr>
              <a:t>服务器</a:t>
            </a:r>
            <a:br>
              <a:rPr sz="3200">
                <a:solidFill>
                  <a:schemeClr val="accent1"/>
                </a:solidFill>
                <a:sym typeface="+mn-ea"/>
              </a:rPr>
            </a:br>
            <a:endParaRPr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69925" y="1281430"/>
            <a:ext cx="10852150" cy="5059680"/>
          </a:xfr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Web</a:t>
            </a:r>
            <a:r>
              <a:rPr sz="2000">
                <a:solidFill>
                  <a:schemeClr val="dk1"/>
                </a:solidFill>
                <a:sym typeface="+mn-ea"/>
              </a:rPr>
              <a:t>服务器管理的每个文件都有唯一的名字：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URL</a:t>
            </a:r>
            <a:r>
              <a:rPr sz="2000">
                <a:solidFill>
                  <a:schemeClr val="dk1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Universal Resource Locator</a:t>
            </a:r>
            <a:r>
              <a:rPr sz="2000">
                <a:solidFill>
                  <a:schemeClr val="dk1"/>
                </a:solidFill>
                <a:sym typeface="+mn-ea"/>
              </a:rPr>
              <a:t>）</a:t>
            </a:r>
            <a:endParaRPr lang="en-US" altLang="zh-CN"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000">
                <a:solidFill>
                  <a:schemeClr val="dk1"/>
                </a:solidFill>
                <a:sym typeface="+mn-ea"/>
              </a:rPr>
              <a:t>e.g. http://www.google.com:80/index.html</a:t>
            </a:r>
            <a:endParaRPr lang="en-US" altLang="zh-CN"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前缀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http://www.google.com:80</a:t>
            </a:r>
            <a:r>
              <a:rPr sz="2000">
                <a:solidFill>
                  <a:schemeClr val="dk1"/>
                </a:solidFill>
                <a:sym typeface="+mn-ea"/>
              </a:rPr>
              <a:t>：采用的是什么协议（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http</a:t>
            </a:r>
            <a:r>
              <a:rPr sz="2000">
                <a:solidFill>
                  <a:schemeClr val="dk1"/>
                </a:solidFill>
                <a:sym typeface="+mn-ea"/>
              </a:rPr>
              <a:t>）、服务器在哪里（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www.google.com</a:t>
            </a:r>
            <a:r>
              <a:rPr sz="2000">
                <a:solidFill>
                  <a:schemeClr val="dk1"/>
                </a:solidFill>
                <a:sym typeface="+mn-ea"/>
              </a:rPr>
              <a:t>）、端口号（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80</a:t>
            </a:r>
            <a:r>
              <a:rPr sz="2000">
                <a:solidFill>
                  <a:schemeClr val="dk1"/>
                </a:solidFill>
                <a:sym typeface="+mn-ea"/>
              </a:rPr>
              <a:t>）</a:t>
            </a:r>
            <a:endParaRPr sz="20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sz="2000">
                <a:solidFill>
                  <a:schemeClr val="dk1"/>
                </a:solidFill>
                <a:sym typeface="+mn-ea"/>
              </a:rPr>
              <a:t>后缀</a:t>
            </a:r>
            <a:r>
              <a:rPr lang="en-US" altLang="zh-CN" sz="2000">
                <a:solidFill>
                  <a:schemeClr val="dk1"/>
                </a:solidFill>
                <a:sym typeface="+mn-ea"/>
              </a:rPr>
              <a:t> /index.html </a:t>
            </a:r>
            <a:r>
              <a:rPr sz="2000">
                <a:solidFill>
                  <a:schemeClr val="dk1"/>
                </a:solidFill>
                <a:sym typeface="+mn-ea"/>
              </a:rPr>
              <a:t>寻找文件，并确定请求的是静态内容还是动态</a:t>
            </a:r>
            <a:r>
              <a:rPr sz="2000">
                <a:solidFill>
                  <a:schemeClr val="dk1"/>
                </a:solidFill>
                <a:sym typeface="+mn-ea"/>
              </a:rPr>
              <a:t>内容</a:t>
            </a:r>
            <a:endParaRPr sz="2000">
              <a:solidFill>
                <a:schemeClr val="dk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5f59385-805e-4718-b033-37dfc4d4595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845a05-2b22-43cb-a8bd-be6291d410b5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e79187b-dba3-46df-9ae5-bcc7c449478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32d2ff3-0c0c-4544-9176-6970706d63e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2.xml><?xml version="1.0" encoding="utf-8"?>
<p:tagLst xmlns:p="http://schemas.openxmlformats.org/presentationml/2006/main">
  <p:tag name="COMMONDATA" val="eyJoZGlkIjoiZjZmMmRjNjliNjU3OGFmNTA5OTY2NTY3ODUyYWFkNTQifQ=="/>
  <p:tag name="KSO_WPP_MARK_KEY" val="0b17f69f-4df5-4e2d-b783-076cdc7ded1a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演示</Application>
  <PresentationFormat>宽屏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Network Programming II</vt:lpstr>
      <vt:lpstr>PowerPoint 演示文稿</vt:lpstr>
      <vt:lpstr>Step 1：开启服务器 （open_listenfd 函数，做好接收请求的准备） </vt:lpstr>
      <vt:lpstr>Step 1：开启服务器</vt:lpstr>
      <vt:lpstr>Step 2：开启客户端 （open_clientfd 函数，设定访问地址，尝试连接） </vt:lpstr>
      <vt:lpstr>Step 3：交换数据 </vt:lpstr>
      <vt:lpstr>Step 4：关闭客户端 </vt:lpstr>
      <vt:lpstr>Web服务器 </vt:lpstr>
      <vt:lpstr>Web服务器 </vt:lpstr>
      <vt:lpstr>HTTP  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panxi</dc:creator>
  <cp:lastModifiedBy>馨语</cp:lastModifiedBy>
  <cp:revision>6</cp:revision>
  <dcterms:created xsi:type="dcterms:W3CDTF">2022-09-13T11:47:00Z</dcterms:created>
  <dcterms:modified xsi:type="dcterms:W3CDTF">2022-12-07T07:54:05Z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DE499810C6CE40149495B0E3DAD7C741</vt:lpwstr>
  </property>
  <property fmtid="{D5CDD505-2E9C-101B-9397-08002B2CF9AE}" pid="3" name="KSOProductBuildVer">
    <vt:lpwstr>2052-11.1.0.12763</vt:lpwstr>
  </property>
</Properties>
</file>