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6" r:id="rId2"/>
    <p:sldId id="343" r:id="rId3"/>
    <p:sldId id="385" r:id="rId4"/>
    <p:sldId id="386" r:id="rId5"/>
    <p:sldId id="387" r:id="rId6"/>
    <p:sldId id="388" r:id="rId7"/>
    <p:sldId id="389" r:id="rId8"/>
    <p:sldId id="311" r:id="rId9"/>
    <p:sldId id="345" r:id="rId10"/>
    <p:sldId id="346" r:id="rId11"/>
    <p:sldId id="348" r:id="rId12"/>
    <p:sldId id="390" r:id="rId13"/>
    <p:sldId id="349" r:id="rId14"/>
    <p:sldId id="367" r:id="rId15"/>
    <p:sldId id="361" r:id="rId16"/>
    <p:sldId id="368" r:id="rId17"/>
    <p:sldId id="369" r:id="rId18"/>
    <p:sldId id="391" r:id="rId19"/>
    <p:sldId id="392" r:id="rId20"/>
    <p:sldId id="393" r:id="rId21"/>
    <p:sldId id="394" r:id="rId22"/>
    <p:sldId id="395" r:id="rId23"/>
    <p:sldId id="350" r:id="rId24"/>
    <p:sldId id="396" r:id="rId25"/>
    <p:sldId id="352" r:id="rId26"/>
    <p:sldId id="355" r:id="rId27"/>
    <p:sldId id="353" r:id="rId28"/>
    <p:sldId id="357" r:id="rId29"/>
    <p:sldId id="356" r:id="rId30"/>
    <p:sldId id="358" r:id="rId31"/>
    <p:sldId id="359" r:id="rId32"/>
    <p:sldId id="360" r:id="rId33"/>
    <p:sldId id="363" r:id="rId34"/>
    <p:sldId id="365" r:id="rId35"/>
    <p:sldId id="366" r:id="rId36"/>
    <p:sldId id="362" r:id="rId37"/>
    <p:sldId id="364" r:id="rId38"/>
    <p:sldId id="374" r:id="rId39"/>
    <p:sldId id="37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FF"/>
    <a:srgbClr val="2D0922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23"/>
    <p:restoredTop sz="96405"/>
  </p:normalViewPr>
  <p:slideViewPr>
    <p:cSldViewPr snapToGrid="0">
      <p:cViewPr varScale="1">
        <p:scale>
          <a:sx n="86" d="100"/>
          <a:sy n="86" d="100"/>
        </p:scale>
        <p:origin x="100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892-2012-4D0C-A36B-2C5595CBAC0F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44D2-6C8C-46FE-AFDE-8289265E3AA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477-E3F4-4E82-BC95-69E0EE6B65C1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CB8-4EEF-4A65-98C7-CC825DD50BC1}" type="datetime1">
              <a:rPr lang="zh-CN" altLang="en-US" smtClean="0"/>
              <a:t>2021/12/18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C11C-70FD-4EB6-BD59-354650C02EAF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A530-8CFF-4165-85FD-BCB58DA3F47E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159-7042-440E-B22A-1FBF0E99BC3A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156-399B-4075-B622-B4FA1047314C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3C0-F53A-466D-A070-F775A1BCB3B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9BC-30D6-48A9-A1CA-ECD805CD4491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D9-666E-40AC-A06C-19E7B59DFC7B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5FEE-A3ED-4210-8C21-22C4CAFE9BE8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并发编程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6A52-195D-42BF-BFE3-A651F6DA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4" y="3650806"/>
            <a:ext cx="6858000" cy="1655762"/>
          </a:xfrm>
        </p:spPr>
        <p:txBody>
          <a:bodyPr/>
          <a:lstStyle/>
          <a:p>
            <a:r>
              <a:rPr lang="zh-CN" altLang="en-US" dirty="0"/>
              <a:t>金超 章梓立</a:t>
            </a:r>
            <a:endParaRPr lang="en-US" altLang="zh-CN" dirty="0"/>
          </a:p>
          <a:p>
            <a:r>
              <a:rPr lang="en-US" altLang="zh-CN" dirty="0"/>
              <a:t>2021-12-21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EB33-DB49-4C24-918E-F44B003E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线程竞争</a:t>
            </a:r>
            <a:endParaRPr lang="zh-CN" altLang="en-US" sz="1800" dirty="0"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411B-02B1-49D7-A6E3-CFABF3A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A1D63-F4B8-44F3-ADAF-7EA215B1D13D}"/>
              </a:ext>
            </a:extLst>
          </p:cNvPr>
          <p:cNvSpPr txBox="1"/>
          <p:nvPr/>
        </p:nvSpPr>
        <p:spPr>
          <a:xfrm>
            <a:off x="1537406" y="2036920"/>
            <a:ext cx="590938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foo = 0, bar = 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*thread(void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tid1, tid2;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(&amp;tid1, NULL, thread,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(&amp;tid2, NULL, thread,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(tid1, NULL);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(tid2, NULL);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43A8E5-B0C6-439D-AADB-746142D0A0DE}"/>
              </a:ext>
            </a:extLst>
          </p:cNvPr>
          <p:cNvSpPr txBox="1"/>
          <p:nvPr/>
        </p:nvSpPr>
        <p:spPr>
          <a:xfrm>
            <a:off x="745724" y="1367525"/>
            <a:ext cx="76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下面的程序会引发竞争。一个可能的输出结果为</a:t>
            </a:r>
            <a:r>
              <a:rPr lang="en-US" altLang="zh-CN" dirty="0"/>
              <a:t>2 1 2 2</a:t>
            </a:r>
            <a:r>
              <a:rPr lang="zh-CN" altLang="zh-CN" dirty="0"/>
              <a:t>。解释输出这一结果的原因。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3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F3-B4C0-4882-B0BF-05FFB4A3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线程竞争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75BB-F4E4-4406-B885-AE80524E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C5B18-85BE-432D-ACDD-4509F451830E}"/>
              </a:ext>
            </a:extLst>
          </p:cNvPr>
          <p:cNvSpPr/>
          <p:nvPr/>
        </p:nvSpPr>
        <p:spPr>
          <a:xfrm>
            <a:off x="3629608" y="152115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7F891-2BC8-415A-B29B-28200349831D}"/>
              </a:ext>
            </a:extLst>
          </p:cNvPr>
          <p:cNvSpPr/>
          <p:nvPr/>
        </p:nvSpPr>
        <p:spPr>
          <a:xfrm>
            <a:off x="3629608" y="20045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76AAF-CCEC-435C-91F9-886F1D7A0F77}"/>
              </a:ext>
            </a:extLst>
          </p:cNvPr>
          <p:cNvSpPr/>
          <p:nvPr/>
        </p:nvSpPr>
        <p:spPr>
          <a:xfrm>
            <a:off x="3629608" y="29963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B3EE8-14C0-4553-9067-292D6ECB4904}"/>
              </a:ext>
            </a:extLst>
          </p:cNvPr>
          <p:cNvSpPr/>
          <p:nvPr/>
        </p:nvSpPr>
        <p:spPr>
          <a:xfrm>
            <a:off x="3629608" y="347942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0A169-E5D7-47D4-A1AE-7B080630A942}"/>
              </a:ext>
            </a:extLst>
          </p:cNvPr>
          <p:cNvSpPr/>
          <p:nvPr/>
        </p:nvSpPr>
        <p:spPr>
          <a:xfrm>
            <a:off x="3629608" y="396246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02767-F849-4E4C-B1B6-A66A4B7B5C80}"/>
              </a:ext>
            </a:extLst>
          </p:cNvPr>
          <p:cNvSpPr/>
          <p:nvPr/>
        </p:nvSpPr>
        <p:spPr>
          <a:xfrm>
            <a:off x="3629608" y="251332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9AD987-FBA8-4B15-9B90-19CC7DFBC022}"/>
              </a:ext>
            </a:extLst>
          </p:cNvPr>
          <p:cNvSpPr/>
          <p:nvPr/>
        </p:nvSpPr>
        <p:spPr>
          <a:xfrm>
            <a:off x="3629608" y="44333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D3A3A-D6A4-4757-82E6-1E2D794524A2}"/>
              </a:ext>
            </a:extLst>
          </p:cNvPr>
          <p:cNvSpPr/>
          <p:nvPr/>
        </p:nvSpPr>
        <p:spPr>
          <a:xfrm>
            <a:off x="3629608" y="491634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446CF-1C3C-4528-9C2A-BCCF9DF7874B}"/>
              </a:ext>
            </a:extLst>
          </p:cNvPr>
          <p:cNvSpPr/>
          <p:nvPr/>
        </p:nvSpPr>
        <p:spPr>
          <a:xfrm>
            <a:off x="3629608" y="53996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2DE66-EB48-451D-9033-B4DE39398DA2}"/>
              </a:ext>
            </a:extLst>
          </p:cNvPr>
          <p:cNvSpPr/>
          <p:nvPr/>
        </p:nvSpPr>
        <p:spPr>
          <a:xfrm>
            <a:off x="3629608" y="5870226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24291-93EE-4D13-A1A2-C7D6285151D7}"/>
              </a:ext>
            </a:extLst>
          </p:cNvPr>
          <p:cNvSpPr txBox="1"/>
          <p:nvPr/>
        </p:nvSpPr>
        <p:spPr>
          <a:xfrm>
            <a:off x="5822302" y="251332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1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7C1E4-7A6C-498F-A8CB-FBF45D173DE3}"/>
              </a:ext>
            </a:extLst>
          </p:cNvPr>
          <p:cNvSpPr txBox="1"/>
          <p:nvPr/>
        </p:nvSpPr>
        <p:spPr>
          <a:xfrm>
            <a:off x="5822301" y="400337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2 1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F4FB2-FB20-4E63-B600-84E4645D1ADC}"/>
              </a:ext>
            </a:extLst>
          </p:cNvPr>
          <p:cNvSpPr txBox="1"/>
          <p:nvPr/>
        </p:nvSpPr>
        <p:spPr>
          <a:xfrm>
            <a:off x="5822300" y="5927231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2 2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2DB62-8459-493C-9E9D-677A32B08301}"/>
              </a:ext>
            </a:extLst>
          </p:cNvPr>
          <p:cNvSpPr txBox="1"/>
          <p:nvPr/>
        </p:nvSpPr>
        <p:spPr>
          <a:xfrm>
            <a:off x="5822300" y="20615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1, bar = 1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59E22-EC9D-48E6-86F4-4C7287D7E9EC}"/>
              </a:ext>
            </a:extLst>
          </p:cNvPr>
          <p:cNvSpPr txBox="1"/>
          <p:nvPr/>
        </p:nvSpPr>
        <p:spPr>
          <a:xfrm>
            <a:off x="5822300" y="455059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35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97EFD-D85A-4CF1-AE32-21D7EA978669}"/>
              </a:ext>
            </a:extLst>
          </p:cNvPr>
          <p:cNvSpPr txBox="1"/>
          <p:nvPr/>
        </p:nvSpPr>
        <p:spPr>
          <a:xfrm>
            <a:off x="727969" y="1690691"/>
            <a:ext cx="7723573" cy="206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66DF1CF-091F-4F16-99B7-D01B9406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1690691"/>
            <a:ext cx="7754077" cy="12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3629608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3629608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3629608" y="287318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3629608" y="342819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3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8EFCC-F7AE-46B8-AE9F-0DB190895A6F}"/>
              </a:ext>
            </a:extLst>
          </p:cNvPr>
          <p:cNvSpPr txBox="1"/>
          <p:nvPr/>
        </p:nvSpPr>
        <p:spPr>
          <a:xfrm>
            <a:off x="4147457" y="2550475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2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2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BF14-81E2-4416-A450-FFC095B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99D8-6AF6-4906-881A-A2D8B6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0B0EE-1038-4F51-AC1A-6B7DE2673C07}"/>
              </a:ext>
            </a:extLst>
          </p:cNvPr>
          <p:cNvSpPr/>
          <p:nvPr/>
        </p:nvSpPr>
        <p:spPr>
          <a:xfrm>
            <a:off x="3629608" y="176276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091-6499-4552-955D-82E7F39F1C34}"/>
              </a:ext>
            </a:extLst>
          </p:cNvPr>
          <p:cNvSpPr/>
          <p:nvPr/>
        </p:nvSpPr>
        <p:spPr>
          <a:xfrm>
            <a:off x="3629608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5EA04-145F-4265-8007-B8458F4685BC}"/>
              </a:ext>
            </a:extLst>
          </p:cNvPr>
          <p:cNvSpPr/>
          <p:nvPr/>
        </p:nvSpPr>
        <p:spPr>
          <a:xfrm>
            <a:off x="3629608" y="231817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5B11-AF1D-49C5-A5B6-819227A1B379}"/>
              </a:ext>
            </a:extLst>
          </p:cNvPr>
          <p:cNvSpPr/>
          <p:nvPr/>
        </p:nvSpPr>
        <p:spPr>
          <a:xfrm>
            <a:off x="3629608" y="39836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3D6D8-41ED-4F2A-9F8B-C2665583A6F4}"/>
              </a:ext>
            </a:extLst>
          </p:cNvPr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E1937-ADE1-40C8-A6DB-4670093F17C1}"/>
              </a:ext>
            </a:extLst>
          </p:cNvPr>
          <p:cNvSpPr/>
          <p:nvPr/>
        </p:nvSpPr>
        <p:spPr>
          <a:xfrm>
            <a:off x="3629608" y="34306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DD3BC-EC44-4FDF-BF8A-B1A414913333}"/>
              </a:ext>
            </a:extLst>
          </p:cNvPr>
          <p:cNvSpPr/>
          <p:nvPr/>
        </p:nvSpPr>
        <p:spPr>
          <a:xfrm>
            <a:off x="3629608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13AF4-1B5A-4F0A-9995-0D63C7B2CB18}"/>
              </a:ext>
            </a:extLst>
          </p:cNvPr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4F41-6A5A-4213-B62E-83504E9ECFFE}"/>
              </a:ext>
            </a:extLst>
          </p:cNvPr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F23E-1547-4A93-B7C5-83ABE59D6959}"/>
              </a:ext>
            </a:extLst>
          </p:cNvPr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9BA0D-64C7-4B69-8979-DFEB85551D01}"/>
              </a:ext>
            </a:extLst>
          </p:cNvPr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EE6C-138B-44A3-B00F-2187766FFC5D}"/>
              </a:ext>
            </a:extLst>
          </p:cNvPr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7FBC2-9B7B-408E-9E1F-1C06456D74A2}"/>
              </a:ext>
            </a:extLst>
          </p:cNvPr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71AA4-1854-4C7E-B89E-3CA1C6C75643}"/>
              </a:ext>
            </a:extLst>
          </p:cNvPr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9765-C321-4C9E-89E8-19985572C43F}"/>
              </a:ext>
            </a:extLst>
          </p:cNvPr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AF1F9-C9A8-48AD-B479-0BDB83689152}"/>
              </a:ext>
            </a:extLst>
          </p:cNvPr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一个主修人类学、辅修计算机科学的学生参加了一个研究课题，调查是否可以教会非洲狒狒理解死锁。他找到一处很深的峡谷，在上边固定了一根横跨峡谷的绳索，这样狒狒就可以攀住绳索越过峡谷。</a:t>
            </a:r>
            <a:r>
              <a:rPr lang="zh-CN" altLang="en-US" dirty="0">
                <a:solidFill>
                  <a:srgbClr val="FF0000"/>
                </a:solidFill>
              </a:rPr>
              <a:t>同一时刻，只要朝着相同的方向就可以有几只狒狒通过。但如果向东和向西的狒狒同时攀在绳索上那么会产生死锁（狒狒会被卡在中间），由于它们无法在绳索上从另一只的背上翻过去。如果一只狒狒想越过峡谷， 它必须看当前是否有别的狒狒正在逆向通行。</a:t>
            </a:r>
            <a:r>
              <a:rPr lang="zh-CN" altLang="en-US" dirty="0"/>
              <a:t>利用信号量编写一个避免死锁的程序来解决该问题。不考虑连续东行的狒狒会使得西行的狒狒无限制地等待的情况。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5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C3D3-EE50-49E5-8767-1995D83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7305-65E3-4F47-AC1A-19CACF19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779"/>
          </a:xfrm>
        </p:spPr>
        <p:txBody>
          <a:bodyPr>
            <a:normAutofit/>
          </a:bodyPr>
          <a:lstStyle/>
          <a:p>
            <a:r>
              <a:rPr lang="zh-CN" altLang="en-US" dirty="0"/>
              <a:t>线程</a:t>
            </a:r>
            <a:endParaRPr lang="en-US" altLang="zh-CN" dirty="0"/>
          </a:p>
          <a:p>
            <a:pPr lvl="1"/>
            <a:r>
              <a:rPr lang="zh-CN" altLang="en-US" dirty="0"/>
              <a:t>并发和并行的区别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r>
              <a:rPr lang="en-US" altLang="zh-CN" dirty="0" err="1"/>
              <a:t>echoserver</a:t>
            </a:r>
            <a:r>
              <a:rPr lang="zh-CN" altLang="en-US" dirty="0"/>
              <a:t>的三种实现方式</a:t>
            </a:r>
            <a:endParaRPr lang="en-US" altLang="zh-CN" dirty="0"/>
          </a:p>
          <a:p>
            <a:pPr lvl="1"/>
            <a:r>
              <a:rPr lang="zh-CN" altLang="en-US" dirty="0"/>
              <a:t>线程和进程的区别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不安全区</a:t>
            </a:r>
            <a:endParaRPr lang="en-US" altLang="zh-CN" dirty="0"/>
          </a:p>
          <a:p>
            <a:pPr lvl="1"/>
            <a:r>
              <a:rPr lang="zh-CN" altLang="en-US" dirty="0"/>
              <a:t>信号量</a:t>
            </a:r>
            <a:r>
              <a:rPr lang="en-US" altLang="zh-CN" dirty="0"/>
              <a:t> P V </a:t>
            </a:r>
            <a:r>
              <a:rPr lang="zh-CN" altLang="en-US" dirty="0"/>
              <a:t>禁止区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同步问题：竞争 死锁 饥饿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2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3B4830-31A3-4E84-BFA3-017A0C51C38B}"/>
              </a:ext>
            </a:extLst>
          </p:cNvPr>
          <p:cNvSpPr/>
          <p:nvPr/>
        </p:nvSpPr>
        <p:spPr>
          <a:xfrm>
            <a:off x="236244" y="1275327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reading...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E5809B-E907-47EA-9401-EAFED5DB1395}"/>
              </a:ext>
            </a:extLst>
          </p:cNvPr>
          <p:cNvSpPr/>
          <p:nvPr/>
        </p:nvSpPr>
        <p:spPr>
          <a:xfrm>
            <a:off x="4572000" y="1272270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writing...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5E4EFD-B6A6-445C-BA86-8831764D279F}"/>
              </a:ext>
            </a:extLst>
          </p:cNvPr>
          <p:cNvGrpSpPr/>
          <p:nvPr/>
        </p:nvGrpSpPr>
        <p:grpSpPr>
          <a:xfrm>
            <a:off x="1756435" y="3192869"/>
            <a:ext cx="6218907" cy="2571610"/>
            <a:chOff x="2688590" y="3370421"/>
            <a:chExt cx="6565316" cy="269688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111E666-435C-45AF-8377-6C747DFD3B66}"/>
                </a:ext>
              </a:extLst>
            </p:cNvPr>
            <p:cNvSpPr/>
            <p:nvPr/>
          </p:nvSpPr>
          <p:spPr>
            <a:xfrm>
              <a:off x="2688590" y="3370421"/>
              <a:ext cx="721360" cy="72136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8BDCD42-57CD-4646-A48A-E36DB482863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3304309" y="3986140"/>
              <a:ext cx="1552172" cy="12501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F977F6-B636-4D81-9E01-FB394F1D8703}"/>
                </a:ext>
              </a:extLst>
            </p:cNvPr>
            <p:cNvSpPr/>
            <p:nvPr/>
          </p:nvSpPr>
          <p:spPr>
            <a:xfrm>
              <a:off x="4080695" y="5236309"/>
              <a:ext cx="51732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作为</a:t>
              </a:r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0-1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互斥信号量来实现读写互斥</a:t>
              </a:r>
              <a:endPara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第一个读者和写者竞争这个信号量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7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441712-F7E7-4ED7-B04E-681A2188ED11}"/>
              </a:ext>
            </a:extLst>
          </p:cNvPr>
          <p:cNvSpPr/>
          <p:nvPr/>
        </p:nvSpPr>
        <p:spPr>
          <a:xfrm>
            <a:off x="280633" y="1452880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Westward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B1FEC-C5CA-4173-82D9-B47DDA58BA95}"/>
              </a:ext>
            </a:extLst>
          </p:cNvPr>
          <p:cNvSpPr/>
          <p:nvPr/>
        </p:nvSpPr>
        <p:spPr>
          <a:xfrm>
            <a:off x="4842276" y="1452879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Eastward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4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写者饥饿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第二类读者写者问题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可以看作两拨读者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也存在饥饿问题，参考第二类读者写者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00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25A-BDDB-4CEB-87DE-CD24793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8FBC-F667-409E-B051-BC1407AB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某次考试有</a:t>
            </a:r>
            <a:r>
              <a:rPr lang="en-US" altLang="zh-CN" dirty="0"/>
              <a:t>30</a:t>
            </a:r>
            <a:r>
              <a:rPr lang="zh-CN" altLang="zh-CN" dirty="0"/>
              <a:t>名学生与</a:t>
            </a:r>
            <a:r>
              <a:rPr lang="en-US" altLang="zh-CN" dirty="0"/>
              <a:t>1</a:t>
            </a:r>
            <a:r>
              <a:rPr lang="zh-CN" altLang="zh-CN" dirty="0"/>
              <a:t>名监考老师，该教室的门很狭窄，每次只能通过一人。</a:t>
            </a:r>
            <a:endParaRPr lang="en-US" altLang="zh-CN" dirty="0"/>
          </a:p>
          <a:p>
            <a:r>
              <a:rPr lang="zh-CN" altLang="zh-CN" dirty="0"/>
              <a:t>考试开始前，老师和学生进入考场（有的学生来得比老师早）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当人来齐以后，老师开始发放试卷。</a:t>
            </a:r>
            <a:endParaRPr lang="en-US" altLang="zh-CN" dirty="0"/>
          </a:p>
          <a:p>
            <a:r>
              <a:rPr lang="zh-CN" altLang="zh-CN" dirty="0"/>
              <a:t>拿到试卷后，学生就可以开始答卷。</a:t>
            </a:r>
            <a:endParaRPr lang="en-US" altLang="zh-CN" dirty="0"/>
          </a:p>
          <a:p>
            <a:r>
              <a:rPr lang="zh-CN" altLang="zh-CN" dirty="0"/>
              <a:t>学生可以随时交卷，交卷后就可以离开考场。</a:t>
            </a:r>
            <a:endParaRPr lang="en-US" altLang="zh-CN" dirty="0"/>
          </a:p>
          <a:p>
            <a:r>
              <a:rPr lang="zh-CN" altLang="zh-CN" dirty="0"/>
              <a:t>当所有的学生都上交试卷以后，老师才能离开考场。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98DC-70A7-456B-80BF-725FFF4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</p:spTree>
    <p:extLst>
      <p:ext uri="{BB962C8B-B14F-4D97-AF65-F5344CB8AC3E}">
        <p14:creationId xmlns:p14="http://schemas.microsoft.com/office/powerpoint/2010/main" val="114294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93306" y="662473"/>
            <a:ext cx="3396343" cy="7557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3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3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43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(4)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(11)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92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7305-65E3-4F47-AC1A-19CACF19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779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进程：运行中的程序实例，</a:t>
            </a:r>
            <a:r>
              <a:rPr lang="en-US" altLang="zh-CN" sz="2000" dirty="0"/>
              <a:t>CPU+</a:t>
            </a:r>
            <a:r>
              <a:rPr lang="zh-CN" altLang="en-US" sz="2000" dirty="0"/>
              <a:t>内存的状态（进程上下文）</a:t>
            </a:r>
            <a:endParaRPr lang="en-US" altLang="zh-CN" sz="2000" dirty="0"/>
          </a:p>
          <a:p>
            <a:pPr lvl="1"/>
            <a:r>
              <a:rPr lang="zh-CN" altLang="en-US" dirty="0"/>
              <a:t>基于进程的并发：地址空间相互独立，难以实现共享，切换开销大</a:t>
            </a:r>
            <a:endParaRPr lang="en-US" altLang="zh-CN" dirty="0"/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 dirty="0"/>
              <a:t>线程：“轻量级”进程，某个进程上下文的一组控制流（</a:t>
            </a:r>
            <a:r>
              <a:rPr lang="en-US" altLang="zh-CN" sz="2000" dirty="0"/>
              <a:t>CPU</a:t>
            </a:r>
            <a:r>
              <a:rPr lang="zh-CN" altLang="en-US" sz="2000" dirty="0"/>
              <a:t>的状态）</a:t>
            </a:r>
            <a:endParaRPr lang="en-US" altLang="zh-CN" sz="2000" dirty="0"/>
          </a:p>
          <a:p>
            <a:pPr lvl="1"/>
            <a:r>
              <a:rPr lang="zh-CN" altLang="en-US" dirty="0"/>
              <a:t>基于线程的并发：共享地址空间等进程上下文，切换开销小</a:t>
            </a:r>
            <a:endParaRPr lang="en-US" altLang="zh-CN" dirty="0"/>
          </a:p>
          <a:p>
            <a:pPr lvl="1"/>
            <a:r>
              <a:rPr lang="zh-CN" altLang="en-US" dirty="0"/>
              <a:t>高度的共享引起竞争、饥饿、死锁等问题，在线程模型中这个问题比进程的时候要更多更大。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 vs </a:t>
            </a:r>
            <a:r>
              <a:rPr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54832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3158-F484-4071-9232-D2276F1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8B75-C73F-4DED-AD32-B4A9BAA02F17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B762-720D-4689-9669-F7CDA799D066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1499-A4AE-4F2A-A859-0F23C8935BDD}"/>
              </a:ext>
            </a:extLst>
          </p:cNvPr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2441D-7096-4C5E-9923-FADDEF283376}"/>
              </a:ext>
            </a:extLst>
          </p:cNvPr>
          <p:cNvSpPr/>
          <p:nvPr/>
        </p:nvSpPr>
        <p:spPr>
          <a:xfrm>
            <a:off x="74645" y="1856792"/>
            <a:ext cx="2118050" cy="2799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问：改成右边这样，运行结果正确吗？</a:t>
            </a:r>
          </a:p>
          <a:p>
            <a:r>
              <a:rPr lang="zh-CN" altLang="en-US" dirty="0"/>
              <a:t>运行结果正确，但没有保护好全局变量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34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问：能否将两个信号量合为一个？</a:t>
            </a:r>
            <a:endParaRPr lang="en-US" altLang="zh-CN" dirty="0"/>
          </a:p>
          <a:p>
            <a:r>
              <a:rPr lang="zh-CN" altLang="en-US" dirty="0"/>
              <a:t>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15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问：将两个信号量合为一个以后，能否</a:t>
            </a:r>
            <a:br>
              <a:rPr lang="en-US" altLang="zh-CN" dirty="0"/>
            </a:br>
            <a:r>
              <a:rPr lang="zh-CN" altLang="en-US" dirty="0"/>
              <a:t>像刚才一样缩小保护全局变量的范围？</a:t>
            </a:r>
            <a:endParaRPr lang="en-US" altLang="zh-CN" dirty="0"/>
          </a:p>
          <a:p>
            <a:r>
              <a:rPr lang="zh-CN" altLang="en-US" dirty="0"/>
              <a:t>运行结果不正确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51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4378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  <a:endParaRPr lang="en-US" altLang="zh-CN" dirty="0"/>
          </a:p>
          <a:p>
            <a:r>
              <a:rPr lang="zh-CN" altLang="en-US" dirty="0"/>
              <a:t>初值均为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7218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9712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55AD-406F-4847-9A80-CEC399B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99F-E25E-4850-A783-5FE2E94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  <a:endParaRPr lang="en-US" altLang="zh-CN" dirty="0"/>
          </a:p>
          <a:p>
            <a:r>
              <a:rPr lang="zh-CN" altLang="en-US" dirty="0"/>
              <a:t>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10B5-D90F-41DB-907D-7323AC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0F72-A5C5-4104-920D-02C5C51241CE}"/>
              </a:ext>
            </a:extLst>
          </p:cNvPr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209C-307D-4DAA-9F6E-7EA7C1823C67}"/>
              </a:ext>
            </a:extLst>
          </p:cNvPr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41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 vs </a:t>
            </a:r>
            <a:r>
              <a:rPr lang="zh-CN" altLang="en-US" dirty="0"/>
              <a:t>线程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B7938F-B2D0-4524-9AFB-8487B407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8" y="2105090"/>
            <a:ext cx="8108142" cy="365683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7111"/>
            <a:ext cx="7886700" cy="367160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同一进程的不同线程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4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altLang="zh-CN" dirty="0" err="1"/>
              <a:t>Posix</a:t>
            </a:r>
            <a:r>
              <a:rPr lang="en-US" altLang="zh-CN" dirty="0"/>
              <a:t> threads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F76E2-6162-4405-802F-640170E73CD2}"/>
              </a:ext>
            </a:extLst>
          </p:cNvPr>
          <p:cNvSpPr txBox="1"/>
          <p:nvPr/>
        </p:nvSpPr>
        <p:spPr>
          <a:xfrm>
            <a:off x="304799" y="1460260"/>
            <a:ext cx="1016039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#include &lt;</a:t>
            </a:r>
            <a:r>
              <a:rPr lang="en-US" altLang="zh-CN" dirty="0" err="1"/>
              <a:t>pthread.h</a:t>
            </a:r>
            <a:r>
              <a:rPr lang="en-US" altLang="zh-CN" dirty="0"/>
              <a:t>&gt;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线程的大多数接口功能和进程系统调用相似</a:t>
            </a:r>
            <a:endParaRPr lang="en-US" altLang="zh-CN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关键区别：所有的线程都是同级关系，因此它们彼此都能互相创建、互相回收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E03007A-EC44-4141-BE56-E43C2AFA2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95025"/>
              </p:ext>
            </p:extLst>
          </p:nvPr>
        </p:nvGraphicFramePr>
        <p:xfrm>
          <a:off x="442637" y="2667621"/>
          <a:ext cx="8381768" cy="3444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3813">
                  <a:extLst>
                    <a:ext uri="{9D8B030D-6E8A-4147-A177-3AD203B41FA5}">
                      <a16:colId xmlns:a16="http://schemas.microsoft.com/office/drawing/2014/main" val="2749932139"/>
                    </a:ext>
                  </a:extLst>
                </a:gridCol>
                <a:gridCol w="3089616">
                  <a:extLst>
                    <a:ext uri="{9D8B030D-6E8A-4147-A177-3AD203B41FA5}">
                      <a16:colId xmlns:a16="http://schemas.microsoft.com/office/drawing/2014/main" val="711261615"/>
                    </a:ext>
                  </a:extLst>
                </a:gridCol>
                <a:gridCol w="1516397">
                  <a:extLst>
                    <a:ext uri="{9D8B030D-6E8A-4147-A177-3AD203B41FA5}">
                      <a16:colId xmlns:a16="http://schemas.microsoft.com/office/drawing/2014/main" val="622297105"/>
                    </a:ext>
                  </a:extLst>
                </a:gridCol>
                <a:gridCol w="3051942">
                  <a:extLst>
                    <a:ext uri="{9D8B030D-6E8A-4147-A177-3AD203B41FA5}">
                      <a16:colId xmlns:a16="http://schemas.microsoft.com/office/drawing/2014/main" val="202521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区别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pthread_create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创建者和被创建的关系；线程可以通过参数指定逻辑流的入口，进程需要根据返回值进行设定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2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获取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pthread_self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pthread_exit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pthread_cancel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exit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任一线程执行</a:t>
                      </a:r>
                      <a:r>
                        <a:rPr lang="en-US" altLang="zh-CN" dirty="0"/>
                        <a:t>exit</a:t>
                      </a:r>
                      <a:r>
                        <a:rPr lang="zh-CN" altLang="en-US" dirty="0"/>
                        <a:t>会终止所有对等线程；线程间提供了直接终止某个对等线程的接口，而进程需要通过信号机制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2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pthread_join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Wait/</a:t>
                      </a:r>
                      <a:r>
                        <a:rPr lang="en-US" altLang="zh-CN" dirty="0" err="1"/>
                        <a:t>waitpid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前者只能等待特定线程终止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0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pthread_detach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结束时能自动释放资源，不用专门阻塞其它某个线程；如果我们不在乎某个线程的终止状态和返回值，就可以没有负担地分离它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同步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2000" dirty="0">
                <a:latin typeface="+mn-ea"/>
              </a:rPr>
              <a:t>竞争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dirty="0"/>
              <a:t>线程共享地址空间</a:t>
            </a:r>
            <a:endParaRPr lang="en-US" altLang="zh-CN" dirty="0"/>
          </a:p>
          <a:p>
            <a:pPr lvl="1"/>
            <a:r>
              <a:rPr lang="zh-CN" altLang="en-US" dirty="0"/>
              <a:t>绝大多数操作不是原子性的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++;   -&gt;  mov(load), add(use), mov(store)</a:t>
            </a:r>
          </a:p>
          <a:p>
            <a:pPr lvl="0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进度图</a:t>
            </a:r>
            <a:r>
              <a:rPr lang="en-US" altLang="zh-CN" dirty="0"/>
              <a:t> &amp; </a:t>
            </a:r>
            <a:r>
              <a:rPr lang="zh-CN" altLang="en-US" dirty="0"/>
              <a:t>禁止区</a:t>
            </a:r>
            <a:endParaRPr lang="en-US" altLang="zh-CN" dirty="0"/>
          </a:p>
          <a:p>
            <a:pPr lvl="0"/>
            <a:r>
              <a:rPr lang="zh-CN" altLang="en-US" dirty="0"/>
              <a:t>信号量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都是原子操作</a:t>
            </a:r>
            <a:endParaRPr lang="en-US" altLang="zh-CN" dirty="0"/>
          </a:p>
          <a:p>
            <a:pPr lvl="1"/>
            <a:r>
              <a:rPr lang="en-US" altLang="zh-CN" dirty="0"/>
              <a:t>P(&amp;s) while(s == 0) {wait() } s--; </a:t>
            </a:r>
            <a:r>
              <a:rPr lang="zh-CN" altLang="en-US" dirty="0"/>
              <a:t>等待直到可以运行</a:t>
            </a:r>
          </a:p>
          <a:p>
            <a:pPr lvl="1"/>
            <a:r>
              <a:rPr lang="en-US" altLang="zh-CN" dirty="0"/>
              <a:t>V(&amp;s) s++; </a:t>
            </a:r>
            <a:r>
              <a:rPr lang="zh-CN" altLang="en-US" dirty="0"/>
              <a:t>好了</a:t>
            </a:r>
            <a:endParaRPr lang="en-US" altLang="zh-CN" dirty="0"/>
          </a:p>
          <a:p>
            <a:pPr lvl="1"/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消费者问题（当缓冲区满</a:t>
            </a:r>
            <a:r>
              <a:rPr lang="en-US" altLang="zh-CN" dirty="0"/>
              <a:t>/</a:t>
            </a:r>
            <a:r>
              <a:rPr lang="zh-CN" altLang="en-US" dirty="0"/>
              <a:t>空时，生产者</a:t>
            </a:r>
            <a:r>
              <a:rPr lang="en-US" altLang="zh-CN" dirty="0"/>
              <a:t>/</a:t>
            </a:r>
            <a:r>
              <a:rPr lang="zh-CN" altLang="en-US" dirty="0"/>
              <a:t>消费者不能继续）</a:t>
            </a:r>
          </a:p>
          <a:p>
            <a:pPr lvl="1"/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写者问题（当读者</a:t>
            </a:r>
            <a:r>
              <a:rPr lang="en-US" altLang="zh-CN" dirty="0"/>
              <a:t>or</a:t>
            </a:r>
            <a:r>
              <a:rPr lang="zh-CN" altLang="en-US" dirty="0"/>
              <a:t>写者在访问时，写者不能继续；当写者在访问时，读者不能继续）</a:t>
            </a:r>
          </a:p>
          <a:p>
            <a:pPr lvl="1"/>
            <a:r>
              <a:rPr lang="zh-CN" altLang="en-US" dirty="0"/>
              <a:t>把复杂问题转化成已经学过的两个问题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12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8256-D38A-449D-8B90-CE3E8C0B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89AB6-C425-4106-88DB-71060B0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9118E-4D13-48B8-A6DA-23B87A8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/>
          </a:bodyPr>
          <a:lstStyle/>
          <a:p>
            <a:pPr marL="457200" lvl="1"/>
            <a:r>
              <a:rPr lang="zh-CN" altLang="en-US" sz="2000" dirty="0">
                <a:latin typeface="+mn-ea"/>
              </a:rPr>
              <a:t>线程不安全函数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不保护共享变量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保持跨越多个调用的状态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返回指向静态变量的指针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调用线程不安全函数</a:t>
            </a:r>
            <a:endParaRPr lang="en-US" altLang="zh-CN" sz="18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可重入函数</a:t>
            </a:r>
            <a:endParaRPr lang="en-US" altLang="zh-CN" sz="2000" dirty="0">
              <a:latin typeface="+mn-ea"/>
            </a:endParaRPr>
          </a:p>
          <a:p>
            <a:pPr marL="3429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7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2CB4-BB76-4F2B-945E-8CA724B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446" y="2309554"/>
            <a:ext cx="2157413" cy="1325563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题目讲解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820D-A47A-404C-BDC4-E31600E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EABBDB-0B7C-8746-80D7-3DB2E837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95" y="3635117"/>
            <a:ext cx="2728913" cy="4171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完成题目 时间</a:t>
            </a:r>
            <a:r>
              <a:rPr lang="en-US" altLang="zh-CN" dirty="0"/>
              <a:t>20min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30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1095-57D1-430A-8499-7EF5A762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共享变量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5E72-453A-479D-99D0-27E6899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54050-B228-4EA5-9597-65967C86C7CE}"/>
              </a:ext>
            </a:extLst>
          </p:cNvPr>
          <p:cNvSpPr txBox="1"/>
          <p:nvPr/>
        </p:nvSpPr>
        <p:spPr>
          <a:xfrm>
            <a:off x="304799" y="1819304"/>
            <a:ext cx="546424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*thread(void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*(long *)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gCount+vCount+lCount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var;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tid1, tid2;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(&amp;tid1,NULL,thread,&amp;var);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(&amp;tid2,NULL,thread,&amp;var);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(tid1, NULL);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(tid2, NULL);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0B0479-B512-494D-A81D-790D26BC3E59}"/>
              </a:ext>
            </a:extLst>
          </p:cNvPr>
          <p:cNvGraphicFramePr>
            <a:graphicFrameLocks noGrp="1"/>
          </p:cNvGraphicFramePr>
          <p:nvPr/>
        </p:nvGraphicFramePr>
        <p:xfrm>
          <a:off x="6041318" y="1819303"/>
          <a:ext cx="2608160" cy="4647426"/>
        </p:xfrm>
        <a:graphic>
          <a:graphicData uri="http://schemas.openxmlformats.org/drawingml/2006/table">
            <a:tbl>
              <a:tblPr firstRow="1" firstCol="1" bandRow="1"/>
              <a:tblGrid>
                <a:gridCol w="843613">
                  <a:extLst>
                    <a:ext uri="{9D8B030D-6E8A-4147-A177-3AD203B41FA5}">
                      <a16:colId xmlns:a16="http://schemas.microsoft.com/office/drawing/2014/main" val="3915302742"/>
                    </a:ext>
                  </a:extLst>
                </a:gridCol>
                <a:gridCol w="842621">
                  <a:extLst>
                    <a:ext uri="{9D8B030D-6E8A-4147-A177-3AD203B41FA5}">
                      <a16:colId xmlns:a16="http://schemas.microsoft.com/office/drawing/2014/main" val="3203198069"/>
                    </a:ext>
                  </a:extLst>
                </a:gridCol>
                <a:gridCol w="921926">
                  <a:extLst>
                    <a:ext uri="{9D8B030D-6E8A-4147-A177-3AD203B41FA5}">
                      <a16:colId xmlns:a16="http://schemas.microsoft.com/office/drawing/2014/main" val="4226607298"/>
                    </a:ext>
                  </a:extLst>
                </a:gridCol>
              </a:tblGrid>
              <a:tr h="132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36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14627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9724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21667"/>
                  </a:ext>
                </a:extLst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堆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66703"/>
                  </a:ext>
                </a:extLst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34823"/>
                  </a:ext>
                </a:extLst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59332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父进程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子进程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06390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61914E4-5B01-4709-B655-AA54C22072F6}"/>
              </a:ext>
            </a:extLst>
          </p:cNvPr>
          <p:cNvSpPr/>
          <p:nvPr/>
        </p:nvSpPr>
        <p:spPr>
          <a:xfrm>
            <a:off x="2976465" y="475861"/>
            <a:ext cx="2108719" cy="895739"/>
          </a:xfrm>
          <a:prstGeom prst="borderCallout1">
            <a:avLst>
              <a:gd name="adj1" fmla="val 75000"/>
              <a:gd name="adj2" fmla="val -8775"/>
              <a:gd name="adj3" fmla="val 155208"/>
              <a:gd name="adj4" fmla="val -591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全局变量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位于数据区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线程共享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C8B6CAA-C452-4D39-A2FC-8C7CA731EC8B}"/>
              </a:ext>
            </a:extLst>
          </p:cNvPr>
          <p:cNvSpPr/>
          <p:nvPr/>
        </p:nvSpPr>
        <p:spPr>
          <a:xfrm>
            <a:off x="3750906" y="644346"/>
            <a:ext cx="2108719" cy="895739"/>
          </a:xfrm>
          <a:prstGeom prst="borderCallout1">
            <a:avLst>
              <a:gd name="adj1" fmla="val 105208"/>
              <a:gd name="adj2" fmla="val -8332"/>
              <a:gd name="adj3" fmla="val 231249"/>
              <a:gd name="adj4" fmla="val -480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局部静态变量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位于数据区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线程共享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F2A409F-4166-48B6-9543-AC1E33920EF4}"/>
              </a:ext>
            </a:extLst>
          </p:cNvPr>
          <p:cNvSpPr/>
          <p:nvPr/>
        </p:nvSpPr>
        <p:spPr>
          <a:xfrm>
            <a:off x="5236679" y="279629"/>
            <a:ext cx="2108719" cy="895739"/>
          </a:xfrm>
          <a:prstGeom prst="borderCallout1">
            <a:avLst>
              <a:gd name="adj1" fmla="val 105208"/>
              <a:gd name="adj2" fmla="val -8332"/>
              <a:gd name="adj3" fmla="val 232291"/>
              <a:gd name="adj4" fmla="val -892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栈上的临时变量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线程不共享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7E956-D994-4CE1-908A-F8D7AA73536E}"/>
              </a:ext>
            </a:extLst>
          </p:cNvPr>
          <p:cNvSpPr txBox="1"/>
          <p:nvPr/>
        </p:nvSpPr>
        <p:spPr>
          <a:xfrm>
            <a:off x="6041318" y="481459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lCount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01477-85B8-4AC6-8BC7-83080D9C0232}"/>
              </a:ext>
            </a:extLst>
          </p:cNvPr>
          <p:cNvSpPr txBox="1"/>
          <p:nvPr/>
        </p:nvSpPr>
        <p:spPr>
          <a:xfrm>
            <a:off x="7786143" y="481459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lCount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28641-4B77-48A1-84DC-6EDC6B7AF4CE}"/>
              </a:ext>
            </a:extLst>
          </p:cNvPr>
          <p:cNvSpPr txBox="1"/>
          <p:nvPr/>
        </p:nvSpPr>
        <p:spPr>
          <a:xfrm>
            <a:off x="6050395" y="5112485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gCount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02769-B382-4BCA-8085-1EBB6DD3424A}"/>
              </a:ext>
            </a:extLst>
          </p:cNvPr>
          <p:cNvSpPr txBox="1"/>
          <p:nvPr/>
        </p:nvSpPr>
        <p:spPr>
          <a:xfrm>
            <a:off x="7777066" y="5131091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gCount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A7AC9-BD14-42DB-92B7-4D4646CB2847}"/>
              </a:ext>
            </a:extLst>
          </p:cNvPr>
          <p:cNvSpPr txBox="1"/>
          <p:nvPr/>
        </p:nvSpPr>
        <p:spPr>
          <a:xfrm>
            <a:off x="6041317" y="200892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CEA91-610E-4139-939A-96D72B583D96}"/>
              </a:ext>
            </a:extLst>
          </p:cNvPr>
          <p:cNvSpPr txBox="1"/>
          <p:nvPr/>
        </p:nvSpPr>
        <p:spPr>
          <a:xfrm>
            <a:off x="6041316" y="2496438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C9695-9BAF-48F8-83DB-63493CCE1BD1}"/>
              </a:ext>
            </a:extLst>
          </p:cNvPr>
          <p:cNvSpPr txBox="1"/>
          <p:nvPr/>
        </p:nvSpPr>
        <p:spPr>
          <a:xfrm>
            <a:off x="7777067" y="200892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7673E-D25C-4263-AA2D-FE0293CA1C84}"/>
              </a:ext>
            </a:extLst>
          </p:cNvPr>
          <p:cNvSpPr txBox="1"/>
          <p:nvPr/>
        </p:nvSpPr>
        <p:spPr>
          <a:xfrm>
            <a:off x="7777066" y="2496438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6516</Words>
  <Application>Microsoft Office PowerPoint</Application>
  <PresentationFormat>全屏显示(4:3)</PresentationFormat>
  <Paragraphs>1060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黑体</vt:lpstr>
      <vt:lpstr>宋体</vt:lpstr>
      <vt:lpstr>微软雅黑</vt:lpstr>
      <vt:lpstr>Arial</vt:lpstr>
      <vt:lpstr>Consolas</vt:lpstr>
      <vt:lpstr>Courier New</vt:lpstr>
      <vt:lpstr>Times New Roman</vt:lpstr>
      <vt:lpstr>Office 主题​​</vt:lpstr>
      <vt:lpstr>并发编程</vt:lpstr>
      <vt:lpstr>Keywords</vt:lpstr>
      <vt:lpstr>进程 vs 线程</vt:lpstr>
      <vt:lpstr>进程 vs 线程</vt:lpstr>
      <vt:lpstr>Posix threads</vt:lpstr>
      <vt:lpstr>同步</vt:lpstr>
      <vt:lpstr>线程安全</vt:lpstr>
      <vt:lpstr>题目讲解</vt:lpstr>
      <vt:lpstr>共享变量</vt:lpstr>
      <vt:lpstr>线程竞争</vt:lpstr>
      <vt:lpstr>线程竞争</vt:lpstr>
      <vt:lpstr>死锁</vt:lpstr>
      <vt:lpstr>死锁</vt:lpstr>
      <vt:lpstr>死锁</vt:lpstr>
      <vt:lpstr>这样会引发死锁吗？</vt:lpstr>
      <vt:lpstr>这样会引发死锁吗？</vt:lpstr>
      <vt:lpstr>这样会引发死锁吗？</vt:lpstr>
      <vt:lpstr>狒狒过峡谷问题</vt:lpstr>
      <vt:lpstr>狒狒过峡谷问题</vt:lpstr>
      <vt:lpstr>狒狒过峡谷问题</vt:lpstr>
      <vt:lpstr>狒狒过峡谷问题</vt:lpstr>
      <vt:lpstr>狒狒过峡谷问题</vt:lpstr>
      <vt:lpstr>考场问题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考场问题</vt:lpstr>
      <vt:lpstr>考场问题</vt:lpstr>
      <vt:lpstr>考场问题</vt:lpstr>
      <vt:lpstr>考场问题</vt:lpstr>
      <vt:lpstr>考场问题</vt:lpstr>
      <vt:lpstr>考场问题</vt:lpstr>
      <vt:lpstr>考场问题</vt:lpstr>
    </vt:vector>
  </TitlesOfParts>
  <Company>PKU2016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82796</cp:lastModifiedBy>
  <cp:revision>501</cp:revision>
  <dcterms:created xsi:type="dcterms:W3CDTF">2018-12-21T13:45:03Z</dcterms:created>
  <dcterms:modified xsi:type="dcterms:W3CDTF">2021-12-18T03:18:33Z</dcterms:modified>
</cp:coreProperties>
</file>