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59" r:id="rId5"/>
    <p:sldId id="260" r:id="rId6"/>
    <p:sldId id="272" r:id="rId7"/>
    <p:sldId id="261" r:id="rId8"/>
    <p:sldId id="266" r:id="rId9"/>
    <p:sldId id="276" r:id="rId10"/>
    <p:sldId id="267" r:id="rId11"/>
    <p:sldId id="273" r:id="rId12"/>
    <p:sldId id="274" r:id="rId13"/>
    <p:sldId id="269" r:id="rId14"/>
    <p:sldId id="270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D85F-0943-4FF9-AC7C-650812EB392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D27-CAC4-4E58-A5D5-861C55EF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CFC9E-A99D-40E2-BCF9-1521F9E33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BDD76-1B61-4B37-AA3D-B146BFD40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F2597-C9A3-42AE-9B0C-ACBB920E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05AA3-B299-4392-83C1-4575FAB1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09F5A-74D9-4589-9544-443888C2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F5E5-3B57-471A-880D-5F2C9C9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D5B9F-5012-43B7-B489-AC2B69635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DFE5B-15FC-46A1-9B27-962AA09F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24CD6-7ED7-432D-97F5-A425AF13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4EF7-BB7F-4709-9732-5C72543D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8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E78CE-7F58-4AC4-A7F4-911B8C897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71FF0-9B21-4A34-BA39-25AF7E4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0EB45-7508-4EC0-9C88-66A7E3E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97645-525C-4490-9563-F39415A1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1AE2-505B-47E3-872F-2E6DF046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B5D3-FFB7-43CA-8C4E-95120B6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6F7BB-5CC9-468A-A3A6-5253C9F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DC24-ADEC-4A46-B99E-135D184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C029B-646F-4971-A890-23160CFB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6B679-2F8F-46E3-914A-EC6EC967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2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3E80F-ED8E-47B8-A28F-9B0BD597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82B24-239C-4768-8E68-758BA1E1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22170-42C7-457C-8C5A-998D8154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031DB-E2FA-43D6-A5DE-04A3AE04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48280-F41D-421F-8220-80B5DC6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8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9261-D391-4D3C-85E4-664FD8C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70EFE-91CC-4B6F-A2CA-BD4D9002C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50090-9C02-448B-9E33-569C17BF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7C197-62BD-4453-931C-4F5F1F07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CA078-A5DE-413F-B4A3-5CFFDC49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4E30B-C24C-4D19-817D-AD7AFED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4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FF7F-1877-40E5-B0CB-2FD41627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AB8EE-7C91-40EB-938B-F54C4402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B8CA0-4784-4527-86E0-A4362C88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A37050-9742-4614-A1E6-582B4395F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BD9D7-7268-4411-AE74-6B3D7A7ED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838BA-E728-45F7-B8A1-271083C9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F11C4A-6611-4148-BDE3-D384210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91132-CAB9-47C3-83A7-668A1B1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2A90-4B5B-43C9-A47E-DF27F388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497EC-9917-491B-935B-0BF09AD5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4E3CD1-E7B2-49E9-AE1A-71DD51B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765C9-6324-4427-9EAB-E31931D4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4A4AF-BE0A-4360-AC46-09CC2992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C29E0C-99BE-45AE-B3E0-BD8661E3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DBD5C-F122-4EDF-AEC4-3419935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94ABE-2131-43D6-808D-9FB4E3CE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0AADB-6992-4F82-9C5C-14DE6AF0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560D0-A1D3-4DB2-B92F-CC801547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91AC8-CE66-46C6-BFCF-94F5C24F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F54A2-B4A4-48E4-B1AB-1659159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EABA6-228E-411C-8281-CF08EC6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C9616-F923-43C3-B038-001F34B0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DFA4CA-D0E6-4B45-B032-58922DD7C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F1A45-C782-45F0-8672-7CE1EB6E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049EE-9EF0-48CC-8ED5-EBE16216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54D1D-1782-4515-A061-3D2BB63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6DA71-D5D6-423B-B137-C29014D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7D300C-44CE-47A6-8C13-E1005F1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B8F0F-2D66-47A0-9180-D9B4EF83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DCE61-5764-455B-BC95-7B1DB19E2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D1AC-504E-41D5-B257-38768D17E7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B69CC-0519-4FB8-8801-AEE6F071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A9BDD-FD11-4858-BD03-F3308E97B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056848-AE12-46BA-86E3-952B6A480A27}"/>
              </a:ext>
            </a:extLst>
          </p:cNvPr>
          <p:cNvSpPr/>
          <p:nvPr/>
        </p:nvSpPr>
        <p:spPr>
          <a:xfrm>
            <a:off x="500560" y="2474892"/>
            <a:ext cx="111908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9.28 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信息的表示和处理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程序的机器级表示（一）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李浩雨，施朱鸣</a:t>
            </a:r>
          </a:p>
        </p:txBody>
      </p:sp>
    </p:spTree>
    <p:extLst>
      <p:ext uri="{BB962C8B-B14F-4D97-AF65-F5344CB8AC3E}">
        <p14:creationId xmlns:p14="http://schemas.microsoft.com/office/powerpoint/2010/main" val="426142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汇编与反汇编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gcc</a:t>
            </a:r>
            <a:r>
              <a:rPr lang="en-US" altLang="zh-CN" dirty="0"/>
              <a:t> –</a:t>
            </a:r>
            <a:r>
              <a:rPr lang="en-US" altLang="zh-CN" dirty="0" err="1"/>
              <a:t>Og</a:t>
            </a:r>
            <a:r>
              <a:rPr lang="en-US" altLang="zh-CN" dirty="0"/>
              <a:t> –S </a:t>
            </a:r>
            <a:r>
              <a:rPr lang="en-US" altLang="zh-CN" dirty="0" err="1"/>
              <a:t>test.c</a:t>
            </a:r>
            <a:r>
              <a:rPr lang="zh-CN" altLang="en-US" dirty="0"/>
              <a:t> 编译器制备</a:t>
            </a:r>
            <a:r>
              <a:rPr lang="en-US" altLang="zh-CN" dirty="0" err="1"/>
              <a:t>test.s</a:t>
            </a:r>
            <a:r>
              <a:rPr lang="zh-CN" altLang="en-US" dirty="0"/>
              <a:t>汇编代码</a:t>
            </a:r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gcc</a:t>
            </a:r>
            <a:r>
              <a:rPr lang="en-US" altLang="zh-CN" dirty="0"/>
              <a:t> –</a:t>
            </a:r>
            <a:r>
              <a:rPr lang="en-US" altLang="zh-CN" dirty="0" err="1"/>
              <a:t>Og</a:t>
            </a:r>
            <a:r>
              <a:rPr lang="en-US" altLang="zh-CN" dirty="0"/>
              <a:t> –c </a:t>
            </a:r>
            <a:r>
              <a:rPr lang="en-US" altLang="zh-CN" dirty="0" err="1"/>
              <a:t>test.c</a:t>
            </a:r>
            <a:r>
              <a:rPr lang="en-US" altLang="zh-CN" dirty="0"/>
              <a:t> </a:t>
            </a:r>
            <a:r>
              <a:rPr lang="zh-CN" altLang="en-US" dirty="0"/>
              <a:t>编译器制备</a:t>
            </a:r>
            <a:r>
              <a:rPr lang="en-US" altLang="zh-CN" dirty="0" err="1"/>
              <a:t>test.s</a:t>
            </a:r>
            <a:r>
              <a:rPr lang="zh-CN" altLang="en-US" dirty="0"/>
              <a:t>汇编代码，然后汇编器制备二进制目标代码文件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r>
              <a:rPr lang="en-US" altLang="zh-CN" dirty="0" err="1"/>
              <a:t>objdump</a:t>
            </a:r>
            <a:r>
              <a:rPr lang="en-US" altLang="zh-CN" dirty="0"/>
              <a:t> –d </a:t>
            </a:r>
            <a:r>
              <a:rPr lang="en-US" altLang="zh-CN" dirty="0" err="1"/>
              <a:t>test.o</a:t>
            </a:r>
            <a:r>
              <a:rPr lang="en-US" altLang="zh-CN" dirty="0"/>
              <a:t> </a:t>
            </a:r>
            <a:r>
              <a:rPr lang="zh-CN" altLang="en-US" dirty="0"/>
              <a:t>反汇编器用</a:t>
            </a:r>
            <a:r>
              <a:rPr lang="en-US" altLang="zh-CN" dirty="0"/>
              <a:t>.o</a:t>
            </a:r>
            <a:r>
              <a:rPr lang="zh-CN" altLang="en-US" dirty="0"/>
              <a:t>文件制备汇编</a:t>
            </a:r>
          </a:p>
        </p:txBody>
      </p:sp>
    </p:spTree>
    <p:extLst>
      <p:ext uri="{BB962C8B-B14F-4D97-AF65-F5344CB8AC3E}">
        <p14:creationId xmlns:p14="http://schemas.microsoft.com/office/powerpoint/2010/main" val="130322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4D04C-ADFD-4CFE-B95A-12FEB07F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数据格式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37949E-E35F-4653-AA36-16177B82C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501106"/>
            <a:ext cx="9353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5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E6FDC-8126-4ED3-8AC8-F589AEAB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87BF8-FA9C-4C34-A18D-DF50088533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1~2byte</a:t>
            </a:r>
            <a:r>
              <a:rPr lang="zh-CN" altLang="en-US" dirty="0"/>
              <a:t>的指令保持余下不变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4byte</a:t>
            </a:r>
            <a:r>
              <a:rPr lang="zh-CN" altLang="en-US" dirty="0"/>
              <a:t>的指令把高</a:t>
            </a:r>
            <a:r>
              <a:rPr lang="en-US" altLang="zh-CN" dirty="0"/>
              <a:t>4byte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63B5A1-7BCF-4C24-B8DA-DCC2BBCE1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1488" y="1825625"/>
            <a:ext cx="38430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C7F5CA-805C-4363-A066-319C90302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1853406"/>
            <a:ext cx="9134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837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传送指令把一个</a:t>
            </a:r>
            <a:r>
              <a:rPr lang="zh-CN" altLang="en-US" b="1" dirty="0">
                <a:solidFill>
                  <a:srgbClr val="FF0000"/>
                </a:solidFill>
              </a:rPr>
              <a:t>立即数</a:t>
            </a:r>
            <a:r>
              <a:rPr lang="zh-CN" altLang="en-US" dirty="0"/>
              <a:t>（直接给出、或者存在寄存器、或者内存里）传递到一个</a:t>
            </a:r>
            <a:r>
              <a:rPr lang="zh-CN" altLang="en-US" b="1" dirty="0">
                <a:solidFill>
                  <a:srgbClr val="FF0000"/>
                </a:solidFill>
              </a:rPr>
              <a:t>位置</a:t>
            </a:r>
            <a:r>
              <a:rPr lang="zh-CN" altLang="en-US" dirty="0"/>
              <a:t>（寄存器或者内存里）</a:t>
            </a:r>
            <a:endParaRPr lang="en-US" altLang="zh-CN" dirty="0"/>
          </a:p>
          <a:p>
            <a:r>
              <a:rPr lang="zh-CN" altLang="en-US" dirty="0"/>
              <a:t>两个操作数不能同时是内存位置（可以用寄存器为媒介）</a:t>
            </a:r>
            <a:endParaRPr lang="en-US" altLang="zh-CN" dirty="0"/>
          </a:p>
          <a:p>
            <a:r>
              <a:rPr lang="en-US" altLang="zh-CN" dirty="0" err="1"/>
              <a:t>movl</a:t>
            </a:r>
            <a:r>
              <a:rPr lang="zh-CN" altLang="en-US" dirty="0"/>
              <a:t>以寄存器为目标时高</a:t>
            </a:r>
            <a:r>
              <a:rPr lang="en-US" altLang="zh-CN" dirty="0"/>
              <a:t>4byte</a:t>
            </a:r>
            <a:r>
              <a:rPr lang="zh-CN" altLang="en-US" dirty="0"/>
              <a:t>清零</a:t>
            </a:r>
            <a:endParaRPr lang="en-US" altLang="zh-CN" dirty="0"/>
          </a:p>
          <a:p>
            <a:r>
              <a:rPr lang="en-US" altLang="zh-CN" dirty="0" err="1"/>
              <a:t>movq</a:t>
            </a:r>
            <a:r>
              <a:rPr lang="zh-CN" altLang="en-US" dirty="0"/>
              <a:t>和</a:t>
            </a:r>
            <a:r>
              <a:rPr lang="en-US" altLang="zh-CN" dirty="0" err="1"/>
              <a:t>movabsq</a:t>
            </a:r>
            <a:r>
              <a:rPr lang="zh-CN" altLang="en-US" dirty="0"/>
              <a:t>的区别？</a:t>
            </a:r>
            <a:r>
              <a:rPr lang="en-US" altLang="zh-CN" dirty="0" err="1"/>
              <a:t>movq</a:t>
            </a:r>
            <a:r>
              <a:rPr lang="zh-CN" altLang="en-US" dirty="0"/>
              <a:t>只能以</a:t>
            </a:r>
            <a:r>
              <a:rPr lang="en-US" altLang="zh-CN" dirty="0"/>
              <a:t>32</a:t>
            </a:r>
            <a:r>
              <a:rPr lang="zh-CN" altLang="en-US" dirty="0"/>
              <a:t>位补码数字为源操作数，然后符号拓展，</a:t>
            </a:r>
            <a:r>
              <a:rPr lang="en-US" altLang="zh-CN" dirty="0" err="1"/>
              <a:t>movabsq</a:t>
            </a:r>
            <a:r>
              <a:rPr lang="zh-CN" altLang="en-US" dirty="0"/>
              <a:t>则以</a:t>
            </a:r>
            <a:r>
              <a:rPr lang="en-US" altLang="zh-CN" dirty="0"/>
              <a:t>64</a:t>
            </a:r>
            <a:r>
              <a:rPr lang="zh-CN" altLang="en-US" dirty="0"/>
              <a:t>位立即数位操作源数，但只能移到寄存器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D28736-DDE1-4C82-AA59-14233AB57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42942"/>
            <a:ext cx="5181600" cy="19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扩展规则：</a:t>
            </a:r>
            <a:r>
              <a:rPr lang="en-US" altLang="zh-CN" dirty="0"/>
              <a:t>z(</a:t>
            </a:r>
            <a:r>
              <a:rPr lang="en-US" altLang="zh-CN" dirty="0" err="1"/>
              <a:t>ero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s(</a:t>
            </a:r>
            <a:r>
              <a:rPr lang="en-US" altLang="zh-CN" dirty="0" err="1"/>
              <a:t>ign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4byte</a:t>
            </a:r>
            <a:r>
              <a:rPr lang="zh-CN" altLang="en-US" dirty="0"/>
              <a:t>零扩展到</a:t>
            </a:r>
            <a:r>
              <a:rPr lang="en-US" altLang="zh-CN" dirty="0"/>
              <a:t>8byte</a:t>
            </a:r>
            <a:r>
              <a:rPr lang="zh-CN" altLang="en-US" dirty="0"/>
              <a:t>：</a:t>
            </a:r>
            <a:r>
              <a:rPr lang="en-US" altLang="zh-CN" dirty="0" err="1"/>
              <a:t>movl</a:t>
            </a:r>
            <a:r>
              <a:rPr lang="zh-CN" altLang="en-US" dirty="0"/>
              <a:t>到自己（高位清零）</a:t>
            </a:r>
            <a:endParaRPr lang="en-US" altLang="zh-CN" dirty="0"/>
          </a:p>
          <a:p>
            <a:r>
              <a:rPr lang="en-US" altLang="zh-CN" dirty="0" err="1"/>
              <a:t>cltq</a:t>
            </a:r>
            <a:r>
              <a:rPr lang="zh-CN" altLang="en-US" dirty="0"/>
              <a:t>：等价于</a:t>
            </a:r>
            <a:r>
              <a:rPr lang="en-US" altLang="zh-CN" dirty="0" err="1"/>
              <a:t>movslq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rax</a:t>
            </a:r>
            <a:endParaRPr lang="en-US" altLang="zh-CN" dirty="0"/>
          </a:p>
          <a:p>
            <a:r>
              <a:rPr lang="en-US" altLang="zh-CN" dirty="0" err="1"/>
              <a:t>leaq</a:t>
            </a:r>
            <a:r>
              <a:rPr lang="zh-CN" altLang="en-US" dirty="0"/>
              <a:t>：只计算地址，不去对应地址取值，被拿来做简易计算</a:t>
            </a:r>
            <a:endParaRPr lang="en-US" altLang="zh-CN" dirty="0"/>
          </a:p>
          <a:p>
            <a:r>
              <a:rPr lang="zh-CN" altLang="en-US" dirty="0"/>
              <a:t>强制类型转换时既涉及到大小变化又有</a:t>
            </a:r>
            <a:r>
              <a:rPr lang="en-US" altLang="zh-CN" dirty="0"/>
              <a:t>C</a:t>
            </a:r>
            <a:r>
              <a:rPr lang="zh-CN" altLang="en-US" dirty="0"/>
              <a:t>语言符号变化时，先变大小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39D219-8A72-499F-ACF9-2E6ECA70C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3322"/>
            <a:ext cx="5181600" cy="37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6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FC68D-002B-40EB-B2BA-7153AED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字节数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953483-D452-437F-B63F-227BBE2BA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3092281"/>
            <a:ext cx="5529567" cy="31156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CBCFD6-D0DB-4359-ABF6-E635561658CC}"/>
              </a:ext>
            </a:extLst>
          </p:cNvPr>
          <p:cNvSpPr/>
          <p:nvPr/>
        </p:nvSpPr>
        <p:spPr>
          <a:xfrm>
            <a:off x="166970" y="3016251"/>
            <a:ext cx="6233830" cy="357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/>
              <a:t>32</a:t>
            </a:r>
            <a:r>
              <a:rPr lang="zh-CN" altLang="en-US" sz="2800" b="1" dirty="0"/>
              <a:t>位机器和</a:t>
            </a:r>
            <a:r>
              <a:rPr lang="en-US" altLang="zh-CN" sz="2800" b="1" dirty="0"/>
              <a:t>64</a:t>
            </a:r>
            <a:r>
              <a:rPr lang="zh-CN" altLang="en-US" sz="2800" b="1" dirty="0"/>
              <a:t>位机器最大的区别在于指针大小</a:t>
            </a:r>
            <a:endParaRPr lang="en-US" altLang="zh-CN" sz="2800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不要犯晕，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字节，</a:t>
            </a:r>
            <a:r>
              <a:rPr lang="en-US" altLang="zh-CN" sz="2800" b="1" dirty="0"/>
              <a:t>(x86-64</a:t>
            </a:r>
            <a:r>
              <a:rPr lang="zh-CN" altLang="en-US" sz="2800" b="1" dirty="0"/>
              <a:t>下</a:t>
            </a:r>
            <a:r>
              <a:rPr lang="en-US" altLang="zh-CN" sz="2800" b="1" dirty="0"/>
              <a:t>)int</a:t>
            </a:r>
            <a:r>
              <a:rPr lang="zh-CN" altLang="en-US" sz="2800" b="1" dirty="0"/>
              <a:t>*是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字节</a:t>
            </a:r>
            <a:endParaRPr lang="en-US" altLang="zh-CN" sz="2800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*对</a:t>
            </a:r>
            <a:r>
              <a:rPr lang="en-US" altLang="zh-CN" sz="2800" dirty="0"/>
              <a:t>64</a:t>
            </a:r>
            <a:r>
              <a:rPr lang="zh-CN" altLang="en-US" sz="2800" dirty="0"/>
              <a:t>位程序，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4.6 </a:t>
            </a:r>
            <a:r>
              <a:rPr lang="zh-CN" altLang="en-US" sz="2800" dirty="0"/>
              <a:t>以上版本可使用</a:t>
            </a:r>
            <a:r>
              <a:rPr lang="en-US" altLang="zh-CN" sz="2800" dirty="0"/>
              <a:t>__int128_t</a:t>
            </a:r>
            <a:r>
              <a:rPr lang="zh-CN" altLang="en-US" sz="2800" dirty="0"/>
              <a:t>，</a:t>
            </a:r>
            <a:r>
              <a:rPr lang="en-US" altLang="zh-CN" sz="2800" dirty="0"/>
              <a:t>__uint128_t .</a:t>
            </a:r>
            <a:r>
              <a:rPr lang="zh-CN" altLang="en-US" sz="2800" dirty="0"/>
              <a:t>但这并非</a:t>
            </a:r>
            <a:r>
              <a:rPr lang="en-US" altLang="zh-CN" sz="2800" dirty="0"/>
              <a:t>c/</a:t>
            </a:r>
            <a:r>
              <a:rPr lang="en-US" altLang="zh-CN" sz="2800" dirty="0" err="1"/>
              <a:t>c++</a:t>
            </a:r>
            <a:r>
              <a:rPr lang="en-US" altLang="zh-CN" sz="2800" dirty="0"/>
              <a:t> </a:t>
            </a:r>
            <a:r>
              <a:rPr lang="zh-CN" altLang="en-US" sz="2800" dirty="0"/>
              <a:t>标准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*</a:t>
            </a:r>
            <a:r>
              <a:rPr lang="en-US" altLang="zh-CN" sz="2800" dirty="0"/>
              <a:t>c/</a:t>
            </a:r>
            <a:r>
              <a:rPr lang="en-US" altLang="zh-CN" sz="2800" dirty="0" err="1"/>
              <a:t>c++</a:t>
            </a:r>
            <a:r>
              <a:rPr lang="zh-CN" altLang="en-US" sz="2800" dirty="0"/>
              <a:t>标准不保证</a:t>
            </a:r>
            <a:r>
              <a:rPr lang="en-US" altLang="zh-CN" sz="2800" dirty="0"/>
              <a:t>char</a:t>
            </a:r>
            <a:r>
              <a:rPr lang="zh-CN" altLang="en-US" sz="2800" dirty="0"/>
              <a:t>是有符号数</a:t>
            </a:r>
            <a:endParaRPr lang="en-US" altLang="zh-CN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EBD50-DA74-4850-A48C-3567806897AA}"/>
              </a:ext>
            </a:extLst>
          </p:cNvPr>
          <p:cNvSpPr/>
          <p:nvPr/>
        </p:nvSpPr>
        <p:spPr>
          <a:xfrm>
            <a:off x="811581" y="1690688"/>
            <a:ext cx="10647097" cy="8679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i="1" dirty="0"/>
              <a:t> </a:t>
            </a:r>
            <a:r>
              <a:rPr lang="zh-CN" altLang="en-US" sz="2800" i="1" dirty="0"/>
              <a:t>识记</a:t>
            </a:r>
            <a:r>
              <a:rPr lang="en-US" altLang="zh-CN" sz="2800" i="1" dirty="0"/>
              <a:t>char, short, int, long </a:t>
            </a:r>
            <a:r>
              <a:rPr lang="en-US" altLang="zh-CN" sz="2800" i="1" dirty="0" err="1"/>
              <a:t>long</a:t>
            </a:r>
            <a:r>
              <a:rPr lang="en-US" altLang="zh-CN" sz="2800" i="1" dirty="0"/>
              <a:t>, float, double, pointer</a:t>
            </a:r>
            <a:r>
              <a:rPr lang="zh-CN" altLang="en-US" sz="2800" i="1" dirty="0"/>
              <a:t>等类型的字节数，注意结合大小端考虑这些字节在内存中的存储</a:t>
            </a:r>
            <a:r>
              <a:rPr lang="en-US" altLang="zh-CN" sz="2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06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FC68D-002B-40EB-B2BA-7153AED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27"/>
            <a:ext cx="10515600" cy="1325563"/>
          </a:xfrm>
        </p:spPr>
        <p:txBody>
          <a:bodyPr/>
          <a:lstStyle/>
          <a:p>
            <a:r>
              <a:rPr lang="zh-CN" altLang="en-US" dirty="0"/>
              <a:t>大小端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20B0500-29E5-412A-BEB3-E4FA77B1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95"/>
            <a:ext cx="10515600" cy="4351338"/>
          </a:xfrm>
        </p:spPr>
        <p:txBody>
          <a:bodyPr/>
          <a:lstStyle/>
          <a:p>
            <a:r>
              <a:rPr lang="zh-CN" altLang="en-US" b="1" dirty="0"/>
              <a:t>小端法低地址放低字节</a:t>
            </a:r>
            <a:endParaRPr lang="en-US" altLang="zh-CN" b="1" dirty="0"/>
          </a:p>
          <a:p>
            <a:r>
              <a:rPr lang="zh-CN" altLang="en-US" dirty="0"/>
              <a:t>不要记混，考试时可能把低地址画在右边，高地址画在左边</a:t>
            </a:r>
            <a:endParaRPr lang="en-US" altLang="zh-CN" dirty="0"/>
          </a:p>
          <a:p>
            <a:r>
              <a:rPr lang="zh-CN" altLang="en-US" b="1" i="1" dirty="0"/>
              <a:t>看见往地址里填数字的问题要条件反射地考虑大小端</a:t>
            </a:r>
            <a:endParaRPr lang="en-US" altLang="zh-CN" b="1" i="1" dirty="0"/>
          </a:p>
          <a:p>
            <a:r>
              <a:rPr lang="zh-CN" altLang="en-US" dirty="0"/>
              <a:t>典型大端：</a:t>
            </a:r>
            <a:r>
              <a:rPr lang="en-US" altLang="zh-CN" b="1" dirty="0"/>
              <a:t>Sun</a:t>
            </a:r>
            <a:r>
              <a:rPr lang="en-US" altLang="zh-CN" dirty="0"/>
              <a:t>, PPC Mac, </a:t>
            </a:r>
            <a:r>
              <a:rPr lang="en-US" altLang="zh-CN" b="1" dirty="0"/>
              <a:t>Internet, </a:t>
            </a:r>
            <a:r>
              <a:rPr lang="zh-CN" altLang="en-US" dirty="0"/>
              <a:t>多数</a:t>
            </a:r>
            <a:r>
              <a:rPr lang="en-US" altLang="zh-CN" b="1" dirty="0"/>
              <a:t> IBM, </a:t>
            </a:r>
            <a:r>
              <a:rPr lang="zh-CN" altLang="en-US" dirty="0"/>
              <a:t>多数</a:t>
            </a:r>
            <a:r>
              <a:rPr lang="zh-CN" altLang="en-US" b="1" dirty="0"/>
              <a:t> </a:t>
            </a:r>
            <a:r>
              <a:rPr lang="en-US" altLang="zh-CN" b="1" dirty="0"/>
              <a:t>Oracle</a:t>
            </a:r>
          </a:p>
          <a:p>
            <a:r>
              <a:rPr lang="zh-CN" altLang="en-US" dirty="0"/>
              <a:t>典型小端</a:t>
            </a:r>
            <a:r>
              <a:rPr lang="en-US" altLang="zh-CN" dirty="0"/>
              <a:t>: </a:t>
            </a:r>
            <a:r>
              <a:rPr lang="en-US" altLang="zh-CN" b="1" dirty="0">
                <a:sym typeface="Wingdings" panose="05000000000000000000" pitchFamily="2" charset="2"/>
              </a:rPr>
              <a:t>(intel)</a:t>
            </a:r>
            <a:r>
              <a:rPr lang="en-US" altLang="zh-CN" b="1" dirty="0"/>
              <a:t>x86</a:t>
            </a:r>
            <a:r>
              <a:rPr lang="en-US" altLang="zh-CN" dirty="0"/>
              <a:t>, ARM processors running Android, iOS, and Windows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402081-C475-49AC-B825-458CF853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7" y="4238368"/>
            <a:ext cx="10636113" cy="23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位运算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逻辑运算</a:t>
            </a:r>
            <a:r>
              <a:rPr lang="zh-CN" altLang="en-US" dirty="0"/>
              <a:t>，移位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" y="1671552"/>
            <a:ext cx="11494518" cy="4948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|, ~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^.</a:t>
            </a:r>
            <a:r>
              <a:rPr lang="zh-CN" altLang="en-US" dirty="0">
                <a:solidFill>
                  <a:srgbClr val="C00000"/>
                </a:solidFill>
              </a:rPr>
              <a:t>位运算优先级低于加减法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例：</a:t>
            </a:r>
            <a:r>
              <a:rPr lang="es-ES" altLang="zh-CN" dirty="0">
                <a:solidFill>
                  <a:srgbClr val="C00000"/>
                </a:solidFill>
              </a:rPr>
              <a:t>xˆyˆ(˜x)–y </a:t>
            </a:r>
            <a:r>
              <a:rPr lang="es-ES" altLang="zh-CN" u="sng" dirty="0">
                <a:solidFill>
                  <a:srgbClr val="C00000"/>
                </a:solidFill>
              </a:rPr>
              <a:t>    </a:t>
            </a:r>
            <a:r>
              <a:rPr lang="en-US" altLang="zh-CN" u="sng" dirty="0">
                <a:solidFill>
                  <a:srgbClr val="C00000"/>
                </a:solidFill>
              </a:rPr>
              <a:t>==</a:t>
            </a:r>
            <a:r>
              <a:rPr lang="es-ES" altLang="zh-CN" u="sng" dirty="0">
                <a:solidFill>
                  <a:srgbClr val="C00000"/>
                </a:solidFill>
              </a:rPr>
              <a:t>   </a:t>
            </a:r>
            <a:r>
              <a:rPr lang="es-ES" altLang="zh-CN" dirty="0">
                <a:solidFill>
                  <a:srgbClr val="C00000"/>
                </a:solidFill>
              </a:rPr>
              <a:t> yˆxˆ(˜y)–x.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与非，或非的完备性（特别地，与或不完备）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异或满足交换律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对逻辑运算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&amp;&amp;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||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而言，如果第一个参数求出结果，就不会计算第二个参数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 * p=NULL;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if(p==NULL||*p==0){;}	//OK</a:t>
            </a:r>
          </a:p>
          <a:p>
            <a:endParaRPr lang="en-US" altLang="zh-CN" dirty="0"/>
          </a:p>
          <a:p>
            <a:r>
              <a:rPr lang="zh-CN" altLang="en-US" dirty="0"/>
              <a:t>算术右移和逻辑右移</a:t>
            </a:r>
            <a:endParaRPr lang="en-US" altLang="zh-CN" dirty="0"/>
          </a:p>
          <a:p>
            <a:r>
              <a:rPr lang="zh-CN" altLang="en-US" dirty="0"/>
              <a:t>*对</a:t>
            </a:r>
            <a:r>
              <a:rPr lang="en-US" altLang="zh-CN" dirty="0"/>
              <a:t>int32_t</a:t>
            </a:r>
            <a:r>
              <a:rPr lang="zh-CN" altLang="en-US" dirty="0"/>
              <a:t>而言，左移</a:t>
            </a:r>
            <a:r>
              <a:rPr lang="en-US" altLang="zh-CN" dirty="0"/>
              <a:t>32</a:t>
            </a:r>
            <a:r>
              <a:rPr lang="zh-CN" altLang="en-US" dirty="0"/>
              <a:t>位≠置零</a:t>
            </a:r>
          </a:p>
        </p:txBody>
      </p:sp>
    </p:spTree>
    <p:extLst>
      <p:ext uri="{BB962C8B-B14F-4D97-AF65-F5344CB8AC3E}">
        <p14:creationId xmlns:p14="http://schemas.microsoft.com/office/powerpoint/2010/main" val="128007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补码（</a:t>
            </a:r>
            <a:r>
              <a:rPr lang="en-US" altLang="zh-CN" dirty="0">
                <a:solidFill>
                  <a:srgbClr val="C00000"/>
                </a:solidFill>
              </a:rPr>
              <a:t> two's complement </a:t>
            </a:r>
            <a:r>
              <a:rPr lang="zh-CN" altLang="en-US" dirty="0">
                <a:solidFill>
                  <a:srgbClr val="C00000"/>
                </a:solidFill>
              </a:rPr>
              <a:t>），反码，原码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有符号数和无符号数，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符号扩展和零扩展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注意强制类型转换中，有符号和无符号数运算时会转换为无符号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例：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(!!x)-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(short)</a:t>
            </a:r>
            <a:r>
              <a:rPr lang="en-US" altLang="zh-CN" u="sng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u="sng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＞ 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662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B6C086-6E73-480C-BD0D-72171791A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41" y="16906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溢出和截断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对于补码加法：正数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负数不会溢出；正数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正数不可能溢出为正数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事实上，如果开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-O3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优化，表达式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-(0x80000000)&gt;-1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可能为真，这是因为编译器为我们做了我们不希望做的优化。一般地，我们默认采用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Og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优化的结果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算术运算</a:t>
                </a:r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有符号数（无符号数）加法（乘法）具有位级等价性（用这一条加快解题速度）</a:t>
                </a:r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整数除法总是舍入到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（不要与浮点“向偶数舍入”混淆）、</a:t>
                </a:r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特别地，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(x&lt;0 ? x + (1&lt;&lt;k) – 1 : x)&gt;&gt;k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会计算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x/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B6C086-6E73-480C-BD0D-72171791A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41" y="1690688"/>
                <a:ext cx="10515600" cy="4351338"/>
              </a:xfrm>
              <a:blipFill>
                <a:blip r:embed="rId2"/>
                <a:stretch>
                  <a:fillRect l="-696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符号位</a:t>
            </a:r>
            <a:r>
              <a:rPr lang="en-US" altLang="zh-CN" dirty="0"/>
              <a:t>(s)</a:t>
            </a:r>
            <a:r>
              <a:rPr lang="zh-CN" altLang="en-US" dirty="0"/>
              <a:t>：阶码位</a:t>
            </a:r>
            <a:r>
              <a:rPr lang="en-US" altLang="zh-CN" dirty="0"/>
              <a:t>(k)</a:t>
            </a:r>
            <a:r>
              <a:rPr lang="zh-CN" altLang="en-US" dirty="0"/>
              <a:t>：尾数位</a:t>
            </a:r>
            <a:r>
              <a:rPr lang="en-US" altLang="zh-CN" dirty="0"/>
              <a:t>(n)</a:t>
            </a:r>
          </a:p>
          <a:p>
            <a:r>
              <a:rPr lang="zh-CN" altLang="en-US" dirty="0"/>
              <a:t>单精度 </a:t>
            </a:r>
            <a:r>
              <a:rPr lang="en-US" altLang="zh-CN" dirty="0"/>
              <a:t>1:8:23</a:t>
            </a:r>
            <a:r>
              <a:rPr lang="zh-CN" altLang="en-US" dirty="0"/>
              <a:t>；双精度</a:t>
            </a:r>
            <a:r>
              <a:rPr lang="en-US" altLang="zh-CN" dirty="0"/>
              <a:t>1:11:52</a:t>
            </a:r>
          </a:p>
          <a:p>
            <a:r>
              <a:rPr lang="zh-CN" altLang="en-US" dirty="0"/>
              <a:t>熟练掌握规格化数，非规格化数，无穷大，非数的表示和比较（例如无穷大之间和非数之间的比较）；快速进行浮点数和十进制数的转化；能推导或提前识记特殊数值（如浮点可精确表示的最大整数，最大规格化数，最大非规格化数，最小非规格化数，最小非负非规格化数等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8D5A12-7EC8-4A31-A67B-3802A23F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2" y="4456185"/>
            <a:ext cx="6165980" cy="21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浮点舍入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向最近的值舍入：那中间值怎么办？四种处理方式</a:t>
            </a:r>
            <a:endParaRPr lang="en-US" altLang="zh-CN" dirty="0"/>
          </a:p>
          <a:p>
            <a:r>
              <a:rPr lang="zh-CN" altLang="en-US" dirty="0"/>
              <a:t>向上舍入</a:t>
            </a:r>
            <a:endParaRPr lang="en-US" altLang="zh-CN" dirty="0"/>
          </a:p>
          <a:p>
            <a:r>
              <a:rPr lang="zh-CN" altLang="en-US" dirty="0"/>
              <a:t>向下舍入：算术右移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舍入：整数除法</a:t>
            </a:r>
            <a:r>
              <a:rPr lang="en-US" altLang="zh-CN" dirty="0"/>
              <a:t>a/b</a:t>
            </a:r>
          </a:p>
          <a:p>
            <a:r>
              <a:rPr lang="zh-CN" altLang="en-US" dirty="0"/>
              <a:t>向偶数舍入：默认的</a:t>
            </a:r>
            <a:endParaRPr lang="en-US" altLang="zh-CN" dirty="0"/>
          </a:p>
          <a:p>
            <a:r>
              <a:rPr lang="zh-CN" altLang="en-US" dirty="0"/>
              <a:t>只有中间值（</a:t>
            </a:r>
            <a:r>
              <a:rPr lang="en-US" altLang="zh-CN" dirty="0"/>
              <a:t>XXX.YYYY1000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zh-CN" altLang="en-US" dirty="0"/>
              <a:t>才向“偶数”舍入</a:t>
            </a:r>
            <a:endParaRPr lang="en-US" altLang="zh-CN" dirty="0"/>
          </a:p>
          <a:p>
            <a:r>
              <a:rPr lang="zh-CN" altLang="en-US" dirty="0"/>
              <a:t>最低有效位倾向于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38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64A6-1EF5-481E-B97F-15D099C0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FF396-2BCF-4794-B574-E1532DFC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乘法：分别计算</a:t>
            </a:r>
            <a:r>
              <a:rPr lang="en-US" altLang="zh-CN" i="1" dirty="0"/>
              <a:t>s, M, E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M </a:t>
            </a:r>
            <a:r>
              <a:rPr lang="zh-CN" altLang="en-US" dirty="0"/>
              <a:t>≥ </a:t>
            </a:r>
            <a:r>
              <a:rPr lang="en-US" altLang="zh-CN" dirty="0"/>
              <a:t>2 </a:t>
            </a:r>
            <a:r>
              <a:rPr lang="zh-CN" altLang="en-US" dirty="0"/>
              <a:t>则调整</a:t>
            </a:r>
            <a:r>
              <a:rPr lang="en-US" altLang="zh-CN" i="1" dirty="0"/>
              <a:t>M </a:t>
            </a:r>
            <a:r>
              <a:rPr lang="zh-CN" altLang="en-US" dirty="0"/>
              <a:t>和</a:t>
            </a:r>
            <a:r>
              <a:rPr lang="en-US" altLang="zh-CN" i="1" dirty="0"/>
              <a:t>E</a:t>
            </a:r>
            <a:r>
              <a:rPr lang="zh-CN" altLang="en-US" dirty="0"/>
              <a:t>，最后处理溢出和舍入</a:t>
            </a:r>
            <a:endParaRPr lang="en-US" altLang="zh-CN" dirty="0"/>
          </a:p>
          <a:p>
            <a:r>
              <a:rPr lang="zh-CN" altLang="en-US" dirty="0"/>
              <a:t>加法：对齐后再计算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M</a:t>
            </a:r>
            <a:r>
              <a:rPr lang="en-US" altLang="zh-CN" dirty="0"/>
              <a:t> ≥ 2 </a:t>
            </a:r>
            <a:r>
              <a:rPr lang="zh-CN" altLang="en-US" dirty="0"/>
              <a:t>或</a:t>
            </a:r>
            <a:r>
              <a:rPr lang="en-US" altLang="zh-CN" i="1" dirty="0"/>
              <a:t>M</a:t>
            </a:r>
            <a:r>
              <a:rPr lang="en-US" altLang="zh-CN" dirty="0"/>
              <a:t> &lt; 1 </a:t>
            </a:r>
            <a:r>
              <a:rPr lang="zh-CN" altLang="en-US" dirty="0"/>
              <a:t>则调整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i="1" dirty="0"/>
              <a:t>E</a:t>
            </a:r>
            <a:r>
              <a:rPr lang="zh-CN" altLang="en-US" dirty="0"/>
              <a:t>，最后处理溢出和舍入</a:t>
            </a:r>
            <a:endParaRPr lang="en-US" altLang="zh-CN" dirty="0"/>
          </a:p>
          <a:p>
            <a:r>
              <a:rPr lang="zh-CN" altLang="en-US" dirty="0"/>
              <a:t>可以交换，不可结合（扔掉小尾巴），不可分配（</a:t>
            </a:r>
            <a:r>
              <a:rPr lang="en-US" altLang="zh-CN" dirty="0"/>
              <a:t>inf-inf=</a:t>
            </a:r>
            <a:r>
              <a:rPr lang="en-US" altLang="zh-CN" dirty="0" err="1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 err="1"/>
              <a:t>NaN</a:t>
            </a:r>
            <a:r>
              <a:rPr lang="zh-CN" altLang="en-US" dirty="0"/>
              <a:t>和</a:t>
            </a:r>
            <a:r>
              <a:rPr lang="en-US" altLang="zh-CN" dirty="0"/>
              <a:t>inf,-inf</a:t>
            </a:r>
            <a:r>
              <a:rPr lang="zh-CN" altLang="en-US" dirty="0"/>
              <a:t>，保留单调性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/>
              <a:t>且比较运算符不为</a:t>
            </a:r>
            <a:r>
              <a:rPr lang="en-US" altLang="zh-CN" dirty="0"/>
              <a:t>!= </a:t>
            </a:r>
            <a:r>
              <a:rPr lang="zh-CN" altLang="en-US" dirty="0"/>
              <a:t>时返回</a:t>
            </a:r>
            <a:r>
              <a:rPr lang="en-US" altLang="zh-CN" dirty="0"/>
              <a:t>false , </a:t>
            </a:r>
            <a:r>
              <a:rPr lang="zh-CN" altLang="en-US" dirty="0"/>
              <a:t>为</a:t>
            </a:r>
            <a:r>
              <a:rPr lang="en-US" altLang="zh-CN" dirty="0"/>
              <a:t>!= 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r>
              <a:rPr lang="sv-SE" altLang="zh-CN" dirty="0"/>
              <a:t>NaN==NaN(false) , NaN!=NaN(true)</a:t>
            </a:r>
          </a:p>
          <a:p>
            <a:r>
              <a:rPr lang="zh-CN" altLang="en-US" dirty="0"/>
              <a:t>如何制备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6017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1028</Words>
  <Application>Microsoft Office PowerPoint</Application>
  <PresentationFormat>宽屏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PowerPoint 演示文稿</vt:lpstr>
      <vt:lpstr>字节数</vt:lpstr>
      <vt:lpstr>大小端</vt:lpstr>
      <vt:lpstr>位运算，逻辑运算，移位</vt:lpstr>
      <vt:lpstr>整数</vt:lpstr>
      <vt:lpstr>整数</vt:lpstr>
      <vt:lpstr>浮点数</vt:lpstr>
      <vt:lpstr>浮点舍入</vt:lpstr>
      <vt:lpstr>浮点运算</vt:lpstr>
      <vt:lpstr>汇编与反汇编</vt:lpstr>
      <vt:lpstr>数据格式</vt:lpstr>
      <vt:lpstr>寄存器</vt:lpstr>
      <vt:lpstr>操作数</vt:lpstr>
      <vt:lpstr>数据传送指令</vt:lpstr>
      <vt:lpstr>数据传送指令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35</cp:revision>
  <dcterms:created xsi:type="dcterms:W3CDTF">2021-09-25T07:05:52Z</dcterms:created>
  <dcterms:modified xsi:type="dcterms:W3CDTF">2021-09-27T04:37:40Z</dcterms:modified>
</cp:coreProperties>
</file>