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7" r:id="rId4"/>
    <p:sldId id="260" r:id="rId5"/>
    <p:sldId id="258" r:id="rId6"/>
    <p:sldId id="263" r:id="rId7"/>
    <p:sldId id="264" r:id="rId8"/>
    <p:sldId id="272" r:id="rId9"/>
    <p:sldId id="265" r:id="rId10"/>
    <p:sldId id="259" r:id="rId11"/>
    <p:sldId id="261" r:id="rId12"/>
    <p:sldId id="262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99" autoAdjust="0"/>
  </p:normalViewPr>
  <p:slideViewPr>
    <p:cSldViewPr snapToGrid="0">
      <p:cViewPr varScale="1">
        <p:scale>
          <a:sx n="86" d="100"/>
          <a:sy n="86" d="100"/>
        </p:scale>
        <p:origin x="1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2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22F98E7-E4F6-4D66-9D98-A790465FCF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4CEC1E-9EFC-415F-812D-B9C8277921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9AEA1-2CD0-4213-8522-1A073A0CE54C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7880B7-9705-49AB-894F-799A7548D0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C10F87-39C8-47ED-9C9B-D22182ED48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56334-D163-478F-8EDE-089D18FB2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06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E301D-0617-44B8-AF38-0E06AB69B53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39EB9-2AA7-4BB0-BB49-C7BD911DC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2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修改自李康为学长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ICS</a:t>
            </a:r>
            <a:r>
              <a:rPr lang="zh-CN" altLang="en-US" dirty="0"/>
              <a:t>小班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EB9-2AA7-4BB0-BB49-C7BD911DCE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3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引用自李康为学长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ICS</a:t>
            </a:r>
            <a:r>
              <a:rPr lang="zh-CN" altLang="en-US" dirty="0"/>
              <a:t>小班</a:t>
            </a:r>
            <a:r>
              <a:rPr lang="en-US" altLang="zh-CN" dirty="0"/>
              <a:t>PPT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思考：如何证明从大到小一定是最优的？</a:t>
            </a:r>
            <a:endParaRPr lang="en-US" altLang="zh-CN" dirty="0"/>
          </a:p>
          <a:p>
            <a:r>
              <a:rPr lang="zh-CN" altLang="en-US" dirty="0"/>
              <a:t>思考：从大到小排布是最优的，那么从小到大排布是否是最优的？（是）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EB9-2AA7-4BB0-BB49-C7BD911DCE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3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优先级的顺序是因为运算符优先级：</a:t>
            </a:r>
            <a:r>
              <a:rPr lang="en-US" altLang="zh-CN" dirty="0">
                <a:sym typeface="Wingdings" panose="05000000000000000000" pitchFamily="2" charset="2"/>
              </a:rPr>
              <a:t>() &gt; [] &gt; *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错误语法：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(int *) A[3]; // error: missing token before ‘*’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*(A[3])(); // error: array of functions!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*A()[3]; // error: function cannot return an array!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修改自丁睿学长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ICS</a:t>
            </a:r>
            <a:r>
              <a:rPr lang="zh-CN" altLang="en-US" dirty="0"/>
              <a:t>小班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EB9-2AA7-4BB0-BB49-C7BD911DCE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优先级的顺序是因为运算符优先级：</a:t>
            </a:r>
            <a:r>
              <a:rPr lang="en-US" altLang="zh-CN" dirty="0">
                <a:sym typeface="Wingdings" panose="05000000000000000000" pitchFamily="2" charset="2"/>
              </a:rPr>
              <a:t>() &gt; [] &gt; *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错误语法：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(int *) A[3]; // error: missing token before ‘*’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*(A[3])(); // error: array of functions!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*A()[3]; // error: function cannot return an array!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修改自丁睿学长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ICS</a:t>
            </a:r>
            <a:r>
              <a:rPr lang="zh-CN" altLang="en-US" dirty="0"/>
              <a:t>小班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9EB9-2AA7-4BB0-BB49-C7BD911DCE3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48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F8B-E214-4562-9EFC-5CA9F9C7A4CD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35A7-A90C-4EBF-8955-FD68D618AC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9CCD36D4-4A68-45CD-9A50-42D41F6A352B}"/>
              </a:ext>
            </a:extLst>
          </p:cNvPr>
          <p:cNvSpPr/>
          <p:nvPr userDrawn="1"/>
        </p:nvSpPr>
        <p:spPr>
          <a:xfrm>
            <a:off x="-2026" y="6635262"/>
            <a:ext cx="9146027" cy="2227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97CA079-3BE5-4F85-99DD-08B2DBDFF236}"/>
              </a:ext>
            </a:extLst>
          </p:cNvPr>
          <p:cNvSpPr/>
          <p:nvPr userDrawn="1"/>
        </p:nvSpPr>
        <p:spPr>
          <a:xfrm>
            <a:off x="1" y="6592613"/>
            <a:ext cx="914602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918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F8B-E214-4562-9EFC-5CA9F9C7A4CD}" type="datetimeFigureOut">
              <a:rPr lang="zh-CN" altLang="en-US" smtClean="0"/>
              <a:t>2021/10/18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35A7-A90C-4EBF-8955-FD68D618A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6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F8B-E214-4562-9EFC-5CA9F9C7A4CD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35A7-A90C-4EBF-8955-FD68D618A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87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43800" cy="773724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F8B-E214-4562-9EFC-5CA9F9C7A4CD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35A7-A90C-4EBF-8955-FD68D618A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8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F8B-E214-4562-9EFC-5CA9F9C7A4CD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35A7-A90C-4EBF-8955-FD68D618AC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18AA55B-03C0-49A8-B5A0-AE52D05A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63" y="219668"/>
            <a:ext cx="7543800" cy="834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3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F8B-E214-4562-9EFC-5CA9F9C7A4CD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35A7-A90C-4EBF-8955-FD68D618AC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E4CDFA61-F252-408D-A110-13F50765E155}"/>
              </a:ext>
            </a:extLst>
          </p:cNvPr>
          <p:cNvSpPr/>
          <p:nvPr userDrawn="1"/>
        </p:nvSpPr>
        <p:spPr>
          <a:xfrm>
            <a:off x="-2026" y="6635262"/>
            <a:ext cx="9146027" cy="2227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4802ACD-70D6-4F89-A36B-A1C10F2C0FA4}"/>
              </a:ext>
            </a:extLst>
          </p:cNvPr>
          <p:cNvSpPr/>
          <p:nvPr userDrawn="1"/>
        </p:nvSpPr>
        <p:spPr>
          <a:xfrm>
            <a:off x="1" y="6592613"/>
            <a:ext cx="914602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283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F8B-E214-4562-9EFC-5CA9F9C7A4CD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35A7-A90C-4EBF-8955-FD68D618AC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36DFB7-6934-4939-9521-5F4395AC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63" y="219668"/>
            <a:ext cx="7543800" cy="834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F8B-E214-4562-9EFC-5CA9F9C7A4CD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35A7-A90C-4EBF-8955-FD68D618AC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E793C0C-741E-47B3-AF8C-6324B147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63" y="219668"/>
            <a:ext cx="7543800" cy="834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F8B-E214-4562-9EFC-5CA9F9C7A4CD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35A7-A90C-4EBF-8955-FD68D618A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56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F8B-E214-4562-9EFC-5CA9F9C7A4CD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35A7-A90C-4EBF-8955-FD68D618AC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D858FDB-228F-4CF7-89D2-A25AB0994811}"/>
              </a:ext>
            </a:extLst>
          </p:cNvPr>
          <p:cNvSpPr/>
          <p:nvPr userDrawn="1"/>
        </p:nvSpPr>
        <p:spPr>
          <a:xfrm>
            <a:off x="-2026" y="6635262"/>
            <a:ext cx="9146027" cy="2227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A543526-6411-4265-AA21-B92DCFD67976}"/>
              </a:ext>
            </a:extLst>
          </p:cNvPr>
          <p:cNvSpPr/>
          <p:nvPr userDrawn="1"/>
        </p:nvSpPr>
        <p:spPr>
          <a:xfrm>
            <a:off x="1" y="6592613"/>
            <a:ext cx="914602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916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506F8B-E214-4562-9EFC-5CA9F9C7A4CD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4D35A7-A90C-4EBF-8955-FD68D618A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9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F8B-E214-4562-9EFC-5CA9F9C7A4CD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35A7-A90C-4EBF-8955-FD68D618A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2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5563" y="219668"/>
            <a:ext cx="7543800" cy="834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506F8B-E214-4562-9EFC-5CA9F9C7A4CD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4D35A7-A90C-4EBF-8955-FD68D618AC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07913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C39FBA74-88A2-41D9-9C0A-37D69227E7EF}"/>
              </a:ext>
            </a:extLst>
          </p:cNvPr>
          <p:cNvSpPr/>
          <p:nvPr userDrawn="1"/>
        </p:nvSpPr>
        <p:spPr>
          <a:xfrm>
            <a:off x="-2026" y="6635262"/>
            <a:ext cx="9146027" cy="2227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F44A27B-FF1D-4796-99B5-F0CF8D513A28}"/>
              </a:ext>
            </a:extLst>
          </p:cNvPr>
          <p:cNvSpPr/>
          <p:nvPr userDrawn="1"/>
        </p:nvSpPr>
        <p:spPr>
          <a:xfrm>
            <a:off x="1" y="6592613"/>
            <a:ext cx="914602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3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C4002-3DB6-4048-BDCC-95F81DCB9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Machine Prog: </a:t>
            </a:r>
            <a:br>
              <a:rPr lang="en-US" altLang="zh-CN" dirty="0"/>
            </a:br>
            <a:r>
              <a:rPr lang="en-US" altLang="zh-CN" dirty="0"/>
              <a:t>Data &amp; Advanced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328686-8056-4C16-B172-633C519D6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TA:</a:t>
            </a:r>
            <a:r>
              <a:rPr lang="zh-CN" altLang="en-US" dirty="0"/>
              <a:t> 王非石 朱睿冬</a:t>
            </a:r>
          </a:p>
        </p:txBody>
      </p:sp>
    </p:spTree>
    <p:extLst>
      <p:ext uri="{BB962C8B-B14F-4D97-AF65-F5344CB8AC3E}">
        <p14:creationId xmlns:p14="http://schemas.microsoft.com/office/powerpoint/2010/main" val="285858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DF2BD-CC69-40D3-B171-5C9B1152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5094"/>
            <a:ext cx="8432552" cy="748455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Additional Exercise : Pointers &amp; Dereference</a:t>
            </a:r>
            <a:endParaRPr lang="zh-CN" altLang="en-US" sz="3600" b="1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19A0C99-C96E-4344-B9DD-F8575FF0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9761"/>
              </p:ext>
            </p:extLst>
          </p:nvPr>
        </p:nvGraphicFramePr>
        <p:xfrm>
          <a:off x="150434" y="4750260"/>
          <a:ext cx="8843133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7711">
                  <a:extLst>
                    <a:ext uri="{9D8B030D-6E8A-4147-A177-3AD203B41FA5}">
                      <a16:colId xmlns:a16="http://schemas.microsoft.com/office/drawing/2014/main" val="270569557"/>
                    </a:ext>
                  </a:extLst>
                </a:gridCol>
                <a:gridCol w="2947711">
                  <a:extLst>
                    <a:ext uri="{9D8B030D-6E8A-4147-A177-3AD203B41FA5}">
                      <a16:colId xmlns:a16="http://schemas.microsoft.com/office/drawing/2014/main" val="2957342734"/>
                    </a:ext>
                  </a:extLst>
                </a:gridCol>
                <a:gridCol w="2947711">
                  <a:extLst>
                    <a:ext uri="{9D8B030D-6E8A-4147-A177-3AD203B41FA5}">
                      <a16:colId xmlns:a16="http://schemas.microsoft.com/office/drawing/2014/main" val="596947836"/>
                    </a:ext>
                  </a:extLst>
                </a:gridCol>
              </a:tblGrid>
              <a:tr h="364200">
                <a:tc>
                  <a:txBody>
                    <a:bodyPr/>
                    <a:lstStyle/>
                    <a:p>
                      <a:r>
                        <a:rPr lang="en-US" altLang="zh-CN" dirty="0"/>
                        <a:t>Operator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Read as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Priority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579882"/>
                  </a:ext>
                </a:extLst>
              </a:tr>
              <a:tr h="63735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A(parameters)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cs typeface="Courier New" panose="02070309020205020404" pitchFamily="49" charset="0"/>
                        </a:rPr>
                        <a:t>Function with 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parameters</a:t>
                      </a:r>
                      <a:r>
                        <a:rPr lang="en-US" altLang="zh-CN" dirty="0">
                          <a:latin typeface="+mn-lt"/>
                          <a:cs typeface="Courier New" panose="02070309020205020404" pitchFamily="49" charset="0"/>
                        </a:rPr>
                        <a:t> and return type 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337780"/>
                  </a:ext>
                </a:extLst>
              </a:tr>
              <a:tr h="36420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[N]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 of 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9122195"/>
                  </a:ext>
                </a:extLst>
              </a:tr>
              <a:tr h="36420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Pointer to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3482639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455EB41-E522-4AD6-9CA0-ED72EFC50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62401"/>
              </p:ext>
            </p:extLst>
          </p:nvPr>
        </p:nvGraphicFramePr>
        <p:xfrm>
          <a:off x="150434" y="1239060"/>
          <a:ext cx="8843133" cy="2924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4057">
                  <a:extLst>
                    <a:ext uri="{9D8B030D-6E8A-4147-A177-3AD203B41FA5}">
                      <a16:colId xmlns:a16="http://schemas.microsoft.com/office/drawing/2014/main" val="299384063"/>
                    </a:ext>
                  </a:extLst>
                </a:gridCol>
                <a:gridCol w="1347307">
                  <a:extLst>
                    <a:ext uri="{9D8B030D-6E8A-4147-A177-3AD203B41FA5}">
                      <a16:colId xmlns:a16="http://schemas.microsoft.com/office/drawing/2014/main" val="2221629875"/>
                    </a:ext>
                  </a:extLst>
                </a:gridCol>
                <a:gridCol w="5271769">
                  <a:extLst>
                    <a:ext uri="{9D8B030D-6E8A-4147-A177-3AD203B41FA5}">
                      <a16:colId xmlns:a16="http://schemas.microsoft.com/office/drawing/2014/main" val="2077086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altLang="zh-C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sizeof(A)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What is 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7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*A[3]; </a:t>
                      </a:r>
                      <a:endParaRPr lang="en-US" altLang="zh-C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1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*(A[3]); 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8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(*A)[3]; 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(*A[3]); 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2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(*A[3])();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35885"/>
                  </a:ext>
                </a:extLst>
              </a:tr>
              <a:tr h="378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(*A[3])[5];</a:t>
                      </a:r>
                      <a:endParaRPr lang="zh-CN" alt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03295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7122731-8F1D-4BC1-91E3-27664A4B1EF9}"/>
              </a:ext>
            </a:extLst>
          </p:cNvPr>
          <p:cNvSpPr txBox="1"/>
          <p:nvPr/>
        </p:nvSpPr>
        <p:spPr>
          <a:xfrm>
            <a:off x="83527" y="4380928"/>
            <a:ext cx="2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Hint: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85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19A0C99-C96E-4344-B9DD-F8575FF0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41883"/>
              </p:ext>
            </p:extLst>
          </p:nvPr>
        </p:nvGraphicFramePr>
        <p:xfrm>
          <a:off x="150434" y="4750260"/>
          <a:ext cx="8843133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7711">
                  <a:extLst>
                    <a:ext uri="{9D8B030D-6E8A-4147-A177-3AD203B41FA5}">
                      <a16:colId xmlns:a16="http://schemas.microsoft.com/office/drawing/2014/main" val="270569557"/>
                    </a:ext>
                  </a:extLst>
                </a:gridCol>
                <a:gridCol w="2947711">
                  <a:extLst>
                    <a:ext uri="{9D8B030D-6E8A-4147-A177-3AD203B41FA5}">
                      <a16:colId xmlns:a16="http://schemas.microsoft.com/office/drawing/2014/main" val="2957342734"/>
                    </a:ext>
                  </a:extLst>
                </a:gridCol>
                <a:gridCol w="2947711">
                  <a:extLst>
                    <a:ext uri="{9D8B030D-6E8A-4147-A177-3AD203B41FA5}">
                      <a16:colId xmlns:a16="http://schemas.microsoft.com/office/drawing/2014/main" val="596947836"/>
                    </a:ext>
                  </a:extLst>
                </a:gridCol>
              </a:tblGrid>
              <a:tr h="364200">
                <a:tc>
                  <a:txBody>
                    <a:bodyPr/>
                    <a:lstStyle/>
                    <a:p>
                      <a:r>
                        <a:rPr lang="en-US" altLang="zh-CN" dirty="0"/>
                        <a:t>Operator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Read as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Priority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579882"/>
                  </a:ext>
                </a:extLst>
              </a:tr>
              <a:tr h="63735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A(parameters)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cs typeface="Courier New" panose="02070309020205020404" pitchFamily="49" charset="0"/>
                        </a:rPr>
                        <a:t>Function with 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parameters</a:t>
                      </a:r>
                      <a:r>
                        <a:rPr lang="en-US" altLang="zh-CN" dirty="0">
                          <a:latin typeface="+mn-lt"/>
                          <a:cs typeface="Courier New" panose="02070309020205020404" pitchFamily="49" charset="0"/>
                        </a:rPr>
                        <a:t> and return type 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337780"/>
                  </a:ext>
                </a:extLst>
              </a:tr>
              <a:tr h="36420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[N]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 of 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altLang="zh-CN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9122195"/>
                  </a:ext>
                </a:extLst>
              </a:tr>
              <a:tr h="36420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Pointer to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3482639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455EB41-E522-4AD6-9CA0-ED72EFC50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87448"/>
              </p:ext>
            </p:extLst>
          </p:nvPr>
        </p:nvGraphicFramePr>
        <p:xfrm>
          <a:off x="150434" y="1239060"/>
          <a:ext cx="8843133" cy="2924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4057">
                  <a:extLst>
                    <a:ext uri="{9D8B030D-6E8A-4147-A177-3AD203B41FA5}">
                      <a16:colId xmlns:a16="http://schemas.microsoft.com/office/drawing/2014/main" val="299384063"/>
                    </a:ext>
                  </a:extLst>
                </a:gridCol>
                <a:gridCol w="1347307">
                  <a:extLst>
                    <a:ext uri="{9D8B030D-6E8A-4147-A177-3AD203B41FA5}">
                      <a16:colId xmlns:a16="http://schemas.microsoft.com/office/drawing/2014/main" val="2221629875"/>
                    </a:ext>
                  </a:extLst>
                </a:gridCol>
                <a:gridCol w="5271769">
                  <a:extLst>
                    <a:ext uri="{9D8B030D-6E8A-4147-A177-3AD203B41FA5}">
                      <a16:colId xmlns:a16="http://schemas.microsoft.com/office/drawing/2014/main" val="2077086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altLang="zh-C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sizeof(A)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What is 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7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*A[3]; </a:t>
                      </a:r>
                      <a:endParaRPr lang="en-US" altLang="zh-C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 of 3 int*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1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*(A[3]); 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Array of 3 int*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8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(*A)[3]; 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Pointer to array of 3 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(*A[3]); 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Array of 3 int*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2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(*A[3])();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 of 3 pointers to a function with no parameter and return type 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35885"/>
                  </a:ext>
                </a:extLst>
              </a:tr>
              <a:tr h="378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(*A[3])[5];</a:t>
                      </a:r>
                      <a:endParaRPr lang="zh-CN" alt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 of size 3 pointers to array of size 5 of 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03295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7122731-8F1D-4BC1-91E3-27664A4B1EF9}"/>
              </a:ext>
            </a:extLst>
          </p:cNvPr>
          <p:cNvSpPr txBox="1"/>
          <p:nvPr/>
        </p:nvSpPr>
        <p:spPr>
          <a:xfrm>
            <a:off x="83527" y="4380928"/>
            <a:ext cx="2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Hint:</a:t>
            </a: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CFEDF14-1870-4E20-9954-4C078D4AB3BC}"/>
              </a:ext>
            </a:extLst>
          </p:cNvPr>
          <p:cNvSpPr txBox="1">
            <a:spLocks/>
          </p:cNvSpPr>
          <p:nvPr/>
        </p:nvSpPr>
        <p:spPr>
          <a:xfrm>
            <a:off x="822960" y="285094"/>
            <a:ext cx="8432552" cy="748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/>
              <a:t>Additional Exercise : Pointers &amp; Dereference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1541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C647F9-26C3-486B-A990-0A074ED7B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14" y="-114353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marL="119063" indent="-119063">
              <a:defRPr/>
            </a:pPr>
            <a:r>
              <a:rPr lang="zh-CN" altLang="en-US" dirty="0"/>
              <a:t>可变长栈帧</a:t>
            </a:r>
            <a:endParaRPr lang="en-US" kern="0" dirty="0">
              <a:solidFill>
                <a:srgbClr val="000000"/>
              </a:solidFill>
              <a:latin typeface="Calibri Bold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CDC65D-0716-450F-ADE0-5B317B4BF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020"/>
            <a:ext cx="6366309" cy="59315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9EF65A-3A1F-4A76-93A5-C73E8328E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951" y="208248"/>
            <a:ext cx="3899584" cy="18914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C3D000B-7117-43C0-8629-697BDFEF1E0E}"/>
              </a:ext>
            </a:extLst>
          </p:cNvPr>
          <p:cNvSpPr/>
          <p:nvPr/>
        </p:nvSpPr>
        <p:spPr>
          <a:xfrm>
            <a:off x="5454383" y="716639"/>
            <a:ext cx="1123141" cy="213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092259-0004-40C2-9F33-2C06D8301C32}"/>
              </a:ext>
            </a:extLst>
          </p:cNvPr>
          <p:cNvSpPr/>
          <p:nvPr/>
        </p:nvSpPr>
        <p:spPr>
          <a:xfrm>
            <a:off x="511000" y="1608420"/>
            <a:ext cx="1875983" cy="422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EB05A7-CF30-43FF-B142-65CD071528BE}"/>
              </a:ext>
            </a:extLst>
          </p:cNvPr>
          <p:cNvSpPr/>
          <p:nvPr/>
        </p:nvSpPr>
        <p:spPr>
          <a:xfrm>
            <a:off x="511001" y="6298598"/>
            <a:ext cx="659742" cy="242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B8F482-ABC3-4FBE-9E4E-43EA60C61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130" y="5224635"/>
            <a:ext cx="6019800" cy="914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690EBE1-4D84-456A-8E75-F10C6765012F}"/>
              </a:ext>
            </a:extLst>
          </p:cNvPr>
          <p:cNvSpPr/>
          <p:nvPr/>
        </p:nvSpPr>
        <p:spPr>
          <a:xfrm>
            <a:off x="2857131" y="5217237"/>
            <a:ext cx="1875983" cy="675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F63DBC2-C9D5-483D-B238-83A99CD5672E}"/>
              </a:ext>
            </a:extLst>
          </p:cNvPr>
          <p:cNvCxnSpPr/>
          <p:nvPr/>
        </p:nvCxnSpPr>
        <p:spPr>
          <a:xfrm flipH="1">
            <a:off x="1170743" y="5706250"/>
            <a:ext cx="1686387" cy="6539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5833181-3D3F-48CE-94FA-D5FEB9ED807C}"/>
              </a:ext>
            </a:extLst>
          </p:cNvPr>
          <p:cNvSpPr txBox="1"/>
          <p:nvPr/>
        </p:nvSpPr>
        <p:spPr>
          <a:xfrm>
            <a:off x="5661102" y="3118867"/>
            <a:ext cx="347546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%rbp作为帧指针的作用：</a:t>
            </a:r>
          </a:p>
          <a:p>
            <a:r>
              <a:rPr lang="zh-CN" altLang="en-US" sz="1600" dirty="0"/>
              <a:t>•在整个函数的执行过程中，%rbp始终指向函数栈的顶端（在返回地址和保存被调用者保存寄存器的值的下方）</a:t>
            </a:r>
          </a:p>
          <a:p>
            <a:r>
              <a:rPr lang="zh-CN" altLang="en-US" sz="1600" dirty="0"/>
              <a:t>•利用固定长度的局部变量相对于%rbp的偏移量来引用它们</a:t>
            </a:r>
          </a:p>
          <a:p>
            <a:r>
              <a:rPr lang="zh-CN" altLang="en-US" sz="1600" dirty="0"/>
              <a:t>•</a:t>
            </a:r>
            <a:r>
              <a:rPr lang="en-US" altLang="zh-CN" sz="1600" dirty="0"/>
              <a:t>l</a:t>
            </a:r>
            <a:r>
              <a:rPr lang="zh-CN" altLang="en-US" sz="1600" dirty="0"/>
              <a:t>eave指令释放整个栈帧</a:t>
            </a:r>
          </a:p>
        </p:txBody>
      </p:sp>
    </p:spTree>
    <p:extLst>
      <p:ext uri="{BB962C8B-B14F-4D97-AF65-F5344CB8AC3E}">
        <p14:creationId xmlns:p14="http://schemas.microsoft.com/office/powerpoint/2010/main" val="185274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D1D21D-4AFC-4764-8A96-6E427EF9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用</a:t>
            </a:r>
            <a:r>
              <a:rPr lang="en-US" altLang="zh-CN" dirty="0" err="1"/>
              <a:t>fgets</a:t>
            </a:r>
            <a:r>
              <a:rPr lang="zh-CN" altLang="en-US" dirty="0"/>
              <a:t>规定输入字符串的大小。</a:t>
            </a:r>
            <a:r>
              <a:rPr lang="en-US" altLang="zh-CN" dirty="0"/>
              <a:t>gets</a:t>
            </a:r>
            <a:r>
              <a:rPr lang="zh-CN" altLang="en-US" dirty="0"/>
              <a:t>很不安全！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给内存增加可执行权限标记，禁止执行栈上的代码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栈偏移量随机化，无法事先确定数据地址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堆栈金丝雀：</a:t>
            </a:r>
            <a:r>
              <a:rPr lang="en-US" altLang="zh-CN" sz="1800" b="1" i="0" u="none" strike="noStrike" baseline="0" dirty="0">
                <a:latin typeface="Courier New" panose="02070309020205020404" pitchFamily="49" charset="0"/>
              </a:rPr>
              <a:t>%fs:0x28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（了解即可）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9453EE-96F5-47BC-8B4B-B8F41430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如何防御堆栈溢出攻击</a:t>
            </a:r>
          </a:p>
        </p:txBody>
      </p:sp>
    </p:spTree>
    <p:extLst>
      <p:ext uri="{BB962C8B-B14F-4D97-AF65-F5344CB8AC3E}">
        <p14:creationId xmlns:p14="http://schemas.microsoft.com/office/powerpoint/2010/main" val="92632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15CA67-503D-48E6-990E-92D11C998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02" y="1053713"/>
            <a:ext cx="8308259" cy="546166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D03D47F-4472-447D-A180-0BC8C4E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Memory Layout</a:t>
            </a:r>
            <a:endParaRPr lang="zh-CN" altLang="en-US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2ACF48-39AE-4981-8560-5A88C239A3FC}"/>
              </a:ext>
            </a:extLst>
          </p:cNvPr>
          <p:cNvSpPr txBox="1"/>
          <p:nvPr/>
        </p:nvSpPr>
        <p:spPr>
          <a:xfrm>
            <a:off x="6646126" y="407382"/>
            <a:ext cx="137531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Kernel</a:t>
            </a:r>
            <a:br>
              <a:rPr lang="en-US" altLang="zh-CN" dirty="0"/>
            </a:br>
            <a:r>
              <a:rPr lang="en-US" altLang="zh-CN" dirty="0"/>
              <a:t>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00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8DE749-B9DE-4791-A193-D4D9C2B7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2E3838-6DE7-4AB0-BCA6-9F2C4DB4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Any Questions?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322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B512A-7A2B-4633-9BB0-0E1CC5D2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49" y="182955"/>
            <a:ext cx="10058400" cy="863985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Outline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5F7AE-22B3-48BB-AEBE-61429C20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249" y="2105929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Structure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Floating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*</a:t>
            </a:r>
            <a:r>
              <a:rPr lang="en-US" altLang="zh-CN" sz="2000" dirty="0"/>
              <a:t>Additional Exercise : Pointers &amp; Dereference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可变长栈帧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Buffer Overflow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*Memory Layout</a:t>
            </a:r>
          </a:p>
        </p:txBody>
      </p:sp>
    </p:spTree>
    <p:extLst>
      <p:ext uri="{BB962C8B-B14F-4D97-AF65-F5344CB8AC3E}">
        <p14:creationId xmlns:p14="http://schemas.microsoft.com/office/powerpoint/2010/main" val="33516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0A70E-803D-467E-9435-9350ED2A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5094"/>
            <a:ext cx="7543800" cy="748455"/>
          </a:xfrm>
        </p:spPr>
        <p:txBody>
          <a:bodyPr/>
          <a:lstStyle/>
          <a:p>
            <a:pPr marL="119063" indent="-119063" defTabSz="457200" fontAlgn="base"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/>
                </a:solidFill>
              </a:rPr>
              <a:t>定长数组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944807-716E-4F23-A93F-6AEBA90D0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238" y="1201362"/>
            <a:ext cx="2992762" cy="48610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5BE6C9-E819-4D7F-98FB-C5044B00C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8" y="1532964"/>
            <a:ext cx="5828564" cy="2220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400C63-9BC1-4BDD-883A-078B90E83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28" y="3888651"/>
            <a:ext cx="6009116" cy="2686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966A054-6815-4356-B6A3-01D7AA3A6D29}"/>
              </a:ext>
            </a:extLst>
          </p:cNvPr>
          <p:cNvSpPr txBox="1"/>
          <p:nvPr/>
        </p:nvSpPr>
        <p:spPr>
          <a:xfrm>
            <a:off x="6448616" y="2346456"/>
            <a:ext cx="197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原始代码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3E530B-FF06-4E33-BEB6-5137404AFA99}"/>
              </a:ext>
            </a:extLst>
          </p:cNvPr>
          <p:cNvSpPr txBox="1"/>
          <p:nvPr/>
        </p:nvSpPr>
        <p:spPr>
          <a:xfrm>
            <a:off x="6448615" y="4862336"/>
            <a:ext cx="197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优化后的代码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3E56F5-E54A-4AEE-9520-970549D76CA8}"/>
              </a:ext>
            </a:extLst>
          </p:cNvPr>
          <p:cNvSpPr txBox="1"/>
          <p:nvPr/>
        </p:nvSpPr>
        <p:spPr>
          <a:xfrm>
            <a:off x="139811" y="1075082"/>
            <a:ext cx="496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循环遍历定长数组时，编译器会进行优化！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5BAB29-94A2-4F51-8A46-D7634CE23E43}"/>
              </a:ext>
            </a:extLst>
          </p:cNvPr>
          <p:cNvSpPr/>
          <p:nvPr/>
        </p:nvSpPr>
        <p:spPr>
          <a:xfrm>
            <a:off x="877229" y="5716859"/>
            <a:ext cx="944137" cy="233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4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0A70E-803D-467E-9435-9350ED2A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5094"/>
            <a:ext cx="7543800" cy="748455"/>
          </a:xfrm>
        </p:spPr>
        <p:txBody>
          <a:bodyPr/>
          <a:lstStyle/>
          <a:p>
            <a:pPr marL="119063" indent="-119063" defTabSz="457200" fontAlgn="base"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/>
                </a:solidFill>
              </a:rPr>
              <a:t>定长数组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944807-716E-4F23-A93F-6AEBA90D0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11" y="1786081"/>
            <a:ext cx="4550691" cy="739153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63E56F5-E54A-4AEE-9520-970549D76CA8}"/>
              </a:ext>
            </a:extLst>
          </p:cNvPr>
          <p:cNvSpPr txBox="1"/>
          <p:nvPr/>
        </p:nvSpPr>
        <p:spPr>
          <a:xfrm>
            <a:off x="139811" y="1075082"/>
            <a:ext cx="496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访问定长的高维数组时，编译器会进行优化！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3F11DAF-08B6-4350-8676-8EACD739C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61"/>
          <a:stretch/>
        </p:blipFill>
        <p:spPr>
          <a:xfrm>
            <a:off x="22860" y="2577748"/>
            <a:ext cx="9144000" cy="351003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A012591-915F-4F65-86D8-5EFB08B4F466}"/>
              </a:ext>
            </a:extLst>
          </p:cNvPr>
          <p:cNvSpPr/>
          <p:nvPr/>
        </p:nvSpPr>
        <p:spPr>
          <a:xfrm>
            <a:off x="560336" y="4564567"/>
            <a:ext cx="2695820" cy="394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1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2697F-5F07-4C75-ABFA-07433C4C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662" y="193458"/>
            <a:ext cx="8716537" cy="863985"/>
          </a:xfrm>
        </p:spPr>
        <p:txBody>
          <a:bodyPr>
            <a:normAutofit/>
          </a:bodyPr>
          <a:lstStyle/>
          <a:p>
            <a:pPr marL="119063" indent="-119063" defTabSz="457200" fontAlgn="base"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/>
                </a:solidFill>
                <a:sym typeface="Calibri Bold" charset="0"/>
              </a:rPr>
              <a:t>可变长数组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D6486C-1085-4490-9EFA-60B677EE6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570" y="1464381"/>
            <a:ext cx="6898859" cy="1096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55D5001-E858-4DBC-84B7-1C5CB72E5621}"/>
              </a:ext>
            </a:extLst>
          </p:cNvPr>
          <p:cNvGrpSpPr/>
          <p:nvPr/>
        </p:nvGrpSpPr>
        <p:grpSpPr>
          <a:xfrm>
            <a:off x="166385" y="2836054"/>
            <a:ext cx="8811227" cy="2389350"/>
            <a:chOff x="166385" y="2836054"/>
            <a:chExt cx="8811227" cy="238935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F5D2563-2881-4B6A-940D-C1D839E2B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385" y="2836054"/>
              <a:ext cx="8811227" cy="23893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BBFB8F9-B34A-46DA-A22A-F1D7A96FF145}"/>
                </a:ext>
              </a:extLst>
            </p:cNvPr>
            <p:cNvSpPr/>
            <p:nvPr/>
          </p:nvSpPr>
          <p:spPr>
            <a:xfrm>
              <a:off x="966439" y="3863460"/>
              <a:ext cx="944137" cy="3345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6F92B5C-75F2-4CF5-B959-4A2E6A6270D0}"/>
              </a:ext>
            </a:extLst>
          </p:cNvPr>
          <p:cNvSpPr txBox="1"/>
          <p:nvPr/>
        </p:nvSpPr>
        <p:spPr>
          <a:xfrm>
            <a:off x="1256370" y="5627649"/>
            <a:ext cx="597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由于不定长，编译器不能用</a:t>
            </a:r>
            <a:r>
              <a:rPr lang="en-US" altLang="zh-CN" dirty="0" err="1"/>
              <a:t>sal</a:t>
            </a:r>
            <a:r>
              <a:rPr lang="zh-CN" altLang="en-US" dirty="0"/>
              <a:t>，</a:t>
            </a:r>
            <a:r>
              <a:rPr lang="en-US" altLang="zh-CN" dirty="0" err="1"/>
              <a:t>leaq</a:t>
            </a:r>
            <a:r>
              <a:rPr lang="zh-CN" altLang="en-US" dirty="0"/>
              <a:t>等指令加速乘法，被迫使用较慢的</a:t>
            </a:r>
            <a:r>
              <a:rPr lang="en-US" altLang="zh-CN" dirty="0" err="1"/>
              <a:t>imulq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99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ACE446D-D6E1-436A-AA8E-0828EA4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Structure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9D9104-1D69-4F6E-8F82-474697C8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682"/>
            <a:ext cx="9144000" cy="36631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94ADE6-9F12-44EC-BFD5-ACB440DF1560}"/>
              </a:ext>
            </a:extLst>
          </p:cNvPr>
          <p:cNvSpPr txBox="1"/>
          <p:nvPr/>
        </p:nvSpPr>
        <p:spPr>
          <a:xfrm>
            <a:off x="613317" y="5249321"/>
            <a:ext cx="56164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zh-CN" altLang="en-US" sz="1200" b="0" i="0" u="none" strike="noStrike" baseline="0" dirty="0">
              <a:solidFill>
                <a:srgbClr val="000000"/>
              </a:solidFill>
              <a:latin typeface="微软雅黑..."/>
            </a:endParaRPr>
          </a:p>
          <a:p>
            <a:r>
              <a:rPr lang="zh-CN" altLang="en-US" sz="1800" b="0" i="0" u="none" strike="noStrike" baseline="0" dirty="0">
                <a:latin typeface="微软雅黑..."/>
              </a:rPr>
              <a:t> ！注意结构的末尾可能需要对齐（结构数组）</a:t>
            </a:r>
            <a:endParaRPr lang="en-US" altLang="zh-CN" sz="1800" b="0" i="0" u="none" strike="noStrike" baseline="0" dirty="0">
              <a:latin typeface="微软雅黑..."/>
            </a:endParaRPr>
          </a:p>
          <a:p>
            <a:r>
              <a:rPr lang="zh-CN" altLang="en-US" dirty="0">
                <a:latin typeface="微软雅黑..."/>
              </a:rPr>
              <a:t> ！注意栈上的参数值总是</a:t>
            </a:r>
            <a:r>
              <a:rPr lang="en-US" altLang="zh-CN" dirty="0">
                <a:latin typeface="微软雅黑..."/>
              </a:rPr>
              <a:t>8</a:t>
            </a:r>
            <a:r>
              <a:rPr lang="zh-CN" altLang="en-US" dirty="0">
                <a:latin typeface="微软雅黑..."/>
              </a:rPr>
              <a:t>字节对齐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60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5CF296-4C45-4A71-9E47-CEB135EA2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928678"/>
            <a:ext cx="9129169" cy="3751009"/>
          </a:xfrm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id="{DB7470B3-10A0-4E3B-A567-C304901D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63" y="219668"/>
            <a:ext cx="7543800" cy="834045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Structure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7593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49AC627-7D49-4239-8E24-C079A128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Union</a:t>
            </a:r>
            <a:endParaRPr lang="zh-CN" altLang="en-US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24025F-C04F-418A-86FE-A06DC1714770}"/>
              </a:ext>
            </a:extLst>
          </p:cNvPr>
          <p:cNvSpPr txBox="1"/>
          <p:nvPr/>
        </p:nvSpPr>
        <p:spPr>
          <a:xfrm>
            <a:off x="865563" y="1144859"/>
            <a:ext cx="652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</a:t>
            </a:r>
            <a:r>
              <a:rPr lang="zh-CN" altLang="en-US" dirty="0"/>
              <a:t>中所有成员都从低地址开始存放，可据此判断大端</a:t>
            </a:r>
            <a:r>
              <a:rPr lang="en-US" altLang="zh-CN" dirty="0"/>
              <a:t>/</a:t>
            </a:r>
            <a:r>
              <a:rPr lang="zh-CN" altLang="en-US" dirty="0"/>
              <a:t>小端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87395B-DBC8-4DE3-B29B-DB2D5F20B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6" t="13475" r="9647" b="36138"/>
          <a:stretch/>
        </p:blipFill>
        <p:spPr>
          <a:xfrm>
            <a:off x="4256228" y="2252537"/>
            <a:ext cx="3676006" cy="14589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A5AE75-9BA0-4923-B4FC-6B0A52481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3" t="10668" r="9732" b="40992"/>
          <a:stretch/>
        </p:blipFill>
        <p:spPr>
          <a:xfrm>
            <a:off x="408878" y="2261570"/>
            <a:ext cx="3562256" cy="14499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2BDBEF-BD69-45FA-B99B-A26F9CBD17F7}"/>
              </a:ext>
            </a:extLst>
          </p:cNvPr>
          <p:cNvSpPr txBox="1"/>
          <p:nvPr/>
        </p:nvSpPr>
        <p:spPr>
          <a:xfrm>
            <a:off x="408878" y="1814431"/>
            <a:ext cx="150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Big Endian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DF146F-5DA3-4AC7-B2C7-2FCEA997273A}"/>
              </a:ext>
            </a:extLst>
          </p:cNvPr>
          <p:cNvSpPr txBox="1"/>
          <p:nvPr/>
        </p:nvSpPr>
        <p:spPr>
          <a:xfrm>
            <a:off x="4256228" y="1836415"/>
            <a:ext cx="150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Little Endian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4C5A9-57E7-4F5F-A631-DA7219F10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" t="63828" r="7008" b="1393"/>
          <a:stretch/>
        </p:blipFill>
        <p:spPr>
          <a:xfrm>
            <a:off x="4156935" y="3765652"/>
            <a:ext cx="4987065" cy="10468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64C5ED-6A29-493E-B49E-C3ABF22AD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911" b="3226"/>
          <a:stretch/>
        </p:blipFill>
        <p:spPr>
          <a:xfrm>
            <a:off x="275318" y="4866615"/>
            <a:ext cx="5818913" cy="11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3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CC894C-86CD-4ED0-8E47-9681F77D0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15" y="1285120"/>
            <a:ext cx="4098445" cy="4023360"/>
          </a:xfrm>
        </p:spPr>
        <p:txBody>
          <a:bodyPr/>
          <a:lstStyle/>
          <a:p>
            <a:r>
              <a:rPr lang="en-US" altLang="zh-CN" dirty="0"/>
              <a:t>%xmm0 </a:t>
            </a:r>
            <a:r>
              <a:rPr lang="zh-CN" altLang="en-US" dirty="0"/>
              <a:t>返回值</a:t>
            </a:r>
          </a:p>
          <a:p>
            <a:r>
              <a:rPr lang="en-US" altLang="zh-CN" dirty="0"/>
              <a:t>%xmm0~7 8</a:t>
            </a:r>
            <a:r>
              <a:rPr lang="zh-CN" altLang="en-US" dirty="0"/>
              <a:t>个参数</a:t>
            </a:r>
            <a:endParaRPr lang="en-US" altLang="zh-CN" dirty="0"/>
          </a:p>
          <a:p>
            <a:r>
              <a:rPr lang="en-US" altLang="zh-CN" dirty="0"/>
              <a:t>%xmm0~15 </a:t>
            </a:r>
            <a:r>
              <a:rPr lang="zh-CN" altLang="en-US" dirty="0"/>
              <a:t>所有均为</a:t>
            </a:r>
            <a:r>
              <a:rPr lang="en-US" altLang="zh-CN" dirty="0"/>
              <a:t>caller saved</a:t>
            </a:r>
          </a:p>
          <a:p>
            <a:endParaRPr lang="en-US" altLang="zh-CN" dirty="0"/>
          </a:p>
          <a:p>
            <a:r>
              <a:rPr lang="zh-CN" altLang="en-US" dirty="0"/>
              <a:t>这部分了解即可，</a:t>
            </a:r>
            <a:br>
              <a:rPr lang="en-US" altLang="zh-CN" dirty="0"/>
            </a:br>
            <a:r>
              <a:rPr lang="zh-CN" altLang="en-US" dirty="0"/>
              <a:t>往年没有深入考察过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1AFE42-1974-4409-93E7-4D67855F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Floating Point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59FED4-925D-4141-985F-11673B26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295" y="89208"/>
            <a:ext cx="3421048" cy="39423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0C6D9A-06B6-4114-8F20-B0DDABE4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24" y="4076046"/>
            <a:ext cx="8638478" cy="24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3664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</TotalTime>
  <Words>737</Words>
  <Application>Microsoft Office PowerPoint</Application>
  <PresentationFormat>全屏显示(4:3)</PresentationFormat>
  <Paragraphs>129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微软雅黑...</vt:lpstr>
      <vt:lpstr>Arial</vt:lpstr>
      <vt:lpstr>Calibri</vt:lpstr>
      <vt:lpstr>Calibri Bold</vt:lpstr>
      <vt:lpstr>Calibri Light</vt:lpstr>
      <vt:lpstr>Courier New</vt:lpstr>
      <vt:lpstr>回顾</vt:lpstr>
      <vt:lpstr>Machine Prog:  Data &amp; Advanced</vt:lpstr>
      <vt:lpstr>Outline</vt:lpstr>
      <vt:lpstr>定长数组</vt:lpstr>
      <vt:lpstr>定长数组</vt:lpstr>
      <vt:lpstr>可变长数组</vt:lpstr>
      <vt:lpstr>Structure</vt:lpstr>
      <vt:lpstr>Structure</vt:lpstr>
      <vt:lpstr>Union</vt:lpstr>
      <vt:lpstr>Floating Point</vt:lpstr>
      <vt:lpstr>Additional Exercise : Pointers &amp; Dereference</vt:lpstr>
      <vt:lpstr>PowerPoint 演示文稿</vt:lpstr>
      <vt:lpstr>PowerPoint 演示文稿</vt:lpstr>
      <vt:lpstr>如何防御堆栈溢出攻击</vt:lpstr>
      <vt:lpstr>Memory Layout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非石</dc:creator>
  <cp:lastModifiedBy>王 非石</cp:lastModifiedBy>
  <cp:revision>119</cp:revision>
  <dcterms:created xsi:type="dcterms:W3CDTF">2021-10-17T06:12:25Z</dcterms:created>
  <dcterms:modified xsi:type="dcterms:W3CDTF">2021-10-17T16:13:27Z</dcterms:modified>
</cp:coreProperties>
</file>