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5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417CE9-1971-4C99-8EFA-2251A3EE792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D0118D3-8A55-4B31-BA6E-66D4A61D0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625F0FE-2CDA-44B7-B957-0148497BE673}"/>
              </a:ext>
            </a:extLst>
          </p:cNvPr>
          <p:cNvSpPr>
            <a:spLocks noGrp="1"/>
          </p:cNvSpPr>
          <p:nvPr>
            <p:ph type="dt" sz="half" idx="10"/>
          </p:nvPr>
        </p:nvSpPr>
        <p:spPr/>
        <p:txBody>
          <a:bodyPr/>
          <a:lstStyle/>
          <a:p>
            <a:fld id="{319CE7C5-2E5B-4AA0-AD0A-C04C2C762E8F}"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716F6CFD-D80A-46EC-9DCC-898B7A6C1F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EAFC74-BA6E-4725-8193-4FD31BEA7875}"/>
              </a:ext>
            </a:extLst>
          </p:cNvPr>
          <p:cNvSpPr>
            <a:spLocks noGrp="1"/>
          </p:cNvSpPr>
          <p:nvPr>
            <p:ph type="sldNum" sz="quarter" idx="12"/>
          </p:nvPr>
        </p:nvSpPr>
        <p:spPr/>
        <p:txBody>
          <a:bodyPr/>
          <a:lstStyle/>
          <a:p>
            <a:fld id="{613A3417-2862-4CCB-84F8-0159A6F9A68C}" type="slidenum">
              <a:rPr lang="zh-CN" altLang="en-US" smtClean="0"/>
              <a:t>‹#›</a:t>
            </a:fld>
            <a:endParaRPr lang="zh-CN" altLang="en-US"/>
          </a:p>
        </p:txBody>
      </p:sp>
    </p:spTree>
    <p:extLst>
      <p:ext uri="{BB962C8B-B14F-4D97-AF65-F5344CB8AC3E}">
        <p14:creationId xmlns:p14="http://schemas.microsoft.com/office/powerpoint/2010/main" val="1038983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45368-F7C4-4361-B79F-2300BABBEC9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2E7AD09-344A-4FBE-83E0-430E2FA6C7E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4E82B90-48B4-4A71-8AA1-7F05DF0E0B18}"/>
              </a:ext>
            </a:extLst>
          </p:cNvPr>
          <p:cNvSpPr>
            <a:spLocks noGrp="1"/>
          </p:cNvSpPr>
          <p:nvPr>
            <p:ph type="dt" sz="half" idx="10"/>
          </p:nvPr>
        </p:nvSpPr>
        <p:spPr/>
        <p:txBody>
          <a:bodyPr/>
          <a:lstStyle/>
          <a:p>
            <a:fld id="{319CE7C5-2E5B-4AA0-AD0A-C04C2C762E8F}"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7D3FDBB0-E8E4-4F44-9DAB-C090852278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58BE96-1E52-4EE7-8BB9-90FB1AF34D95}"/>
              </a:ext>
            </a:extLst>
          </p:cNvPr>
          <p:cNvSpPr>
            <a:spLocks noGrp="1"/>
          </p:cNvSpPr>
          <p:nvPr>
            <p:ph type="sldNum" sz="quarter" idx="12"/>
          </p:nvPr>
        </p:nvSpPr>
        <p:spPr/>
        <p:txBody>
          <a:bodyPr/>
          <a:lstStyle/>
          <a:p>
            <a:fld id="{613A3417-2862-4CCB-84F8-0159A6F9A68C}" type="slidenum">
              <a:rPr lang="zh-CN" altLang="en-US" smtClean="0"/>
              <a:t>‹#›</a:t>
            </a:fld>
            <a:endParaRPr lang="zh-CN" altLang="en-US"/>
          </a:p>
        </p:txBody>
      </p:sp>
    </p:spTree>
    <p:extLst>
      <p:ext uri="{BB962C8B-B14F-4D97-AF65-F5344CB8AC3E}">
        <p14:creationId xmlns:p14="http://schemas.microsoft.com/office/powerpoint/2010/main" val="350972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F3172E9-E0BF-4985-B5E5-2763ED39BE6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86341BF-D5D5-4061-BA20-C7CC5E85677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61B61C-8F73-42F8-A7E4-4940FE646DD6}"/>
              </a:ext>
            </a:extLst>
          </p:cNvPr>
          <p:cNvSpPr>
            <a:spLocks noGrp="1"/>
          </p:cNvSpPr>
          <p:nvPr>
            <p:ph type="dt" sz="half" idx="10"/>
          </p:nvPr>
        </p:nvSpPr>
        <p:spPr/>
        <p:txBody>
          <a:bodyPr/>
          <a:lstStyle/>
          <a:p>
            <a:fld id="{319CE7C5-2E5B-4AA0-AD0A-C04C2C762E8F}"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AF6967C5-EE51-407B-864C-ECCC7C47F2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D61EB7-6D96-47AD-9649-E15CEB492DD4}"/>
              </a:ext>
            </a:extLst>
          </p:cNvPr>
          <p:cNvSpPr>
            <a:spLocks noGrp="1"/>
          </p:cNvSpPr>
          <p:nvPr>
            <p:ph type="sldNum" sz="quarter" idx="12"/>
          </p:nvPr>
        </p:nvSpPr>
        <p:spPr/>
        <p:txBody>
          <a:bodyPr/>
          <a:lstStyle/>
          <a:p>
            <a:fld id="{613A3417-2862-4CCB-84F8-0159A6F9A68C}" type="slidenum">
              <a:rPr lang="zh-CN" altLang="en-US" smtClean="0"/>
              <a:t>‹#›</a:t>
            </a:fld>
            <a:endParaRPr lang="zh-CN" altLang="en-US"/>
          </a:p>
        </p:txBody>
      </p:sp>
    </p:spTree>
    <p:extLst>
      <p:ext uri="{BB962C8B-B14F-4D97-AF65-F5344CB8AC3E}">
        <p14:creationId xmlns:p14="http://schemas.microsoft.com/office/powerpoint/2010/main" val="618254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E9DD7C-1B88-4817-9076-34E5DF15AA2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19DC8E1-1EF6-4B7C-8E5A-07283C55B12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369DA7B-8834-4333-B4CA-CF1B57C98757}"/>
              </a:ext>
            </a:extLst>
          </p:cNvPr>
          <p:cNvSpPr>
            <a:spLocks noGrp="1"/>
          </p:cNvSpPr>
          <p:nvPr>
            <p:ph type="dt" sz="half" idx="10"/>
          </p:nvPr>
        </p:nvSpPr>
        <p:spPr/>
        <p:txBody>
          <a:bodyPr/>
          <a:lstStyle/>
          <a:p>
            <a:fld id="{319CE7C5-2E5B-4AA0-AD0A-C04C2C762E8F}"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5F635249-13D5-4F56-9244-DF34A4AA60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FCAABE-95D0-42B3-B7BE-ABD9BD01CE64}"/>
              </a:ext>
            </a:extLst>
          </p:cNvPr>
          <p:cNvSpPr>
            <a:spLocks noGrp="1"/>
          </p:cNvSpPr>
          <p:nvPr>
            <p:ph type="sldNum" sz="quarter" idx="12"/>
          </p:nvPr>
        </p:nvSpPr>
        <p:spPr/>
        <p:txBody>
          <a:bodyPr/>
          <a:lstStyle/>
          <a:p>
            <a:fld id="{613A3417-2862-4CCB-84F8-0159A6F9A68C}" type="slidenum">
              <a:rPr lang="zh-CN" altLang="en-US" smtClean="0"/>
              <a:t>‹#›</a:t>
            </a:fld>
            <a:endParaRPr lang="zh-CN" altLang="en-US"/>
          </a:p>
        </p:txBody>
      </p:sp>
    </p:spTree>
    <p:extLst>
      <p:ext uri="{BB962C8B-B14F-4D97-AF65-F5344CB8AC3E}">
        <p14:creationId xmlns:p14="http://schemas.microsoft.com/office/powerpoint/2010/main" val="2976971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7BF08-1041-4E90-BFB1-4AE6E424E81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AEDDAB6-ACCA-4474-9978-1B5A685490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AEA4CFE-59D3-4CCF-BCDA-9B07EB64B84A}"/>
              </a:ext>
            </a:extLst>
          </p:cNvPr>
          <p:cNvSpPr>
            <a:spLocks noGrp="1"/>
          </p:cNvSpPr>
          <p:nvPr>
            <p:ph type="dt" sz="half" idx="10"/>
          </p:nvPr>
        </p:nvSpPr>
        <p:spPr/>
        <p:txBody>
          <a:bodyPr/>
          <a:lstStyle/>
          <a:p>
            <a:fld id="{319CE7C5-2E5B-4AA0-AD0A-C04C2C762E8F}"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391CF5E4-7E4F-44CE-8B2F-45FA92F1D3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219E87-2EC3-41A8-BA7A-3AD5CFE5F23E}"/>
              </a:ext>
            </a:extLst>
          </p:cNvPr>
          <p:cNvSpPr>
            <a:spLocks noGrp="1"/>
          </p:cNvSpPr>
          <p:nvPr>
            <p:ph type="sldNum" sz="quarter" idx="12"/>
          </p:nvPr>
        </p:nvSpPr>
        <p:spPr/>
        <p:txBody>
          <a:bodyPr/>
          <a:lstStyle/>
          <a:p>
            <a:fld id="{613A3417-2862-4CCB-84F8-0159A6F9A68C}" type="slidenum">
              <a:rPr lang="zh-CN" altLang="en-US" smtClean="0"/>
              <a:t>‹#›</a:t>
            </a:fld>
            <a:endParaRPr lang="zh-CN" altLang="en-US"/>
          </a:p>
        </p:txBody>
      </p:sp>
    </p:spTree>
    <p:extLst>
      <p:ext uri="{BB962C8B-B14F-4D97-AF65-F5344CB8AC3E}">
        <p14:creationId xmlns:p14="http://schemas.microsoft.com/office/powerpoint/2010/main" val="3582924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B0F0D0-6B0D-4CA4-A6F7-2E7CD951DE3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1C1ACB-0DC3-4CF1-A387-0F7AD4A66FE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BA8CEA6-1FF5-4ADC-BC44-90A2D365FF6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6D907F9-CBDD-4AB1-8A38-46F5ECEE700C}"/>
              </a:ext>
            </a:extLst>
          </p:cNvPr>
          <p:cNvSpPr>
            <a:spLocks noGrp="1"/>
          </p:cNvSpPr>
          <p:nvPr>
            <p:ph type="dt" sz="half" idx="10"/>
          </p:nvPr>
        </p:nvSpPr>
        <p:spPr/>
        <p:txBody>
          <a:bodyPr/>
          <a:lstStyle/>
          <a:p>
            <a:fld id="{319CE7C5-2E5B-4AA0-AD0A-C04C2C762E8F}" type="datetimeFigureOut">
              <a:rPr lang="zh-CN" altLang="en-US" smtClean="0"/>
              <a:t>2021/10/24</a:t>
            </a:fld>
            <a:endParaRPr lang="zh-CN" altLang="en-US"/>
          </a:p>
        </p:txBody>
      </p:sp>
      <p:sp>
        <p:nvSpPr>
          <p:cNvPr id="6" name="页脚占位符 5">
            <a:extLst>
              <a:ext uri="{FF2B5EF4-FFF2-40B4-BE49-F238E27FC236}">
                <a16:creationId xmlns:a16="http://schemas.microsoft.com/office/drawing/2014/main" id="{97BEC524-39C4-473B-962B-BE10838907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E0E2758-CBB5-464E-B717-AC78DEE0F16A}"/>
              </a:ext>
            </a:extLst>
          </p:cNvPr>
          <p:cNvSpPr>
            <a:spLocks noGrp="1"/>
          </p:cNvSpPr>
          <p:nvPr>
            <p:ph type="sldNum" sz="quarter" idx="12"/>
          </p:nvPr>
        </p:nvSpPr>
        <p:spPr/>
        <p:txBody>
          <a:bodyPr/>
          <a:lstStyle/>
          <a:p>
            <a:fld id="{613A3417-2862-4CCB-84F8-0159A6F9A68C}" type="slidenum">
              <a:rPr lang="zh-CN" altLang="en-US" smtClean="0"/>
              <a:t>‹#›</a:t>
            </a:fld>
            <a:endParaRPr lang="zh-CN" altLang="en-US"/>
          </a:p>
        </p:txBody>
      </p:sp>
    </p:spTree>
    <p:extLst>
      <p:ext uri="{BB962C8B-B14F-4D97-AF65-F5344CB8AC3E}">
        <p14:creationId xmlns:p14="http://schemas.microsoft.com/office/powerpoint/2010/main" val="2471486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EE2907-6E98-4EBE-A34D-D4E1FE1EE22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BC52421-B1C1-4075-8D16-03B78CF5F9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411ADFF-7BB4-4061-89D3-BDB6FA38D9F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A5E1DC4-8248-46F7-9A46-4BC15EAA69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6D4B6B3-911A-4626-BB56-7B649F51498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CDF2BDE-92B6-487F-BECA-48A9B03FD3C5}"/>
              </a:ext>
            </a:extLst>
          </p:cNvPr>
          <p:cNvSpPr>
            <a:spLocks noGrp="1"/>
          </p:cNvSpPr>
          <p:nvPr>
            <p:ph type="dt" sz="half" idx="10"/>
          </p:nvPr>
        </p:nvSpPr>
        <p:spPr/>
        <p:txBody>
          <a:bodyPr/>
          <a:lstStyle/>
          <a:p>
            <a:fld id="{319CE7C5-2E5B-4AA0-AD0A-C04C2C762E8F}" type="datetimeFigureOut">
              <a:rPr lang="zh-CN" altLang="en-US" smtClean="0"/>
              <a:t>2021/10/24</a:t>
            </a:fld>
            <a:endParaRPr lang="zh-CN" altLang="en-US"/>
          </a:p>
        </p:txBody>
      </p:sp>
      <p:sp>
        <p:nvSpPr>
          <p:cNvPr id="8" name="页脚占位符 7">
            <a:extLst>
              <a:ext uri="{FF2B5EF4-FFF2-40B4-BE49-F238E27FC236}">
                <a16:creationId xmlns:a16="http://schemas.microsoft.com/office/drawing/2014/main" id="{1137D5CF-F991-4E80-8506-E79E3AF12CD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BB77311-BDB3-445E-AE45-2E564F239575}"/>
              </a:ext>
            </a:extLst>
          </p:cNvPr>
          <p:cNvSpPr>
            <a:spLocks noGrp="1"/>
          </p:cNvSpPr>
          <p:nvPr>
            <p:ph type="sldNum" sz="quarter" idx="12"/>
          </p:nvPr>
        </p:nvSpPr>
        <p:spPr/>
        <p:txBody>
          <a:bodyPr/>
          <a:lstStyle/>
          <a:p>
            <a:fld id="{613A3417-2862-4CCB-84F8-0159A6F9A68C}" type="slidenum">
              <a:rPr lang="zh-CN" altLang="en-US" smtClean="0"/>
              <a:t>‹#›</a:t>
            </a:fld>
            <a:endParaRPr lang="zh-CN" altLang="en-US"/>
          </a:p>
        </p:txBody>
      </p:sp>
    </p:spTree>
    <p:extLst>
      <p:ext uri="{BB962C8B-B14F-4D97-AF65-F5344CB8AC3E}">
        <p14:creationId xmlns:p14="http://schemas.microsoft.com/office/powerpoint/2010/main" val="188247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15061C-305A-4565-840C-02B3EC721DD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63E4B8-DDDA-4A08-AF53-605E854A737C}"/>
              </a:ext>
            </a:extLst>
          </p:cNvPr>
          <p:cNvSpPr>
            <a:spLocks noGrp="1"/>
          </p:cNvSpPr>
          <p:nvPr>
            <p:ph type="dt" sz="half" idx="10"/>
          </p:nvPr>
        </p:nvSpPr>
        <p:spPr/>
        <p:txBody>
          <a:bodyPr/>
          <a:lstStyle/>
          <a:p>
            <a:fld id="{319CE7C5-2E5B-4AA0-AD0A-C04C2C762E8F}" type="datetimeFigureOut">
              <a:rPr lang="zh-CN" altLang="en-US" smtClean="0"/>
              <a:t>2021/10/24</a:t>
            </a:fld>
            <a:endParaRPr lang="zh-CN" altLang="en-US"/>
          </a:p>
        </p:txBody>
      </p:sp>
      <p:sp>
        <p:nvSpPr>
          <p:cNvPr id="4" name="页脚占位符 3">
            <a:extLst>
              <a:ext uri="{FF2B5EF4-FFF2-40B4-BE49-F238E27FC236}">
                <a16:creationId xmlns:a16="http://schemas.microsoft.com/office/drawing/2014/main" id="{475EDDD9-72D1-4D4D-85E8-0B643124576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12CE82F-5FC6-4EEA-8ECE-6FE9C620C4FE}"/>
              </a:ext>
            </a:extLst>
          </p:cNvPr>
          <p:cNvSpPr>
            <a:spLocks noGrp="1"/>
          </p:cNvSpPr>
          <p:nvPr>
            <p:ph type="sldNum" sz="quarter" idx="12"/>
          </p:nvPr>
        </p:nvSpPr>
        <p:spPr/>
        <p:txBody>
          <a:bodyPr/>
          <a:lstStyle/>
          <a:p>
            <a:fld id="{613A3417-2862-4CCB-84F8-0159A6F9A68C}" type="slidenum">
              <a:rPr lang="zh-CN" altLang="en-US" smtClean="0"/>
              <a:t>‹#›</a:t>
            </a:fld>
            <a:endParaRPr lang="zh-CN" altLang="en-US"/>
          </a:p>
        </p:txBody>
      </p:sp>
    </p:spTree>
    <p:extLst>
      <p:ext uri="{BB962C8B-B14F-4D97-AF65-F5344CB8AC3E}">
        <p14:creationId xmlns:p14="http://schemas.microsoft.com/office/powerpoint/2010/main" val="161065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156D03-CC91-484B-B506-7242DA5F6BF3}"/>
              </a:ext>
            </a:extLst>
          </p:cNvPr>
          <p:cNvSpPr>
            <a:spLocks noGrp="1"/>
          </p:cNvSpPr>
          <p:nvPr>
            <p:ph type="dt" sz="half" idx="10"/>
          </p:nvPr>
        </p:nvSpPr>
        <p:spPr/>
        <p:txBody>
          <a:bodyPr/>
          <a:lstStyle/>
          <a:p>
            <a:fld id="{319CE7C5-2E5B-4AA0-AD0A-C04C2C762E8F}" type="datetimeFigureOut">
              <a:rPr lang="zh-CN" altLang="en-US" smtClean="0"/>
              <a:t>2021/10/24</a:t>
            </a:fld>
            <a:endParaRPr lang="zh-CN" altLang="en-US"/>
          </a:p>
        </p:txBody>
      </p:sp>
      <p:sp>
        <p:nvSpPr>
          <p:cNvPr id="3" name="页脚占位符 2">
            <a:extLst>
              <a:ext uri="{FF2B5EF4-FFF2-40B4-BE49-F238E27FC236}">
                <a16:creationId xmlns:a16="http://schemas.microsoft.com/office/drawing/2014/main" id="{E82EEB43-E541-4F21-8704-038EDED1CB2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48877B8-01A7-47C1-B265-256E80F3E28C}"/>
              </a:ext>
            </a:extLst>
          </p:cNvPr>
          <p:cNvSpPr>
            <a:spLocks noGrp="1"/>
          </p:cNvSpPr>
          <p:nvPr>
            <p:ph type="sldNum" sz="quarter" idx="12"/>
          </p:nvPr>
        </p:nvSpPr>
        <p:spPr/>
        <p:txBody>
          <a:bodyPr/>
          <a:lstStyle/>
          <a:p>
            <a:fld id="{613A3417-2862-4CCB-84F8-0159A6F9A68C}" type="slidenum">
              <a:rPr lang="zh-CN" altLang="en-US" smtClean="0"/>
              <a:t>‹#›</a:t>
            </a:fld>
            <a:endParaRPr lang="zh-CN" altLang="en-US"/>
          </a:p>
        </p:txBody>
      </p:sp>
    </p:spTree>
    <p:extLst>
      <p:ext uri="{BB962C8B-B14F-4D97-AF65-F5344CB8AC3E}">
        <p14:creationId xmlns:p14="http://schemas.microsoft.com/office/powerpoint/2010/main" val="3619751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99BD1-C689-4A28-A182-4141B522FCA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9263169-DDC3-4359-9862-0269EF8931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6BA29F1-2E2D-4B51-B26D-6CCF50A5A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122F956-1098-474E-8F99-C3832D3CC98A}"/>
              </a:ext>
            </a:extLst>
          </p:cNvPr>
          <p:cNvSpPr>
            <a:spLocks noGrp="1"/>
          </p:cNvSpPr>
          <p:nvPr>
            <p:ph type="dt" sz="half" idx="10"/>
          </p:nvPr>
        </p:nvSpPr>
        <p:spPr/>
        <p:txBody>
          <a:bodyPr/>
          <a:lstStyle/>
          <a:p>
            <a:fld id="{319CE7C5-2E5B-4AA0-AD0A-C04C2C762E8F}" type="datetimeFigureOut">
              <a:rPr lang="zh-CN" altLang="en-US" smtClean="0"/>
              <a:t>2021/10/24</a:t>
            </a:fld>
            <a:endParaRPr lang="zh-CN" altLang="en-US"/>
          </a:p>
        </p:txBody>
      </p:sp>
      <p:sp>
        <p:nvSpPr>
          <p:cNvPr id="6" name="页脚占位符 5">
            <a:extLst>
              <a:ext uri="{FF2B5EF4-FFF2-40B4-BE49-F238E27FC236}">
                <a16:creationId xmlns:a16="http://schemas.microsoft.com/office/drawing/2014/main" id="{2D4D008D-2665-4528-9B50-AD12417C2E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463EF62-F1C8-42A2-8369-644F36DB4030}"/>
              </a:ext>
            </a:extLst>
          </p:cNvPr>
          <p:cNvSpPr>
            <a:spLocks noGrp="1"/>
          </p:cNvSpPr>
          <p:nvPr>
            <p:ph type="sldNum" sz="quarter" idx="12"/>
          </p:nvPr>
        </p:nvSpPr>
        <p:spPr/>
        <p:txBody>
          <a:bodyPr/>
          <a:lstStyle/>
          <a:p>
            <a:fld id="{613A3417-2862-4CCB-84F8-0159A6F9A68C}" type="slidenum">
              <a:rPr lang="zh-CN" altLang="en-US" smtClean="0"/>
              <a:t>‹#›</a:t>
            </a:fld>
            <a:endParaRPr lang="zh-CN" altLang="en-US"/>
          </a:p>
        </p:txBody>
      </p:sp>
    </p:spTree>
    <p:extLst>
      <p:ext uri="{BB962C8B-B14F-4D97-AF65-F5344CB8AC3E}">
        <p14:creationId xmlns:p14="http://schemas.microsoft.com/office/powerpoint/2010/main" val="1557494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614020-F6ED-4B17-B189-E3A405477C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078D395-39B3-47C1-A6AD-C2C0511637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4EBFF71-7FC0-43EC-A977-B2FFC98D61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B38DF15-7D52-4D1E-813E-A45AA4DCB727}"/>
              </a:ext>
            </a:extLst>
          </p:cNvPr>
          <p:cNvSpPr>
            <a:spLocks noGrp="1"/>
          </p:cNvSpPr>
          <p:nvPr>
            <p:ph type="dt" sz="half" idx="10"/>
          </p:nvPr>
        </p:nvSpPr>
        <p:spPr/>
        <p:txBody>
          <a:bodyPr/>
          <a:lstStyle/>
          <a:p>
            <a:fld id="{319CE7C5-2E5B-4AA0-AD0A-C04C2C762E8F}" type="datetimeFigureOut">
              <a:rPr lang="zh-CN" altLang="en-US" smtClean="0"/>
              <a:t>2021/10/24</a:t>
            </a:fld>
            <a:endParaRPr lang="zh-CN" altLang="en-US"/>
          </a:p>
        </p:txBody>
      </p:sp>
      <p:sp>
        <p:nvSpPr>
          <p:cNvPr id="6" name="页脚占位符 5">
            <a:extLst>
              <a:ext uri="{FF2B5EF4-FFF2-40B4-BE49-F238E27FC236}">
                <a16:creationId xmlns:a16="http://schemas.microsoft.com/office/drawing/2014/main" id="{8064AD61-F384-4706-8949-2EB45C0045F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F36769-239C-43C4-9C36-44737B7830BC}"/>
              </a:ext>
            </a:extLst>
          </p:cNvPr>
          <p:cNvSpPr>
            <a:spLocks noGrp="1"/>
          </p:cNvSpPr>
          <p:nvPr>
            <p:ph type="sldNum" sz="quarter" idx="12"/>
          </p:nvPr>
        </p:nvSpPr>
        <p:spPr/>
        <p:txBody>
          <a:bodyPr/>
          <a:lstStyle/>
          <a:p>
            <a:fld id="{613A3417-2862-4CCB-84F8-0159A6F9A68C}" type="slidenum">
              <a:rPr lang="zh-CN" altLang="en-US" smtClean="0"/>
              <a:t>‹#›</a:t>
            </a:fld>
            <a:endParaRPr lang="zh-CN" altLang="en-US"/>
          </a:p>
        </p:txBody>
      </p:sp>
    </p:spTree>
    <p:extLst>
      <p:ext uri="{BB962C8B-B14F-4D97-AF65-F5344CB8AC3E}">
        <p14:creationId xmlns:p14="http://schemas.microsoft.com/office/powerpoint/2010/main" val="4077688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25003B9-CE15-4A54-AFD3-3081997421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82CD072-DF24-43D7-A9B0-7B1146723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F1669E0-EFA2-4F82-B4F9-E0D45887FA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9CE7C5-2E5B-4AA0-AD0A-C04C2C762E8F}"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83CAB072-6206-4E72-8063-BA53C236D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CF668C0-3C51-479D-951E-5D952E73D0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3A3417-2862-4CCB-84F8-0159A6F9A68C}" type="slidenum">
              <a:rPr lang="zh-CN" altLang="en-US" smtClean="0"/>
              <a:t>‹#›</a:t>
            </a:fld>
            <a:endParaRPr lang="zh-CN" altLang="en-US"/>
          </a:p>
        </p:txBody>
      </p:sp>
    </p:spTree>
    <p:extLst>
      <p:ext uri="{BB962C8B-B14F-4D97-AF65-F5344CB8AC3E}">
        <p14:creationId xmlns:p14="http://schemas.microsoft.com/office/powerpoint/2010/main" val="2282199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147B8D-C513-4C6D-95EE-4C7F8847B4E3}"/>
              </a:ext>
            </a:extLst>
          </p:cNvPr>
          <p:cNvSpPr>
            <a:spLocks noGrp="1"/>
          </p:cNvSpPr>
          <p:nvPr>
            <p:ph type="ctrTitle"/>
          </p:nvPr>
        </p:nvSpPr>
        <p:spPr/>
        <p:txBody>
          <a:bodyPr/>
          <a:lstStyle/>
          <a:p>
            <a:r>
              <a:rPr lang="en-US" altLang="zh-CN" dirty="0"/>
              <a:t>Processor Arch: </a:t>
            </a:r>
            <a:r>
              <a:rPr lang="en-US" altLang="zh-CN" dirty="0" err="1"/>
              <a:t>ISA&amp;Logic;Sequential</a:t>
            </a:r>
            <a:endParaRPr lang="zh-CN" altLang="en-US" dirty="0"/>
          </a:p>
        </p:txBody>
      </p:sp>
      <p:sp>
        <p:nvSpPr>
          <p:cNvPr id="3" name="副标题 2">
            <a:extLst>
              <a:ext uri="{FF2B5EF4-FFF2-40B4-BE49-F238E27FC236}">
                <a16:creationId xmlns:a16="http://schemas.microsoft.com/office/drawing/2014/main" id="{6F10BA38-C3D2-44ED-BCBC-7FF1D8DCA84A}"/>
              </a:ext>
            </a:extLst>
          </p:cNvPr>
          <p:cNvSpPr>
            <a:spLocks noGrp="1"/>
          </p:cNvSpPr>
          <p:nvPr>
            <p:ph type="subTitle" idx="1"/>
          </p:nvPr>
        </p:nvSpPr>
        <p:spPr/>
        <p:txBody>
          <a:bodyPr/>
          <a:lstStyle/>
          <a:p>
            <a:r>
              <a:rPr lang="en-US" altLang="zh-CN" dirty="0"/>
              <a:t>TA: </a:t>
            </a:r>
            <a:r>
              <a:rPr lang="zh-CN" altLang="en-US"/>
              <a:t>朱睿冬 王非石</a:t>
            </a:r>
            <a:endParaRPr lang="en-US" altLang="zh-CN" dirty="0"/>
          </a:p>
          <a:p>
            <a:r>
              <a:rPr lang="en-US" altLang="zh-CN" dirty="0"/>
              <a:t>2021.10.26</a:t>
            </a:r>
            <a:endParaRPr lang="zh-CN" altLang="en-US" dirty="0"/>
          </a:p>
        </p:txBody>
      </p:sp>
    </p:spTree>
    <p:extLst>
      <p:ext uri="{BB962C8B-B14F-4D97-AF65-F5344CB8AC3E}">
        <p14:creationId xmlns:p14="http://schemas.microsoft.com/office/powerpoint/2010/main" val="1031369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8D91A-C6B1-48F7-89FB-466D3F17372A}"/>
              </a:ext>
            </a:extLst>
          </p:cNvPr>
          <p:cNvSpPr>
            <a:spLocks noGrp="1"/>
          </p:cNvSpPr>
          <p:nvPr>
            <p:ph type="title"/>
          </p:nvPr>
        </p:nvSpPr>
        <p:spPr/>
        <p:txBody>
          <a:bodyPr/>
          <a:lstStyle/>
          <a:p>
            <a:r>
              <a:rPr lang="en-US" altLang="zh-CN" dirty="0"/>
              <a:t>Y86-64</a:t>
            </a:r>
            <a:r>
              <a:rPr lang="zh-CN" altLang="en-US" dirty="0"/>
              <a:t>的顺序实现</a:t>
            </a:r>
          </a:p>
        </p:txBody>
      </p:sp>
      <p:sp>
        <p:nvSpPr>
          <p:cNvPr id="3" name="内容占位符 2">
            <a:extLst>
              <a:ext uri="{FF2B5EF4-FFF2-40B4-BE49-F238E27FC236}">
                <a16:creationId xmlns:a16="http://schemas.microsoft.com/office/drawing/2014/main" id="{25630E09-2A81-4711-9E8F-B3A5E5AAD25F}"/>
              </a:ext>
            </a:extLst>
          </p:cNvPr>
          <p:cNvSpPr>
            <a:spLocks noGrp="1"/>
          </p:cNvSpPr>
          <p:nvPr>
            <p:ph idx="1"/>
          </p:nvPr>
        </p:nvSpPr>
        <p:spPr/>
        <p:txBody>
          <a:bodyPr/>
          <a:lstStyle/>
          <a:p>
            <a:r>
              <a:rPr lang="zh-CN" altLang="en-US" dirty="0"/>
              <a:t>阶段化</a:t>
            </a:r>
            <a:endParaRPr lang="en-US" altLang="zh-CN" dirty="0"/>
          </a:p>
          <a:p>
            <a:pPr lvl="1"/>
            <a:r>
              <a:rPr lang="zh-CN" altLang="en-US" dirty="0"/>
              <a:t>取指：从内存读取指令字节、同时增加</a:t>
            </a:r>
            <a:r>
              <a:rPr lang="en-US" altLang="zh-CN" dirty="0"/>
              <a:t>PC</a:t>
            </a:r>
          </a:p>
          <a:p>
            <a:pPr lvl="1"/>
            <a:r>
              <a:rPr lang="zh-CN" altLang="en-US" dirty="0"/>
              <a:t>译码：从寄存器文件中读入最多两个操作数</a:t>
            </a:r>
            <a:endParaRPr lang="en-US" altLang="zh-CN" dirty="0"/>
          </a:p>
          <a:p>
            <a:pPr lvl="1"/>
            <a:r>
              <a:rPr lang="zh-CN" altLang="en-US" dirty="0"/>
              <a:t>执行：</a:t>
            </a:r>
            <a:r>
              <a:rPr lang="en-US" altLang="zh-CN" dirty="0"/>
              <a:t>ALU</a:t>
            </a:r>
            <a:r>
              <a:rPr lang="zh-CN" altLang="en-US" dirty="0"/>
              <a:t>进行指令指明的操作或对栈指针进行增减，</a:t>
            </a:r>
            <a:endParaRPr lang="en-US" altLang="zh-CN" dirty="0"/>
          </a:p>
          <a:p>
            <a:pPr marL="457200" lvl="1" indent="0">
              <a:buNone/>
            </a:pPr>
            <a:r>
              <a:rPr lang="en-US" altLang="zh-CN" dirty="0"/>
              <a:t>             </a:t>
            </a:r>
            <a:r>
              <a:rPr lang="zh-CN" altLang="en-US" dirty="0"/>
              <a:t>同时可能设置条件码</a:t>
            </a:r>
            <a:endParaRPr lang="en-US" altLang="zh-CN" dirty="0"/>
          </a:p>
          <a:p>
            <a:pPr lvl="1"/>
            <a:r>
              <a:rPr lang="zh-CN" altLang="en-US" dirty="0"/>
              <a:t>访存：将数据写入内存或读出数据</a:t>
            </a:r>
            <a:endParaRPr lang="en-US" altLang="zh-CN" dirty="0"/>
          </a:p>
          <a:p>
            <a:pPr lvl="1"/>
            <a:r>
              <a:rPr lang="zh-CN" altLang="en-US" dirty="0"/>
              <a:t>写回：将结果写回到寄存器文件</a:t>
            </a:r>
            <a:endParaRPr lang="en-US" altLang="zh-CN" dirty="0"/>
          </a:p>
          <a:p>
            <a:pPr lvl="1"/>
            <a:r>
              <a:rPr lang="zh-CN" altLang="en-US" dirty="0"/>
              <a:t>更新</a:t>
            </a:r>
            <a:r>
              <a:rPr lang="en-US" altLang="zh-CN" dirty="0"/>
              <a:t>PC</a:t>
            </a:r>
            <a:r>
              <a:rPr lang="zh-CN" altLang="en-US" dirty="0"/>
              <a:t>：将</a:t>
            </a:r>
            <a:r>
              <a:rPr lang="en-US" altLang="zh-CN" dirty="0"/>
              <a:t>PC</a:t>
            </a:r>
            <a:r>
              <a:rPr lang="zh-CN" altLang="en-US" dirty="0"/>
              <a:t>设置成下一条指令的地址</a:t>
            </a:r>
          </a:p>
        </p:txBody>
      </p:sp>
    </p:spTree>
    <p:extLst>
      <p:ext uri="{BB962C8B-B14F-4D97-AF65-F5344CB8AC3E}">
        <p14:creationId xmlns:p14="http://schemas.microsoft.com/office/powerpoint/2010/main" val="1318427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CAB86-BF80-4D46-9827-8AD82F1F7DF0}"/>
              </a:ext>
            </a:extLst>
          </p:cNvPr>
          <p:cNvSpPr>
            <a:spLocks noGrp="1"/>
          </p:cNvSpPr>
          <p:nvPr>
            <p:ph type="title"/>
          </p:nvPr>
        </p:nvSpPr>
        <p:spPr/>
        <p:txBody>
          <a:bodyPr/>
          <a:lstStyle/>
          <a:p>
            <a:r>
              <a:rPr lang="en-US" altLang="zh-CN" dirty="0"/>
              <a:t>Y86-64</a:t>
            </a:r>
            <a:r>
              <a:rPr lang="zh-CN" altLang="en-US" dirty="0"/>
              <a:t>的顺序实现</a:t>
            </a:r>
          </a:p>
        </p:txBody>
      </p:sp>
      <p:sp>
        <p:nvSpPr>
          <p:cNvPr id="3" name="内容占位符 2">
            <a:extLst>
              <a:ext uri="{FF2B5EF4-FFF2-40B4-BE49-F238E27FC236}">
                <a16:creationId xmlns:a16="http://schemas.microsoft.com/office/drawing/2014/main" id="{18AACA65-1873-437D-A2FF-7D924C636DC7}"/>
              </a:ext>
            </a:extLst>
          </p:cNvPr>
          <p:cNvSpPr>
            <a:spLocks noGrp="1"/>
          </p:cNvSpPr>
          <p:nvPr>
            <p:ph idx="1"/>
          </p:nvPr>
        </p:nvSpPr>
        <p:spPr/>
        <p:txBody>
          <a:bodyPr/>
          <a:lstStyle/>
          <a:p>
            <a:r>
              <a:rPr lang="zh-CN" altLang="en-US" dirty="0"/>
              <a:t>操作示例</a:t>
            </a:r>
            <a:endParaRPr lang="en-US" altLang="zh-CN" dirty="0"/>
          </a:p>
          <a:p>
            <a:pPr lvl="1"/>
            <a:r>
              <a:rPr lang="zh-CN" altLang="en-US" dirty="0">
                <a:solidFill>
                  <a:srgbClr val="FF0000"/>
                </a:solidFill>
              </a:rPr>
              <a:t>教材</a:t>
            </a:r>
            <a:r>
              <a:rPr lang="en-US" altLang="zh-CN" dirty="0">
                <a:solidFill>
                  <a:srgbClr val="FF0000"/>
                </a:solidFill>
              </a:rPr>
              <a:t>4.3</a:t>
            </a:r>
            <a:r>
              <a:rPr lang="zh-CN" altLang="en-US" dirty="0">
                <a:solidFill>
                  <a:srgbClr val="FF0000"/>
                </a:solidFill>
              </a:rPr>
              <a:t>中所有类似</a:t>
            </a:r>
            <a:endParaRPr lang="en-US" altLang="zh-CN" dirty="0">
              <a:solidFill>
                <a:srgbClr val="FF0000"/>
              </a:solidFill>
            </a:endParaRPr>
          </a:p>
          <a:p>
            <a:pPr marL="457200" lvl="1" indent="0">
              <a:buNone/>
            </a:pPr>
            <a:r>
              <a:rPr lang="zh-CN" altLang="en-US" dirty="0">
                <a:solidFill>
                  <a:srgbClr val="FF0000"/>
                </a:solidFill>
              </a:rPr>
              <a:t>  表格都要记下来</a:t>
            </a:r>
            <a:endParaRPr lang="en-US" altLang="zh-CN" dirty="0">
              <a:solidFill>
                <a:srgbClr val="FF0000"/>
              </a:solidFill>
            </a:endParaRPr>
          </a:p>
        </p:txBody>
      </p:sp>
      <p:pic>
        <p:nvPicPr>
          <p:cNvPr id="4" name="图片 3">
            <a:extLst>
              <a:ext uri="{FF2B5EF4-FFF2-40B4-BE49-F238E27FC236}">
                <a16:creationId xmlns:a16="http://schemas.microsoft.com/office/drawing/2014/main" id="{00607CF2-F714-4EEE-BDA1-EAD392EC2304}"/>
              </a:ext>
            </a:extLst>
          </p:cNvPr>
          <p:cNvPicPr>
            <a:picLocks noChangeAspect="1"/>
          </p:cNvPicPr>
          <p:nvPr/>
        </p:nvPicPr>
        <p:blipFill>
          <a:blip r:embed="rId2"/>
          <a:stretch>
            <a:fillRect/>
          </a:stretch>
        </p:blipFill>
        <p:spPr>
          <a:xfrm>
            <a:off x="4375150" y="1825625"/>
            <a:ext cx="6286500" cy="3362325"/>
          </a:xfrm>
          <a:prstGeom prst="rect">
            <a:avLst/>
          </a:prstGeom>
        </p:spPr>
      </p:pic>
    </p:spTree>
    <p:extLst>
      <p:ext uri="{BB962C8B-B14F-4D97-AF65-F5344CB8AC3E}">
        <p14:creationId xmlns:p14="http://schemas.microsoft.com/office/powerpoint/2010/main" val="578770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AFA74-9D35-40E8-97C9-709BC40C0868}"/>
              </a:ext>
            </a:extLst>
          </p:cNvPr>
          <p:cNvSpPr>
            <a:spLocks noGrp="1"/>
          </p:cNvSpPr>
          <p:nvPr>
            <p:ph type="title"/>
          </p:nvPr>
        </p:nvSpPr>
        <p:spPr/>
        <p:txBody>
          <a:bodyPr/>
          <a:lstStyle/>
          <a:p>
            <a:r>
              <a:rPr lang="en-US" altLang="zh-CN" dirty="0"/>
              <a:t>Y86-64</a:t>
            </a:r>
            <a:r>
              <a:rPr lang="zh-CN" altLang="en-US" dirty="0"/>
              <a:t>的顺序实现</a:t>
            </a:r>
          </a:p>
        </p:txBody>
      </p:sp>
      <p:sp>
        <p:nvSpPr>
          <p:cNvPr id="3" name="内容占位符 2">
            <a:extLst>
              <a:ext uri="{FF2B5EF4-FFF2-40B4-BE49-F238E27FC236}">
                <a16:creationId xmlns:a16="http://schemas.microsoft.com/office/drawing/2014/main" id="{6999044F-69A7-419C-9449-5140CD92B4F0}"/>
              </a:ext>
            </a:extLst>
          </p:cNvPr>
          <p:cNvSpPr>
            <a:spLocks noGrp="1"/>
          </p:cNvSpPr>
          <p:nvPr>
            <p:ph idx="1"/>
          </p:nvPr>
        </p:nvSpPr>
        <p:spPr/>
        <p:txBody>
          <a:bodyPr/>
          <a:lstStyle/>
          <a:p>
            <a:r>
              <a:rPr lang="en-US" altLang="zh-CN" dirty="0"/>
              <a:t>SEQ</a:t>
            </a:r>
            <a:r>
              <a:rPr lang="zh-CN" altLang="en-US" dirty="0"/>
              <a:t>硬件结构</a:t>
            </a:r>
            <a:endParaRPr lang="en-US" altLang="zh-CN" dirty="0"/>
          </a:p>
          <a:p>
            <a:pPr lvl="1"/>
            <a:r>
              <a:rPr lang="zh-CN" altLang="en-US" dirty="0"/>
              <a:t>从抽象视图到硬件结构</a:t>
            </a:r>
            <a:endParaRPr lang="en-US" altLang="zh-CN" dirty="0"/>
          </a:p>
          <a:p>
            <a:pPr lvl="1"/>
            <a:r>
              <a:rPr lang="zh-CN" altLang="en-US" dirty="0"/>
              <a:t>抽象视图</a:t>
            </a:r>
            <a:endParaRPr lang="en-US" altLang="zh-CN" dirty="0"/>
          </a:p>
          <a:p>
            <a:pPr lvl="2"/>
            <a:r>
              <a:rPr lang="zh-CN" altLang="en-US" dirty="0"/>
              <a:t>关注硬件和各处理阶段的关联</a:t>
            </a:r>
            <a:endParaRPr lang="en-US" altLang="zh-CN" dirty="0"/>
          </a:p>
          <a:p>
            <a:pPr lvl="2"/>
            <a:r>
              <a:rPr lang="zh-CN" altLang="en-US" dirty="0"/>
              <a:t>省略控制逻辑块</a:t>
            </a:r>
            <a:endParaRPr lang="en-US" altLang="zh-CN" dirty="0"/>
          </a:p>
          <a:p>
            <a:pPr lvl="1"/>
            <a:r>
              <a:rPr lang="zh-CN" altLang="en-US" dirty="0"/>
              <a:t>硬件结构</a:t>
            </a:r>
            <a:endParaRPr lang="en-US" altLang="zh-CN" dirty="0"/>
          </a:p>
          <a:p>
            <a:pPr lvl="2"/>
            <a:r>
              <a:rPr lang="zh-CN" altLang="en-US" dirty="0"/>
              <a:t>增加控制逻辑和线路类型</a:t>
            </a:r>
            <a:endParaRPr lang="en-US" altLang="zh-CN" dirty="0"/>
          </a:p>
          <a:p>
            <a:pPr lvl="2"/>
            <a:r>
              <a:rPr lang="zh-CN" altLang="en-US" dirty="0"/>
              <a:t>明确信号在硬件之间的传播路径</a:t>
            </a:r>
          </a:p>
        </p:txBody>
      </p:sp>
      <p:pic>
        <p:nvPicPr>
          <p:cNvPr id="4" name="图片 3">
            <a:extLst>
              <a:ext uri="{FF2B5EF4-FFF2-40B4-BE49-F238E27FC236}">
                <a16:creationId xmlns:a16="http://schemas.microsoft.com/office/drawing/2014/main" id="{13C80BEE-8AC1-468A-99AD-7197CBB12B92}"/>
              </a:ext>
            </a:extLst>
          </p:cNvPr>
          <p:cNvPicPr>
            <a:picLocks noChangeAspect="1"/>
          </p:cNvPicPr>
          <p:nvPr/>
        </p:nvPicPr>
        <p:blipFill>
          <a:blip r:embed="rId2"/>
          <a:stretch>
            <a:fillRect/>
          </a:stretch>
        </p:blipFill>
        <p:spPr>
          <a:xfrm>
            <a:off x="5743267" y="0"/>
            <a:ext cx="4067503" cy="6858000"/>
          </a:xfrm>
          <a:prstGeom prst="rect">
            <a:avLst/>
          </a:prstGeom>
        </p:spPr>
      </p:pic>
      <p:pic>
        <p:nvPicPr>
          <p:cNvPr id="5" name="图片 4">
            <a:extLst>
              <a:ext uri="{FF2B5EF4-FFF2-40B4-BE49-F238E27FC236}">
                <a16:creationId xmlns:a16="http://schemas.microsoft.com/office/drawing/2014/main" id="{76F7618F-B80E-4339-A0D2-5998B2967933}"/>
              </a:ext>
            </a:extLst>
          </p:cNvPr>
          <p:cNvPicPr>
            <a:picLocks noChangeAspect="1"/>
          </p:cNvPicPr>
          <p:nvPr/>
        </p:nvPicPr>
        <p:blipFill>
          <a:blip r:embed="rId3"/>
          <a:stretch>
            <a:fillRect/>
          </a:stretch>
        </p:blipFill>
        <p:spPr>
          <a:xfrm>
            <a:off x="5809164" y="0"/>
            <a:ext cx="5358107" cy="6858000"/>
          </a:xfrm>
          <a:prstGeom prst="rect">
            <a:avLst/>
          </a:prstGeom>
        </p:spPr>
      </p:pic>
    </p:spTree>
    <p:extLst>
      <p:ext uri="{BB962C8B-B14F-4D97-AF65-F5344CB8AC3E}">
        <p14:creationId xmlns:p14="http://schemas.microsoft.com/office/powerpoint/2010/main" val="220141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41CB6-54CC-42EF-9520-86792DC6197F}"/>
              </a:ext>
            </a:extLst>
          </p:cNvPr>
          <p:cNvSpPr>
            <a:spLocks noGrp="1"/>
          </p:cNvSpPr>
          <p:nvPr>
            <p:ph type="title"/>
          </p:nvPr>
        </p:nvSpPr>
        <p:spPr/>
        <p:txBody>
          <a:bodyPr/>
          <a:lstStyle/>
          <a:p>
            <a:r>
              <a:rPr lang="en-US" altLang="zh-CN" dirty="0"/>
              <a:t>Y86-64</a:t>
            </a:r>
            <a:r>
              <a:rPr lang="zh-CN" altLang="en-US" dirty="0"/>
              <a:t>的顺序实现</a:t>
            </a:r>
          </a:p>
        </p:txBody>
      </p:sp>
      <p:sp>
        <p:nvSpPr>
          <p:cNvPr id="3" name="内容占位符 2">
            <a:extLst>
              <a:ext uri="{FF2B5EF4-FFF2-40B4-BE49-F238E27FC236}">
                <a16:creationId xmlns:a16="http://schemas.microsoft.com/office/drawing/2014/main" id="{6F136F38-D96E-41AF-9E2C-D6C7AC097DEB}"/>
              </a:ext>
            </a:extLst>
          </p:cNvPr>
          <p:cNvSpPr>
            <a:spLocks noGrp="1"/>
          </p:cNvSpPr>
          <p:nvPr>
            <p:ph idx="1"/>
          </p:nvPr>
        </p:nvSpPr>
        <p:spPr/>
        <p:txBody>
          <a:bodyPr/>
          <a:lstStyle/>
          <a:p>
            <a:r>
              <a:rPr lang="en-US" altLang="zh-CN" dirty="0"/>
              <a:t>SEQ</a:t>
            </a:r>
            <a:r>
              <a:rPr lang="zh-CN" altLang="en-US" dirty="0"/>
              <a:t>的时序</a:t>
            </a:r>
            <a:endParaRPr lang="en-US" altLang="zh-CN" dirty="0"/>
          </a:p>
          <a:p>
            <a:pPr lvl="1"/>
            <a:r>
              <a:rPr lang="en-US" altLang="zh-CN" dirty="0"/>
              <a:t>SEQ</a:t>
            </a:r>
            <a:r>
              <a:rPr lang="zh-CN" altLang="en-US" dirty="0"/>
              <a:t>是如何保证硬件结构可以实现顺序操作的</a:t>
            </a:r>
            <a:endParaRPr lang="en-US" altLang="zh-CN" dirty="0"/>
          </a:p>
          <a:p>
            <a:pPr lvl="2"/>
            <a:r>
              <a:rPr lang="zh-CN" altLang="en-US" dirty="0"/>
              <a:t>组合逻辑无需考虑（包括随机访问存储器的读）</a:t>
            </a:r>
            <a:endParaRPr lang="en-US" altLang="zh-CN" dirty="0"/>
          </a:p>
          <a:p>
            <a:pPr lvl="2"/>
            <a:r>
              <a:rPr lang="zh-CN" altLang="en-US" dirty="0"/>
              <a:t>需要考虑时序的硬件单元：</a:t>
            </a:r>
            <a:r>
              <a:rPr lang="en-US" altLang="zh-CN" dirty="0"/>
              <a:t>PC</a:t>
            </a:r>
            <a:r>
              <a:rPr lang="zh-CN" altLang="en-US" dirty="0"/>
              <a:t>，条件码寄存器，数据内存和寄存器文件</a:t>
            </a:r>
            <a:endParaRPr lang="en-US" altLang="zh-CN" dirty="0"/>
          </a:p>
          <a:p>
            <a:pPr lvl="1"/>
            <a:r>
              <a:rPr lang="zh-CN" altLang="en-US" dirty="0"/>
              <a:t>原则：从不回读（处理器从来不需要为了完成一条指令的执行而去读由该指令更新了的状态）</a:t>
            </a:r>
            <a:endParaRPr lang="en-US" altLang="zh-CN" dirty="0"/>
          </a:p>
          <a:p>
            <a:pPr lvl="2"/>
            <a:r>
              <a:rPr lang="zh-CN" altLang="en-US" dirty="0"/>
              <a:t>例：没有指令既设置又读取条件码</a:t>
            </a:r>
          </a:p>
        </p:txBody>
      </p:sp>
    </p:spTree>
    <p:extLst>
      <p:ext uri="{BB962C8B-B14F-4D97-AF65-F5344CB8AC3E}">
        <p14:creationId xmlns:p14="http://schemas.microsoft.com/office/powerpoint/2010/main" val="168020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AA116-98B3-43AC-AE8B-7EC9F7C22019}"/>
              </a:ext>
            </a:extLst>
          </p:cNvPr>
          <p:cNvSpPr>
            <a:spLocks noGrp="1"/>
          </p:cNvSpPr>
          <p:nvPr>
            <p:ph type="title"/>
          </p:nvPr>
        </p:nvSpPr>
        <p:spPr/>
        <p:txBody>
          <a:bodyPr/>
          <a:lstStyle/>
          <a:p>
            <a:r>
              <a:rPr lang="en-US" altLang="zh-CN" dirty="0"/>
              <a:t>Y86-64</a:t>
            </a:r>
            <a:r>
              <a:rPr lang="zh-CN" altLang="en-US" dirty="0"/>
              <a:t>的顺序实现</a:t>
            </a:r>
          </a:p>
        </p:txBody>
      </p:sp>
      <p:sp>
        <p:nvSpPr>
          <p:cNvPr id="3" name="内容占位符 2">
            <a:extLst>
              <a:ext uri="{FF2B5EF4-FFF2-40B4-BE49-F238E27FC236}">
                <a16:creationId xmlns:a16="http://schemas.microsoft.com/office/drawing/2014/main" id="{2091A97D-A0EC-4DE8-B440-B5BB0B885FF5}"/>
              </a:ext>
            </a:extLst>
          </p:cNvPr>
          <p:cNvSpPr>
            <a:spLocks noGrp="1"/>
          </p:cNvSpPr>
          <p:nvPr>
            <p:ph idx="1"/>
          </p:nvPr>
        </p:nvSpPr>
        <p:spPr/>
        <p:txBody>
          <a:bodyPr/>
          <a:lstStyle/>
          <a:p>
            <a:r>
              <a:rPr lang="en-US" altLang="zh-CN" dirty="0"/>
              <a:t>SEQ</a:t>
            </a:r>
            <a:r>
              <a:rPr lang="zh-CN" altLang="en-US" dirty="0"/>
              <a:t>的时序</a:t>
            </a:r>
            <a:endParaRPr lang="en-US" altLang="zh-CN" dirty="0"/>
          </a:p>
          <a:p>
            <a:pPr lvl="1"/>
            <a:r>
              <a:rPr lang="zh-CN" altLang="en-US" dirty="0"/>
              <a:t>周期</a:t>
            </a:r>
            <a:r>
              <a:rPr lang="en-US" altLang="zh-CN" dirty="0"/>
              <a:t>3</a:t>
            </a:r>
            <a:r>
              <a:rPr lang="zh-CN" altLang="en-US" dirty="0"/>
              <a:t>刚开始时</a:t>
            </a:r>
            <a:endParaRPr lang="en-US" altLang="zh-CN" dirty="0"/>
          </a:p>
          <a:p>
            <a:pPr lvl="2"/>
            <a:r>
              <a:rPr lang="zh-CN" altLang="en-US" dirty="0"/>
              <a:t>状态单元读入第二条</a:t>
            </a:r>
            <a:endParaRPr lang="en-US" altLang="zh-CN" dirty="0"/>
          </a:p>
          <a:p>
            <a:pPr marL="914400" lvl="2" indent="0">
              <a:buNone/>
            </a:pPr>
            <a:r>
              <a:rPr lang="zh-CN" altLang="en-US" dirty="0"/>
              <a:t>指令 </a:t>
            </a:r>
            <a:r>
              <a:rPr lang="en-US" altLang="zh-CN" dirty="0" err="1"/>
              <a:t>irmovq</a:t>
            </a:r>
            <a:r>
              <a:rPr lang="zh-CN" altLang="en-US" dirty="0"/>
              <a:t>所赋予的状态</a:t>
            </a:r>
            <a:endParaRPr lang="en-US" altLang="zh-CN" dirty="0"/>
          </a:p>
          <a:p>
            <a:pPr lvl="2"/>
            <a:r>
              <a:rPr lang="zh-CN" altLang="en-US" dirty="0"/>
              <a:t>组合逻辑则开始对第三条</a:t>
            </a:r>
            <a:endParaRPr lang="en-US" altLang="zh-CN" dirty="0"/>
          </a:p>
          <a:p>
            <a:pPr marL="914400" lvl="2" indent="0">
              <a:buNone/>
            </a:pPr>
            <a:r>
              <a:rPr lang="zh-CN" altLang="en-US" dirty="0"/>
              <a:t>指令更新做出反应</a:t>
            </a:r>
            <a:endParaRPr lang="en-US" altLang="zh-CN" dirty="0"/>
          </a:p>
          <a:p>
            <a:pPr marL="914400" lvl="2" indent="0">
              <a:buNone/>
            </a:pPr>
            <a:endParaRPr lang="en-US" altLang="zh-CN" dirty="0"/>
          </a:p>
          <a:p>
            <a:pPr lvl="1"/>
            <a:r>
              <a:rPr lang="zh-CN" altLang="en-US" dirty="0"/>
              <a:t>周期</a:t>
            </a:r>
            <a:r>
              <a:rPr lang="en-US" altLang="zh-CN" dirty="0"/>
              <a:t>3</a:t>
            </a:r>
            <a:r>
              <a:rPr lang="zh-CN" altLang="en-US" dirty="0"/>
              <a:t>即将结束时</a:t>
            </a:r>
            <a:endParaRPr lang="en-US" altLang="zh-CN" dirty="0"/>
          </a:p>
          <a:p>
            <a:pPr lvl="2"/>
            <a:r>
              <a:rPr lang="zh-CN" altLang="en-US" dirty="0"/>
              <a:t>状态单元仍保持第二条</a:t>
            </a:r>
            <a:endParaRPr lang="en-US" altLang="zh-CN" dirty="0"/>
          </a:p>
          <a:p>
            <a:pPr marL="914400" lvl="2" indent="0">
              <a:buNone/>
            </a:pPr>
            <a:r>
              <a:rPr lang="zh-CN" altLang="en-US" dirty="0"/>
              <a:t>指令 </a:t>
            </a:r>
            <a:r>
              <a:rPr lang="en-US" altLang="zh-CN" dirty="0" err="1"/>
              <a:t>irmovq</a:t>
            </a:r>
            <a:r>
              <a:rPr lang="zh-CN" altLang="en-US" dirty="0"/>
              <a:t>所赋予的状态</a:t>
            </a:r>
            <a:endParaRPr lang="en-US" altLang="zh-CN" dirty="0"/>
          </a:p>
          <a:p>
            <a:pPr lvl="2"/>
            <a:r>
              <a:rPr lang="zh-CN" altLang="en-US" dirty="0"/>
              <a:t>组合逻辑已经生成了</a:t>
            </a:r>
            <a:endParaRPr lang="en-US" altLang="zh-CN" dirty="0"/>
          </a:p>
          <a:p>
            <a:pPr marL="914400" lvl="2" indent="0">
              <a:buNone/>
            </a:pPr>
            <a:r>
              <a:rPr lang="en-US" altLang="zh-CN" dirty="0" err="1"/>
              <a:t>addq</a:t>
            </a:r>
            <a:r>
              <a:rPr lang="zh-CN" altLang="en-US" dirty="0"/>
              <a:t>指令对应的值</a:t>
            </a:r>
            <a:endParaRPr lang="en-US" altLang="zh-CN" dirty="0"/>
          </a:p>
          <a:p>
            <a:pPr lvl="1"/>
            <a:endParaRPr lang="zh-CN" altLang="en-US" dirty="0"/>
          </a:p>
        </p:txBody>
      </p:sp>
      <p:pic>
        <p:nvPicPr>
          <p:cNvPr id="5" name="图片 4">
            <a:extLst>
              <a:ext uri="{FF2B5EF4-FFF2-40B4-BE49-F238E27FC236}">
                <a16:creationId xmlns:a16="http://schemas.microsoft.com/office/drawing/2014/main" id="{9FF2A3FD-4E1E-4075-AC62-DDB31B4E8E89}"/>
              </a:ext>
            </a:extLst>
          </p:cNvPr>
          <p:cNvPicPr>
            <a:picLocks noChangeAspect="1"/>
          </p:cNvPicPr>
          <p:nvPr/>
        </p:nvPicPr>
        <p:blipFill>
          <a:blip r:embed="rId2"/>
          <a:stretch>
            <a:fillRect/>
          </a:stretch>
        </p:blipFill>
        <p:spPr>
          <a:xfrm>
            <a:off x="4820806" y="1292938"/>
            <a:ext cx="7038106" cy="2708356"/>
          </a:xfrm>
          <a:prstGeom prst="rect">
            <a:avLst/>
          </a:prstGeom>
        </p:spPr>
      </p:pic>
      <p:pic>
        <p:nvPicPr>
          <p:cNvPr id="6" name="图片 5">
            <a:extLst>
              <a:ext uri="{FF2B5EF4-FFF2-40B4-BE49-F238E27FC236}">
                <a16:creationId xmlns:a16="http://schemas.microsoft.com/office/drawing/2014/main" id="{87486F73-4F1B-4397-B2A9-B5314193A3BE}"/>
              </a:ext>
            </a:extLst>
          </p:cNvPr>
          <p:cNvPicPr>
            <a:picLocks noChangeAspect="1"/>
          </p:cNvPicPr>
          <p:nvPr/>
        </p:nvPicPr>
        <p:blipFill>
          <a:blip r:embed="rId3"/>
          <a:stretch>
            <a:fillRect/>
          </a:stretch>
        </p:blipFill>
        <p:spPr>
          <a:xfrm>
            <a:off x="4839856" y="4085613"/>
            <a:ext cx="7000006" cy="2688862"/>
          </a:xfrm>
          <a:prstGeom prst="rect">
            <a:avLst/>
          </a:prstGeom>
        </p:spPr>
      </p:pic>
      <p:pic>
        <p:nvPicPr>
          <p:cNvPr id="9" name="图片 8">
            <a:extLst>
              <a:ext uri="{FF2B5EF4-FFF2-40B4-BE49-F238E27FC236}">
                <a16:creationId xmlns:a16="http://schemas.microsoft.com/office/drawing/2014/main" id="{1451D9B0-1756-4505-8197-F292C4AEDCE0}"/>
              </a:ext>
            </a:extLst>
          </p:cNvPr>
          <p:cNvPicPr>
            <a:picLocks noChangeAspect="1"/>
          </p:cNvPicPr>
          <p:nvPr/>
        </p:nvPicPr>
        <p:blipFill>
          <a:blip r:embed="rId4"/>
          <a:stretch>
            <a:fillRect/>
          </a:stretch>
        </p:blipFill>
        <p:spPr>
          <a:xfrm>
            <a:off x="5901459" y="365125"/>
            <a:ext cx="4876800" cy="5019675"/>
          </a:xfrm>
          <a:prstGeom prst="rect">
            <a:avLst/>
          </a:prstGeom>
        </p:spPr>
      </p:pic>
      <p:pic>
        <p:nvPicPr>
          <p:cNvPr id="10" name="图片 9">
            <a:extLst>
              <a:ext uri="{FF2B5EF4-FFF2-40B4-BE49-F238E27FC236}">
                <a16:creationId xmlns:a16="http://schemas.microsoft.com/office/drawing/2014/main" id="{F5FAEC31-EA82-46E2-9832-1D357600198F}"/>
              </a:ext>
            </a:extLst>
          </p:cNvPr>
          <p:cNvPicPr>
            <a:picLocks noChangeAspect="1"/>
          </p:cNvPicPr>
          <p:nvPr/>
        </p:nvPicPr>
        <p:blipFill>
          <a:blip r:embed="rId5"/>
          <a:stretch>
            <a:fillRect/>
          </a:stretch>
        </p:blipFill>
        <p:spPr>
          <a:xfrm>
            <a:off x="5901459" y="365125"/>
            <a:ext cx="4591050" cy="4943475"/>
          </a:xfrm>
          <a:prstGeom prst="rect">
            <a:avLst/>
          </a:prstGeom>
        </p:spPr>
      </p:pic>
    </p:spTree>
    <p:extLst>
      <p:ext uri="{BB962C8B-B14F-4D97-AF65-F5344CB8AC3E}">
        <p14:creationId xmlns:p14="http://schemas.microsoft.com/office/powerpoint/2010/main" val="271655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D913F-845D-4610-ABDF-B021CFE4DDE2}"/>
              </a:ext>
            </a:extLst>
          </p:cNvPr>
          <p:cNvSpPr>
            <a:spLocks noGrp="1"/>
          </p:cNvSpPr>
          <p:nvPr>
            <p:ph type="title"/>
          </p:nvPr>
        </p:nvSpPr>
        <p:spPr/>
        <p:txBody>
          <a:bodyPr/>
          <a:lstStyle/>
          <a:p>
            <a:r>
              <a:rPr lang="en-US" altLang="zh-CN" dirty="0"/>
              <a:t>Y86-64</a:t>
            </a:r>
            <a:r>
              <a:rPr lang="zh-CN" altLang="en-US" dirty="0"/>
              <a:t>的顺序实现</a:t>
            </a:r>
          </a:p>
        </p:txBody>
      </p:sp>
      <p:sp>
        <p:nvSpPr>
          <p:cNvPr id="3" name="内容占位符 2">
            <a:extLst>
              <a:ext uri="{FF2B5EF4-FFF2-40B4-BE49-F238E27FC236}">
                <a16:creationId xmlns:a16="http://schemas.microsoft.com/office/drawing/2014/main" id="{D84654B3-0D32-44D7-8433-7025C80573A7}"/>
              </a:ext>
            </a:extLst>
          </p:cNvPr>
          <p:cNvSpPr>
            <a:spLocks noGrp="1"/>
          </p:cNvSpPr>
          <p:nvPr>
            <p:ph idx="1"/>
          </p:nvPr>
        </p:nvSpPr>
        <p:spPr/>
        <p:txBody>
          <a:bodyPr/>
          <a:lstStyle/>
          <a:p>
            <a:r>
              <a:rPr lang="en-US" altLang="zh-CN" dirty="0"/>
              <a:t>SEQ</a:t>
            </a:r>
            <a:r>
              <a:rPr lang="zh-CN" altLang="en-US" dirty="0"/>
              <a:t>阶段的实现</a:t>
            </a:r>
            <a:endParaRPr lang="en-US" altLang="zh-CN" dirty="0"/>
          </a:p>
          <a:p>
            <a:pPr lvl="1"/>
            <a:r>
              <a:rPr lang="zh-CN" altLang="en-US" dirty="0"/>
              <a:t>重点：控制逻辑块的</a:t>
            </a:r>
            <a:r>
              <a:rPr lang="en-US" altLang="zh-CN" dirty="0"/>
              <a:t>HCL</a:t>
            </a:r>
            <a:r>
              <a:rPr lang="zh-CN" altLang="en-US" dirty="0"/>
              <a:t>描述</a:t>
            </a:r>
            <a:endParaRPr lang="en-US" altLang="zh-CN" dirty="0"/>
          </a:p>
          <a:p>
            <a:pPr lvl="1"/>
            <a:r>
              <a:rPr lang="zh-CN" altLang="en-US" dirty="0"/>
              <a:t>需要全记住（但无需死记硬背）</a:t>
            </a:r>
            <a:endParaRPr lang="en-US" altLang="zh-CN" dirty="0"/>
          </a:p>
          <a:p>
            <a:pPr lvl="2"/>
            <a:r>
              <a:rPr lang="zh-CN" altLang="en-US" dirty="0"/>
              <a:t>结合指令功能和硬件结构记忆</a:t>
            </a:r>
          </a:p>
        </p:txBody>
      </p:sp>
    </p:spTree>
    <p:extLst>
      <p:ext uri="{BB962C8B-B14F-4D97-AF65-F5344CB8AC3E}">
        <p14:creationId xmlns:p14="http://schemas.microsoft.com/office/powerpoint/2010/main" val="845349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AC71EA-2750-4F2E-9043-3E5B7407ED2C}"/>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B58D6BE7-2520-46FF-B39E-FB9FF416DBC5}"/>
              </a:ext>
            </a:extLst>
          </p:cNvPr>
          <p:cNvSpPr>
            <a:spLocks noGrp="1"/>
          </p:cNvSpPr>
          <p:nvPr>
            <p:ph idx="1"/>
          </p:nvPr>
        </p:nvSpPr>
        <p:spPr/>
        <p:txBody>
          <a:bodyPr/>
          <a:lstStyle/>
          <a:p>
            <a:r>
              <a:rPr lang="en-US" altLang="zh-CN" dirty="0"/>
              <a:t>Y86-64</a:t>
            </a:r>
            <a:r>
              <a:rPr lang="zh-CN" altLang="en-US" dirty="0"/>
              <a:t>指令集</a:t>
            </a:r>
            <a:endParaRPr lang="en-US" altLang="zh-CN" dirty="0"/>
          </a:p>
          <a:p>
            <a:r>
              <a:rPr lang="zh-CN" altLang="en-US" dirty="0"/>
              <a:t>逻辑设计</a:t>
            </a:r>
            <a:endParaRPr lang="en-US" altLang="zh-CN" dirty="0"/>
          </a:p>
          <a:p>
            <a:r>
              <a:rPr lang="en-US" altLang="zh-CN" dirty="0"/>
              <a:t>Y86-64</a:t>
            </a:r>
            <a:r>
              <a:rPr lang="zh-CN" altLang="en-US" dirty="0"/>
              <a:t>的顺序实现</a:t>
            </a:r>
            <a:endParaRPr lang="en-US" altLang="zh-CN" dirty="0"/>
          </a:p>
          <a:p>
            <a:endParaRPr lang="zh-CN" altLang="en-US" dirty="0"/>
          </a:p>
        </p:txBody>
      </p:sp>
    </p:spTree>
    <p:extLst>
      <p:ext uri="{BB962C8B-B14F-4D97-AF65-F5344CB8AC3E}">
        <p14:creationId xmlns:p14="http://schemas.microsoft.com/office/powerpoint/2010/main" val="2689929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3FA3F4-FFBA-4C2E-A42A-3669D92142DF}"/>
              </a:ext>
            </a:extLst>
          </p:cNvPr>
          <p:cNvSpPr>
            <a:spLocks noGrp="1"/>
          </p:cNvSpPr>
          <p:nvPr>
            <p:ph type="title"/>
          </p:nvPr>
        </p:nvSpPr>
        <p:spPr/>
        <p:txBody>
          <a:bodyPr/>
          <a:lstStyle/>
          <a:p>
            <a:r>
              <a:rPr lang="en-US" altLang="zh-CN" dirty="0"/>
              <a:t>Y86-64</a:t>
            </a:r>
            <a:r>
              <a:rPr lang="zh-CN" altLang="en-US" dirty="0"/>
              <a:t>指令集</a:t>
            </a:r>
          </a:p>
        </p:txBody>
      </p:sp>
      <p:sp>
        <p:nvSpPr>
          <p:cNvPr id="3" name="内容占位符 2">
            <a:extLst>
              <a:ext uri="{FF2B5EF4-FFF2-40B4-BE49-F238E27FC236}">
                <a16:creationId xmlns:a16="http://schemas.microsoft.com/office/drawing/2014/main" id="{58C78A41-14AF-460F-B853-0FCA1B20E684}"/>
              </a:ext>
            </a:extLst>
          </p:cNvPr>
          <p:cNvSpPr>
            <a:spLocks noGrp="1"/>
          </p:cNvSpPr>
          <p:nvPr>
            <p:ph idx="1"/>
          </p:nvPr>
        </p:nvSpPr>
        <p:spPr/>
        <p:txBody>
          <a:bodyPr/>
          <a:lstStyle/>
          <a:p>
            <a:r>
              <a:rPr lang="zh-CN" altLang="en-US" dirty="0"/>
              <a:t>程序员可见状态</a:t>
            </a:r>
            <a:endParaRPr lang="en-US" altLang="zh-CN" dirty="0"/>
          </a:p>
          <a:p>
            <a:pPr lvl="1"/>
            <a:r>
              <a:rPr lang="zh-CN" altLang="en-US" dirty="0"/>
              <a:t>程序寄存器（</a:t>
            </a:r>
            <a:r>
              <a:rPr lang="en-US" altLang="zh-CN" dirty="0"/>
              <a:t>15</a:t>
            </a:r>
            <a:r>
              <a:rPr lang="zh-CN" altLang="en-US" dirty="0"/>
              <a:t>个，</a:t>
            </a:r>
            <a:r>
              <a:rPr lang="en-US" altLang="zh-CN" dirty="0"/>
              <a:t>64</a:t>
            </a:r>
            <a:r>
              <a:rPr lang="zh-CN" altLang="en-US" dirty="0"/>
              <a:t>位）</a:t>
            </a:r>
            <a:endParaRPr lang="en-US" altLang="zh-CN" dirty="0"/>
          </a:p>
          <a:p>
            <a:pPr lvl="2"/>
            <a:r>
              <a:rPr lang="zh-CN" altLang="en-US" dirty="0"/>
              <a:t>省略</a:t>
            </a:r>
            <a:r>
              <a:rPr lang="en-US" altLang="zh-CN" dirty="0"/>
              <a:t>%r15</a:t>
            </a:r>
            <a:r>
              <a:rPr lang="zh-CN" altLang="en-US" dirty="0"/>
              <a:t>以简化指令的编码</a:t>
            </a:r>
            <a:endParaRPr lang="en-US" altLang="zh-CN" dirty="0"/>
          </a:p>
          <a:p>
            <a:pPr lvl="1"/>
            <a:r>
              <a:rPr lang="zh-CN" altLang="en-US" dirty="0"/>
              <a:t>条件码（</a:t>
            </a:r>
            <a:r>
              <a:rPr lang="en-US" altLang="zh-CN" dirty="0"/>
              <a:t>ZF,SF,OF</a:t>
            </a:r>
            <a:r>
              <a:rPr lang="zh-CN" altLang="en-US" dirty="0"/>
              <a:t>）</a:t>
            </a:r>
            <a:endParaRPr lang="en-US" altLang="zh-CN" dirty="0"/>
          </a:p>
          <a:p>
            <a:pPr lvl="1"/>
            <a:r>
              <a:rPr lang="zh-CN" altLang="en-US" dirty="0"/>
              <a:t>程序计数器（</a:t>
            </a:r>
            <a:r>
              <a:rPr lang="en-US" altLang="zh-CN" dirty="0"/>
              <a:t>PC</a:t>
            </a:r>
            <a:r>
              <a:rPr lang="zh-CN" altLang="en-US" dirty="0"/>
              <a:t>）</a:t>
            </a:r>
            <a:endParaRPr lang="en-US" altLang="zh-CN" dirty="0"/>
          </a:p>
          <a:p>
            <a:pPr lvl="1"/>
            <a:r>
              <a:rPr lang="zh-CN" altLang="en-US" dirty="0"/>
              <a:t>内存（虚拟地址）</a:t>
            </a:r>
            <a:endParaRPr lang="en-US" altLang="zh-CN" dirty="0"/>
          </a:p>
          <a:p>
            <a:pPr lvl="1"/>
            <a:r>
              <a:rPr lang="zh-CN" altLang="en-US" dirty="0"/>
              <a:t>状态码（</a:t>
            </a:r>
            <a:r>
              <a:rPr lang="en-US" altLang="zh-CN" dirty="0"/>
              <a:t>Stat</a:t>
            </a:r>
            <a:r>
              <a:rPr lang="zh-CN" altLang="en-US" dirty="0"/>
              <a:t>）：表明程序执行的总体状态</a:t>
            </a:r>
            <a:endParaRPr lang="en-US" altLang="zh-CN" dirty="0"/>
          </a:p>
          <a:p>
            <a:pPr lvl="1"/>
            <a:endParaRPr lang="zh-CN" altLang="en-US" dirty="0"/>
          </a:p>
        </p:txBody>
      </p:sp>
    </p:spTree>
    <p:extLst>
      <p:ext uri="{BB962C8B-B14F-4D97-AF65-F5344CB8AC3E}">
        <p14:creationId xmlns:p14="http://schemas.microsoft.com/office/powerpoint/2010/main" val="1857250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0AB2D8-C1CF-44D2-B4EA-5050E05A4980}"/>
              </a:ext>
            </a:extLst>
          </p:cNvPr>
          <p:cNvSpPr>
            <a:spLocks noGrp="1"/>
          </p:cNvSpPr>
          <p:nvPr>
            <p:ph type="title"/>
          </p:nvPr>
        </p:nvSpPr>
        <p:spPr/>
        <p:txBody>
          <a:bodyPr/>
          <a:lstStyle/>
          <a:p>
            <a:r>
              <a:rPr lang="en-US" altLang="zh-CN" dirty="0"/>
              <a:t>Y86-64</a:t>
            </a:r>
            <a:r>
              <a:rPr lang="zh-CN" altLang="en-US" dirty="0"/>
              <a:t>指令集</a:t>
            </a:r>
          </a:p>
        </p:txBody>
      </p:sp>
      <p:sp>
        <p:nvSpPr>
          <p:cNvPr id="3" name="内容占位符 2">
            <a:extLst>
              <a:ext uri="{FF2B5EF4-FFF2-40B4-BE49-F238E27FC236}">
                <a16:creationId xmlns:a16="http://schemas.microsoft.com/office/drawing/2014/main" id="{797E808B-1889-4316-9978-450955083DE7}"/>
              </a:ext>
            </a:extLst>
          </p:cNvPr>
          <p:cNvSpPr>
            <a:spLocks noGrp="1"/>
          </p:cNvSpPr>
          <p:nvPr>
            <p:ph idx="1"/>
          </p:nvPr>
        </p:nvSpPr>
        <p:spPr/>
        <p:txBody>
          <a:bodyPr>
            <a:normAutofit lnSpcReduction="10000"/>
          </a:bodyPr>
          <a:lstStyle/>
          <a:p>
            <a:r>
              <a:rPr lang="zh-CN" altLang="en-US" dirty="0"/>
              <a:t>指令与指令编码</a:t>
            </a:r>
            <a:endParaRPr lang="en-US" altLang="zh-CN" dirty="0"/>
          </a:p>
          <a:p>
            <a:pPr lvl="1"/>
            <a:r>
              <a:rPr lang="zh-CN" altLang="en-US" dirty="0"/>
              <a:t>指令功能码</a:t>
            </a:r>
            <a:r>
              <a:rPr lang="en-US" altLang="zh-CN" dirty="0" err="1"/>
              <a:t>fn</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内存访问：基址</a:t>
            </a:r>
            <a:r>
              <a:rPr lang="en-US" altLang="zh-CN" dirty="0"/>
              <a:t>+</a:t>
            </a:r>
            <a:r>
              <a:rPr lang="zh-CN" altLang="en-US" dirty="0"/>
              <a:t>偏移量</a:t>
            </a:r>
            <a:endParaRPr lang="en-US" altLang="zh-CN" dirty="0"/>
          </a:p>
          <a:p>
            <a:pPr lvl="2"/>
            <a:r>
              <a:rPr lang="zh-CN" altLang="en-US" dirty="0"/>
              <a:t>无变址，无伸缩</a:t>
            </a:r>
            <a:endParaRPr lang="en-US" altLang="zh-CN" dirty="0"/>
          </a:p>
          <a:p>
            <a:pPr lvl="2"/>
            <a:r>
              <a:rPr lang="zh-CN" altLang="en-US" dirty="0"/>
              <a:t>不允许立即数到内存</a:t>
            </a:r>
            <a:endParaRPr lang="en-US" altLang="zh-CN" dirty="0"/>
          </a:p>
          <a:p>
            <a:pPr lvl="1"/>
            <a:r>
              <a:rPr lang="zh-CN" altLang="en-US" dirty="0"/>
              <a:t>绝对地址寻址</a:t>
            </a:r>
            <a:endParaRPr lang="en-US" altLang="zh-CN" dirty="0"/>
          </a:p>
          <a:p>
            <a:pPr lvl="1"/>
            <a:r>
              <a:rPr lang="zh-CN" altLang="en-US" dirty="0"/>
              <a:t>整数采用小端法编码</a:t>
            </a:r>
            <a:endParaRPr lang="en-US" altLang="zh-CN" dirty="0"/>
          </a:p>
          <a:p>
            <a:pPr lvl="1"/>
            <a:endParaRPr lang="zh-CN" altLang="en-US" dirty="0"/>
          </a:p>
        </p:txBody>
      </p:sp>
      <p:pic>
        <p:nvPicPr>
          <p:cNvPr id="4" name="图片 3">
            <a:extLst>
              <a:ext uri="{FF2B5EF4-FFF2-40B4-BE49-F238E27FC236}">
                <a16:creationId xmlns:a16="http://schemas.microsoft.com/office/drawing/2014/main" id="{5EFDC33E-6689-4EAA-9D16-4D8743C4DA46}"/>
              </a:ext>
            </a:extLst>
          </p:cNvPr>
          <p:cNvPicPr>
            <a:picLocks noChangeAspect="1"/>
          </p:cNvPicPr>
          <p:nvPr/>
        </p:nvPicPr>
        <p:blipFill>
          <a:blip r:embed="rId2"/>
          <a:stretch>
            <a:fillRect/>
          </a:stretch>
        </p:blipFill>
        <p:spPr>
          <a:xfrm>
            <a:off x="5116945" y="1154180"/>
            <a:ext cx="7075055" cy="4993381"/>
          </a:xfrm>
          <a:prstGeom prst="rect">
            <a:avLst/>
          </a:prstGeom>
        </p:spPr>
      </p:pic>
      <p:pic>
        <p:nvPicPr>
          <p:cNvPr id="5" name="图片 4">
            <a:extLst>
              <a:ext uri="{FF2B5EF4-FFF2-40B4-BE49-F238E27FC236}">
                <a16:creationId xmlns:a16="http://schemas.microsoft.com/office/drawing/2014/main" id="{A6E76473-9FC1-4798-B529-8355D89047D8}"/>
              </a:ext>
            </a:extLst>
          </p:cNvPr>
          <p:cNvPicPr>
            <a:picLocks noChangeAspect="1"/>
          </p:cNvPicPr>
          <p:nvPr/>
        </p:nvPicPr>
        <p:blipFill>
          <a:blip r:embed="rId3"/>
          <a:stretch>
            <a:fillRect/>
          </a:stretch>
        </p:blipFill>
        <p:spPr>
          <a:xfrm>
            <a:off x="443120" y="2682610"/>
            <a:ext cx="4553398" cy="1492780"/>
          </a:xfrm>
          <a:prstGeom prst="rect">
            <a:avLst/>
          </a:prstGeom>
        </p:spPr>
      </p:pic>
    </p:spTree>
    <p:extLst>
      <p:ext uri="{BB962C8B-B14F-4D97-AF65-F5344CB8AC3E}">
        <p14:creationId xmlns:p14="http://schemas.microsoft.com/office/powerpoint/2010/main" val="4087941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6F84E4-30B9-43A8-8570-FE04BDFC517E}"/>
              </a:ext>
            </a:extLst>
          </p:cNvPr>
          <p:cNvSpPr>
            <a:spLocks noGrp="1"/>
          </p:cNvSpPr>
          <p:nvPr>
            <p:ph type="title"/>
          </p:nvPr>
        </p:nvSpPr>
        <p:spPr/>
        <p:txBody>
          <a:bodyPr/>
          <a:lstStyle/>
          <a:p>
            <a:r>
              <a:rPr lang="en-US" altLang="zh-CN" dirty="0"/>
              <a:t>Y86-64</a:t>
            </a:r>
            <a:r>
              <a:rPr lang="zh-CN" altLang="en-US" dirty="0"/>
              <a:t>指令集</a:t>
            </a:r>
          </a:p>
        </p:txBody>
      </p:sp>
      <p:sp>
        <p:nvSpPr>
          <p:cNvPr id="3" name="内容占位符 2">
            <a:extLst>
              <a:ext uri="{FF2B5EF4-FFF2-40B4-BE49-F238E27FC236}">
                <a16:creationId xmlns:a16="http://schemas.microsoft.com/office/drawing/2014/main" id="{C8C797FE-7B07-4A3B-AE72-46B3F9DBB900}"/>
              </a:ext>
            </a:extLst>
          </p:cNvPr>
          <p:cNvSpPr>
            <a:spLocks noGrp="1"/>
          </p:cNvSpPr>
          <p:nvPr>
            <p:ph idx="1"/>
          </p:nvPr>
        </p:nvSpPr>
        <p:spPr/>
        <p:txBody>
          <a:bodyPr/>
          <a:lstStyle/>
          <a:p>
            <a:r>
              <a:rPr lang="en-US" altLang="zh-CN" dirty="0"/>
              <a:t>Y86-64</a:t>
            </a:r>
            <a:r>
              <a:rPr lang="zh-CN" altLang="en-US" dirty="0"/>
              <a:t>程序</a:t>
            </a:r>
            <a:endParaRPr lang="en-US" altLang="zh-CN" dirty="0"/>
          </a:p>
          <a:p>
            <a:pPr lvl="1"/>
            <a:r>
              <a:rPr lang="zh-CN" altLang="en-US" dirty="0"/>
              <a:t>与</a:t>
            </a:r>
            <a:r>
              <a:rPr lang="en-US" altLang="zh-CN" dirty="0"/>
              <a:t>x86-64</a:t>
            </a:r>
            <a:r>
              <a:rPr lang="zh-CN" altLang="en-US" dirty="0"/>
              <a:t>的汇编代码比较</a:t>
            </a:r>
            <a:endParaRPr lang="en-US" altLang="zh-CN" dirty="0"/>
          </a:p>
          <a:p>
            <a:pPr lvl="2"/>
            <a:r>
              <a:rPr lang="en-US" altLang="zh-CN" dirty="0"/>
              <a:t>Y86-64</a:t>
            </a:r>
            <a:r>
              <a:rPr lang="zh-CN" altLang="en-US" dirty="0"/>
              <a:t>需要将常数加载到寄存器</a:t>
            </a:r>
            <a:endParaRPr lang="en-US" altLang="zh-CN" dirty="0"/>
          </a:p>
          <a:p>
            <a:pPr lvl="2"/>
            <a:r>
              <a:rPr lang="zh-CN" altLang="en-US" dirty="0"/>
              <a:t>从内存中读取数值并与一个寄存器相加，</a:t>
            </a:r>
            <a:endParaRPr lang="en-US" altLang="zh-CN" dirty="0"/>
          </a:p>
          <a:p>
            <a:pPr marL="914400" lvl="2" indent="0">
              <a:buNone/>
            </a:pPr>
            <a:r>
              <a:rPr lang="en-US" altLang="zh-CN" dirty="0"/>
              <a:t>    Y86-64</a:t>
            </a:r>
            <a:r>
              <a:rPr lang="zh-CN" altLang="en-US" dirty="0"/>
              <a:t>需要两条指令，</a:t>
            </a:r>
            <a:r>
              <a:rPr lang="en-US" altLang="zh-CN" dirty="0"/>
              <a:t>x86-64</a:t>
            </a:r>
            <a:r>
              <a:rPr lang="zh-CN" altLang="en-US" dirty="0"/>
              <a:t>只需要一条</a:t>
            </a:r>
            <a:endParaRPr lang="en-US" altLang="zh-CN" dirty="0"/>
          </a:p>
          <a:p>
            <a:pPr lvl="1"/>
            <a:r>
              <a:rPr lang="zh-CN" altLang="en-US" dirty="0"/>
              <a:t>完整的</a:t>
            </a:r>
            <a:r>
              <a:rPr lang="en-US" altLang="zh-CN" dirty="0"/>
              <a:t>Y86-64</a:t>
            </a:r>
            <a:r>
              <a:rPr lang="zh-CN" altLang="en-US" dirty="0"/>
              <a:t>程序</a:t>
            </a:r>
            <a:endParaRPr lang="en-US" altLang="zh-CN" dirty="0"/>
          </a:p>
          <a:p>
            <a:pPr lvl="2"/>
            <a:r>
              <a:rPr lang="zh-CN" altLang="en-US" dirty="0"/>
              <a:t>需要汇编器伪指令</a:t>
            </a:r>
            <a:endParaRPr lang="en-US" altLang="zh-CN" dirty="0"/>
          </a:p>
          <a:p>
            <a:pPr lvl="2"/>
            <a:r>
              <a:rPr lang="zh-CN" altLang="en-US" dirty="0"/>
              <a:t>需要程序员手动执行编译器、链接器和运行时</a:t>
            </a:r>
            <a:endParaRPr lang="en-US" altLang="zh-CN" dirty="0"/>
          </a:p>
          <a:p>
            <a:pPr marL="914400" lvl="2" indent="0">
              <a:buNone/>
            </a:pPr>
            <a:r>
              <a:rPr lang="en-US" altLang="zh-CN" dirty="0"/>
              <a:t>    </a:t>
            </a:r>
            <a:r>
              <a:rPr lang="zh-CN" altLang="en-US" dirty="0"/>
              <a:t>系统所需要完成的任务</a:t>
            </a:r>
            <a:endParaRPr lang="en-US" altLang="zh-CN" dirty="0"/>
          </a:p>
          <a:p>
            <a:pPr lvl="2"/>
            <a:r>
              <a:rPr lang="en-US" altLang="zh-CN" dirty="0"/>
              <a:t>YAS</a:t>
            </a:r>
            <a:r>
              <a:rPr lang="zh-CN" altLang="en-US" dirty="0"/>
              <a:t>：汇编器；</a:t>
            </a:r>
            <a:r>
              <a:rPr lang="en-US" altLang="zh-CN" dirty="0"/>
              <a:t>YIS</a:t>
            </a:r>
            <a:r>
              <a:rPr lang="zh-CN" altLang="en-US" dirty="0"/>
              <a:t>：指令集模拟器</a:t>
            </a:r>
            <a:endParaRPr lang="en-US" altLang="zh-CN" dirty="0"/>
          </a:p>
        </p:txBody>
      </p:sp>
      <p:pic>
        <p:nvPicPr>
          <p:cNvPr id="4" name="图片 3">
            <a:extLst>
              <a:ext uri="{FF2B5EF4-FFF2-40B4-BE49-F238E27FC236}">
                <a16:creationId xmlns:a16="http://schemas.microsoft.com/office/drawing/2014/main" id="{27650BE6-A79D-46A4-B516-F27554EAE9DC}"/>
              </a:ext>
            </a:extLst>
          </p:cNvPr>
          <p:cNvPicPr>
            <a:picLocks noChangeAspect="1"/>
          </p:cNvPicPr>
          <p:nvPr/>
        </p:nvPicPr>
        <p:blipFill>
          <a:blip r:embed="rId2"/>
          <a:stretch>
            <a:fillRect/>
          </a:stretch>
        </p:blipFill>
        <p:spPr>
          <a:xfrm>
            <a:off x="7390534" y="523875"/>
            <a:ext cx="3562350" cy="2905125"/>
          </a:xfrm>
          <a:prstGeom prst="rect">
            <a:avLst/>
          </a:prstGeom>
        </p:spPr>
      </p:pic>
      <p:pic>
        <p:nvPicPr>
          <p:cNvPr id="5" name="图片 4">
            <a:extLst>
              <a:ext uri="{FF2B5EF4-FFF2-40B4-BE49-F238E27FC236}">
                <a16:creationId xmlns:a16="http://schemas.microsoft.com/office/drawing/2014/main" id="{B5FA2E61-1E71-40D1-AFAD-035D9B6758B5}"/>
              </a:ext>
            </a:extLst>
          </p:cNvPr>
          <p:cNvPicPr>
            <a:picLocks noChangeAspect="1"/>
          </p:cNvPicPr>
          <p:nvPr/>
        </p:nvPicPr>
        <p:blipFill>
          <a:blip r:embed="rId3"/>
          <a:stretch>
            <a:fillRect/>
          </a:stretch>
        </p:blipFill>
        <p:spPr>
          <a:xfrm>
            <a:off x="7390534" y="3440185"/>
            <a:ext cx="3524250" cy="3362325"/>
          </a:xfrm>
          <a:prstGeom prst="rect">
            <a:avLst/>
          </a:prstGeom>
        </p:spPr>
      </p:pic>
      <p:sp>
        <p:nvSpPr>
          <p:cNvPr id="6" name="矩形 5">
            <a:extLst>
              <a:ext uri="{FF2B5EF4-FFF2-40B4-BE49-F238E27FC236}">
                <a16:creationId xmlns:a16="http://schemas.microsoft.com/office/drawing/2014/main" id="{D9D4980A-F05D-47D9-99C9-4B8D0E50B46E}"/>
              </a:ext>
            </a:extLst>
          </p:cNvPr>
          <p:cNvSpPr/>
          <p:nvPr/>
        </p:nvSpPr>
        <p:spPr>
          <a:xfrm>
            <a:off x="8478982" y="2179781"/>
            <a:ext cx="193964" cy="3140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21618D36-05DD-4945-9011-1F887D90DEF3}"/>
              </a:ext>
            </a:extLst>
          </p:cNvPr>
          <p:cNvSpPr/>
          <p:nvPr/>
        </p:nvSpPr>
        <p:spPr>
          <a:xfrm>
            <a:off x="7970982" y="4331855"/>
            <a:ext cx="997527" cy="3305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610B53A-0B92-4DDE-93A0-1B06F42B3D2D}"/>
              </a:ext>
            </a:extLst>
          </p:cNvPr>
          <p:cNvSpPr/>
          <p:nvPr/>
        </p:nvSpPr>
        <p:spPr>
          <a:xfrm>
            <a:off x="7970982" y="1976582"/>
            <a:ext cx="1413163" cy="19201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46C07DE-2E47-44D7-A290-88C718472A57}"/>
              </a:ext>
            </a:extLst>
          </p:cNvPr>
          <p:cNvSpPr/>
          <p:nvPr/>
        </p:nvSpPr>
        <p:spPr>
          <a:xfrm>
            <a:off x="7970982" y="5412509"/>
            <a:ext cx="1320800" cy="404451"/>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38715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03EE87-6026-493A-BAF3-1432775019C9}"/>
              </a:ext>
            </a:extLst>
          </p:cNvPr>
          <p:cNvSpPr>
            <a:spLocks noGrp="1"/>
          </p:cNvSpPr>
          <p:nvPr>
            <p:ph type="title"/>
          </p:nvPr>
        </p:nvSpPr>
        <p:spPr/>
        <p:txBody>
          <a:bodyPr/>
          <a:lstStyle/>
          <a:p>
            <a:r>
              <a:rPr lang="en-US" altLang="zh-CN" dirty="0"/>
              <a:t>Y86-64</a:t>
            </a:r>
            <a:r>
              <a:rPr lang="zh-CN" altLang="en-US" dirty="0"/>
              <a:t>指令集</a:t>
            </a:r>
          </a:p>
        </p:txBody>
      </p:sp>
      <p:sp>
        <p:nvSpPr>
          <p:cNvPr id="3" name="内容占位符 2">
            <a:extLst>
              <a:ext uri="{FF2B5EF4-FFF2-40B4-BE49-F238E27FC236}">
                <a16:creationId xmlns:a16="http://schemas.microsoft.com/office/drawing/2014/main" id="{FA3582FF-2228-4E43-A0FB-5C31B7220F1E}"/>
              </a:ext>
            </a:extLst>
          </p:cNvPr>
          <p:cNvSpPr>
            <a:spLocks noGrp="1"/>
          </p:cNvSpPr>
          <p:nvPr>
            <p:ph idx="1"/>
          </p:nvPr>
        </p:nvSpPr>
        <p:spPr/>
        <p:txBody>
          <a:bodyPr/>
          <a:lstStyle/>
          <a:p>
            <a:r>
              <a:rPr lang="en-US" altLang="zh-CN" dirty="0"/>
              <a:t>RISC</a:t>
            </a:r>
            <a:r>
              <a:rPr lang="zh-CN" altLang="en-US" dirty="0"/>
              <a:t>和</a:t>
            </a:r>
            <a:r>
              <a:rPr lang="en-US" altLang="zh-CN" dirty="0"/>
              <a:t>CISC</a:t>
            </a:r>
          </a:p>
          <a:p>
            <a:pPr lvl="1"/>
            <a:r>
              <a:rPr lang="zh-CN" altLang="en-US" dirty="0"/>
              <a:t>教材</a:t>
            </a:r>
            <a:r>
              <a:rPr lang="en-US" altLang="zh-CN" dirty="0"/>
              <a:t>249</a:t>
            </a:r>
            <a:r>
              <a:rPr lang="zh-CN" altLang="en-US" dirty="0"/>
              <a:t>页表格</a:t>
            </a:r>
            <a:endParaRPr lang="en-US" altLang="zh-CN" dirty="0"/>
          </a:p>
          <a:p>
            <a:pPr lvl="1"/>
            <a:r>
              <a:rPr lang="zh-CN" altLang="en-US" dirty="0"/>
              <a:t>举例</a:t>
            </a:r>
            <a:endParaRPr lang="en-US" altLang="zh-CN" dirty="0"/>
          </a:p>
          <a:p>
            <a:pPr lvl="2"/>
            <a:r>
              <a:rPr lang="en-US" altLang="zh-CN" dirty="0"/>
              <a:t>CISC: x86</a:t>
            </a:r>
          </a:p>
          <a:p>
            <a:pPr lvl="2"/>
            <a:r>
              <a:rPr lang="en-US" altLang="zh-CN" dirty="0"/>
              <a:t>RISC: ARM, RISC-V, MIPS</a:t>
            </a:r>
          </a:p>
          <a:p>
            <a:pPr lvl="2"/>
            <a:endParaRPr lang="en-US" altLang="zh-CN" dirty="0"/>
          </a:p>
          <a:p>
            <a:pPr lvl="1"/>
            <a:endParaRPr lang="zh-CN" altLang="en-US" dirty="0"/>
          </a:p>
        </p:txBody>
      </p:sp>
      <p:pic>
        <p:nvPicPr>
          <p:cNvPr id="6" name="图片 5">
            <a:extLst>
              <a:ext uri="{FF2B5EF4-FFF2-40B4-BE49-F238E27FC236}">
                <a16:creationId xmlns:a16="http://schemas.microsoft.com/office/drawing/2014/main" id="{0786670D-B29F-4CF7-9893-6B4088CABE3C}"/>
              </a:ext>
            </a:extLst>
          </p:cNvPr>
          <p:cNvPicPr>
            <a:picLocks noChangeAspect="1"/>
          </p:cNvPicPr>
          <p:nvPr/>
        </p:nvPicPr>
        <p:blipFill>
          <a:blip r:embed="rId2"/>
          <a:stretch>
            <a:fillRect/>
          </a:stretch>
        </p:blipFill>
        <p:spPr>
          <a:xfrm>
            <a:off x="838200" y="3759200"/>
            <a:ext cx="8303394" cy="3003874"/>
          </a:xfrm>
          <a:prstGeom prst="rect">
            <a:avLst/>
          </a:prstGeom>
        </p:spPr>
      </p:pic>
      <p:sp>
        <p:nvSpPr>
          <p:cNvPr id="7" name="文本框 6">
            <a:extLst>
              <a:ext uri="{FF2B5EF4-FFF2-40B4-BE49-F238E27FC236}">
                <a16:creationId xmlns:a16="http://schemas.microsoft.com/office/drawing/2014/main" id="{AD33AF20-17EC-4C26-BB74-5F73718F698E}"/>
              </a:ext>
            </a:extLst>
          </p:cNvPr>
          <p:cNvSpPr txBox="1"/>
          <p:nvPr/>
        </p:nvSpPr>
        <p:spPr>
          <a:xfrm>
            <a:off x="8894618" y="4001294"/>
            <a:ext cx="2253673" cy="2031325"/>
          </a:xfrm>
          <a:prstGeom prst="rect">
            <a:avLst/>
          </a:prstGeom>
          <a:noFill/>
        </p:spPr>
        <p:txBody>
          <a:bodyPr wrap="square" rtlCol="0">
            <a:spAutoFit/>
          </a:bodyPr>
          <a:lstStyle/>
          <a:p>
            <a:r>
              <a:rPr lang="zh-CN" altLang="en-US" dirty="0">
                <a:solidFill>
                  <a:srgbClr val="FF0000"/>
                </a:solidFill>
              </a:rPr>
              <a:t>答案：</a:t>
            </a:r>
            <a:r>
              <a:rPr lang="en-US" altLang="zh-CN" dirty="0">
                <a:solidFill>
                  <a:srgbClr val="FF0000"/>
                </a:solidFill>
              </a:rPr>
              <a:t>C</a:t>
            </a:r>
            <a:r>
              <a:rPr lang="zh-CN" altLang="en-US" dirty="0">
                <a:solidFill>
                  <a:srgbClr val="FF0000"/>
                </a:solidFill>
              </a:rPr>
              <a:t>。</a:t>
            </a:r>
            <a:endParaRPr lang="en-US" altLang="zh-CN" dirty="0">
              <a:solidFill>
                <a:srgbClr val="FF0000"/>
              </a:solidFill>
            </a:endParaRPr>
          </a:p>
          <a:p>
            <a:r>
              <a:rPr lang="en-US" altLang="zh-CN" dirty="0">
                <a:solidFill>
                  <a:srgbClr val="FF0000"/>
                </a:solidFill>
              </a:rPr>
              <a:t>A</a:t>
            </a:r>
            <a:r>
              <a:rPr lang="zh-CN" altLang="en-US" dirty="0">
                <a:solidFill>
                  <a:srgbClr val="FF0000"/>
                </a:solidFill>
              </a:rPr>
              <a:t>：</a:t>
            </a:r>
            <a:r>
              <a:rPr lang="en-US" altLang="zh-CN" dirty="0">
                <a:solidFill>
                  <a:srgbClr val="FF0000"/>
                </a:solidFill>
              </a:rPr>
              <a:t>CISC</a:t>
            </a:r>
            <a:r>
              <a:rPr lang="zh-CN" altLang="en-US" dirty="0">
                <a:solidFill>
                  <a:srgbClr val="FF0000"/>
                </a:solidFill>
              </a:rPr>
              <a:t>取值部件设计更复杂</a:t>
            </a:r>
            <a:endParaRPr lang="en-US" altLang="zh-CN" dirty="0">
              <a:solidFill>
                <a:srgbClr val="FF0000"/>
              </a:solidFill>
            </a:endParaRPr>
          </a:p>
          <a:p>
            <a:r>
              <a:rPr lang="en-US" altLang="zh-CN" dirty="0">
                <a:solidFill>
                  <a:srgbClr val="FF0000"/>
                </a:solidFill>
              </a:rPr>
              <a:t>B</a:t>
            </a:r>
            <a:r>
              <a:rPr lang="zh-CN" altLang="en-US" dirty="0">
                <a:solidFill>
                  <a:srgbClr val="FF0000"/>
                </a:solidFill>
              </a:rPr>
              <a:t>：</a:t>
            </a:r>
            <a:r>
              <a:rPr lang="en-US" altLang="zh-CN" dirty="0">
                <a:solidFill>
                  <a:srgbClr val="FF0000"/>
                </a:solidFill>
              </a:rPr>
              <a:t>CISC</a:t>
            </a:r>
            <a:r>
              <a:rPr lang="zh-CN" altLang="en-US" dirty="0">
                <a:solidFill>
                  <a:srgbClr val="FF0000"/>
                </a:solidFill>
              </a:rPr>
              <a:t>一般程序代码更短</a:t>
            </a:r>
            <a:endParaRPr lang="en-US" altLang="zh-CN" dirty="0">
              <a:solidFill>
                <a:srgbClr val="FF0000"/>
              </a:solidFill>
            </a:endParaRPr>
          </a:p>
          <a:p>
            <a:r>
              <a:rPr lang="en-US" altLang="zh-CN" dirty="0">
                <a:solidFill>
                  <a:srgbClr val="FF0000"/>
                </a:solidFill>
              </a:rPr>
              <a:t>D</a:t>
            </a:r>
            <a:r>
              <a:rPr lang="zh-CN" altLang="en-US" dirty="0">
                <a:solidFill>
                  <a:srgbClr val="FF0000"/>
                </a:solidFill>
              </a:rPr>
              <a:t>：</a:t>
            </a:r>
            <a:r>
              <a:rPr lang="en-US" altLang="zh-CN" dirty="0">
                <a:solidFill>
                  <a:srgbClr val="FF0000"/>
                </a:solidFill>
              </a:rPr>
              <a:t>RISC</a:t>
            </a:r>
            <a:r>
              <a:rPr lang="zh-CN" altLang="en-US" dirty="0">
                <a:solidFill>
                  <a:srgbClr val="FF0000"/>
                </a:solidFill>
              </a:rPr>
              <a:t>也可能通过栈传递参数</a:t>
            </a:r>
          </a:p>
        </p:txBody>
      </p:sp>
    </p:spTree>
    <p:extLst>
      <p:ext uri="{BB962C8B-B14F-4D97-AF65-F5344CB8AC3E}">
        <p14:creationId xmlns:p14="http://schemas.microsoft.com/office/powerpoint/2010/main" val="155299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2775C-4A17-4BD3-8307-11A368B66CC1}"/>
              </a:ext>
            </a:extLst>
          </p:cNvPr>
          <p:cNvSpPr>
            <a:spLocks noGrp="1"/>
          </p:cNvSpPr>
          <p:nvPr>
            <p:ph type="title"/>
          </p:nvPr>
        </p:nvSpPr>
        <p:spPr/>
        <p:txBody>
          <a:bodyPr/>
          <a:lstStyle/>
          <a:p>
            <a:r>
              <a:rPr lang="zh-CN" altLang="en-US" dirty="0"/>
              <a:t>逻辑设计</a:t>
            </a:r>
          </a:p>
        </p:txBody>
      </p:sp>
      <p:sp>
        <p:nvSpPr>
          <p:cNvPr id="3" name="内容占位符 2">
            <a:extLst>
              <a:ext uri="{FF2B5EF4-FFF2-40B4-BE49-F238E27FC236}">
                <a16:creationId xmlns:a16="http://schemas.microsoft.com/office/drawing/2014/main" id="{866D154C-76D5-4CFB-9A7C-A337D7F66FD7}"/>
              </a:ext>
            </a:extLst>
          </p:cNvPr>
          <p:cNvSpPr>
            <a:spLocks noGrp="1"/>
          </p:cNvSpPr>
          <p:nvPr>
            <p:ph idx="1"/>
          </p:nvPr>
        </p:nvSpPr>
        <p:spPr/>
        <p:txBody>
          <a:bodyPr>
            <a:normAutofit lnSpcReduction="10000"/>
          </a:bodyPr>
          <a:lstStyle/>
          <a:p>
            <a:r>
              <a:rPr lang="zh-CN" altLang="en-US" dirty="0"/>
              <a:t>逻辑门</a:t>
            </a:r>
            <a:endParaRPr lang="en-US" altLang="zh-CN" dirty="0"/>
          </a:p>
          <a:p>
            <a:endParaRPr lang="en-US" altLang="zh-CN" dirty="0"/>
          </a:p>
          <a:p>
            <a:r>
              <a:rPr lang="zh-CN" altLang="en-US" dirty="0"/>
              <a:t>组合电路</a:t>
            </a:r>
            <a:endParaRPr lang="en-US" altLang="zh-CN" dirty="0"/>
          </a:p>
          <a:p>
            <a:pPr lvl="1"/>
            <a:r>
              <a:rPr lang="zh-CN" altLang="en-US" dirty="0"/>
              <a:t>逻辑门组合成的网</a:t>
            </a:r>
            <a:endParaRPr lang="en-US" altLang="zh-CN" dirty="0"/>
          </a:p>
          <a:p>
            <a:pPr lvl="1"/>
            <a:r>
              <a:rPr lang="zh-CN" altLang="en-US" dirty="0"/>
              <a:t>构建存在限制</a:t>
            </a:r>
            <a:endParaRPr lang="en-US" altLang="zh-CN" dirty="0"/>
          </a:p>
          <a:p>
            <a:pPr lvl="2"/>
            <a:r>
              <a:rPr lang="zh-CN" altLang="en-US" dirty="0"/>
              <a:t>输入；输出；整体无环</a:t>
            </a:r>
            <a:endParaRPr lang="en-US" altLang="zh-CN" dirty="0"/>
          </a:p>
          <a:p>
            <a:pPr lvl="1"/>
            <a:r>
              <a:rPr lang="zh-CN" altLang="en-US" dirty="0"/>
              <a:t>输入到输出的一个函数</a:t>
            </a:r>
            <a:endParaRPr lang="en-US" altLang="zh-CN" dirty="0"/>
          </a:p>
          <a:p>
            <a:pPr lvl="2"/>
            <a:r>
              <a:rPr lang="zh-CN" altLang="en-US" dirty="0"/>
              <a:t>描述方式：</a:t>
            </a:r>
            <a:r>
              <a:rPr lang="en-US" altLang="zh-CN" dirty="0"/>
              <a:t>HCL</a:t>
            </a:r>
          </a:p>
          <a:p>
            <a:pPr lvl="1"/>
            <a:r>
              <a:rPr lang="zh-CN" altLang="en-US" dirty="0"/>
              <a:t>常见部件</a:t>
            </a:r>
            <a:endParaRPr lang="en-US" altLang="zh-CN" dirty="0"/>
          </a:p>
          <a:p>
            <a:pPr lvl="2"/>
            <a:r>
              <a:rPr lang="zh-CN" altLang="en-US" dirty="0"/>
              <a:t>多路复用器</a:t>
            </a:r>
            <a:endParaRPr lang="en-US" altLang="zh-CN" dirty="0"/>
          </a:p>
          <a:p>
            <a:pPr lvl="2"/>
            <a:r>
              <a:rPr lang="en-US" altLang="zh-CN" dirty="0"/>
              <a:t>ALU</a:t>
            </a:r>
          </a:p>
          <a:p>
            <a:pPr lvl="1"/>
            <a:endParaRPr lang="en-US" altLang="zh-CN" dirty="0"/>
          </a:p>
          <a:p>
            <a:pPr marL="0" indent="0">
              <a:buNone/>
            </a:pPr>
            <a:endParaRPr lang="en-US" altLang="zh-CN" dirty="0"/>
          </a:p>
        </p:txBody>
      </p:sp>
      <p:pic>
        <p:nvPicPr>
          <p:cNvPr id="4" name="图片 3">
            <a:extLst>
              <a:ext uri="{FF2B5EF4-FFF2-40B4-BE49-F238E27FC236}">
                <a16:creationId xmlns:a16="http://schemas.microsoft.com/office/drawing/2014/main" id="{4A0026FF-DD45-4991-8057-6DC010AED5F8}"/>
              </a:ext>
            </a:extLst>
          </p:cNvPr>
          <p:cNvPicPr>
            <a:picLocks noChangeAspect="1"/>
          </p:cNvPicPr>
          <p:nvPr/>
        </p:nvPicPr>
        <p:blipFill>
          <a:blip r:embed="rId2"/>
          <a:stretch>
            <a:fillRect/>
          </a:stretch>
        </p:blipFill>
        <p:spPr>
          <a:xfrm>
            <a:off x="3279756" y="1487054"/>
            <a:ext cx="5133847" cy="1505527"/>
          </a:xfrm>
          <a:prstGeom prst="rect">
            <a:avLst/>
          </a:prstGeom>
        </p:spPr>
      </p:pic>
      <p:pic>
        <p:nvPicPr>
          <p:cNvPr id="5" name="图片 4">
            <a:extLst>
              <a:ext uri="{FF2B5EF4-FFF2-40B4-BE49-F238E27FC236}">
                <a16:creationId xmlns:a16="http://schemas.microsoft.com/office/drawing/2014/main" id="{6001BB3F-DD6F-4E2F-AB0D-082BA03DC6A4}"/>
              </a:ext>
            </a:extLst>
          </p:cNvPr>
          <p:cNvPicPr>
            <a:picLocks noChangeAspect="1"/>
          </p:cNvPicPr>
          <p:nvPr/>
        </p:nvPicPr>
        <p:blipFill>
          <a:blip r:embed="rId3"/>
          <a:stretch>
            <a:fillRect/>
          </a:stretch>
        </p:blipFill>
        <p:spPr>
          <a:xfrm>
            <a:off x="5846679" y="3264839"/>
            <a:ext cx="2116012" cy="1472910"/>
          </a:xfrm>
          <a:prstGeom prst="rect">
            <a:avLst/>
          </a:prstGeom>
        </p:spPr>
      </p:pic>
      <p:pic>
        <p:nvPicPr>
          <p:cNvPr id="6" name="图片 5">
            <a:extLst>
              <a:ext uri="{FF2B5EF4-FFF2-40B4-BE49-F238E27FC236}">
                <a16:creationId xmlns:a16="http://schemas.microsoft.com/office/drawing/2014/main" id="{88E211B2-60B0-4563-B059-3C2CCA257BDF}"/>
              </a:ext>
            </a:extLst>
          </p:cNvPr>
          <p:cNvPicPr>
            <a:picLocks noChangeAspect="1"/>
          </p:cNvPicPr>
          <p:nvPr/>
        </p:nvPicPr>
        <p:blipFill>
          <a:blip r:embed="rId4"/>
          <a:stretch>
            <a:fillRect/>
          </a:stretch>
        </p:blipFill>
        <p:spPr>
          <a:xfrm>
            <a:off x="4761778" y="4959783"/>
            <a:ext cx="5457825" cy="1228725"/>
          </a:xfrm>
          <a:prstGeom prst="rect">
            <a:avLst/>
          </a:prstGeom>
        </p:spPr>
      </p:pic>
    </p:spTree>
    <p:extLst>
      <p:ext uri="{BB962C8B-B14F-4D97-AF65-F5344CB8AC3E}">
        <p14:creationId xmlns:p14="http://schemas.microsoft.com/office/powerpoint/2010/main" val="158682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67550F-B287-4E04-A9E2-A9DF19D62CB0}"/>
              </a:ext>
            </a:extLst>
          </p:cNvPr>
          <p:cNvSpPr>
            <a:spLocks noGrp="1"/>
          </p:cNvSpPr>
          <p:nvPr>
            <p:ph type="title"/>
          </p:nvPr>
        </p:nvSpPr>
        <p:spPr/>
        <p:txBody>
          <a:bodyPr/>
          <a:lstStyle/>
          <a:p>
            <a:r>
              <a:rPr lang="zh-CN" altLang="en-US" dirty="0"/>
              <a:t>逻辑设计</a:t>
            </a:r>
          </a:p>
        </p:txBody>
      </p:sp>
      <p:sp>
        <p:nvSpPr>
          <p:cNvPr id="3" name="内容占位符 2">
            <a:extLst>
              <a:ext uri="{FF2B5EF4-FFF2-40B4-BE49-F238E27FC236}">
                <a16:creationId xmlns:a16="http://schemas.microsoft.com/office/drawing/2014/main" id="{974360A9-2E08-4126-B6D3-4681283F7C30}"/>
              </a:ext>
            </a:extLst>
          </p:cNvPr>
          <p:cNvSpPr>
            <a:spLocks noGrp="1"/>
          </p:cNvSpPr>
          <p:nvPr>
            <p:ph idx="1"/>
          </p:nvPr>
        </p:nvSpPr>
        <p:spPr/>
        <p:txBody>
          <a:bodyPr/>
          <a:lstStyle/>
          <a:p>
            <a:r>
              <a:rPr lang="en-US" altLang="zh-CN" dirty="0"/>
              <a:t>HCL</a:t>
            </a:r>
          </a:p>
          <a:p>
            <a:pPr lvl="1"/>
            <a:r>
              <a:rPr lang="zh-CN" altLang="en-US" dirty="0"/>
              <a:t>数据类型：</a:t>
            </a:r>
            <a:r>
              <a:rPr lang="en-US" altLang="zh-CN" dirty="0"/>
              <a:t>bool, int</a:t>
            </a:r>
          </a:p>
          <a:p>
            <a:pPr lvl="1"/>
            <a:r>
              <a:rPr lang="zh-CN" altLang="en-US" dirty="0"/>
              <a:t>操作</a:t>
            </a:r>
            <a:endParaRPr lang="en-US" altLang="zh-CN" dirty="0"/>
          </a:p>
          <a:p>
            <a:pPr lvl="2"/>
            <a:r>
              <a:rPr lang="zh-CN" altLang="en-US" dirty="0"/>
              <a:t>简单的布尔表达式</a:t>
            </a:r>
            <a:r>
              <a:rPr lang="en-US" altLang="zh-CN" dirty="0"/>
              <a:t>:    </a:t>
            </a:r>
            <a:r>
              <a:rPr lang="en" altLang="zh-CN" dirty="0"/>
              <a:t>bool out = (s&amp;&amp;a)||(!s&amp;&amp;b)</a:t>
            </a:r>
          </a:p>
          <a:p>
            <a:pPr lvl="2"/>
            <a:r>
              <a:rPr lang="zh-CN" altLang="en-US" dirty="0"/>
              <a:t>情况表达式（多选器） </a:t>
            </a:r>
            <a:r>
              <a:rPr lang="en" altLang="zh-CN" dirty="0"/>
              <a:t>word out = [select1 : expr1, select2 : expr2 ... ]</a:t>
            </a:r>
            <a:endParaRPr lang="en-US" altLang="zh-CN" dirty="0"/>
          </a:p>
          <a:p>
            <a:pPr lvl="2"/>
            <a:r>
              <a:rPr lang="zh-CN" altLang="en-US" dirty="0"/>
              <a:t>集合关系 </a:t>
            </a:r>
            <a:r>
              <a:rPr lang="en-US" altLang="zh-CN" dirty="0"/>
              <a:t> </a:t>
            </a:r>
            <a:r>
              <a:rPr lang="en" altLang="zh-CN" dirty="0"/>
              <a:t>bool s = code in { item1, item2, ... }</a:t>
            </a:r>
          </a:p>
          <a:p>
            <a:pPr lvl="1"/>
            <a:r>
              <a:rPr lang="zh-CN" altLang="en-US" dirty="0"/>
              <a:t>与</a:t>
            </a:r>
            <a:r>
              <a:rPr lang="en-US" altLang="zh-CN" dirty="0"/>
              <a:t>C</a:t>
            </a:r>
            <a:r>
              <a:rPr lang="zh-CN" altLang="en-US" dirty="0"/>
              <a:t>语言逻辑运算的区别</a:t>
            </a:r>
            <a:endParaRPr lang="en-US" altLang="zh-CN" dirty="0"/>
          </a:p>
          <a:p>
            <a:pPr lvl="2"/>
            <a:r>
              <a:rPr lang="zh-CN" altLang="en-US" dirty="0"/>
              <a:t>组合电路输出持续响应输入的变化</a:t>
            </a:r>
            <a:endParaRPr lang="en-US" altLang="zh-CN" dirty="0"/>
          </a:p>
          <a:p>
            <a:pPr lvl="2"/>
            <a:r>
              <a:rPr lang="en-US" altLang="zh-CN" dirty="0"/>
              <a:t>HCL</a:t>
            </a:r>
            <a:r>
              <a:rPr lang="zh-CN" altLang="en-US" dirty="0"/>
              <a:t>无</a:t>
            </a:r>
            <a:r>
              <a:rPr lang="en-US" altLang="zh-CN" dirty="0"/>
              <a:t>C</a:t>
            </a:r>
            <a:r>
              <a:rPr lang="zh-CN" altLang="en-US" dirty="0"/>
              <a:t>语言中的“短路”，不会部分求值</a:t>
            </a:r>
            <a:endParaRPr lang="en" altLang="zh-CN" dirty="0"/>
          </a:p>
          <a:p>
            <a:pPr lvl="2"/>
            <a:endParaRPr lang="zh-CN" altLang="en-US" dirty="0"/>
          </a:p>
          <a:p>
            <a:pPr lvl="1"/>
            <a:endParaRPr lang="zh-CN" altLang="en-US" dirty="0"/>
          </a:p>
        </p:txBody>
      </p:sp>
    </p:spTree>
    <p:extLst>
      <p:ext uri="{BB962C8B-B14F-4D97-AF65-F5344CB8AC3E}">
        <p14:creationId xmlns:p14="http://schemas.microsoft.com/office/powerpoint/2010/main" val="2263692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1A97B-150E-4DCB-9344-B6BCF2F4F098}"/>
              </a:ext>
            </a:extLst>
          </p:cNvPr>
          <p:cNvSpPr>
            <a:spLocks noGrp="1"/>
          </p:cNvSpPr>
          <p:nvPr>
            <p:ph type="title"/>
          </p:nvPr>
        </p:nvSpPr>
        <p:spPr/>
        <p:txBody>
          <a:bodyPr/>
          <a:lstStyle/>
          <a:p>
            <a:r>
              <a:rPr lang="zh-CN" altLang="en-US" dirty="0"/>
              <a:t>逻辑设计</a:t>
            </a:r>
          </a:p>
        </p:txBody>
      </p:sp>
      <p:sp>
        <p:nvSpPr>
          <p:cNvPr id="3" name="内容占位符 2">
            <a:extLst>
              <a:ext uri="{FF2B5EF4-FFF2-40B4-BE49-F238E27FC236}">
                <a16:creationId xmlns:a16="http://schemas.microsoft.com/office/drawing/2014/main" id="{15CFEEFB-965E-48D7-910D-860F56D56DAB}"/>
              </a:ext>
            </a:extLst>
          </p:cNvPr>
          <p:cNvSpPr>
            <a:spLocks noGrp="1"/>
          </p:cNvSpPr>
          <p:nvPr>
            <p:ph idx="1"/>
          </p:nvPr>
        </p:nvSpPr>
        <p:spPr/>
        <p:txBody>
          <a:bodyPr/>
          <a:lstStyle/>
          <a:p>
            <a:r>
              <a:rPr lang="zh-CN" altLang="en-US" dirty="0"/>
              <a:t>存储器和时钟</a:t>
            </a:r>
            <a:endParaRPr lang="en-US" altLang="zh-CN" dirty="0"/>
          </a:p>
          <a:p>
            <a:pPr lvl="1"/>
            <a:r>
              <a:rPr lang="zh-CN" altLang="en-US" dirty="0"/>
              <a:t>时序电路</a:t>
            </a:r>
            <a:endParaRPr lang="en-US" altLang="zh-CN" dirty="0"/>
          </a:p>
          <a:p>
            <a:pPr lvl="2"/>
            <a:r>
              <a:rPr lang="zh-CN" altLang="en-US" dirty="0"/>
              <a:t>输出是输入和当前状态的函数</a:t>
            </a:r>
            <a:endParaRPr lang="en-US" altLang="zh-CN" dirty="0"/>
          </a:p>
          <a:p>
            <a:pPr lvl="1"/>
            <a:r>
              <a:rPr lang="zh-CN" altLang="en-US" dirty="0"/>
              <a:t>两类存储设备</a:t>
            </a:r>
            <a:endParaRPr lang="en-US" altLang="zh-CN" dirty="0"/>
          </a:p>
          <a:p>
            <a:pPr lvl="2"/>
            <a:r>
              <a:rPr lang="zh-CN" altLang="en-US" dirty="0"/>
              <a:t>时钟寄存器</a:t>
            </a:r>
            <a:endParaRPr lang="en-US" altLang="zh-CN" dirty="0"/>
          </a:p>
          <a:p>
            <a:pPr lvl="3"/>
            <a:r>
              <a:rPr lang="zh-CN" altLang="en-US" dirty="0"/>
              <a:t>时钟上升沿到来时输入信号被加载到寄存器并输出</a:t>
            </a:r>
            <a:endParaRPr lang="en-US" altLang="zh-CN" dirty="0"/>
          </a:p>
          <a:p>
            <a:pPr lvl="3"/>
            <a:r>
              <a:rPr lang="zh-CN" altLang="en-US" dirty="0"/>
              <a:t>和机器级编程中的“寄存器”的区别</a:t>
            </a:r>
            <a:endParaRPr lang="en-US" altLang="zh-CN" dirty="0"/>
          </a:p>
          <a:p>
            <a:pPr lvl="2"/>
            <a:r>
              <a:rPr lang="zh-CN" altLang="en-US" dirty="0"/>
              <a:t>随机访问存储器</a:t>
            </a:r>
            <a:endParaRPr lang="en-US" altLang="zh-CN" dirty="0"/>
          </a:p>
          <a:p>
            <a:pPr lvl="3"/>
            <a:r>
              <a:rPr lang="zh-CN" altLang="en-US" dirty="0"/>
              <a:t>内存系统</a:t>
            </a:r>
            <a:endParaRPr lang="en-US" altLang="zh-CN" dirty="0"/>
          </a:p>
          <a:p>
            <a:pPr lvl="3"/>
            <a:r>
              <a:rPr lang="zh-CN" altLang="en-US" dirty="0"/>
              <a:t>寄存器文件</a:t>
            </a:r>
            <a:endParaRPr lang="en-US" altLang="zh-CN" dirty="0"/>
          </a:p>
          <a:p>
            <a:pPr lvl="3"/>
            <a:r>
              <a:rPr lang="zh-CN" altLang="en-US" dirty="0"/>
              <a:t>读类似组合逻辑，写受时钟控制</a:t>
            </a:r>
          </a:p>
        </p:txBody>
      </p:sp>
      <p:pic>
        <p:nvPicPr>
          <p:cNvPr id="4" name="图片 3">
            <a:extLst>
              <a:ext uri="{FF2B5EF4-FFF2-40B4-BE49-F238E27FC236}">
                <a16:creationId xmlns:a16="http://schemas.microsoft.com/office/drawing/2014/main" id="{7485FE60-89D6-4F85-85E5-DA00F8ED2261}"/>
              </a:ext>
            </a:extLst>
          </p:cNvPr>
          <p:cNvPicPr>
            <a:picLocks noChangeAspect="1"/>
          </p:cNvPicPr>
          <p:nvPr/>
        </p:nvPicPr>
        <p:blipFill>
          <a:blip r:embed="rId2"/>
          <a:stretch>
            <a:fillRect/>
          </a:stretch>
        </p:blipFill>
        <p:spPr>
          <a:xfrm>
            <a:off x="5515428" y="1825625"/>
            <a:ext cx="6676572" cy="1722580"/>
          </a:xfrm>
          <a:prstGeom prst="rect">
            <a:avLst/>
          </a:prstGeom>
        </p:spPr>
      </p:pic>
      <p:pic>
        <p:nvPicPr>
          <p:cNvPr id="5" name="图片 4">
            <a:extLst>
              <a:ext uri="{FF2B5EF4-FFF2-40B4-BE49-F238E27FC236}">
                <a16:creationId xmlns:a16="http://schemas.microsoft.com/office/drawing/2014/main" id="{61C69337-839A-4E58-80AA-2F67B04FB884}"/>
              </a:ext>
            </a:extLst>
          </p:cNvPr>
          <p:cNvPicPr>
            <a:picLocks noChangeAspect="1"/>
          </p:cNvPicPr>
          <p:nvPr/>
        </p:nvPicPr>
        <p:blipFill>
          <a:blip r:embed="rId3"/>
          <a:stretch>
            <a:fillRect/>
          </a:stretch>
        </p:blipFill>
        <p:spPr>
          <a:xfrm>
            <a:off x="6096000" y="4461164"/>
            <a:ext cx="4216400" cy="2184400"/>
          </a:xfrm>
          <a:prstGeom prst="rect">
            <a:avLst/>
          </a:prstGeom>
        </p:spPr>
      </p:pic>
    </p:spTree>
    <p:extLst>
      <p:ext uri="{BB962C8B-B14F-4D97-AF65-F5344CB8AC3E}">
        <p14:creationId xmlns:p14="http://schemas.microsoft.com/office/powerpoint/2010/main" val="410808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711</Words>
  <Application>Microsoft Office PowerPoint</Application>
  <PresentationFormat>宽屏</PresentationFormat>
  <Paragraphs>130</Paragraphs>
  <Slides>15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等线</vt:lpstr>
      <vt:lpstr>等线 Light</vt:lpstr>
      <vt:lpstr>Arial</vt:lpstr>
      <vt:lpstr>Office 主题​​</vt:lpstr>
      <vt:lpstr>Processor Arch: ISA&amp;Logic;Sequential</vt:lpstr>
      <vt:lpstr>目录</vt:lpstr>
      <vt:lpstr>Y86-64指令集</vt:lpstr>
      <vt:lpstr>Y86-64指令集</vt:lpstr>
      <vt:lpstr>Y86-64指令集</vt:lpstr>
      <vt:lpstr>Y86-64指令集</vt:lpstr>
      <vt:lpstr>逻辑设计</vt:lpstr>
      <vt:lpstr>逻辑设计</vt:lpstr>
      <vt:lpstr>逻辑设计</vt:lpstr>
      <vt:lpstr>Y86-64的顺序实现</vt:lpstr>
      <vt:lpstr>Y86-64的顺序实现</vt:lpstr>
      <vt:lpstr>Y86-64的顺序实现</vt:lpstr>
      <vt:lpstr>Y86-64的顺序实现</vt:lpstr>
      <vt:lpstr>Y86-64的顺序实现</vt:lpstr>
      <vt:lpstr>Y86-64的顺序实现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Arch: ISA&amp;Logic;Sequential</dc:title>
  <dc:creator>HP</dc:creator>
  <cp:lastModifiedBy>HP</cp:lastModifiedBy>
  <cp:revision>25</cp:revision>
  <dcterms:created xsi:type="dcterms:W3CDTF">2021-10-24T05:18:40Z</dcterms:created>
  <dcterms:modified xsi:type="dcterms:W3CDTF">2021-10-24T10:50:18Z</dcterms:modified>
</cp:coreProperties>
</file>