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9D8F3-A274-4EB7-8A79-BCD79BC94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2F9FE-7650-4A7D-8968-01E41B0C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48A2B-4714-4BFE-8EC5-77A27A4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76DDE-4A2B-4140-8E01-AEAE8C7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44396-5062-4B58-BDC9-C49DB016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585EF-7E94-459B-BA11-34102BD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292B0-3103-4EF2-A253-E2F3D76C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4CA32-D6BF-4134-AA5F-2B406660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74EE3-81A1-49D2-8B68-1E0BC388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07FC0-B57A-44CC-B134-CD7238F9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7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DB069-0A60-415C-8133-5396433E2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0BF27-F339-460E-B5EB-317D94FD7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2CAD1-4A02-4C3D-AFB9-EF73D3C2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E1F7A-5CDA-4696-8429-00A2E103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DA133-8C6B-4A9B-849A-3DFA0369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A807-A1DD-42C5-8643-0E263414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A83D5-AD7D-42DB-BFE7-FDA6E3D2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9E73F-ECE0-445F-9226-BEB771F2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B5CDD-EBC6-4975-8A84-05F2D4A8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6B4DA-AFB2-462C-B2DA-4007E8A5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C5E6C-FEFD-4CBB-A3DB-78A36F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4AC88-0998-4EED-B25F-08D47653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ED7C9-F5BD-4F94-92CD-76A78378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506A8-0AE2-44C9-AB10-F0EA68C4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224D8-5263-401C-A86E-A43EACF3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908F-DBD3-4BC9-BE11-1B5B47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2E11E-EB1D-4AB2-A26E-B063AE70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8E5DC-0B10-47C8-869D-BF892864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C42E0-A641-4DBF-A367-9BA3AC71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CFFAA-2EA0-4AC3-BD2B-6514F203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F5561-2DFA-4D5C-9CC2-6054D662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8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104E0-FF94-4421-B5E0-5BC84F8A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7A501-6E4A-42E1-AA6D-CBC34FB0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8F9B1D-F620-4278-804F-65ACA22B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5BEEB-E50A-4759-BF85-65E9FAC70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F3CA0-C7E9-4FBB-8FA5-E3614D41D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E081FE-2E4C-455D-ACF9-6B5956E0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D0223C-0349-4584-8A9F-930F4FED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D6CBD9-9BF7-44D5-B536-8433E38E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ACBEC-FF7D-46F5-B844-C8FDA390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530428-33D1-485F-8431-C05536D6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2F4DB-559A-4443-BFFD-D88147D0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FDA6F6-3541-4CCC-A5AD-03E6681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45AE9E-E4C7-49FA-AE06-45F24585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E45A0-9776-4819-A650-447B14D8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6A4AB-4A08-446E-8F49-18CDD3C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FD4F-BBCD-413B-9559-2F6ACC0A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687E8-EFA1-440F-9871-17ABC22F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55783-6429-4DF0-9C0B-1558011C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54F19-2AC3-408E-B673-35B94193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BC584-5814-4DAA-B2CE-09C6F323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56305-AA85-4DFE-B77F-276262EA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70AC-4A15-4749-892D-EDC75AAF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00CDC2-8192-4B21-9C6C-1B5163568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777B3-A6A5-4186-ABD6-325D7527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73553-9F70-4542-84B2-D54CBAA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9AD2C-DC4D-4232-AF84-C257D63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28AE0-29B9-4A48-BD78-F01195C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3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FF9104-5852-41F5-BE87-1E8506A5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87D61-40BD-4E0B-8D41-B4943D0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19859-3B01-4329-A9F0-B1491F880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39B0-B9AF-45DC-8AB8-708E705C67C2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A71D0-0E71-46FB-8977-FCD073AF1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A90A-5209-4FDA-81F0-27DBCE13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5F45-A638-4F3F-877A-8BFCC02D23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50D818-D1DA-49DC-BF04-127C4B19CAD3}"/>
              </a:ext>
            </a:extLst>
          </p:cNvPr>
          <p:cNvSpPr/>
          <p:nvPr userDrawn="1"/>
        </p:nvSpPr>
        <p:spPr>
          <a:xfrm>
            <a:off x="361025" y="985421"/>
            <a:ext cx="114699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99454E7-E36D-4B21-98CA-B86468A00583}"/>
              </a:ext>
            </a:extLst>
          </p:cNvPr>
          <p:cNvGrpSpPr/>
          <p:nvPr/>
        </p:nvGrpSpPr>
        <p:grpSpPr>
          <a:xfrm>
            <a:off x="263372" y="2767280"/>
            <a:ext cx="9760997" cy="1323439"/>
            <a:chOff x="263372" y="2767280"/>
            <a:chExt cx="9760997" cy="132343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EF87FD4-16B4-41FE-92C7-4EAE27D0C509}"/>
                </a:ext>
              </a:extLst>
            </p:cNvPr>
            <p:cNvSpPr txBox="1"/>
            <p:nvPr/>
          </p:nvSpPr>
          <p:spPr>
            <a:xfrm>
              <a:off x="1031289" y="2767280"/>
              <a:ext cx="8993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Cache Memories</a:t>
              </a:r>
            </a:p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Program Optimization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9EDB2-07AA-4654-BC4E-8E79EAB7CC03}"/>
                </a:ext>
              </a:extLst>
            </p:cNvPr>
            <p:cNvSpPr/>
            <p:nvPr/>
          </p:nvSpPr>
          <p:spPr>
            <a:xfrm>
              <a:off x="263372" y="2855114"/>
              <a:ext cx="464596" cy="11477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ADDACC-5653-4155-81FD-885B2317A0BF}"/>
                </a:ext>
              </a:extLst>
            </p:cNvPr>
            <p:cNvSpPr/>
            <p:nvPr/>
          </p:nvSpPr>
          <p:spPr>
            <a:xfrm>
              <a:off x="798991" y="2855114"/>
              <a:ext cx="124287" cy="11477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DF5A9CF-1CA4-43DD-BF1E-DF8DFC0A0E25}"/>
              </a:ext>
            </a:extLst>
          </p:cNvPr>
          <p:cNvSpPr txBox="1"/>
          <p:nvPr/>
        </p:nvSpPr>
        <p:spPr>
          <a:xfrm>
            <a:off x="1031289" y="4090719"/>
            <a:ext cx="4332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MADE BY: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Zhong Zhineng &amp; Song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Yixin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5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5E8B6F-5613-47D4-A9EB-0EC6F6A505A7}"/>
              </a:ext>
            </a:extLst>
          </p:cNvPr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8351DF8-DA97-4527-A113-DFEBB951FAB2}"/>
                </a:ext>
              </a:extLst>
            </p:cNvPr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Program Optimization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EA2FD0-8292-4CD1-87F7-C8F12091A80D}"/>
                </a:ext>
              </a:extLst>
            </p:cNvPr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D90A7E-21E2-4CE1-8BD4-63AC16A18ACF}"/>
                </a:ext>
              </a:extLst>
            </p:cNvPr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28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3A75E6-DD0E-4115-9BDA-A5BCB698026B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Compiler Optimization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33B057-6B89-412F-8C20-CDCA75A3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can be done by compiler</a:t>
            </a:r>
          </a:p>
          <a:p>
            <a:pPr lvl="1"/>
            <a:r>
              <a:rPr lang="en-US" altLang="zh-CN" dirty="0"/>
              <a:t>Code moving, such as moving the repeating calc inside the loop outside.</a:t>
            </a:r>
          </a:p>
          <a:p>
            <a:pPr lvl="1"/>
            <a:r>
              <a:rPr lang="en-US" altLang="zh-CN" dirty="0"/>
              <a:t>Use shift and add/sub to do </a:t>
            </a:r>
            <a:r>
              <a:rPr lang="en-US" altLang="zh-CN" dirty="0" err="1"/>
              <a:t>mult</a:t>
            </a:r>
            <a:r>
              <a:rPr lang="en-US" altLang="zh-CN" dirty="0"/>
              <a:t>/div</a:t>
            </a:r>
          </a:p>
          <a:p>
            <a:pPr lvl="1"/>
            <a:r>
              <a:rPr lang="en-US" altLang="zh-CN" dirty="0"/>
              <a:t>Expression reuse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Some cannot be done by compiler (must be conservative)</a:t>
            </a:r>
          </a:p>
          <a:p>
            <a:pPr lvl="1"/>
            <a:r>
              <a:rPr lang="en-US" altLang="zh-CN" dirty="0"/>
              <a:t>Procedure may have side-effects</a:t>
            </a:r>
          </a:p>
          <a:p>
            <a:pPr lvl="1"/>
            <a:r>
              <a:rPr lang="en-US" altLang="zh-CN" dirty="0"/>
              <a:t>Pointer may have aliases</a:t>
            </a:r>
          </a:p>
        </p:txBody>
      </p:sp>
    </p:spTree>
    <p:extLst>
      <p:ext uri="{BB962C8B-B14F-4D97-AF65-F5344CB8AC3E}">
        <p14:creationId xmlns:p14="http://schemas.microsoft.com/office/powerpoint/2010/main" val="9530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4478E-887F-43C1-81C1-440DD664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CPI may be less than 1</a:t>
            </a:r>
          </a:p>
          <a:p>
            <a:r>
              <a:rPr lang="en-US" altLang="zh-CN" dirty="0"/>
              <a:t>In-order issue</a:t>
            </a:r>
          </a:p>
          <a:p>
            <a:r>
              <a:rPr lang="en-US" altLang="zh-CN" dirty="0"/>
              <a:t>Out-of-order execution</a:t>
            </a:r>
          </a:p>
          <a:p>
            <a:r>
              <a:rPr lang="en-US" altLang="zh-CN" dirty="0"/>
              <a:t>In-order commit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109206-8334-48B0-A285-EDCC8078850C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Simple Out-of-order Processor</a:t>
            </a:r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09E67663-7CC6-4220-9794-2F23984472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9903" y="1309766"/>
            <a:ext cx="5608306" cy="48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2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71C6D-6F2A-4740-8D31-35B2070C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Out-of-order execution</a:t>
            </a:r>
          </a:p>
          <a:p>
            <a:r>
              <a:rPr lang="en-US" altLang="zh-CN" dirty="0"/>
              <a:t>Multiple issue</a:t>
            </a:r>
          </a:p>
          <a:p>
            <a:r>
              <a:rPr lang="en-US" altLang="zh-CN" dirty="0"/>
              <a:t>Dynamic Scheduling</a:t>
            </a:r>
          </a:p>
          <a:p>
            <a:r>
              <a:rPr lang="en-US" altLang="zh-CN" dirty="0"/>
              <a:t>Speculative execution</a:t>
            </a:r>
          </a:p>
          <a:p>
            <a:r>
              <a:rPr lang="en-US" altLang="zh-CN" dirty="0"/>
              <a:t>Register renaming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410BE-C2AD-4590-A804-75B4D48C2F88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Modern CPU</a:t>
            </a:r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50D39165-828C-4AEF-8470-9E4AC679C2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9903" y="1309766"/>
            <a:ext cx="5608306" cy="48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9D930-05FA-4E1D-A7DE-47835DF22A27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Critical Path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2705F3-9463-4209-9E5C-6827066DC9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703" y="1267197"/>
            <a:ext cx="4551693" cy="2298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7C1709-8690-41C2-94A3-9F08AB4B28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5470" y="3639910"/>
            <a:ext cx="4743991" cy="2957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B86F53-F3ED-422D-BFDA-4DF671DDF1E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5251" y="1353839"/>
            <a:ext cx="2419483" cy="5239180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E616137-6486-4DB3-BCE7-D8298C74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Critical path: lower bound</a:t>
            </a:r>
          </a:p>
          <a:p>
            <a:r>
              <a:rPr lang="en-US" altLang="zh-CN" sz="2400" dirty="0"/>
              <a:t>Number of function parts</a:t>
            </a:r>
          </a:p>
          <a:p>
            <a:r>
              <a:rPr lang="en-US" altLang="zh-CN" sz="2400" dirty="0"/>
              <a:t>Data passing limitation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142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C351E1-3296-4FF0-90E0-8A6935E647B3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Loop Unrolling: Improve Parallelism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656CA6-EA53-454F-A9E8-9C5F21A0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017" y="1096114"/>
            <a:ext cx="4119960" cy="406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1691CE-2D8E-4D61-8B5E-629EDCDB1A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17" y="5250266"/>
            <a:ext cx="6693632" cy="1482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D471EA-1F1A-4164-BF99-465D487FF6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401" y="1096114"/>
            <a:ext cx="1919451" cy="561790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FAB6F38-8F6F-4A12-A5AC-D08E3F87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2010" y="125022"/>
            <a:ext cx="2180986" cy="660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595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CB8515-8739-4545-92FF-EEECE3E53BD4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Separate Accumulators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5B73C-93B9-491D-8388-5A8C9929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0" y="1329227"/>
            <a:ext cx="3812346" cy="5347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5AF4BA-1C83-44FA-8F73-4400C14784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7126" y="916321"/>
            <a:ext cx="4689021" cy="45208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3C2E34-2C38-4DC1-B339-5B60326E07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3939" y="5380532"/>
            <a:ext cx="5662253" cy="14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A9489C-E6B6-4BB1-B6B5-BE4AF2DDA95F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Reassociation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017A49-C983-4A42-A72B-BDD9B0EE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026" y="1031140"/>
            <a:ext cx="4193219" cy="404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690A8-A368-4D72-B17D-EEE6657371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938" y="1128083"/>
            <a:ext cx="5407868" cy="5391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3DC9C3-5605-4429-A7D1-1EE64A40C20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25" y="5144979"/>
            <a:ext cx="5406941" cy="15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2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F5A46-66A7-4D2E-BE9B-C5157E2C7849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Limitations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F2A91-41F2-4F17-992D-0D3E67BE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 spilling: k = 20, use stack to store</a:t>
            </a:r>
          </a:p>
          <a:p>
            <a:r>
              <a:rPr lang="en-US" altLang="zh-CN" dirty="0"/>
              <a:t>Floating operation does not have associative law, so changing operation orders may not apply.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93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98BBB8-AD44-40BD-9C59-F479C2EABD85}"/>
              </a:ext>
            </a:extLst>
          </p:cNvPr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608AEF8-BC7F-43A1-B057-FF26D57E2FB2}"/>
                </a:ext>
              </a:extLst>
            </p:cNvPr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Thanks </a:t>
              </a:r>
              <a:r>
                <a:rPr lang="en-US" altLang="zh-CN" sz="4000" b="1">
                  <a:latin typeface="Arial" panose="020B0604020202020204" pitchFamily="34" charset="0"/>
                  <a:cs typeface="Arial" panose="020B0604020202020204" pitchFamily="34" charset="0"/>
                </a:rPr>
                <a:t>for listening.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8254AF-8006-492C-A835-25CD42EA0C53}"/>
                </a:ext>
              </a:extLst>
            </p:cNvPr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7F1DC9-5B0F-436D-86C8-42488D952E81}"/>
                </a:ext>
              </a:extLst>
            </p:cNvPr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7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1201C2E-00DB-4D03-AC9D-07DEB15AE108}"/>
              </a:ext>
            </a:extLst>
          </p:cNvPr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E77EA3-F4FB-4C97-90E8-2E43210DAE69}"/>
                </a:ext>
              </a:extLst>
            </p:cNvPr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Cache Memories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26C238-4E57-4600-BC5B-D7CC4C23BA0A}"/>
                </a:ext>
              </a:extLst>
            </p:cNvPr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A7AA1B-D985-4323-9263-33E12A0A701F}"/>
                </a:ext>
              </a:extLst>
            </p:cNvPr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89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0E10-B80F-4833-A9A0-ED683874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fast SRAM memories</a:t>
            </a:r>
          </a:p>
          <a:p>
            <a:r>
              <a:rPr lang="en-US" altLang="zh-CN" dirty="0"/>
              <a:t>Keep frequently accessed blocks of main memory</a:t>
            </a:r>
          </a:p>
          <a:p>
            <a:r>
              <a:rPr lang="en-US" altLang="zh-CN" dirty="0"/>
              <a:t>Cache hit</a:t>
            </a:r>
          </a:p>
          <a:p>
            <a:r>
              <a:rPr lang="en-US" altLang="zh-CN" dirty="0"/>
              <a:t>Cache miss: three types of miss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E8CF9E-B798-4A98-8074-FEFDF7E03F6A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Memories</a:t>
            </a:r>
          </a:p>
        </p:txBody>
      </p:sp>
    </p:spTree>
    <p:extLst>
      <p:ext uri="{BB962C8B-B14F-4D97-AF65-F5344CB8AC3E}">
        <p14:creationId xmlns:p14="http://schemas.microsoft.com/office/powerpoint/2010/main" val="116609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3736C6-2C19-405F-A4C4-D326E4DED616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Structure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B6A09-53AE-4758-8B4B-EA1CD9C1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M, S, E, B, m, s</a:t>
            </a:r>
          </a:p>
          <a:p>
            <a:r>
              <a:rPr lang="en-US" altLang="zh-CN" dirty="0"/>
              <a:t>S cache sets, E cache lines, B blocks</a:t>
            </a:r>
          </a:p>
          <a:p>
            <a:r>
              <a:rPr lang="en-US" altLang="zh-CN" dirty="0"/>
              <a:t>t = m-(</a:t>
            </a:r>
            <a:r>
              <a:rPr lang="en-US" altLang="zh-CN" dirty="0" err="1"/>
              <a:t>b+s</a:t>
            </a:r>
            <a:r>
              <a:rPr lang="en-US" altLang="zh-CN" dirty="0"/>
              <a:t>) tag bits</a:t>
            </a:r>
          </a:p>
          <a:p>
            <a:r>
              <a:rPr lang="en-US" altLang="zh-CN" dirty="0"/>
              <a:t>Valid bit</a:t>
            </a:r>
          </a:p>
          <a:p>
            <a:r>
              <a:rPr lang="en-US" altLang="zh-CN" dirty="0"/>
              <a:t>C = S×E×B</a:t>
            </a:r>
          </a:p>
          <a:p>
            <a:r>
              <a:rPr lang="en-US" altLang="zh-CN" dirty="0"/>
              <a:t>Address of word: tag + set index + block offset</a:t>
            </a:r>
          </a:p>
          <a:p>
            <a:r>
              <a:rPr lang="en-US" altLang="zh-CN" dirty="0"/>
              <a:t>Bijection from middle s set index bits to S cache sets</a:t>
            </a:r>
          </a:p>
          <a:p>
            <a:r>
              <a:rPr lang="en-US" altLang="zh-CN" dirty="0"/>
              <a:t>Bijection from low b block offset bits to B blocks</a:t>
            </a:r>
          </a:p>
          <a:p>
            <a:r>
              <a:rPr lang="en-US" altLang="zh-CN" dirty="0"/>
              <a:t>2^t address of a cache set =&gt; t tag bits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BDD297-5231-43DE-9EDE-D4A861DBCA66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Structure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85B0655-E2FD-49C5-A9B1-930459A7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148" y="1165913"/>
            <a:ext cx="7195382" cy="52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C025-7F53-4622-8478-5434B9BF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274"/>
          </a:xfrm>
        </p:spPr>
        <p:txBody>
          <a:bodyPr>
            <a:normAutofit/>
          </a:bodyPr>
          <a:lstStyle/>
          <a:p>
            <a:r>
              <a:rPr lang="en-US" altLang="zh-CN" dirty="0"/>
              <a:t>Direct Mapped Cache (E = 1)</a:t>
            </a:r>
          </a:p>
          <a:p>
            <a:pPr lvl="1"/>
            <a:r>
              <a:rPr lang="en-US" altLang="zh-CN" dirty="0"/>
              <a:t>Not match: old line being replaced directly</a:t>
            </a:r>
          </a:p>
          <a:p>
            <a:pPr lvl="1"/>
            <a:r>
              <a:rPr lang="en-US" altLang="zh-CN" dirty="0"/>
              <a:t>Thrash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Associative Cache (1 &lt;E &lt; C/B)</a:t>
            </a:r>
          </a:p>
          <a:p>
            <a:pPr lvl="1"/>
            <a:r>
              <a:rPr lang="en-US" altLang="zh-CN" dirty="0"/>
              <a:t>Not match: one line in the set is selected for eviction and replacement</a:t>
            </a:r>
          </a:p>
          <a:p>
            <a:pPr lvl="1"/>
            <a:r>
              <a:rPr lang="en-US" altLang="zh-CN" dirty="0"/>
              <a:t>Many replacement policies: Random, LRU, LFU, …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Fully Associative Cache (S = 1, E = C/B)</a:t>
            </a:r>
          </a:p>
          <a:p>
            <a:pPr lvl="1"/>
            <a:r>
              <a:rPr lang="en-US" altLang="zh-CN" dirty="0"/>
              <a:t>Search for many matching tags in parallel =&gt; expensive and small</a:t>
            </a:r>
          </a:p>
          <a:p>
            <a:pPr lvl="1"/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35246-7832-4A19-AF96-8150DDE57D5A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3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1458-7786-46E7-9D59-36341340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 hit</a:t>
            </a:r>
          </a:p>
          <a:p>
            <a:pPr lvl="1"/>
            <a:r>
              <a:rPr lang="en-US" altLang="zh-CN" dirty="0"/>
              <a:t>Write-through</a:t>
            </a:r>
          </a:p>
          <a:p>
            <a:pPr lvl="1"/>
            <a:r>
              <a:rPr lang="en-US" altLang="zh-CN" dirty="0"/>
              <a:t>Write-back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Write miss</a:t>
            </a:r>
          </a:p>
          <a:p>
            <a:pPr lvl="1"/>
            <a:r>
              <a:rPr lang="en-US" altLang="zh-CN" dirty="0"/>
              <a:t>Write allocate</a:t>
            </a:r>
          </a:p>
          <a:p>
            <a:pPr lvl="1"/>
            <a:r>
              <a:rPr lang="en-US" altLang="zh-CN" dirty="0"/>
              <a:t>No write allocate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Write through + No write allocate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9E52B1-F3A9-432B-844E-6CBEDED9614F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Write</a:t>
            </a:r>
          </a:p>
        </p:txBody>
      </p:sp>
    </p:spTree>
    <p:extLst>
      <p:ext uri="{BB962C8B-B14F-4D97-AF65-F5344CB8AC3E}">
        <p14:creationId xmlns:p14="http://schemas.microsoft.com/office/powerpoint/2010/main" val="372395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2414-F634-4CD4-93E7-6D0AA7AA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use of locality</a:t>
            </a:r>
          </a:p>
          <a:p>
            <a:r>
              <a:rPr lang="en-US" altLang="zh-CN" dirty="0"/>
              <a:t>Make the most frequent the fast</a:t>
            </a:r>
          </a:p>
          <a:p>
            <a:r>
              <a:rPr lang="en-US" altLang="zh-CN" dirty="0"/>
              <a:t>Decrease cache miss within loops</a:t>
            </a:r>
          </a:p>
          <a:p>
            <a:r>
              <a:rPr lang="en-US" altLang="zh-CN" dirty="0"/>
              <a:t>Loop variable orders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6C9D5-B69D-4BF9-A6AA-6A30337A3606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Friendly Code</a:t>
            </a:r>
          </a:p>
        </p:txBody>
      </p:sp>
    </p:spTree>
    <p:extLst>
      <p:ext uri="{BB962C8B-B14F-4D97-AF65-F5344CB8AC3E}">
        <p14:creationId xmlns:p14="http://schemas.microsoft.com/office/powerpoint/2010/main" val="259273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47284F-4DF6-4907-A47C-839231CE8553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Mountain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079657-CE3F-42EB-AB53-7516DF82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58" y="1577070"/>
            <a:ext cx="7690483" cy="48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0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391</Words>
  <Application>Microsoft Office PowerPoint</Application>
  <PresentationFormat>宽屏</PresentationFormat>
  <Paragraphs>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怡馨 宋</dc:creator>
  <cp:lastModifiedBy>怡馨 宋</cp:lastModifiedBy>
  <cp:revision>9</cp:revision>
  <dcterms:created xsi:type="dcterms:W3CDTF">2021-10-10T05:51:16Z</dcterms:created>
  <dcterms:modified xsi:type="dcterms:W3CDTF">2021-10-10T14:59:49Z</dcterms:modified>
</cp:coreProperties>
</file>