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56" r:id="rId4"/>
    <p:sldId id="257" r:id="rId5"/>
    <p:sldId id="258" r:id="rId6"/>
    <p:sldId id="259" r:id="rId8"/>
    <p:sldId id="260" r:id="rId9"/>
    <p:sldId id="261" r:id="rId10"/>
    <p:sldId id="262" r:id="rId11"/>
    <p:sldId id="266" r:id="rId12"/>
    <p:sldId id="268" r:id="rId13"/>
    <p:sldId id="267" r:id="rId14"/>
    <p:sldId id="269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custDataLst>
    <p:tags r:id="rId24"/>
  </p:custDataLst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/>
              <a:t>注：这个是</a:t>
            </a:r>
            <a:r>
              <a:rPr lang="en-US"/>
              <a:t>32</a:t>
            </a:r>
            <a:r>
              <a:rPr lang="zh-CN"/>
              <a:t>位</a:t>
            </a:r>
            <a:r>
              <a:rPr lang="en-US"/>
              <a:t>linux</a:t>
            </a:r>
            <a:r>
              <a:rPr lang="zh-CN"/>
              <a:t>的，前一页是</a:t>
            </a:r>
            <a:r>
              <a:rPr lang="en-US"/>
              <a:t>64</a:t>
            </a:r>
            <a:r>
              <a:rPr lang="zh-CN"/>
              <a:t>位</a:t>
            </a:r>
            <a:r>
              <a:rPr lang="en-US"/>
              <a:t>linux</a:t>
            </a:r>
            <a:r>
              <a:rPr lang="zh-CN"/>
              <a:t>的，地址略有不同</a:t>
            </a:r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/>
              <a:t>注：这一页不考，但是前四个还是有必要知道的，后面的有兴趣可以了解</a:t>
            </a:r>
            <a:endParaRPr lang="zh-CN"/>
          </a:p>
          <a:p>
            <a:pPr lvl="0"/>
            <a:r>
              <a:rPr lang="zh-CN"/>
              <a:t>最后一个例子取自</a:t>
            </a:r>
            <a:r>
              <a:rPr lang="en-US"/>
              <a:t>K&amp;R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/>
              <a:t>注：这一页不考，但是前四个还是有必要知道的，后面的有兴趣可以了解</a:t>
            </a:r>
            <a:endParaRPr lang="zh-CN"/>
          </a:p>
          <a:p>
            <a:pPr lvl="0"/>
            <a:r>
              <a:rPr lang="zh-CN"/>
              <a:t>最后一个例子取自</a:t>
            </a:r>
            <a:r>
              <a:rPr lang="en-US"/>
              <a:t>K&amp;R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组合电路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E9F19-5630-4467-B446-CDFCBF9702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内容占位符 3"/>
          <p:cNvSpPr>
            <a:spLocks noGrp="1"/>
          </p:cNvSpPr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内容占位符 3"/>
          <p:cNvSpPr>
            <a:spLocks noGrp="1"/>
          </p:cNvSpPr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7" name="图片占位符 6"/>
          <p:cNvSpPr>
            <a:spLocks noGrp="1"/>
          </p:cNvSpPr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>
            <a:spLocks noGrp="1"/>
          </p:cNvSpPr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>
            <a:spLocks noGrp="1"/>
          </p:cNvSpPr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>
            <a:spLocks noGrp="1"/>
          </p:cNvSpPr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7" name="表格占位符 6"/>
          <p:cNvSpPr>
            <a:spLocks noGrp="1"/>
          </p:cNvSpPr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内容占位符 3"/>
          <p:cNvSpPr>
            <a:spLocks noGrp="1"/>
          </p:cNvSpPr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内容占位符 3"/>
          <p:cNvSpPr>
            <a:spLocks noGrp="1"/>
          </p:cNvSpPr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7" name="图片占位符 6"/>
          <p:cNvSpPr>
            <a:spLocks noGrp="1"/>
          </p:cNvSpPr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>
            <a:spLocks noGrp="1"/>
          </p:cNvSpPr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>
            <a:spLocks noGrp="1"/>
          </p:cNvSpPr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>
            <a:spLocks noGrp="1"/>
          </p:cNvSpPr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2491D36-CF30-400E-AE6F-6168D5682D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53E56B-0998-409A-A2E2-DA9379452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465F60D-9970-4E44-8E8A-F2C34681D8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82C678F-8311-45FC-973D-2F063FC9C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7" name="表格占位符 6"/>
          <p:cNvSpPr>
            <a:spLocks noGrp="1"/>
          </p:cNvSpPr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 panose="020B0503020204020204" charset="-122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 panose="020B0503020204020204" charset="-122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marL="0" lvl="0" indent="0" algn="ctr" defTabSz="457200">
              <a:lnSpc>
                <a:spcPct val="130000"/>
              </a:lnSpc>
              <a:buNone/>
            </a:pPr>
            <a:r>
              <a:rPr lang="en-US" sz="6000" b="0" i="0" strike="noStrike" spc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Machine Prog: Advanced</a:t>
            </a:r>
            <a:endParaRPr lang="zh-CN"/>
          </a:p>
          <a:p>
            <a:pPr lvl="0"/>
            <a:r>
              <a:rPr lang="en-US" b="0"/>
              <a:t>Processor Arch: ISA&amp;Logic</a:t>
            </a:r>
            <a:endParaRPr lang="en-US" b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en-US"/>
              <a:t>TA: </a:t>
            </a:r>
            <a:r>
              <a:rPr lang="zh-CN"/>
              <a:t>王非石</a:t>
            </a:r>
            <a:r>
              <a:rPr lang="en-US"/>
              <a:t> </a:t>
            </a:r>
            <a:r>
              <a:rPr lang="zh-CN"/>
              <a:t>葛佳鑫</a:t>
            </a:r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RISC&amp;CISC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1675" y="847725"/>
            <a:ext cx="7115175" cy="5505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Y86-64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Programmer-visible state</a:t>
            </a:r>
            <a:endParaRPr lang="en-US" altLang="zh-CN" sz="2400" dirty="0"/>
          </a:p>
          <a:p>
            <a:r>
              <a:rPr lang="en-US" altLang="zh-CN" sz="2400" dirty="0"/>
              <a:t>15 registers (16 in</a:t>
            </a:r>
            <a:r>
              <a:rPr lang="zh-CN" altLang="en-US" sz="2400" dirty="0"/>
              <a:t> </a:t>
            </a:r>
            <a:r>
              <a:rPr lang="en-US" altLang="zh-CN" sz="2400" dirty="0"/>
              <a:t>x86-64)</a:t>
            </a:r>
            <a:endParaRPr lang="en-US" altLang="zh-CN" sz="2400" dirty="0"/>
          </a:p>
          <a:p>
            <a:r>
              <a:rPr lang="en-US" altLang="zh-CN" sz="2400" dirty="0"/>
              <a:t>1 program counter (RIP)</a:t>
            </a:r>
            <a:endParaRPr lang="en-US" altLang="zh-CN" sz="2400" dirty="0"/>
          </a:p>
          <a:p>
            <a:r>
              <a:rPr lang="en-US" altLang="zh-CN" sz="2400" dirty="0"/>
              <a:t>3 condition codes (4)</a:t>
            </a:r>
            <a:endParaRPr lang="en-US" altLang="zh-CN" sz="2400" dirty="0"/>
          </a:p>
          <a:p>
            <a:r>
              <a:rPr lang="en-US" altLang="zh-CN" sz="2400" dirty="0"/>
              <a:t>1 Stat: program status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CC&amp;Stat</a:t>
            </a:r>
            <a:r>
              <a:rPr lang="en-US" altLang="zh-CN" sz="2400" dirty="0"/>
              <a:t> in EFLAGS)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137" y="1673226"/>
            <a:ext cx="5805310" cy="45037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44450"/>
            <a:ext cx="10515600" cy="1325563"/>
          </a:xfrm>
        </p:spPr>
        <p:txBody>
          <a:bodyPr/>
          <a:lstStyle/>
          <a:p>
            <a:r>
              <a:rPr lang="en-US" altLang="zh-CN" dirty="0"/>
              <a:t>Y86-64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839180" y="1124369"/>
            <a:ext cx="7922493" cy="5364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8624" y="1145959"/>
            <a:ext cx="2718704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Instruction Code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Function Code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Immediate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逻辑门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多路复用器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ALU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595" y="980440"/>
            <a:ext cx="5471795" cy="1612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10" y="2474595"/>
            <a:ext cx="6047105" cy="1908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4293235"/>
            <a:ext cx="7795895" cy="2367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1025" y="985421"/>
            <a:ext cx="1146995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Hardware Control Language (HCL)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110" y="1400951"/>
            <a:ext cx="4802168" cy="557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HCL Examples: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bool eq = (a&amp;&amp;b)||(!a&amp;&amp;!b)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bool Eq = (A == B)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bool res = A in {item1, item2}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Bit-Level Multiplexor: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bool out = (s&amp;&amp;a)||(!s&amp;&amp;b)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Word Multiplexor: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int Out = [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	s : A;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	1 : B;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];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7272944" y="133873"/>
            <a:ext cx="466012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a, b, s: Bit-Level Representation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A, B: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Word-Level Representation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TextBox 6"/>
          <p:cNvSpPr txBox="1"/>
          <p:nvPr/>
        </p:nvSpPr>
        <p:spPr>
          <a:xfrm>
            <a:off x="6340787" y="1354390"/>
            <a:ext cx="480216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HCL Word-Level Examples: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400866" y="2016265"/>
            <a:ext cx="5184493" cy="44161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1025" y="985421"/>
            <a:ext cx="1146995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Registers &amp; Register Files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8155" y="1304925"/>
            <a:ext cx="7639050" cy="2124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702785"/>
            <a:ext cx="5010150" cy="2438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300" y="2136129"/>
            <a:ext cx="158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register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6300" y="4460320"/>
            <a:ext cx="158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register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file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1025" y="985421"/>
            <a:ext cx="1146995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Memories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2956" y="2207150"/>
            <a:ext cx="158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data memory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2955" y="4531341"/>
            <a:ext cx="1895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instruction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memory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8206" y="1440181"/>
            <a:ext cx="3067050" cy="2333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43" y="4111826"/>
            <a:ext cx="260032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126" y="6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en-US" b="1">
                <a:solidFill>
                  <a:srgbClr val="404040"/>
                </a:solidFill>
                <a:latin typeface="Calibri Light" panose="020F0302020204030204"/>
                <a:ea typeface="Calibri Light" panose="020F0302020204030204"/>
              </a:rPr>
              <a:t>Memory Layout</a:t>
            </a:r>
            <a:endParaRPr lang="en-US" b="1">
              <a:solidFill>
                <a:srgbClr val="404040"/>
              </a:solidFill>
              <a:latin typeface="Calibri Light" panose="020F0302020204030204"/>
              <a:ea typeface="Calibri Light" panose="020F03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101" y="1016042"/>
            <a:ext cx="8880394" cy="58420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916" y="235014"/>
            <a:ext cx="1506501" cy="828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7062" y="64"/>
            <a:ext cx="567583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87" y="6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zh-CN" sz="4400" b="1" i="0" strike="noStrike" spc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可变长栈帧</a:t>
            </a:r>
            <a:endParaRPr lang="zh-CN" sz="4400" b="1" i="0" strike="noStrike" spc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7708" y="1677238"/>
            <a:ext cx="3991576" cy="1968436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1" y="1187312"/>
            <a:ext cx="8485729" cy="56707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7708" y="3766430"/>
            <a:ext cx="4951341" cy="1473200"/>
          </a:xfrm>
          <a:ln w="12700">
            <a:solidFill>
              <a:srgbClr val="000000"/>
            </a:solidFill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%rbp</a:t>
            </a:r>
            <a:r>
              <a:rPr lang="zh-CN" sz="14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作为帧指针的作用：</a:t>
            </a:r>
            <a:endParaRPr lang="zh-CN" sz="140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  <a:p>
            <a:pPr lvl="0"/>
            <a:r>
              <a:rPr lang="zh-CN" sz="14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•</a:t>
            </a:r>
            <a:r>
              <a:rPr lang="en-US" sz="14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zh-CN" sz="14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在整个函数的执行过程中，</a:t>
            </a:r>
            <a:r>
              <a:rPr lang="en-US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%rbp</a:t>
            </a:r>
            <a:r>
              <a:rPr lang="zh-CN" sz="14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始终指向函数栈的顶端（在返回地址和保存被调用者保存寄存器的值的下方）</a:t>
            </a:r>
            <a:endParaRPr lang="zh-CN" sz="140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  <a:p>
            <a:pPr lvl="0"/>
            <a:r>
              <a:rPr lang="zh-CN" sz="14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•</a:t>
            </a:r>
            <a:r>
              <a:rPr lang="en-US" sz="14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zh-CN" sz="14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利用固定长度的局部变量相对于</a:t>
            </a:r>
            <a:r>
              <a:rPr lang="zh-CN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%rbp</a:t>
            </a:r>
            <a:r>
              <a:rPr lang="zh-CN" sz="14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的偏移量来引用它们</a:t>
            </a:r>
            <a:endParaRPr lang="zh-CN" sz="140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  <a:p>
            <a:pPr lvl="0"/>
            <a:r>
              <a:rPr lang="zh-CN" sz="14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•</a:t>
            </a:r>
            <a:r>
              <a:rPr lang="en-US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leave</a:t>
            </a:r>
            <a:r>
              <a:rPr lang="zh-CN" sz="14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指令释放整个栈帧</a:t>
            </a:r>
            <a:endParaRPr lang="zh-CN" sz="140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zh-CN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如何防御堆栈溢出攻击</a:t>
            </a:r>
            <a:endParaRPr lang="zh-CN" b="1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>
            <a:normAutofit/>
          </a:bodyPr>
          <a:lstStyle/>
          <a:p>
            <a:pPr marL="349885" lvl="0" indent="-38862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>
                <a:solidFill>
                  <a:srgbClr val="404040"/>
                </a:solidFill>
                <a:latin typeface="Calibri" panose="020F0502020204030204"/>
                <a:ea typeface="Calibri" panose="020F0502020204030204"/>
              </a:rPr>
              <a:t>fgets</a:t>
            </a:r>
            <a:r>
              <a:rPr lang="zh-CN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规定输入字符串的大小。</a:t>
            </a:r>
            <a:r>
              <a:rPr lang="en-US">
                <a:solidFill>
                  <a:srgbClr val="404040"/>
                </a:solidFill>
                <a:latin typeface="Calibri" panose="020F0502020204030204"/>
                <a:ea typeface="Calibri" panose="020F0502020204030204"/>
              </a:rPr>
              <a:t>gets</a:t>
            </a:r>
            <a:r>
              <a:rPr lang="zh-CN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很不安全！</a:t>
            </a:r>
            <a:endParaRPr lang="zh-CN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9885" lvl="0" indent="-38862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给内存增加可执行权限标记，禁止执行栈上的代码</a:t>
            </a:r>
            <a:endParaRPr lang="zh-CN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9885" lvl="0" indent="-38862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栈偏移量随机化，无法事先确定数据地址</a:t>
            </a:r>
            <a:endParaRPr lang="zh-CN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9885" lvl="0" indent="-38862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堆栈金丝雀：</a:t>
            </a:r>
            <a:r>
              <a:rPr lang="en-US" b="1">
                <a:solidFill>
                  <a:srgbClr val="404040"/>
                </a:solidFill>
                <a:latin typeface="Courier New" panose="02070309020205020404"/>
                <a:ea typeface="Courier New" panose="02070309020205020404"/>
              </a:rPr>
              <a:t>%fs:0x28</a:t>
            </a:r>
            <a:endParaRPr lang="en-US" b="1">
              <a:solidFill>
                <a:srgbClr val="404040"/>
              </a:solidFill>
              <a:latin typeface="Courier New" panose="02070309020205020404"/>
              <a:ea typeface="Courier New" panose="020703090202050204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23" y="64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b="1">
                <a:solidFill>
                  <a:srgbClr val="404040"/>
                </a:solidFill>
                <a:latin typeface="Calibri Light" panose="020F0302020204030204"/>
                <a:ea typeface="Calibri Light" panose="020F0302020204030204"/>
              </a:rPr>
              <a:t>Additional Exercise : Complicated Declaration</a:t>
            </a:r>
            <a:endParaRPr lang="en-US" b="1">
              <a:solidFill>
                <a:srgbClr val="404040"/>
              </a:solidFill>
              <a:latin typeface="Calibri Light" panose="020F0302020204030204"/>
              <a:ea typeface="Calibri Light" panose="020F0302020204030204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682688" y="1118922"/>
          <a:ext cx="10826750" cy="3419856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3505200"/>
                <a:gridCol w="1733550"/>
                <a:gridCol w="5588000"/>
              </a:tblGrid>
              <a:tr h="381000">
                <a:tc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sizeof(A)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What is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A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?</a:t>
                      </a:r>
                      <a:endParaRPr lang="en-US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*A[3]; 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*(A[3]); 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(*A)[3]; 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(*A[3]); 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(*A[3])();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(*A[3])[5];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</a:pP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(*(A[3])())[5];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</a:pP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31012" y="4892104"/>
            <a:ext cx="6096000" cy="558800"/>
          </a:xfrm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Hint:</a:t>
            </a:r>
            <a:endParaRPr lang="en-US" sz="240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955988" y="4993704"/>
          <a:ext cx="6276340" cy="1701673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2730980"/>
                <a:gridCol w="2660775"/>
                <a:gridCol w="884585"/>
              </a:tblGrid>
              <a:tr h="387350"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Operator</a:t>
                      </a:r>
                      <a:endParaRPr lang="en-US" sz="18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Read as</a:t>
                      </a:r>
                      <a:endParaRPr lang="en-US" sz="18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Priority</a:t>
                      </a:r>
                      <a:endParaRPr lang="en-US" sz="18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 X(parameters)</a:t>
                      </a:r>
                      <a:endParaRPr lang="en-US" sz="1800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function returning</a:t>
                      </a:r>
                      <a:r>
                        <a:rPr lang="en-US" sz="1800"/>
                        <a:t> 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 X[N]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array[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N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] of 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*X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pointer to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23" y="64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b="1">
                <a:solidFill>
                  <a:srgbClr val="404040"/>
                </a:solidFill>
                <a:latin typeface="Calibri Light" panose="020F0302020204030204"/>
                <a:ea typeface="Calibri Light" panose="020F0302020204030204"/>
              </a:rPr>
              <a:t>Additional Exercise : Complicated Declaration</a:t>
            </a:r>
            <a:endParaRPr lang="en-US" b="1">
              <a:solidFill>
                <a:srgbClr val="404040"/>
              </a:solidFill>
              <a:latin typeface="Calibri Light" panose="020F0302020204030204"/>
              <a:ea typeface="Calibri Light" panose="020F0302020204030204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682688" y="1118922"/>
          <a:ext cx="10826750" cy="3419856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3505200"/>
                <a:gridCol w="1733550"/>
                <a:gridCol w="5588000"/>
              </a:tblGrid>
              <a:tr h="381000">
                <a:tc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sizeof(A)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What is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A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?</a:t>
                      </a:r>
                      <a:endParaRPr lang="en-US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*A[3]; 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24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array[3] of pointer to int</a:t>
                      </a:r>
                      <a:endParaRPr lang="en-US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*(A[3]); 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24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array[3] of pointer to int</a:t>
                      </a:r>
                      <a:endParaRPr lang="en-US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(*A)[3]; 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8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pointer to array[3] of int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(*A[3]); 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24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array[3] of pointer to int</a:t>
                      </a:r>
                      <a:endParaRPr lang="en-US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(*A[3])();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24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array[3] of pointer to function returning int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(*A[3])[5];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24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array[3] of pointer to array[5] of int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(*(A[3])())[5];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24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array[3] of function returning pointer to array[5] of int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31012" y="4892104"/>
            <a:ext cx="6096000" cy="558800"/>
          </a:xfrm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Hint:</a:t>
            </a:r>
            <a:endParaRPr lang="en-US" sz="240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955988" y="4993704"/>
          <a:ext cx="6276340" cy="1701673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2730980"/>
                <a:gridCol w="2660775"/>
                <a:gridCol w="884585"/>
              </a:tblGrid>
              <a:tr h="387350"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Operator</a:t>
                      </a:r>
                      <a:endParaRPr lang="en-US" sz="18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Read as</a:t>
                      </a:r>
                      <a:endParaRPr lang="en-US" sz="18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Priority</a:t>
                      </a:r>
                      <a:endParaRPr lang="en-US" sz="18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 X(parameters)</a:t>
                      </a:r>
                      <a:endParaRPr lang="en-US" sz="1800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function returning</a:t>
                      </a:r>
                      <a:r>
                        <a:rPr lang="en-US" sz="1800"/>
                        <a:t> 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 X[N]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array[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N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] of 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*X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pointer to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instruction set architecture</a:t>
            </a:r>
            <a:endParaRPr lang="en-US" altLang="zh-CN" dirty="0"/>
          </a:p>
          <a:p>
            <a:r>
              <a:rPr lang="en-US" altLang="zh-CN" dirty="0"/>
              <a:t>a programmer’s manual</a:t>
            </a:r>
            <a:endParaRPr lang="en-US" altLang="zh-CN" dirty="0"/>
          </a:p>
          <a:p>
            <a:r>
              <a:rPr lang="en-US" altLang="zh-CN" dirty="0"/>
              <a:t>does not contain hardware implementations details</a:t>
            </a:r>
            <a:endParaRPr lang="zh-CN" altLang="en-US" dirty="0"/>
          </a:p>
        </p:txBody>
      </p:sp>
      <p:grpSp>
        <p:nvGrpSpPr>
          <p:cNvPr id="4" name="Group 12"/>
          <p:cNvGrpSpPr/>
          <p:nvPr/>
        </p:nvGrpSpPr>
        <p:grpSpPr bwMode="auto">
          <a:xfrm>
            <a:off x="8799616" y="1825625"/>
            <a:ext cx="2743200" cy="4168775"/>
            <a:chOff x="2160" y="864"/>
            <a:chExt cx="1728" cy="262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160" y="1824"/>
              <a:ext cx="1728" cy="22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dirty="0">
                  <a:solidFill>
                    <a:srgbClr val="FFCCFF"/>
                  </a:solidFill>
                </a:rPr>
                <a:t>ISA</a:t>
              </a:r>
              <a:endParaRPr lang="en-US" dirty="0">
                <a:solidFill>
                  <a:srgbClr val="FFCCFF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400" y="1344"/>
              <a:ext cx="672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Compiler</a:t>
              </a:r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072" y="1344"/>
              <a:ext cx="624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OS</a:t>
              </a:r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CPU</a:t>
              </a:r>
              <a:endParaRPr lang="en-US"/>
            </a:p>
            <a:p>
              <a:r>
                <a:rPr lang="en-US"/>
                <a:t>Design</a:t>
              </a:r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Circuit</a:t>
              </a:r>
              <a:endParaRPr lang="en-US"/>
            </a:p>
            <a:p>
              <a:r>
                <a:rPr lang="en-US"/>
                <a:t>Design</a:t>
              </a:r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Chip</a:t>
              </a:r>
              <a:endParaRPr lang="en-US"/>
            </a:p>
            <a:p>
              <a:r>
                <a:rPr lang="en-US"/>
                <a:t>Layout</a:t>
              </a:r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Application</a:t>
              </a:r>
              <a:endParaRPr lang="en-US"/>
            </a:p>
            <a:p>
              <a:r>
                <a:rPr lang="en-US"/>
                <a:t>Program</a:t>
              </a:r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80" y="-243840"/>
            <a:ext cx="5600065" cy="1325880"/>
          </a:xfrm>
        </p:spPr>
        <p:txBody>
          <a:bodyPr>
            <a:normAutofit/>
          </a:bodyPr>
          <a:lstStyle/>
          <a:p>
            <a:r>
              <a:rPr lang="en-US" altLang="zh-CN" dirty="0"/>
              <a:t>RISC&amp;CISC</a:t>
            </a:r>
            <a:endParaRPr lang="en-US" altLang="zh-CN" dirty="0"/>
          </a:p>
        </p:txBody>
      </p:sp>
      <p:graphicFrame>
        <p:nvGraphicFramePr>
          <p:cNvPr id="18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37144" y="947736"/>
          <a:ext cx="8701676" cy="32137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50838"/>
                <a:gridCol w="4350838"/>
              </a:tblGrid>
              <a:tr h="37270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CISC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RISC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270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Multiple formats for specifying operands.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Simple addressing formats.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6585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Arithmetic and logical operations can be applied to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both memory and register </a:t>
                      </a:r>
                      <a:r>
                        <a:rPr lang="en-US" altLang="zh-CN" sz="1600" dirty="0"/>
                        <a:t>operands.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Arithmetic and logical operations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only use register </a:t>
                      </a:r>
                      <a:r>
                        <a:rPr lang="en-US" altLang="zh-CN" sz="1600" dirty="0"/>
                        <a:t>operands. Memory referencing is only allowed by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load instructions</a:t>
                      </a:r>
                      <a:r>
                        <a:rPr lang="en-US" altLang="zh-CN" sz="1600" dirty="0"/>
                        <a:t>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6928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Implementation artifacts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hidden</a:t>
                      </a:r>
                      <a:r>
                        <a:rPr lang="en-US" altLang="zh-CN" sz="1600" dirty="0"/>
                        <a:t> from machine-level programs.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Implementation artifacts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exposed</a:t>
                      </a:r>
                      <a:r>
                        <a:rPr lang="en-US" altLang="zh-CN" sz="1600" dirty="0"/>
                        <a:t> to machine-level programs.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2703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Condition codes.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No condition codes.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2703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Stack-intensive</a:t>
                      </a:r>
                      <a:r>
                        <a:rPr lang="en-US" altLang="zh-CN" sz="1600" dirty="0"/>
                        <a:t> procedure linkage.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Register-intensive</a:t>
                      </a:r>
                      <a:r>
                        <a:rPr lang="en-US" altLang="zh-CN" sz="1600" dirty="0"/>
                        <a:t> procedure linkage. 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70820" y="4263390"/>
          <a:ext cx="10668000" cy="25946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334000"/>
                <a:gridCol w="5334000"/>
              </a:tblGrid>
              <a:tr h="44767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CISC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RISC</a:t>
                      </a:r>
                      <a:endParaRPr lang="en-US" altLang="zh-CN" sz="1600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Easy for compiler.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Need support of advanced compiler.</a:t>
                      </a:r>
                      <a:endParaRPr lang="en-US" altLang="zh-CN" sz="1600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Fewer code bytes.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More code bytes.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More friendly to assembly code programmer.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Less friendly to assembly code programmer.</a:t>
                      </a:r>
                      <a:endParaRPr lang="en-US" altLang="zh-CN" sz="1600" dirty="0"/>
                    </a:p>
                  </a:txBody>
                  <a:tcPr/>
                </a:tc>
              </a:tr>
              <a:tr h="80391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Currently dominates markets of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PC processors and server processors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Currently dominates markets of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embedded processors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112083a-3d83-4112-b663-03f9b7acce7b}"/>
  <p:tag name="TABLE_ENDDRAG_ORIGIN_RECT" val="768*231"/>
  <p:tag name="TABLE_ENDDRAG_RECT" val="111*77*768*231"/>
</p:tagLst>
</file>

<file path=ppt/tags/tag2.xml><?xml version="1.0" encoding="utf-8"?>
<p:tagLst xmlns:p="http://schemas.openxmlformats.org/presentationml/2006/main">
  <p:tag name="KSO_WM_UNIT_TABLE_BEAUTIFY" val="smartTable{268a246c-a719-405d-aa8c-50bbe0613f1a}"/>
  <p:tag name="TABLE_ENDDRAG_ORIGIN_RECT" val="840*143"/>
  <p:tag name="TABLE_ENDDRAG_RECT" val="71*360*840*143"/>
</p:tagLst>
</file>

<file path=ppt/tags/tag3.xml><?xml version="1.0" encoding="utf-8"?>
<p:tagLst xmlns:p="http://schemas.openxmlformats.org/presentationml/2006/main">
  <p:tag name="KSO_WM_UNIT_PLACING_PICTURE_USER_VIEWPORT" val="{&quot;height&quot;:8448.281889763779,&quot;width&quot;:12476.366929133857}"/>
</p:tagLst>
</file>

<file path=ppt/tags/tag4.xml><?xml version="1.0" encoding="utf-8"?>
<p:tagLst xmlns:p="http://schemas.openxmlformats.org/presentationml/2006/main">
  <p:tag name="COMMONDATA" val="eyJoZGlkIjoiOTFiOThkZmFlY2RiMDE3ODVmYzEwYzYxYjQ4YjM5O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2636</Words>
  <Application>WPS 演示</Application>
  <PresentationFormat>宽屏</PresentationFormat>
  <Paragraphs>271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 Light</vt:lpstr>
      <vt:lpstr>Courier New</vt:lpstr>
      <vt:lpstr>Calibri</vt:lpstr>
      <vt:lpstr>Arial Unicode MS</vt:lpstr>
      <vt:lpstr>Office 主题​​</vt:lpstr>
      <vt:lpstr>1_Office 主题​​</vt:lpstr>
      <vt:lpstr>Processor Arch: ISA&amp;Logic</vt:lpstr>
      <vt:lpstr>Memory Layout</vt:lpstr>
      <vt:lpstr>PowerPoint 演示文稿</vt:lpstr>
      <vt:lpstr>可变长栈帧</vt:lpstr>
      <vt:lpstr>如何防御堆栈溢出攻击</vt:lpstr>
      <vt:lpstr>Additional Exercise : Complicated Declaration</vt:lpstr>
      <vt:lpstr>Additional Exercise : Complicated Declaration</vt:lpstr>
      <vt:lpstr>ISA</vt:lpstr>
      <vt:lpstr>RISC&amp;CISC</vt:lpstr>
      <vt:lpstr>RISC&amp;CISC</vt:lpstr>
      <vt:lpstr>Y86-64</vt:lpstr>
      <vt:lpstr>Y86-64</vt:lpstr>
      <vt:lpstr>HCL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Prog: Advanced_x000d_Processor Arch: ISA&amp;Logic</dc:title>
  <dc:creator/>
  <cp:lastModifiedBy>昵称</cp:lastModifiedBy>
  <cp:revision>10</cp:revision>
  <dcterms:created xsi:type="dcterms:W3CDTF">2022-10-09T14:15:00Z</dcterms:created>
  <dcterms:modified xsi:type="dcterms:W3CDTF">2022-10-12T09:10:07Z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4AA5B7CF522F4242AB552F94ED6FD5E6</vt:lpwstr>
  </property>
  <property fmtid="{D5CDD505-2E9C-101B-9397-08002B2CF9AE}" pid="3" name="KSOProductBuildVer">
    <vt:lpwstr>2052-11.1.0.12358</vt:lpwstr>
  </property>
</Properties>
</file>