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3"/>
    <p:sldId id="258" r:id="rId4"/>
    <p:sldId id="257" r:id="rId5"/>
    <p:sldId id="264" r:id="rId6"/>
    <p:sldId id="270" r:id="rId7"/>
    <p:sldId id="265" r:id="rId8"/>
    <p:sldId id="313"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92"/>
        <p:guide pos="3919"/>
        <p:guide pos="7508"/>
        <p:guide pos="287"/>
        <p:guide orient="horz" pos="255"/>
        <p:guide orient="horz" pos="216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1.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panose="020B0503020204020204" charset="-122"/>
                <a:ea typeface="微软雅黑" panose="020B0503020204020204" charset="-122"/>
                <a:cs typeface="微软雅黑" panose="020B0503020204020204" charset="-122"/>
              </a:rPr>
              <a:t>计算机系统导论</a:t>
            </a:r>
            <a:r>
              <a:rPr lang="en-US" altLang="zh-CN" sz="6000" b="1">
                <a:solidFill>
                  <a:schemeClr val="bg1"/>
                </a:solidFill>
                <a:latin typeface="微软雅黑" panose="020B0503020204020204" charset="-122"/>
                <a:ea typeface="微软雅黑" panose="020B0503020204020204" charset="-122"/>
                <a:cs typeface="微软雅黑" panose="020B0503020204020204" charset="-122"/>
              </a:rPr>
              <a:t> </a:t>
            </a:r>
            <a:r>
              <a:rPr lang="zh-CN" altLang="en-US" sz="6000" b="1">
                <a:solidFill>
                  <a:schemeClr val="bg1"/>
                </a:solidFill>
                <a:latin typeface="微软雅黑" panose="020B0503020204020204" charset="-122"/>
                <a:ea typeface="微软雅黑" panose="020B0503020204020204" charset="-122"/>
                <a:cs typeface="微软雅黑" panose="020B0503020204020204" charset="-122"/>
              </a:rPr>
              <a:t>小班课</a:t>
            </a:r>
            <a:endParaRPr lang="zh-CN" altLang="en-US" sz="60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panose="020B0503020204020204" charset="-122"/>
                <a:ea typeface="微软雅黑" panose="020B0503020204020204" charset="-122"/>
                <a:cs typeface="微软雅黑" panose="020B0503020204020204" charset="-122"/>
              </a:rPr>
              <a:t>Introduction to Computer System</a:t>
            </a:r>
            <a:endParaRPr lang="en-US" sz="3600" i="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107440" cy="368300"/>
          </a:xfrm>
          <a:prstGeom prst="rect">
            <a:avLst/>
          </a:prstGeom>
          <a:noFill/>
        </p:spPr>
        <p:txBody>
          <a:bodyPr wrap="none" rtlCol="0">
            <a:spAutoFit/>
          </a:bodyPr>
          <a:p>
            <a:r>
              <a:rPr lang="en-US">
                <a:solidFill>
                  <a:schemeClr val="bg1"/>
                </a:solidFill>
              </a:rPr>
              <a:t>2022.11.2</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335530"/>
          </a:xfrm>
          <a:prstGeom prst="rect">
            <a:avLst/>
          </a:prstGeom>
          <a:noFill/>
        </p:spPr>
        <p:txBody>
          <a:bodyPr wrap="square" rtlCol="0">
            <a:spAutoFit/>
          </a:bodyPr>
          <a:p>
            <a:pPr fontAlgn="auto">
              <a:lnSpc>
                <a:spcPts val="2500"/>
              </a:lnSpc>
            </a:pPr>
            <a:r>
              <a:rPr lang="zh-CN" altLang="en-US" sz="2000"/>
              <a:t>第</a:t>
            </a:r>
            <a:r>
              <a:rPr lang="en-US" altLang="zh-CN" sz="2000"/>
              <a:t>4</a:t>
            </a:r>
            <a:r>
              <a:rPr lang="zh-CN" altLang="en-US" sz="2000"/>
              <a:t>题：</a:t>
            </a:r>
            <a:endParaRPr lang="zh-CN" altLang="en-US" sz="2000"/>
          </a:p>
          <a:p>
            <a:pPr fontAlgn="auto">
              <a:lnSpc>
                <a:spcPts val="2500"/>
              </a:lnSpc>
            </a:pPr>
            <a:r>
              <a:rPr lang="zh-CN" altLang="en-US" sz="2000"/>
              <a:t>本题有</a:t>
            </a:r>
            <a:r>
              <a:rPr lang="en-US" altLang="zh-CN" sz="2000"/>
              <a:t>1</a:t>
            </a:r>
            <a:r>
              <a:rPr lang="zh-CN" altLang="en-US" sz="2000"/>
              <a:t>人选错，答案选</a:t>
            </a:r>
            <a:r>
              <a:rPr lang="en-US" altLang="zh-CN" sz="2000"/>
              <a:t>B</a:t>
            </a:r>
            <a:r>
              <a:rPr lang="zh-CN" altLang="en-US" sz="2000"/>
              <a:t>。</a:t>
            </a:r>
            <a:endParaRPr lang="zh-CN" altLang="en-US" sz="2000"/>
          </a:p>
          <a:p>
            <a:pPr fontAlgn="auto">
              <a:lnSpc>
                <a:spcPts val="2500"/>
              </a:lnSpc>
            </a:pPr>
            <a:r>
              <a:rPr lang="en-US" altLang="zh-CN" sz="2000"/>
              <a:t>A</a:t>
            </a:r>
            <a:r>
              <a:rPr lang="zh-CN" altLang="en-US" sz="2000"/>
              <a:t>选项</a:t>
            </a:r>
            <a:r>
              <a:rPr lang="en-US" altLang="zh-CN" sz="2000"/>
              <a:t>sizeof</a:t>
            </a:r>
            <a:r>
              <a:rPr lang="zh-CN" altLang="en-US" sz="2000"/>
              <a:t>是</a:t>
            </a:r>
            <a:r>
              <a:rPr lang="en-US" altLang="zh-CN" sz="2000"/>
              <a:t>unsigned</a:t>
            </a:r>
            <a:r>
              <a:rPr lang="zh-CN" altLang="en-US" sz="2000"/>
              <a:t>，所以不可能出现</a:t>
            </a:r>
            <a:r>
              <a:rPr lang="en-US" altLang="zh-CN" sz="2000"/>
              <a:t>&lt;0</a:t>
            </a:r>
            <a:endParaRPr lang="en-US" altLang="zh-CN" sz="2000"/>
          </a:p>
          <a:p>
            <a:pPr fontAlgn="auto">
              <a:lnSpc>
                <a:spcPts val="2500"/>
              </a:lnSpc>
            </a:pPr>
            <a:r>
              <a:rPr lang="en-US" altLang="zh-CN" sz="2000"/>
              <a:t>B</a:t>
            </a:r>
            <a:r>
              <a:rPr lang="zh-CN" altLang="en-US" sz="2000"/>
              <a:t>选项正确，对一个数</a:t>
            </a:r>
            <a:r>
              <a:rPr lang="en-US" altLang="zh-CN" sz="2000"/>
              <a:t>xxx...xxxy</a:t>
            </a:r>
            <a:r>
              <a:rPr lang="zh-CN" altLang="en-US" sz="2000"/>
              <a:t>（</a:t>
            </a:r>
            <a:r>
              <a:rPr lang="en-US" altLang="zh-CN" sz="2000"/>
              <a:t>y</a:t>
            </a:r>
            <a:r>
              <a:rPr lang="zh-CN" altLang="en-US" sz="2000"/>
              <a:t>为最低位）先右移再左移的结果就是</a:t>
            </a:r>
            <a:r>
              <a:rPr lang="en-US" altLang="zh-CN" sz="2000"/>
              <a:t>xxx...xxx0</a:t>
            </a:r>
            <a:r>
              <a:rPr lang="zh-CN" altLang="en-US" sz="2000"/>
              <a:t>，而这个数的大小是</a:t>
            </a:r>
            <a:r>
              <a:rPr lang="en-US" altLang="zh-CN" sz="2000"/>
              <a:t>(-1)^x*2^31+...+y*2^0</a:t>
            </a:r>
            <a:r>
              <a:rPr lang="zh-CN" altLang="en-US" sz="2000"/>
              <a:t>，移位后最后加的一项没有了，所以无论如何是</a:t>
            </a:r>
            <a:r>
              <a:rPr lang="en-US" altLang="zh-CN" sz="2000"/>
              <a:t>&lt;=</a:t>
            </a:r>
            <a:endParaRPr lang="en-US" altLang="zh-CN" sz="2000"/>
          </a:p>
          <a:p>
            <a:pPr fontAlgn="auto">
              <a:lnSpc>
                <a:spcPts val="2500"/>
              </a:lnSpc>
            </a:pPr>
            <a:r>
              <a:rPr lang="en-US" altLang="zh-CN" sz="2000"/>
              <a:t>C</a:t>
            </a:r>
            <a:r>
              <a:rPr lang="zh-CN" altLang="en-US" sz="2000"/>
              <a:t>选项考虑负数即可</a:t>
            </a:r>
            <a:endParaRPr lang="zh-CN" altLang="en-US" sz="2000"/>
          </a:p>
          <a:p>
            <a:pPr fontAlgn="auto">
              <a:lnSpc>
                <a:spcPts val="2500"/>
              </a:lnSpc>
            </a:pPr>
            <a:r>
              <a:rPr lang="en-US" altLang="zh-CN" sz="2000"/>
              <a:t>D</a:t>
            </a:r>
            <a:r>
              <a:rPr lang="zh-CN" altLang="en-US" sz="2000"/>
              <a:t>选项双精浮点</a:t>
            </a:r>
            <a:r>
              <a:rPr lang="en-US" altLang="zh-CN" sz="2000"/>
              <a:t>bias</a:t>
            </a:r>
            <a:r>
              <a:rPr lang="zh-CN" altLang="en-US" sz="2000"/>
              <a:t>是</a:t>
            </a:r>
            <a:r>
              <a:rPr lang="en-US" altLang="zh-CN" sz="2000"/>
              <a:t>1023</a:t>
            </a:r>
            <a:r>
              <a:rPr lang="zh-CN" altLang="en-US" sz="2000"/>
              <a:t>，不是</a:t>
            </a:r>
            <a:r>
              <a:rPr lang="en-US" altLang="zh-CN" sz="2000"/>
              <a:t>127</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335530"/>
          </a:xfrm>
          <a:prstGeom prst="rect">
            <a:avLst/>
          </a:prstGeom>
          <a:noFill/>
        </p:spPr>
        <p:txBody>
          <a:bodyPr wrap="square" rtlCol="0">
            <a:spAutoFit/>
          </a:bodyPr>
          <a:p>
            <a:pPr fontAlgn="auto">
              <a:lnSpc>
                <a:spcPts val="2500"/>
              </a:lnSpc>
            </a:pPr>
            <a:r>
              <a:rPr lang="zh-CN" altLang="en-US" sz="2000"/>
              <a:t>第</a:t>
            </a:r>
            <a:r>
              <a:rPr lang="en-US" altLang="zh-CN" sz="2000"/>
              <a:t>5</a:t>
            </a:r>
            <a:r>
              <a:rPr lang="zh-CN" altLang="en-US" sz="2000"/>
              <a:t>题：</a:t>
            </a:r>
            <a:endParaRPr lang="zh-CN" altLang="en-US" sz="2000"/>
          </a:p>
          <a:p>
            <a:pPr fontAlgn="auto">
              <a:lnSpc>
                <a:spcPts val="2500"/>
              </a:lnSpc>
            </a:pPr>
            <a:r>
              <a:rPr lang="zh-CN" sz="2000"/>
              <a:t>答案选</a:t>
            </a:r>
            <a:r>
              <a:rPr lang="en-US" altLang="zh-CN" sz="2000"/>
              <a:t>C</a:t>
            </a:r>
            <a:r>
              <a:rPr lang="zh-CN" altLang="en-US" sz="2000"/>
              <a:t>，</a:t>
            </a:r>
            <a:r>
              <a:rPr lang="zh-CN" sz="2000"/>
              <a:t>本题题目有误，目前是只有选</a:t>
            </a:r>
            <a:r>
              <a:rPr lang="en-US" altLang="zh-CN" sz="2000"/>
              <a:t>C</a:t>
            </a:r>
            <a:r>
              <a:rPr lang="zh-CN" altLang="en-US" sz="2000"/>
              <a:t>和不选的同学给分，但</a:t>
            </a:r>
            <a:r>
              <a:rPr lang="zh-CN" sz="2000"/>
              <a:t>我个人认为应该都给分（或者只给那些写无的同学分）</a:t>
            </a:r>
            <a:endParaRPr lang="zh-CN" sz="2000"/>
          </a:p>
          <a:p>
            <a:pPr fontAlgn="auto">
              <a:lnSpc>
                <a:spcPts val="2500"/>
              </a:lnSpc>
            </a:pPr>
            <a:r>
              <a:rPr lang="en-US" altLang="zh-CN" sz="2000"/>
              <a:t>sh1=0x3332,sh2=0x3430</a:t>
            </a:r>
            <a:r>
              <a:rPr lang="zh-CN" altLang="en-US" sz="2000"/>
              <a:t>（注意小端法），那么</a:t>
            </a:r>
            <a:r>
              <a:rPr lang="en-US" altLang="zh-CN" sz="2000"/>
              <a:t>sh2-sh1&gt;0</a:t>
            </a:r>
            <a:r>
              <a:rPr lang="zh-CN" altLang="en-US" sz="2000"/>
              <a:t>，</a:t>
            </a:r>
            <a:r>
              <a:rPr lang="en-US" altLang="zh-CN" sz="2000"/>
              <a:t>A</a:t>
            </a:r>
            <a:r>
              <a:rPr lang="zh-CN" altLang="en-US" sz="2000"/>
              <a:t>选项错误</a:t>
            </a:r>
            <a:endParaRPr lang="zh-CN" altLang="en-US" sz="2000"/>
          </a:p>
          <a:p>
            <a:pPr fontAlgn="auto">
              <a:lnSpc>
                <a:spcPts val="2500"/>
              </a:lnSpc>
            </a:pPr>
            <a:r>
              <a:rPr lang="en-US" altLang="zh-CN" sz="2000"/>
              <a:t>B</a:t>
            </a:r>
            <a:r>
              <a:rPr lang="zh-CN" altLang="en-US" sz="2000"/>
              <a:t>选项对字符串而言就是其在内存中的顺序，就是正常的</a:t>
            </a:r>
            <a:r>
              <a:rPr lang="en-US" altLang="zh-CN" sz="2000"/>
              <a:t>20233204</a:t>
            </a:r>
            <a:endParaRPr lang="en-US" altLang="zh-CN" sz="2000"/>
          </a:p>
          <a:p>
            <a:pPr fontAlgn="auto">
              <a:lnSpc>
                <a:spcPts val="2500"/>
              </a:lnSpc>
            </a:pPr>
            <a:r>
              <a:rPr lang="en-US" altLang="zh-CN" sz="2000"/>
              <a:t>C</a:t>
            </a:r>
            <a:r>
              <a:rPr lang="zh-CN" altLang="en-US" sz="2000"/>
              <a:t>选项不正确，因为执行完这个语句后内存中的值变成了</a:t>
            </a:r>
            <a:r>
              <a:rPr lang="en-US" altLang="zh-CN" sz="2000"/>
              <a:t>32 30 31 35 00 00 30 34</a:t>
            </a:r>
            <a:r>
              <a:rPr lang="zh-CN" altLang="en-US" sz="2000"/>
              <a:t>，字符串遇到</a:t>
            </a:r>
            <a:r>
              <a:rPr lang="en-US" altLang="zh-CN" sz="2000"/>
              <a:t>00</a:t>
            </a:r>
            <a:r>
              <a:rPr lang="zh-CN" altLang="en-US" sz="2000"/>
              <a:t>会结尾，所以输出的应该是</a:t>
            </a:r>
            <a:r>
              <a:rPr lang="en-US" altLang="zh-CN" sz="2000"/>
              <a:t>2015</a:t>
            </a:r>
            <a:r>
              <a:rPr lang="zh-CN" altLang="en-US" sz="2000"/>
              <a:t>而不是</a:t>
            </a:r>
            <a:r>
              <a:rPr lang="en-US" altLang="zh-CN" sz="2000"/>
              <a:t>20150004</a:t>
            </a:r>
            <a:r>
              <a:rPr lang="zh-CN" altLang="en-US" sz="2000"/>
              <a:t>，因此</a:t>
            </a:r>
            <a:r>
              <a:rPr lang="en-US" altLang="zh-CN" sz="2000"/>
              <a:t>D</a:t>
            </a:r>
            <a:r>
              <a:rPr lang="zh-CN" altLang="en-US" sz="2000"/>
              <a:t>选项也不正确</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014855"/>
          </a:xfrm>
          <a:prstGeom prst="rect">
            <a:avLst/>
          </a:prstGeom>
          <a:noFill/>
        </p:spPr>
        <p:txBody>
          <a:bodyPr wrap="square" rtlCol="0">
            <a:spAutoFit/>
          </a:bodyPr>
          <a:p>
            <a:pPr fontAlgn="auto">
              <a:lnSpc>
                <a:spcPts val="2500"/>
              </a:lnSpc>
            </a:pPr>
            <a:r>
              <a:rPr lang="zh-CN" altLang="en-US" sz="2000"/>
              <a:t>第</a:t>
            </a:r>
            <a:r>
              <a:rPr lang="en-US" altLang="zh-CN" sz="2000"/>
              <a:t>6</a:t>
            </a:r>
            <a:r>
              <a:rPr lang="zh-CN" altLang="en-US" sz="2000"/>
              <a:t>题：</a:t>
            </a:r>
            <a:endParaRPr lang="zh-CN" altLang="en-US" sz="2000"/>
          </a:p>
          <a:p>
            <a:pPr fontAlgn="auto">
              <a:lnSpc>
                <a:spcPts val="2500"/>
              </a:lnSpc>
            </a:pPr>
            <a:r>
              <a:rPr lang="zh-CN" altLang="en-US" sz="2000"/>
              <a:t>本题有</a:t>
            </a:r>
            <a:r>
              <a:rPr lang="en-US" altLang="zh-CN" sz="2000"/>
              <a:t>8</a:t>
            </a:r>
            <a:r>
              <a:rPr lang="zh-CN" altLang="en-US" sz="2000"/>
              <a:t>人选错，答案选</a:t>
            </a:r>
            <a:r>
              <a:rPr lang="en-US" altLang="zh-CN" sz="2000"/>
              <a:t>D</a:t>
            </a:r>
            <a:r>
              <a:rPr lang="zh-CN" altLang="en-US" sz="2000"/>
              <a:t>。</a:t>
            </a:r>
            <a:endParaRPr lang="zh-CN" altLang="en-US" sz="2000"/>
          </a:p>
          <a:p>
            <a:pPr fontAlgn="auto">
              <a:lnSpc>
                <a:spcPts val="2500"/>
              </a:lnSpc>
            </a:pPr>
            <a:r>
              <a:rPr lang="en-US" altLang="zh-CN" sz="2000"/>
              <a:t>A</a:t>
            </a:r>
            <a:r>
              <a:rPr lang="zh-CN" altLang="en-US" sz="2000"/>
              <a:t>选项目的操作数不能是立即数</a:t>
            </a:r>
            <a:endParaRPr lang="zh-CN" altLang="en-US" sz="2000"/>
          </a:p>
          <a:p>
            <a:pPr fontAlgn="auto">
              <a:lnSpc>
                <a:spcPts val="2500"/>
              </a:lnSpc>
            </a:pPr>
            <a:r>
              <a:rPr lang="en-US" altLang="zh-CN" sz="2000"/>
              <a:t>B</a:t>
            </a:r>
            <a:r>
              <a:rPr lang="zh-CN" altLang="en-US" sz="2000"/>
              <a:t>长度不对，</a:t>
            </a:r>
            <a:r>
              <a:rPr lang="en-US" altLang="zh-CN" sz="2000"/>
              <a:t>l</a:t>
            </a:r>
            <a:r>
              <a:rPr lang="zh-CN" altLang="en-US" sz="2000"/>
              <a:t>是</a:t>
            </a:r>
            <a:r>
              <a:rPr lang="en-US" altLang="zh-CN" sz="2000"/>
              <a:t>32</a:t>
            </a:r>
            <a:r>
              <a:rPr lang="zh-CN" altLang="en-US" sz="2000"/>
              <a:t>位后缀，</a:t>
            </a:r>
            <a:r>
              <a:rPr lang="en-US" altLang="zh-CN" sz="2000"/>
              <a:t>%rax</a:t>
            </a:r>
            <a:r>
              <a:rPr lang="zh-CN" altLang="en-US" sz="2000"/>
              <a:t>是</a:t>
            </a:r>
            <a:r>
              <a:rPr lang="en-US" altLang="zh-CN" sz="2000"/>
              <a:t>64</a:t>
            </a:r>
            <a:r>
              <a:rPr lang="zh-CN" altLang="en-US" sz="2000"/>
              <a:t>位</a:t>
            </a:r>
            <a:endParaRPr lang="zh-CN" altLang="en-US" sz="2000"/>
          </a:p>
          <a:p>
            <a:pPr fontAlgn="auto">
              <a:lnSpc>
                <a:spcPts val="2500"/>
              </a:lnSpc>
            </a:pPr>
            <a:r>
              <a:rPr lang="en-US" altLang="zh-CN" sz="2000"/>
              <a:t>C</a:t>
            </a:r>
            <a:r>
              <a:rPr lang="zh-CN" altLang="en-US" sz="2000">
                <a:sym typeface="+mn-ea"/>
              </a:rPr>
              <a:t>选项没有</a:t>
            </a:r>
            <a:r>
              <a:rPr lang="en-US" altLang="zh-CN" sz="2000">
                <a:sym typeface="+mn-ea"/>
              </a:rPr>
              <a:t>%sl</a:t>
            </a:r>
            <a:r>
              <a:rPr lang="zh-CN" altLang="en-US" sz="2000">
                <a:sym typeface="+mn-ea"/>
              </a:rPr>
              <a:t>这个寄存器，只有</a:t>
            </a:r>
            <a:r>
              <a:rPr lang="en-US" altLang="zh-CN" sz="2000">
                <a:sym typeface="+mn-ea"/>
              </a:rPr>
              <a:t>%sil</a:t>
            </a:r>
            <a:r>
              <a:rPr lang="zh-CN" altLang="en-US" sz="2000">
                <a:sym typeface="+mn-ea"/>
              </a:rPr>
              <a:t>（</a:t>
            </a:r>
            <a:r>
              <a:rPr lang="en-US" altLang="zh-CN" sz="2000">
                <a:sym typeface="+mn-ea"/>
              </a:rPr>
              <a:t>trick:</a:t>
            </a:r>
            <a:r>
              <a:rPr lang="zh-CN" altLang="en-US" sz="2000">
                <a:sym typeface="+mn-ea"/>
              </a:rPr>
              <a:t>这个如果不知道可以看后面第</a:t>
            </a:r>
            <a:r>
              <a:rPr lang="en-US" altLang="zh-CN" sz="2000">
                <a:sym typeface="+mn-ea"/>
              </a:rPr>
              <a:t>8</a:t>
            </a:r>
            <a:r>
              <a:rPr lang="zh-CN" altLang="en-US" sz="2000">
                <a:sym typeface="+mn-ea"/>
              </a:rPr>
              <a:t>题）</a:t>
            </a:r>
            <a:endParaRPr lang="zh-CN" altLang="en-US" sz="2000"/>
          </a:p>
          <a:p>
            <a:pPr fontAlgn="auto">
              <a:lnSpc>
                <a:spcPts val="2500"/>
              </a:lnSpc>
            </a:pPr>
            <a:r>
              <a:rPr lang="en-US" altLang="zh-CN" sz="2000"/>
              <a:t>D</a:t>
            </a:r>
            <a:r>
              <a:rPr lang="zh-CN" altLang="en-US" sz="2000"/>
              <a:t>选项</a:t>
            </a:r>
            <a:r>
              <a:rPr lang="zh-CN" sz="2000"/>
              <a:t>正确</a:t>
            </a:r>
            <a:endParaRPr 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052830"/>
          </a:xfrm>
          <a:prstGeom prst="rect">
            <a:avLst/>
          </a:prstGeom>
          <a:noFill/>
        </p:spPr>
        <p:txBody>
          <a:bodyPr wrap="square" rtlCol="0">
            <a:spAutoFit/>
          </a:bodyPr>
          <a:p>
            <a:pPr fontAlgn="auto">
              <a:lnSpc>
                <a:spcPts val="2500"/>
              </a:lnSpc>
            </a:pPr>
            <a:r>
              <a:rPr lang="zh-CN" altLang="en-US" sz="2000"/>
              <a:t>第</a:t>
            </a:r>
            <a:r>
              <a:rPr lang="en-US" altLang="zh-CN" sz="2000"/>
              <a:t>7</a:t>
            </a:r>
            <a:r>
              <a:rPr lang="zh-CN" altLang="en-US" sz="2000"/>
              <a:t>题：</a:t>
            </a:r>
            <a:endParaRPr lang="zh-CN" altLang="en-US" sz="2000"/>
          </a:p>
          <a:p>
            <a:pPr fontAlgn="auto">
              <a:lnSpc>
                <a:spcPts val="2500"/>
              </a:lnSpc>
            </a:pPr>
            <a:r>
              <a:rPr lang="zh-CN" altLang="en-US" sz="2000"/>
              <a:t>本题有</a:t>
            </a:r>
            <a:r>
              <a:rPr lang="en-US" altLang="zh-CN" sz="2000"/>
              <a:t>0</a:t>
            </a:r>
            <a:r>
              <a:rPr lang="zh-CN" altLang="en-US" sz="2000"/>
              <a:t>人选错，答案选</a:t>
            </a:r>
            <a:r>
              <a:rPr lang="en-US" altLang="zh-CN" sz="2000"/>
              <a:t>B</a:t>
            </a:r>
            <a:r>
              <a:rPr lang="zh-CN" altLang="en-US" sz="2000"/>
              <a:t>。</a:t>
            </a:r>
            <a:endParaRPr lang="zh-CN" altLang="en-US" sz="2000"/>
          </a:p>
          <a:p>
            <a:pPr fontAlgn="auto">
              <a:lnSpc>
                <a:spcPts val="2500"/>
              </a:lnSpc>
            </a:pPr>
            <a:endParaRPr 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335530"/>
          </a:xfrm>
          <a:prstGeom prst="rect">
            <a:avLst/>
          </a:prstGeom>
          <a:noFill/>
        </p:spPr>
        <p:txBody>
          <a:bodyPr wrap="square" rtlCol="0">
            <a:spAutoFit/>
          </a:bodyPr>
          <a:p>
            <a:pPr fontAlgn="auto">
              <a:lnSpc>
                <a:spcPts val="2500"/>
              </a:lnSpc>
            </a:pPr>
            <a:r>
              <a:rPr lang="zh-CN" altLang="en-US" sz="2000"/>
              <a:t>第</a:t>
            </a:r>
            <a:r>
              <a:rPr lang="en-US" altLang="zh-CN" sz="2000"/>
              <a:t>8</a:t>
            </a:r>
            <a:r>
              <a:rPr lang="zh-CN" altLang="en-US" sz="2000"/>
              <a:t>题：</a:t>
            </a:r>
            <a:endParaRPr lang="zh-CN" altLang="en-US" sz="2000"/>
          </a:p>
          <a:p>
            <a:pPr fontAlgn="auto">
              <a:lnSpc>
                <a:spcPts val="2500"/>
              </a:lnSpc>
            </a:pPr>
            <a:r>
              <a:rPr lang="zh-CN" altLang="en-US" sz="2000"/>
              <a:t>本题有</a:t>
            </a:r>
            <a:r>
              <a:rPr lang="en-US" altLang="zh-CN" sz="2000"/>
              <a:t>4</a:t>
            </a:r>
            <a:r>
              <a:rPr lang="zh-CN" altLang="en-US" sz="2000"/>
              <a:t>人选错，答案选</a:t>
            </a:r>
            <a:r>
              <a:rPr lang="en-US" altLang="zh-CN" sz="2000"/>
              <a:t>B</a:t>
            </a:r>
            <a:r>
              <a:rPr lang="zh-CN" altLang="en-US" sz="2000"/>
              <a:t>。</a:t>
            </a:r>
            <a:endParaRPr lang="zh-CN" altLang="en-US" sz="2000"/>
          </a:p>
          <a:p>
            <a:pPr fontAlgn="auto">
              <a:lnSpc>
                <a:spcPts val="2500"/>
              </a:lnSpc>
            </a:pPr>
            <a:r>
              <a:rPr lang="en-US" altLang="zh-CN" sz="2000"/>
              <a:t>A</a:t>
            </a:r>
            <a:r>
              <a:rPr lang="zh-CN" altLang="en-US" sz="2000"/>
              <a:t>选项后缀为</a:t>
            </a:r>
            <a:r>
              <a:rPr lang="en-US" altLang="zh-CN" sz="2000"/>
              <a:t>l</a:t>
            </a:r>
            <a:r>
              <a:rPr lang="zh-CN" altLang="en-US" sz="2000"/>
              <a:t>说明是</a:t>
            </a:r>
            <a:r>
              <a:rPr lang="en-US" altLang="zh-CN" sz="2000"/>
              <a:t>32</a:t>
            </a:r>
            <a:r>
              <a:rPr lang="zh-CN" altLang="en-US" sz="2000"/>
              <a:t>位，因此不能对应</a:t>
            </a:r>
            <a:r>
              <a:rPr lang="en-US" altLang="zh-CN" sz="2000"/>
              <a:t>long</a:t>
            </a:r>
            <a:r>
              <a:rPr lang="zh-CN" altLang="en-US" sz="2000"/>
              <a:t>（题目不很严谨，应该明确是</a:t>
            </a:r>
            <a:r>
              <a:rPr lang="en-US" altLang="zh-CN" sz="2000"/>
              <a:t>64</a:t>
            </a:r>
            <a:r>
              <a:rPr lang="zh-CN" altLang="en-US" sz="2000"/>
              <a:t>位机器）</a:t>
            </a:r>
            <a:endParaRPr lang="en-US" altLang="zh-CN" sz="2000"/>
          </a:p>
          <a:p>
            <a:pPr fontAlgn="auto">
              <a:lnSpc>
                <a:spcPts val="2500"/>
              </a:lnSpc>
            </a:pPr>
            <a:r>
              <a:rPr lang="en-US" altLang="zh-CN" sz="2000"/>
              <a:t>B</a:t>
            </a:r>
            <a:r>
              <a:rPr lang="zh-CN" altLang="en-US" sz="2000"/>
              <a:t>长度正确</a:t>
            </a:r>
            <a:endParaRPr lang="zh-CN" altLang="en-US" sz="2000"/>
          </a:p>
          <a:p>
            <a:pPr fontAlgn="auto">
              <a:lnSpc>
                <a:spcPts val="2500"/>
              </a:lnSpc>
            </a:pPr>
            <a:r>
              <a:rPr lang="en-US" altLang="zh-CN" sz="2000"/>
              <a:t>C</a:t>
            </a:r>
            <a:r>
              <a:rPr lang="zh-CN" altLang="en-US" sz="2000">
                <a:sym typeface="+mn-ea"/>
              </a:rPr>
              <a:t>选项</a:t>
            </a:r>
            <a:r>
              <a:rPr lang="en-US" altLang="zh-CN" sz="2000">
                <a:sym typeface="+mn-ea"/>
              </a:rPr>
              <a:t>be</a:t>
            </a:r>
            <a:r>
              <a:rPr lang="zh-CN" altLang="en-US" sz="2000">
                <a:sym typeface="+mn-ea"/>
              </a:rPr>
              <a:t>是无符号的，而大部分编译器认为</a:t>
            </a:r>
            <a:r>
              <a:rPr lang="en-US" altLang="zh-CN" sz="2000">
                <a:sym typeface="+mn-ea"/>
              </a:rPr>
              <a:t>char</a:t>
            </a:r>
            <a:r>
              <a:rPr lang="zh-CN" altLang="en-US" sz="2000">
                <a:sym typeface="+mn-ea"/>
              </a:rPr>
              <a:t>是有符号的（题目不很严谨，</a:t>
            </a:r>
            <a:r>
              <a:rPr lang="en-US" altLang="zh-CN" sz="2000">
                <a:sym typeface="+mn-ea"/>
              </a:rPr>
              <a:t>C</a:t>
            </a:r>
            <a:r>
              <a:rPr lang="zh-CN" altLang="en-US" sz="2000">
                <a:sym typeface="+mn-ea"/>
              </a:rPr>
              <a:t>标准并没有规定</a:t>
            </a:r>
            <a:r>
              <a:rPr lang="en-US" altLang="zh-CN" sz="2000">
                <a:sym typeface="+mn-ea"/>
              </a:rPr>
              <a:t>char</a:t>
            </a:r>
            <a:r>
              <a:rPr lang="zh-CN" altLang="en-US" sz="2000">
                <a:sym typeface="+mn-ea"/>
              </a:rPr>
              <a:t>是否是有符号的）</a:t>
            </a:r>
            <a:endParaRPr lang="zh-CN" altLang="en-US" sz="2000"/>
          </a:p>
          <a:p>
            <a:pPr fontAlgn="auto">
              <a:lnSpc>
                <a:spcPts val="2500"/>
              </a:lnSpc>
            </a:pPr>
            <a:r>
              <a:rPr lang="en-US" altLang="zh-CN" sz="2000"/>
              <a:t>D</a:t>
            </a:r>
            <a:r>
              <a:rPr lang="zh-CN" altLang="en-US" sz="2000"/>
              <a:t>选项</a:t>
            </a:r>
            <a:r>
              <a:rPr lang="en-US" altLang="zh-CN" sz="2000"/>
              <a:t>q</a:t>
            </a:r>
            <a:r>
              <a:rPr lang="zh-CN" altLang="en-US" sz="2000"/>
              <a:t>是</a:t>
            </a:r>
            <a:r>
              <a:rPr lang="en-US" altLang="zh-CN" sz="2000"/>
              <a:t>64</a:t>
            </a:r>
            <a:r>
              <a:rPr lang="zh-CN" altLang="en-US" sz="2000"/>
              <a:t>位，因此不能对应</a:t>
            </a:r>
            <a:r>
              <a:rPr lang="en-US" altLang="zh-CN" sz="2000"/>
              <a:t>int</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694180"/>
          </a:xfrm>
          <a:prstGeom prst="rect">
            <a:avLst/>
          </a:prstGeom>
          <a:noFill/>
        </p:spPr>
        <p:txBody>
          <a:bodyPr wrap="square" rtlCol="0">
            <a:spAutoFit/>
          </a:bodyPr>
          <a:p>
            <a:pPr fontAlgn="auto">
              <a:lnSpc>
                <a:spcPts val="2500"/>
              </a:lnSpc>
            </a:pPr>
            <a:r>
              <a:rPr lang="zh-CN" altLang="en-US" sz="2000"/>
              <a:t>第</a:t>
            </a:r>
            <a:r>
              <a:rPr lang="en-US" altLang="zh-CN" sz="2000"/>
              <a:t>9</a:t>
            </a:r>
            <a:r>
              <a:rPr lang="zh-CN" altLang="en-US" sz="2000"/>
              <a:t>题：</a:t>
            </a:r>
            <a:endParaRPr lang="zh-CN" altLang="en-US" sz="2000"/>
          </a:p>
          <a:p>
            <a:pPr fontAlgn="auto">
              <a:lnSpc>
                <a:spcPts val="2500"/>
              </a:lnSpc>
            </a:pPr>
            <a:r>
              <a:rPr lang="zh-CN" altLang="en-US" sz="2000"/>
              <a:t>本题有</a:t>
            </a:r>
            <a:r>
              <a:rPr lang="en-US" altLang="zh-CN" sz="2000"/>
              <a:t>5</a:t>
            </a:r>
            <a:r>
              <a:rPr lang="zh-CN" altLang="en-US" sz="2000"/>
              <a:t>人选错，答案选</a:t>
            </a:r>
            <a:r>
              <a:rPr lang="en-US" altLang="zh-CN" sz="2000"/>
              <a:t>C</a:t>
            </a:r>
            <a:r>
              <a:rPr lang="zh-CN" altLang="en-US" sz="2000"/>
              <a:t>。</a:t>
            </a:r>
            <a:endParaRPr lang="zh-CN" altLang="en-US" sz="2000"/>
          </a:p>
          <a:p>
            <a:pPr fontAlgn="auto">
              <a:lnSpc>
                <a:spcPts val="2500"/>
              </a:lnSpc>
            </a:pPr>
            <a:r>
              <a:rPr lang="zh-CN" altLang="en-US" sz="2000"/>
              <a:t>原来的结构大小为</a:t>
            </a:r>
            <a:r>
              <a:rPr lang="en-US" altLang="zh-CN" sz="2000"/>
              <a:t>8+2+6</a:t>
            </a:r>
            <a:r>
              <a:rPr lang="zh-CN" altLang="en-US" sz="2000"/>
              <a:t>（对齐）</a:t>
            </a:r>
            <a:r>
              <a:rPr lang="en-US" altLang="zh-CN" sz="2000"/>
              <a:t>+8+2+2</a:t>
            </a:r>
            <a:r>
              <a:rPr lang="zh-CN" altLang="en-US" sz="2000"/>
              <a:t>（对齐）</a:t>
            </a:r>
            <a:r>
              <a:rPr lang="en-US" altLang="zh-CN" sz="2000"/>
              <a:t>+4+1+7</a:t>
            </a:r>
            <a:r>
              <a:rPr lang="zh-CN" altLang="en-US" sz="2000"/>
              <a:t>（对齐）</a:t>
            </a:r>
            <a:r>
              <a:rPr lang="en-US" altLang="zh-CN" sz="2000"/>
              <a:t>+8+4+4</a:t>
            </a:r>
            <a:r>
              <a:rPr lang="zh-CN" altLang="en-US" sz="2000"/>
              <a:t>（对齐）</a:t>
            </a:r>
            <a:r>
              <a:rPr lang="en-US" altLang="zh-CN" sz="2000"/>
              <a:t>=56</a:t>
            </a:r>
            <a:endParaRPr lang="en-US" altLang="zh-CN" sz="2000"/>
          </a:p>
          <a:p>
            <a:pPr fontAlgn="auto">
              <a:lnSpc>
                <a:spcPts val="2500"/>
              </a:lnSpc>
            </a:pPr>
            <a:r>
              <a:rPr lang="zh-CN" altLang="en-US" sz="2000"/>
              <a:t>修改后的结构大小为</a:t>
            </a:r>
            <a:r>
              <a:rPr lang="en-US" altLang="zh-CN" sz="2000"/>
              <a:t>8+8+8+4+4+2+2+1+3=40</a:t>
            </a:r>
            <a:endParaRPr lang="en-US" altLang="zh-CN" sz="2000"/>
          </a:p>
          <a:p>
            <a:pPr fontAlgn="auto">
              <a:lnSpc>
                <a:spcPts val="2500"/>
              </a:lnSpc>
            </a:pPr>
            <a:r>
              <a:rPr lang="zh-CN" altLang="en-US" sz="2000"/>
              <a:t>因此改变了</a:t>
            </a:r>
            <a:r>
              <a:rPr lang="en-US" altLang="zh-CN" sz="2000"/>
              <a:t>16</a:t>
            </a:r>
            <a:r>
              <a:rPr lang="zh-CN" altLang="en-US" sz="2000"/>
              <a:t>字节</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052830"/>
          </a:xfrm>
          <a:prstGeom prst="rect">
            <a:avLst/>
          </a:prstGeom>
          <a:noFill/>
        </p:spPr>
        <p:txBody>
          <a:bodyPr wrap="square" rtlCol="0">
            <a:spAutoFit/>
          </a:bodyPr>
          <a:p>
            <a:pPr fontAlgn="auto">
              <a:lnSpc>
                <a:spcPts val="2500"/>
              </a:lnSpc>
            </a:pPr>
            <a:r>
              <a:rPr lang="zh-CN" altLang="en-US" sz="2000"/>
              <a:t>第</a:t>
            </a:r>
            <a:r>
              <a:rPr lang="en-US" altLang="zh-CN" sz="2000"/>
              <a:t>10</a:t>
            </a:r>
            <a:r>
              <a:rPr lang="zh-CN" altLang="en-US" sz="2000"/>
              <a:t>题：</a:t>
            </a:r>
            <a:endParaRPr lang="zh-CN" altLang="en-US" sz="2000"/>
          </a:p>
          <a:p>
            <a:pPr fontAlgn="auto">
              <a:lnSpc>
                <a:spcPts val="2500"/>
              </a:lnSpc>
            </a:pPr>
            <a:r>
              <a:rPr lang="zh-CN" altLang="en-US" sz="2000"/>
              <a:t>本题有</a:t>
            </a:r>
            <a:r>
              <a:rPr lang="en-US" altLang="zh-CN" sz="2000"/>
              <a:t>1</a:t>
            </a:r>
            <a:r>
              <a:rPr lang="zh-CN" altLang="en-US" sz="2000"/>
              <a:t>人选错，答案选</a:t>
            </a:r>
            <a:r>
              <a:rPr lang="en-US" altLang="zh-CN" sz="2000"/>
              <a:t>B</a:t>
            </a:r>
            <a:r>
              <a:rPr lang="zh-CN" altLang="en-US" sz="2000"/>
              <a:t>。</a:t>
            </a:r>
            <a:endParaRPr lang="zh-CN" altLang="en-US" sz="2000"/>
          </a:p>
          <a:p>
            <a:pPr fontAlgn="auto">
              <a:lnSpc>
                <a:spcPts val="2500"/>
              </a:lnSpc>
            </a:pPr>
            <a:r>
              <a:rPr lang="zh-CN" sz="2000"/>
              <a:t>其余三个选项都是明确讲过的，支持变长栈帧主要是为了支持变长的局部数组</a:t>
            </a:r>
            <a:endParaRPr 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052830"/>
          </a:xfrm>
          <a:prstGeom prst="rect">
            <a:avLst/>
          </a:prstGeom>
          <a:noFill/>
        </p:spPr>
        <p:txBody>
          <a:bodyPr wrap="square" rtlCol="0">
            <a:spAutoFit/>
          </a:bodyPr>
          <a:p>
            <a:pPr fontAlgn="auto">
              <a:lnSpc>
                <a:spcPts val="2500"/>
              </a:lnSpc>
            </a:pPr>
            <a:r>
              <a:rPr lang="zh-CN" altLang="en-US" sz="2000"/>
              <a:t>第</a:t>
            </a:r>
            <a:r>
              <a:rPr lang="en-US" altLang="zh-CN" sz="2000"/>
              <a:t>11</a:t>
            </a:r>
            <a:r>
              <a:rPr lang="zh-CN" altLang="en-US" sz="2000"/>
              <a:t>题：</a:t>
            </a:r>
            <a:endParaRPr lang="zh-CN" altLang="en-US" sz="2000"/>
          </a:p>
          <a:p>
            <a:pPr fontAlgn="auto">
              <a:lnSpc>
                <a:spcPts val="2500"/>
              </a:lnSpc>
            </a:pPr>
            <a:r>
              <a:rPr lang="zh-CN" altLang="en-US" sz="2000"/>
              <a:t>本题有</a:t>
            </a:r>
            <a:r>
              <a:rPr lang="en-US" altLang="zh-CN" sz="2000"/>
              <a:t>1</a:t>
            </a:r>
            <a:r>
              <a:rPr lang="zh-CN" altLang="en-US" sz="2000"/>
              <a:t>人选错，答案选</a:t>
            </a:r>
            <a:r>
              <a:rPr lang="en-US" altLang="zh-CN" sz="2000"/>
              <a:t>B</a:t>
            </a:r>
            <a:r>
              <a:rPr lang="zh-CN" altLang="en-US" sz="2000"/>
              <a:t>。</a:t>
            </a:r>
            <a:endParaRPr lang="zh-CN" altLang="en-US" sz="2000"/>
          </a:p>
          <a:p>
            <a:pPr fontAlgn="auto">
              <a:lnSpc>
                <a:spcPts val="2500"/>
              </a:lnSpc>
            </a:pPr>
            <a:r>
              <a:rPr lang="zh-CN" sz="2000"/>
              <a:t>不使用条件码和简单的寻址方式往往是</a:t>
            </a:r>
            <a:r>
              <a:rPr lang="en-US" altLang="zh-CN" sz="2000"/>
              <a:t>RISC</a:t>
            </a:r>
            <a:r>
              <a:rPr lang="zh-CN" altLang="en-US" sz="2000"/>
              <a:t>的特点，而译码电路复杂和变长指令往往是</a:t>
            </a:r>
            <a:r>
              <a:rPr lang="en-US" altLang="zh-CN" sz="2000"/>
              <a:t>CISC</a:t>
            </a:r>
            <a:r>
              <a:rPr lang="zh-CN" altLang="en-US" sz="2000"/>
              <a:t>的特点。</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052830"/>
          </a:xfrm>
          <a:prstGeom prst="rect">
            <a:avLst/>
          </a:prstGeom>
          <a:noFill/>
        </p:spPr>
        <p:txBody>
          <a:bodyPr wrap="square" rtlCol="0">
            <a:spAutoFit/>
          </a:bodyPr>
          <a:p>
            <a:pPr fontAlgn="auto">
              <a:lnSpc>
                <a:spcPts val="2500"/>
              </a:lnSpc>
            </a:pPr>
            <a:r>
              <a:rPr lang="zh-CN" altLang="en-US" sz="2000"/>
              <a:t>第</a:t>
            </a:r>
            <a:r>
              <a:rPr lang="en-US" altLang="zh-CN" sz="2000"/>
              <a:t>12</a:t>
            </a:r>
            <a:r>
              <a:rPr lang="zh-CN" altLang="en-US" sz="2000"/>
              <a:t>题：</a:t>
            </a:r>
            <a:endParaRPr lang="zh-CN" altLang="en-US" sz="2000"/>
          </a:p>
          <a:p>
            <a:pPr fontAlgn="auto">
              <a:lnSpc>
                <a:spcPts val="2500"/>
              </a:lnSpc>
            </a:pPr>
            <a:r>
              <a:rPr lang="zh-CN" altLang="en-US" sz="2000"/>
              <a:t>本题有</a:t>
            </a:r>
            <a:r>
              <a:rPr lang="en-US" altLang="zh-CN" sz="2000"/>
              <a:t>3</a:t>
            </a:r>
            <a:r>
              <a:rPr lang="zh-CN" altLang="en-US" sz="2000"/>
              <a:t>人选错，答案选</a:t>
            </a:r>
            <a:r>
              <a:rPr lang="en-US" altLang="zh-CN" sz="2000"/>
              <a:t>D</a:t>
            </a:r>
            <a:r>
              <a:rPr lang="zh-CN" altLang="en-US" sz="2000"/>
              <a:t>。</a:t>
            </a:r>
            <a:endParaRPr lang="zh-CN" altLang="en-US" sz="2000"/>
          </a:p>
          <a:p>
            <a:pPr fontAlgn="auto">
              <a:lnSpc>
                <a:spcPts val="2500"/>
              </a:lnSpc>
            </a:pPr>
            <a:r>
              <a:rPr lang="zh-CN" altLang="en-US" sz="2000"/>
              <a:t>两个尖的的是</a:t>
            </a:r>
            <a:r>
              <a:rPr lang="en-US" altLang="zh-CN" sz="2000"/>
              <a:t>||</a:t>
            </a:r>
            <a:r>
              <a:rPr lang="zh-CN" altLang="en-US" sz="2000"/>
              <a:t>，</a:t>
            </a:r>
            <a:r>
              <a:rPr lang="en-US" altLang="zh-CN" sz="2000"/>
              <a:t>a</a:t>
            </a:r>
            <a:r>
              <a:rPr lang="zh-CN" altLang="en-US" sz="2000"/>
              <a:t>与</a:t>
            </a:r>
            <a:r>
              <a:rPr lang="en-US" altLang="zh-CN" sz="2000"/>
              <a:t>b</a:t>
            </a:r>
            <a:r>
              <a:rPr lang="zh-CN" altLang="en-US" sz="2000"/>
              <a:t>直接</a:t>
            </a:r>
            <a:r>
              <a:rPr lang="en-US" altLang="zh-CN" sz="2000"/>
              <a:t>||</a:t>
            </a:r>
            <a:r>
              <a:rPr lang="zh-CN" altLang="en-US" sz="2000"/>
              <a:t>，</a:t>
            </a:r>
            <a:r>
              <a:rPr lang="en-US" altLang="zh-CN" sz="2000"/>
              <a:t>a</a:t>
            </a:r>
            <a:r>
              <a:rPr lang="zh-CN" altLang="en-US" sz="2000"/>
              <a:t>经过取反后与</a:t>
            </a:r>
            <a:r>
              <a:rPr lang="en-US" altLang="zh-CN" sz="2000"/>
              <a:t>c||</a:t>
            </a:r>
            <a:r>
              <a:rPr lang="zh-CN" altLang="en-US" sz="2000"/>
              <a:t>，最后那个门是</a:t>
            </a:r>
            <a:r>
              <a:rPr lang="en-US" altLang="zh-CN" sz="2000"/>
              <a:t>&amp;&amp;</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052830"/>
          </a:xfrm>
          <a:prstGeom prst="rect">
            <a:avLst/>
          </a:prstGeom>
          <a:noFill/>
        </p:spPr>
        <p:txBody>
          <a:bodyPr wrap="square" rtlCol="0">
            <a:spAutoFit/>
          </a:bodyPr>
          <a:p>
            <a:pPr fontAlgn="auto">
              <a:lnSpc>
                <a:spcPts val="2500"/>
              </a:lnSpc>
            </a:pPr>
            <a:r>
              <a:rPr lang="zh-CN" altLang="en-US" sz="2000"/>
              <a:t>第</a:t>
            </a:r>
            <a:r>
              <a:rPr lang="en-US" altLang="zh-CN" sz="2000"/>
              <a:t>13</a:t>
            </a:r>
            <a:r>
              <a:rPr lang="zh-CN" altLang="en-US" sz="2000"/>
              <a:t>题：</a:t>
            </a:r>
            <a:endParaRPr lang="zh-CN" altLang="en-US" sz="2000"/>
          </a:p>
          <a:p>
            <a:pPr fontAlgn="auto">
              <a:lnSpc>
                <a:spcPts val="2500"/>
              </a:lnSpc>
            </a:pPr>
            <a:r>
              <a:rPr lang="zh-CN" altLang="en-US" sz="2000"/>
              <a:t>本题</a:t>
            </a:r>
            <a:r>
              <a:rPr lang="zh-CN" sz="2000"/>
              <a:t>无</a:t>
            </a:r>
            <a:r>
              <a:rPr lang="zh-CN" altLang="en-US" sz="2000"/>
              <a:t>人选错，答案选</a:t>
            </a:r>
            <a:r>
              <a:rPr lang="en-US" altLang="zh-CN" sz="2000"/>
              <a:t>B</a:t>
            </a:r>
            <a:r>
              <a:rPr lang="zh-CN" altLang="en-US" sz="2000"/>
              <a:t>，</a:t>
            </a:r>
            <a:r>
              <a:rPr lang="en-US" altLang="zh-CN" sz="2000"/>
              <a:t>1000/(300/3+20)=8.33</a:t>
            </a:r>
            <a:endParaRPr lang="en-US" altLang="zh-CN" sz="2000"/>
          </a:p>
          <a:p>
            <a:pPr fontAlgn="auto">
              <a:lnSpc>
                <a:spcPts val="2500"/>
              </a:lnSpc>
            </a:pPr>
            <a:r>
              <a:rPr lang="zh-CN" altLang="en-US" sz="2000"/>
              <a:t>我认为本题并不严谨，因为题目没有明确划分成三级流水线是均匀划分，所以实际上</a:t>
            </a:r>
            <a:r>
              <a:rPr lang="en-US" altLang="zh-CN" sz="2000"/>
              <a:t>BC</a:t>
            </a:r>
            <a:r>
              <a:rPr lang="zh-CN" altLang="en-US" sz="2000"/>
              <a:t>都有可能</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panose="020B0503020204020204" charset="-122"/>
              </a:rPr>
              <a:t>目 录</a:t>
            </a:r>
            <a:endParaRPr lang="zh-CN" altLang="en-US" sz="5400" b="1" dirty="0" smtClean="0">
              <a:solidFill>
                <a:schemeClr val="bg1"/>
              </a:solidFill>
              <a:latin typeface="+mj-ea"/>
              <a:ea typeface="+mj-ea"/>
              <a:cs typeface="微软雅黑" panose="020B0503020204020204"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2</a:t>
              </a:r>
              <a:endParaRPr lang="zh-CN" altLang="en-US" sz="2400" dirty="0">
                <a:solidFill>
                  <a:schemeClr val="bg1"/>
                </a:solidFill>
                <a:latin typeface="微软雅黑" panose="020B0503020204020204" charset="-122"/>
                <a:ea typeface="微软雅黑" panose="020B0503020204020204"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期中总结</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1</a:t>
              </a:r>
              <a:endParaRPr lang="zh-CN" altLang="en-US" sz="2400"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回课</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3</a:t>
              </a:r>
              <a:endParaRPr lang="zh-CN" altLang="en-US" sz="2400" dirty="0">
                <a:solidFill>
                  <a:schemeClr val="bg1"/>
                </a:solidFill>
                <a:latin typeface="微软雅黑" panose="020B0503020204020204" charset="-122"/>
                <a:ea typeface="微软雅黑" panose="020B0503020204020204"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期中试题</a:t>
              </a:r>
              <a:endParaRPr lang="zh-CN" altLang="en-US" sz="3000" b="1" dirty="0">
                <a:solidFill>
                  <a:schemeClr val="bg1"/>
                </a:solidFill>
                <a:latin typeface="微软雅黑" panose="020B0503020204020204" charset="-122"/>
                <a:ea typeface="微软雅黑" panose="020B0503020204020204"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014855"/>
          </a:xfrm>
          <a:prstGeom prst="rect">
            <a:avLst/>
          </a:prstGeom>
          <a:noFill/>
        </p:spPr>
        <p:txBody>
          <a:bodyPr wrap="square" rtlCol="0">
            <a:spAutoFit/>
          </a:bodyPr>
          <a:p>
            <a:pPr fontAlgn="auto">
              <a:lnSpc>
                <a:spcPts val="2500"/>
              </a:lnSpc>
            </a:pPr>
            <a:r>
              <a:rPr lang="zh-CN" altLang="en-US" sz="2000"/>
              <a:t>第</a:t>
            </a:r>
            <a:r>
              <a:rPr lang="en-US" altLang="zh-CN" sz="2000"/>
              <a:t>14</a:t>
            </a:r>
            <a:r>
              <a:rPr lang="zh-CN" altLang="en-US" sz="2000"/>
              <a:t>题：</a:t>
            </a:r>
            <a:endParaRPr lang="zh-CN" altLang="en-US" sz="2000"/>
          </a:p>
          <a:p>
            <a:pPr fontAlgn="auto">
              <a:lnSpc>
                <a:spcPts val="2500"/>
              </a:lnSpc>
            </a:pPr>
            <a:r>
              <a:rPr lang="zh-CN" altLang="en-US" sz="2000"/>
              <a:t>答案选</a:t>
            </a:r>
            <a:r>
              <a:rPr lang="en-US" altLang="zh-CN" sz="2000"/>
              <a:t>C</a:t>
            </a:r>
            <a:r>
              <a:rPr lang="zh-CN" altLang="en-US" sz="2000"/>
              <a:t>。</a:t>
            </a:r>
            <a:endParaRPr lang="zh-CN" altLang="en-US" sz="2000"/>
          </a:p>
          <a:p>
            <a:pPr fontAlgn="auto">
              <a:lnSpc>
                <a:spcPts val="2500"/>
              </a:lnSpc>
            </a:pPr>
            <a:r>
              <a:rPr lang="en-US" altLang="zh-CN" sz="2000"/>
              <a:t>A</a:t>
            </a:r>
            <a:r>
              <a:rPr lang="zh-CN" altLang="en-US" sz="2000"/>
              <a:t>选项</a:t>
            </a:r>
            <a:r>
              <a:rPr lang="zh-CN" sz="2000"/>
              <a:t>如果沿用</a:t>
            </a:r>
            <a:r>
              <a:rPr lang="en-US" altLang="zh-CN" sz="2000"/>
              <a:t>rrmovq</a:t>
            </a:r>
            <a:r>
              <a:rPr lang="zh-CN" altLang="en-US" sz="2000"/>
              <a:t>转成</a:t>
            </a:r>
            <a:r>
              <a:rPr lang="en-US" altLang="zh-CN" sz="2000"/>
              <a:t>cmovq</a:t>
            </a:r>
            <a:r>
              <a:rPr lang="zh-CN" altLang="en-US" sz="2000"/>
              <a:t>的想法</a:t>
            </a:r>
            <a:r>
              <a:rPr lang="en-US" altLang="zh-CN" sz="2000"/>
              <a:t>A</a:t>
            </a:r>
            <a:r>
              <a:rPr lang="zh-CN" altLang="en-US" sz="2000"/>
              <a:t>选项也不正确，本题有一定问题</a:t>
            </a:r>
            <a:endParaRPr lang="en-US" altLang="zh-CN" sz="2000"/>
          </a:p>
          <a:p>
            <a:pPr fontAlgn="auto">
              <a:lnSpc>
                <a:spcPts val="2500"/>
              </a:lnSpc>
            </a:pPr>
            <a:r>
              <a:rPr lang="en-US" altLang="zh-CN" sz="2000"/>
              <a:t>B</a:t>
            </a:r>
            <a:r>
              <a:rPr lang="zh-CN" altLang="en-US" sz="2000"/>
              <a:t>长度正确，有寄存器有立即数</a:t>
            </a:r>
            <a:endParaRPr lang="zh-CN" altLang="en-US" sz="2000"/>
          </a:p>
          <a:p>
            <a:pPr fontAlgn="auto">
              <a:lnSpc>
                <a:spcPts val="2500"/>
              </a:lnSpc>
            </a:pPr>
            <a:r>
              <a:rPr lang="en-US" altLang="zh-CN" sz="2000"/>
              <a:t>C</a:t>
            </a:r>
            <a:r>
              <a:rPr lang="zh-CN" altLang="en-US" sz="2000"/>
              <a:t>至少写回阶段也要修改，所以</a:t>
            </a:r>
            <a:r>
              <a:rPr lang="en-US" altLang="zh-CN" sz="2000"/>
              <a:t>C</a:t>
            </a:r>
            <a:r>
              <a:rPr lang="zh-CN" altLang="en-US" sz="2000"/>
              <a:t>错误</a:t>
            </a:r>
            <a:endParaRPr lang="zh-CN" altLang="en-US" sz="2000"/>
          </a:p>
          <a:p>
            <a:pPr fontAlgn="auto">
              <a:lnSpc>
                <a:spcPts val="2500"/>
              </a:lnSpc>
            </a:pPr>
            <a:r>
              <a:rPr lang="en-US" altLang="zh-CN" sz="2000"/>
              <a:t>D</a:t>
            </a:r>
            <a:r>
              <a:rPr lang="zh-CN" altLang="en-US" sz="2000"/>
              <a:t>选项正确</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335530"/>
          </a:xfrm>
          <a:prstGeom prst="rect">
            <a:avLst/>
          </a:prstGeom>
          <a:noFill/>
        </p:spPr>
        <p:txBody>
          <a:bodyPr wrap="square" rtlCol="0">
            <a:spAutoFit/>
          </a:bodyPr>
          <a:p>
            <a:pPr fontAlgn="auto">
              <a:lnSpc>
                <a:spcPts val="2500"/>
              </a:lnSpc>
            </a:pPr>
            <a:r>
              <a:rPr lang="zh-CN" altLang="en-US" sz="2000"/>
              <a:t>第</a:t>
            </a:r>
            <a:r>
              <a:rPr lang="en-US" altLang="zh-CN" sz="2000"/>
              <a:t>15</a:t>
            </a:r>
            <a:r>
              <a:rPr lang="zh-CN" altLang="en-US" sz="2000"/>
              <a:t>题：</a:t>
            </a:r>
            <a:endParaRPr lang="zh-CN" altLang="en-US" sz="2000"/>
          </a:p>
          <a:p>
            <a:pPr fontAlgn="auto">
              <a:lnSpc>
                <a:spcPts val="2500"/>
              </a:lnSpc>
            </a:pPr>
            <a:r>
              <a:rPr lang="zh-CN" altLang="en-US" sz="2000"/>
              <a:t>本题有</a:t>
            </a:r>
            <a:r>
              <a:rPr lang="en-US" altLang="zh-CN" sz="2000"/>
              <a:t>6</a:t>
            </a:r>
            <a:r>
              <a:rPr lang="zh-CN" altLang="en-US" sz="2000"/>
              <a:t>人选错，答案选</a:t>
            </a:r>
            <a:r>
              <a:rPr lang="en-US" altLang="zh-CN" sz="2000"/>
              <a:t>C</a:t>
            </a:r>
            <a:r>
              <a:rPr lang="zh-CN" altLang="en-US" sz="2000"/>
              <a:t>。</a:t>
            </a:r>
            <a:endParaRPr lang="zh-CN" altLang="en-US" sz="2000"/>
          </a:p>
          <a:p>
            <a:pPr fontAlgn="auto">
              <a:lnSpc>
                <a:spcPts val="2500"/>
              </a:lnSpc>
            </a:pPr>
            <a:r>
              <a:rPr lang="en-US" altLang="zh-CN" sz="2000"/>
              <a:t>A</a:t>
            </a:r>
            <a:r>
              <a:rPr lang="zh-CN" altLang="en-US" sz="2000"/>
              <a:t>选项</a:t>
            </a:r>
            <a:r>
              <a:rPr lang="zh-CN" sz="2000"/>
              <a:t>太绝对，随着展开的增加会有各种各样的限制（比如寄存器溢出等）</a:t>
            </a:r>
            <a:endParaRPr lang="en-US" altLang="zh-CN" sz="2000"/>
          </a:p>
          <a:p>
            <a:pPr fontAlgn="auto">
              <a:lnSpc>
                <a:spcPts val="2500"/>
              </a:lnSpc>
            </a:pPr>
            <a:r>
              <a:rPr lang="en-US" altLang="zh-CN" sz="2000"/>
              <a:t>B</a:t>
            </a:r>
            <a:r>
              <a:rPr lang="zh-CN" altLang="en-US" sz="2000"/>
              <a:t>选项一些强大的编译器是可以设法进行类似优化的，此外一个典型跨越函数调用的优化案例就是</a:t>
            </a:r>
            <a:r>
              <a:rPr lang="en-US" altLang="zh-CN" sz="2000"/>
              <a:t>inline</a:t>
            </a:r>
            <a:r>
              <a:rPr lang="zh-CN" altLang="en-US" sz="2000"/>
              <a:t>（内联）</a:t>
            </a:r>
            <a:endParaRPr lang="zh-CN" altLang="en-US" sz="2000"/>
          </a:p>
          <a:p>
            <a:pPr fontAlgn="auto">
              <a:lnSpc>
                <a:spcPts val="2500"/>
              </a:lnSpc>
            </a:pPr>
            <a:r>
              <a:rPr lang="en-US" altLang="zh-CN" sz="2000"/>
              <a:t>C</a:t>
            </a:r>
            <a:r>
              <a:rPr lang="zh-CN" altLang="en-US" sz="2000">
                <a:sym typeface="+mn-ea"/>
              </a:rPr>
              <a:t>选项正确</a:t>
            </a:r>
            <a:endParaRPr lang="zh-CN" altLang="en-US" sz="2000">
              <a:sym typeface="+mn-ea"/>
            </a:endParaRPr>
          </a:p>
          <a:p>
            <a:pPr fontAlgn="auto">
              <a:lnSpc>
                <a:spcPts val="2500"/>
              </a:lnSpc>
            </a:pPr>
            <a:r>
              <a:rPr lang="en-US" altLang="zh-CN" sz="2000"/>
              <a:t>D</a:t>
            </a:r>
            <a:r>
              <a:rPr lang="zh-CN" altLang="en-US" sz="2000"/>
              <a:t>终极限制是吞吐量界限</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052830"/>
          </a:xfrm>
          <a:prstGeom prst="rect">
            <a:avLst/>
          </a:prstGeom>
          <a:noFill/>
        </p:spPr>
        <p:txBody>
          <a:bodyPr wrap="square" rtlCol="0">
            <a:spAutoFit/>
          </a:bodyPr>
          <a:p>
            <a:pPr fontAlgn="auto">
              <a:lnSpc>
                <a:spcPts val="2500"/>
              </a:lnSpc>
            </a:pPr>
            <a:r>
              <a:rPr lang="zh-CN" altLang="en-US" sz="2000"/>
              <a:t>第</a:t>
            </a:r>
            <a:r>
              <a:rPr lang="en-US" altLang="zh-CN" sz="2000"/>
              <a:t>16</a:t>
            </a:r>
            <a:r>
              <a:rPr lang="zh-CN" altLang="en-US" sz="2000"/>
              <a:t>题：</a:t>
            </a:r>
            <a:endParaRPr lang="zh-CN" altLang="en-US" sz="2000"/>
          </a:p>
          <a:p>
            <a:pPr fontAlgn="auto">
              <a:lnSpc>
                <a:spcPts val="2500"/>
              </a:lnSpc>
            </a:pPr>
            <a:r>
              <a:rPr lang="zh-CN" altLang="en-US" sz="2000"/>
              <a:t>本题有</a:t>
            </a:r>
            <a:r>
              <a:rPr lang="en-US" altLang="zh-CN" sz="2000"/>
              <a:t>2</a:t>
            </a:r>
            <a:r>
              <a:rPr lang="zh-CN" altLang="en-US" sz="2000"/>
              <a:t>人选错，答案选</a:t>
            </a:r>
            <a:r>
              <a:rPr lang="en-US" altLang="zh-CN" sz="2000"/>
              <a:t>D</a:t>
            </a:r>
            <a:r>
              <a:rPr lang="zh-CN" altLang="en-US" sz="2000"/>
              <a:t>。</a:t>
            </a:r>
            <a:endParaRPr lang="zh-CN" altLang="en-US" sz="2000"/>
          </a:p>
          <a:p>
            <a:pPr fontAlgn="auto">
              <a:lnSpc>
                <a:spcPts val="2500"/>
              </a:lnSpc>
            </a:pPr>
            <a:r>
              <a:rPr lang="en-US" altLang="zh-CN" sz="2000"/>
              <a:t>D</a:t>
            </a:r>
            <a:r>
              <a:rPr lang="zh-CN" altLang="en-US" sz="2000"/>
              <a:t>选项</a:t>
            </a:r>
            <a:r>
              <a:rPr lang="en-US" sz="2000"/>
              <a:t>SRAM</a:t>
            </a:r>
            <a:r>
              <a:rPr lang="zh-CN" altLang="en-US" sz="2000"/>
              <a:t>是易失性存储器，断电后内容会消失。</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052830"/>
          </a:xfrm>
          <a:prstGeom prst="rect">
            <a:avLst/>
          </a:prstGeom>
          <a:noFill/>
        </p:spPr>
        <p:txBody>
          <a:bodyPr wrap="square" rtlCol="0">
            <a:spAutoFit/>
          </a:bodyPr>
          <a:p>
            <a:pPr fontAlgn="auto">
              <a:lnSpc>
                <a:spcPts val="2500"/>
              </a:lnSpc>
            </a:pPr>
            <a:r>
              <a:rPr lang="zh-CN" altLang="en-US" sz="2000"/>
              <a:t>第</a:t>
            </a:r>
            <a:r>
              <a:rPr lang="en-US" altLang="zh-CN" sz="2000"/>
              <a:t>17</a:t>
            </a:r>
            <a:r>
              <a:rPr lang="zh-CN" altLang="en-US" sz="2000"/>
              <a:t>题：</a:t>
            </a:r>
            <a:endParaRPr lang="zh-CN" altLang="en-US" sz="2000"/>
          </a:p>
          <a:p>
            <a:pPr fontAlgn="auto">
              <a:lnSpc>
                <a:spcPts val="2500"/>
              </a:lnSpc>
            </a:pPr>
            <a:r>
              <a:rPr lang="zh-CN" altLang="en-US" sz="2000"/>
              <a:t>本题有</a:t>
            </a:r>
            <a:r>
              <a:rPr lang="en-US" altLang="zh-CN" sz="2000"/>
              <a:t>5</a:t>
            </a:r>
            <a:r>
              <a:rPr lang="zh-CN" altLang="en-US" sz="2000"/>
              <a:t>人选错，答案选</a:t>
            </a:r>
            <a:r>
              <a:rPr lang="en-US" altLang="zh-CN" sz="2000"/>
              <a:t>A</a:t>
            </a:r>
            <a:r>
              <a:rPr lang="zh-CN" altLang="en-US" sz="2000"/>
              <a:t>。</a:t>
            </a:r>
            <a:endParaRPr lang="zh-CN" altLang="en-US" sz="2000"/>
          </a:p>
          <a:p>
            <a:pPr fontAlgn="auto">
              <a:lnSpc>
                <a:spcPts val="2500"/>
              </a:lnSpc>
            </a:pPr>
            <a:r>
              <a:rPr lang="en-US" altLang="zh-CN" sz="2000"/>
              <a:t>A</a:t>
            </a:r>
            <a:r>
              <a:rPr lang="zh-CN" altLang="en-US" sz="2000"/>
              <a:t>选项</a:t>
            </a:r>
            <a:r>
              <a:rPr lang="en-US" sz="2000"/>
              <a:t>SDRAM</a:t>
            </a:r>
            <a:r>
              <a:rPr lang="zh-CN" altLang="en-US" sz="2000"/>
              <a:t>不是</a:t>
            </a:r>
            <a:r>
              <a:rPr lang="en-US" altLang="zh-CN" sz="2000"/>
              <a:t>SRAM+DRAM</a:t>
            </a:r>
            <a:r>
              <a:rPr lang="zh-CN" altLang="en-US" sz="2000"/>
              <a:t>，其余选项均正确</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373505"/>
          </a:xfrm>
          <a:prstGeom prst="rect">
            <a:avLst/>
          </a:prstGeom>
          <a:noFill/>
        </p:spPr>
        <p:txBody>
          <a:bodyPr wrap="square" rtlCol="0">
            <a:spAutoFit/>
          </a:bodyPr>
          <a:p>
            <a:pPr fontAlgn="auto">
              <a:lnSpc>
                <a:spcPts val="2500"/>
              </a:lnSpc>
            </a:pPr>
            <a:r>
              <a:rPr lang="zh-CN" altLang="en-US" sz="2000"/>
              <a:t>第</a:t>
            </a:r>
            <a:r>
              <a:rPr lang="en-US" altLang="zh-CN" sz="2000"/>
              <a:t>18</a:t>
            </a:r>
            <a:r>
              <a:rPr lang="zh-CN" altLang="en-US" sz="2000"/>
              <a:t>题：</a:t>
            </a:r>
            <a:endParaRPr lang="zh-CN" altLang="en-US" sz="2000"/>
          </a:p>
          <a:p>
            <a:pPr fontAlgn="auto">
              <a:lnSpc>
                <a:spcPts val="2500"/>
              </a:lnSpc>
            </a:pPr>
            <a:r>
              <a:rPr lang="zh-CN" altLang="en-US" sz="2000"/>
              <a:t>本题有</a:t>
            </a:r>
            <a:r>
              <a:rPr lang="en-US" altLang="zh-CN" sz="2000"/>
              <a:t>8</a:t>
            </a:r>
            <a:r>
              <a:rPr lang="zh-CN" altLang="en-US" sz="2000"/>
              <a:t>人选错，答案选</a:t>
            </a:r>
            <a:r>
              <a:rPr lang="en-US" altLang="zh-CN" sz="2000"/>
              <a:t>B</a:t>
            </a:r>
            <a:endParaRPr lang="zh-CN" altLang="en-US" sz="2000"/>
          </a:p>
          <a:p>
            <a:pPr fontAlgn="auto">
              <a:lnSpc>
                <a:spcPts val="2500"/>
              </a:lnSpc>
            </a:pPr>
            <a:r>
              <a:rPr lang="zh-CN" sz="2000"/>
              <a:t>很多同学选错可能是一时没有搞懂这个题目想考什么，这个题目是在考</a:t>
            </a:r>
            <a:r>
              <a:rPr lang="en-US" altLang="zh-CN" sz="2000"/>
              <a:t>C=S*E*B=2^s*2^b*E</a:t>
            </a:r>
            <a:r>
              <a:rPr lang="zh-CN" altLang="en-US" sz="2000"/>
              <a:t>，也就是说</a:t>
            </a:r>
            <a:r>
              <a:rPr lang="en-US" altLang="zh-CN" sz="2000"/>
              <a:t>S</a:t>
            </a:r>
            <a:r>
              <a:rPr lang="zh-CN" altLang="en-US" sz="2000"/>
              <a:t>和</a:t>
            </a:r>
            <a:r>
              <a:rPr lang="en-US" altLang="zh-CN" sz="2000"/>
              <a:t>B</a:t>
            </a:r>
            <a:r>
              <a:rPr lang="zh-CN" altLang="en-US" sz="2000"/>
              <a:t>都必须是</a:t>
            </a:r>
            <a:r>
              <a:rPr lang="en-US" altLang="zh-CN" sz="2000"/>
              <a:t>2</a:t>
            </a:r>
            <a:r>
              <a:rPr lang="zh-CN" altLang="en-US" sz="2000"/>
              <a:t>的整数次幂，而</a:t>
            </a:r>
            <a:r>
              <a:rPr lang="en-US" altLang="zh-CN" sz="2000"/>
              <a:t>E</a:t>
            </a:r>
            <a:r>
              <a:rPr lang="zh-CN" altLang="en-US" sz="2000"/>
              <a:t>可以不是</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373505"/>
          </a:xfrm>
          <a:prstGeom prst="rect">
            <a:avLst/>
          </a:prstGeom>
          <a:noFill/>
        </p:spPr>
        <p:txBody>
          <a:bodyPr wrap="square" rtlCol="0">
            <a:spAutoFit/>
          </a:bodyPr>
          <a:p>
            <a:pPr fontAlgn="auto">
              <a:lnSpc>
                <a:spcPts val="2500"/>
              </a:lnSpc>
            </a:pPr>
            <a:r>
              <a:rPr lang="zh-CN" altLang="en-US" sz="2000"/>
              <a:t>第</a:t>
            </a:r>
            <a:r>
              <a:rPr lang="en-US" altLang="zh-CN" sz="2000"/>
              <a:t>19</a:t>
            </a:r>
            <a:r>
              <a:rPr lang="zh-CN" altLang="en-US" sz="2000"/>
              <a:t>题：</a:t>
            </a:r>
            <a:endParaRPr lang="zh-CN" altLang="en-US" sz="2000"/>
          </a:p>
          <a:p>
            <a:pPr fontAlgn="auto">
              <a:lnSpc>
                <a:spcPts val="2500"/>
              </a:lnSpc>
            </a:pPr>
            <a:r>
              <a:rPr lang="zh-CN" altLang="en-US" sz="2000"/>
              <a:t>本题有</a:t>
            </a:r>
            <a:r>
              <a:rPr lang="en-US" altLang="zh-CN" sz="2000"/>
              <a:t>2</a:t>
            </a:r>
            <a:r>
              <a:rPr lang="zh-CN" altLang="en-US" sz="2000"/>
              <a:t>人选错，答案选</a:t>
            </a:r>
            <a:r>
              <a:rPr lang="en-US" altLang="zh-CN" sz="2000"/>
              <a:t>A</a:t>
            </a:r>
            <a:r>
              <a:rPr lang="zh-CN" altLang="en-US" sz="2000"/>
              <a:t>。</a:t>
            </a:r>
            <a:endParaRPr lang="zh-CN" altLang="en-US" sz="2000"/>
          </a:p>
          <a:p>
            <a:pPr fontAlgn="auto">
              <a:lnSpc>
                <a:spcPts val="2500"/>
              </a:lnSpc>
            </a:pPr>
            <a:r>
              <a:rPr lang="zh-CN" sz="2000"/>
              <a:t>题目暗示的很明显，我们要引入</a:t>
            </a:r>
            <a:r>
              <a:rPr lang="en-US" altLang="zh-CN" sz="2000"/>
              <a:t>cache</a:t>
            </a:r>
            <a:r>
              <a:rPr lang="zh-CN" altLang="en-US" sz="2000"/>
              <a:t>，所以采用的策略显然是写回</a:t>
            </a:r>
            <a:r>
              <a:rPr lang="en-US" altLang="zh-CN" sz="2000"/>
              <a:t>+</a:t>
            </a:r>
            <a:r>
              <a:rPr lang="zh-CN" altLang="en-US" sz="2000"/>
              <a:t>写分配（不然我的</a:t>
            </a:r>
            <a:r>
              <a:rPr lang="en-US" altLang="zh-CN" sz="2000"/>
              <a:t>cache</a:t>
            </a:r>
            <a:r>
              <a:rPr lang="zh-CN" altLang="en-US" sz="2000"/>
              <a:t>是来搞笑的吗）</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694180"/>
          </a:xfrm>
          <a:prstGeom prst="rect">
            <a:avLst/>
          </a:prstGeom>
          <a:noFill/>
        </p:spPr>
        <p:txBody>
          <a:bodyPr wrap="square" rtlCol="0">
            <a:spAutoFit/>
          </a:bodyPr>
          <a:p>
            <a:pPr fontAlgn="auto">
              <a:lnSpc>
                <a:spcPts val="2500"/>
              </a:lnSpc>
            </a:pPr>
            <a:r>
              <a:rPr lang="zh-CN" altLang="en-US" sz="2000"/>
              <a:t>第</a:t>
            </a:r>
            <a:r>
              <a:rPr lang="en-US" altLang="zh-CN" sz="2000"/>
              <a:t>20</a:t>
            </a:r>
            <a:r>
              <a:rPr lang="zh-CN" altLang="en-US" sz="2000"/>
              <a:t>题：</a:t>
            </a:r>
            <a:endParaRPr lang="zh-CN" altLang="en-US" sz="2000"/>
          </a:p>
          <a:p>
            <a:pPr fontAlgn="auto">
              <a:lnSpc>
                <a:spcPts val="2500"/>
              </a:lnSpc>
            </a:pPr>
            <a:r>
              <a:rPr lang="zh-CN" altLang="en-US" sz="2000"/>
              <a:t>本题有</a:t>
            </a:r>
            <a:r>
              <a:rPr lang="en-US" altLang="zh-CN" sz="2000"/>
              <a:t>6</a:t>
            </a:r>
            <a:r>
              <a:rPr lang="zh-CN" altLang="en-US" sz="2000"/>
              <a:t>人选错，答案选</a:t>
            </a:r>
            <a:r>
              <a:rPr lang="en-US" altLang="zh-CN" sz="2000"/>
              <a:t>D</a:t>
            </a:r>
            <a:r>
              <a:rPr lang="zh-CN" altLang="en-US" sz="2000"/>
              <a:t>。</a:t>
            </a:r>
            <a:endParaRPr lang="zh-CN" altLang="en-US" sz="2000"/>
          </a:p>
          <a:p>
            <a:pPr fontAlgn="auto">
              <a:lnSpc>
                <a:spcPts val="2500"/>
              </a:lnSpc>
            </a:pPr>
            <a:r>
              <a:rPr lang="zh-CN" altLang="en-US" sz="2000"/>
              <a:t>其实我觉得这道题的逻辑很简单，我们要读</a:t>
            </a:r>
            <a:r>
              <a:rPr lang="en-US" altLang="zh-CN" sz="2000"/>
              <a:t>XY</a:t>
            </a:r>
            <a:r>
              <a:rPr lang="zh-CN" altLang="en-US" sz="2000"/>
              <a:t>，写</a:t>
            </a:r>
            <a:r>
              <a:rPr lang="en-US" altLang="zh-CN" sz="2000"/>
              <a:t>result</a:t>
            </a:r>
            <a:r>
              <a:rPr lang="zh-CN" altLang="en-US" sz="2000"/>
              <a:t>，由于原来所有人都不在</a:t>
            </a:r>
            <a:r>
              <a:rPr lang="en-US" altLang="zh-CN" sz="2000"/>
              <a:t>cache</a:t>
            </a:r>
            <a:r>
              <a:rPr lang="zh-CN" altLang="en-US" sz="2000"/>
              <a:t>里，所以至少需要</a:t>
            </a:r>
            <a:r>
              <a:rPr lang="en-US" altLang="zh-CN" sz="2000"/>
              <a:t>4N+4N+4N</a:t>
            </a:r>
            <a:r>
              <a:rPr lang="zh-CN" altLang="en-US" sz="2000"/>
              <a:t>的带宽，而由于我们使用写分配策略，所以在写</a:t>
            </a:r>
            <a:r>
              <a:rPr lang="en-US" altLang="zh-CN" sz="2000"/>
              <a:t>result</a:t>
            </a:r>
            <a:r>
              <a:rPr lang="zh-CN" altLang="en-US" sz="2000"/>
              <a:t>的时候要先把</a:t>
            </a:r>
            <a:r>
              <a:rPr lang="en-US" altLang="zh-CN" sz="2000"/>
              <a:t>result</a:t>
            </a:r>
            <a:r>
              <a:rPr lang="zh-CN" altLang="en-US" sz="2000"/>
              <a:t>读进</a:t>
            </a:r>
            <a:r>
              <a:rPr lang="en-US" altLang="zh-CN" sz="2000"/>
              <a:t>cache</a:t>
            </a:r>
            <a:r>
              <a:rPr lang="zh-CN" altLang="en-US" sz="2000"/>
              <a:t>里，这样还需要</a:t>
            </a:r>
            <a:r>
              <a:rPr lang="en-US" altLang="zh-CN" sz="2000"/>
              <a:t>4N</a:t>
            </a:r>
            <a:r>
              <a:rPr lang="zh-CN" altLang="en-US" sz="2000"/>
              <a:t>的带宽，因此总共需要</a:t>
            </a:r>
            <a:r>
              <a:rPr lang="en-US" altLang="zh-CN" sz="2000"/>
              <a:t>16N</a:t>
            </a:r>
            <a:r>
              <a:rPr lang="zh-CN" altLang="en-US" sz="2000"/>
              <a:t>的带宽。</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732155"/>
          </a:xfrm>
          <a:prstGeom prst="rect">
            <a:avLst/>
          </a:prstGeom>
          <a:noFill/>
        </p:spPr>
        <p:txBody>
          <a:bodyPr wrap="square" rtlCol="0">
            <a:spAutoFit/>
          </a:bodyPr>
          <a:p>
            <a:pPr fontAlgn="auto">
              <a:lnSpc>
                <a:spcPts val="2500"/>
              </a:lnSpc>
            </a:pPr>
            <a:r>
              <a:rPr lang="zh-CN" altLang="en-US" sz="2000"/>
              <a:t>选择题总结：我们班的选择题平均分是</a:t>
            </a:r>
            <a:r>
              <a:rPr lang="en-US" altLang="zh-CN" sz="2000"/>
              <a:t>30.2</a:t>
            </a:r>
            <a:r>
              <a:rPr lang="zh-CN" altLang="en-US" sz="2000"/>
              <a:t>分，出错比较多的题目是</a:t>
            </a:r>
            <a:r>
              <a:rPr lang="en-US" altLang="zh-CN" sz="2000"/>
              <a:t>6,9,15,17,18,20</a:t>
            </a:r>
            <a:r>
              <a:rPr lang="zh-CN" altLang="en-US" sz="2000"/>
              <a:t>，其中</a:t>
            </a:r>
            <a:r>
              <a:rPr lang="en-US" altLang="zh-CN" sz="2000"/>
              <a:t>6,9,15,17</a:t>
            </a:r>
            <a:r>
              <a:rPr lang="zh-CN" altLang="en-US" sz="2000"/>
              <a:t>都是直接考察教材上的知识点，因此再次提醒大家关注教材上的内容</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zh-CN" altLang="en-US" sz="2000"/>
              <a:t>第二大题</a:t>
            </a:r>
            <a:r>
              <a:rPr lang="en-US" altLang="zh-CN" sz="2000"/>
              <a:t>.</a:t>
            </a:r>
            <a:r>
              <a:rPr lang="zh-CN" altLang="en-US" sz="2000"/>
              <a:t>浮点：</a:t>
            </a:r>
            <a:endParaRPr lang="zh-CN" altLang="en-US" sz="2000"/>
          </a:p>
          <a:p>
            <a:pPr fontAlgn="auto">
              <a:lnSpc>
                <a:spcPts val="2500"/>
              </a:lnSpc>
            </a:pPr>
            <a:r>
              <a:rPr lang="zh-CN" altLang="en-US" sz="2000"/>
              <a:t>题中提出了</a:t>
            </a:r>
            <a:r>
              <a:rPr lang="en-US" altLang="zh-CN" sz="2000"/>
              <a:t>1,3,4</a:t>
            </a:r>
            <a:r>
              <a:rPr lang="zh-CN" altLang="en-US" sz="2000"/>
              <a:t>的</a:t>
            </a:r>
            <a:r>
              <a:rPr lang="en-US" altLang="zh-CN" sz="2000"/>
              <a:t>IEEE</a:t>
            </a:r>
            <a:r>
              <a:rPr lang="zh-CN" altLang="en-US" sz="2000"/>
              <a:t>的浮点表示，那么我们知道</a:t>
            </a:r>
            <a:r>
              <a:rPr lang="en-US" altLang="zh-CN" sz="2000"/>
              <a:t>bias=2^(3-1)-1=3</a:t>
            </a:r>
            <a:endParaRPr lang="en-US" altLang="zh-CN" sz="2000"/>
          </a:p>
          <a:p>
            <a:pPr fontAlgn="auto">
              <a:lnSpc>
                <a:spcPts val="2500"/>
              </a:lnSpc>
            </a:pPr>
            <a:r>
              <a:rPr lang="en-US" altLang="zh-CN" sz="2000"/>
              <a:t>1.</a:t>
            </a:r>
            <a:r>
              <a:rPr lang="zh-CN" altLang="en-US" sz="2000"/>
              <a:t>对于浮点数</a:t>
            </a:r>
            <a:r>
              <a:rPr lang="en-US" altLang="zh-CN" sz="2000"/>
              <a:t>0xBD</a:t>
            </a:r>
            <a:r>
              <a:rPr lang="zh-CN" altLang="en-US" sz="2000"/>
              <a:t>，其二进制表示为</a:t>
            </a:r>
            <a:r>
              <a:rPr lang="en-US" altLang="zh-CN" sz="2000"/>
              <a:t>1|011|1101</a:t>
            </a:r>
            <a:r>
              <a:rPr lang="zh-CN" altLang="en-US" sz="2000"/>
              <a:t>，于是它是个规格化的表示，为负数，其指数部分为</a:t>
            </a:r>
            <a:r>
              <a:rPr lang="en-US" altLang="zh-CN" sz="2000"/>
              <a:t>2^(3-bias)=1</a:t>
            </a:r>
            <a:r>
              <a:rPr lang="zh-CN" altLang="en-US" sz="2000"/>
              <a:t>，而其尾数部分二进制为</a:t>
            </a:r>
            <a:r>
              <a:rPr lang="en-US" altLang="zh-CN" sz="2000"/>
              <a:t>1.1101=29/16</a:t>
            </a:r>
            <a:r>
              <a:rPr lang="zh-CN" altLang="en-US" sz="2000"/>
              <a:t>，于是其值为</a:t>
            </a:r>
            <a:r>
              <a:rPr lang="en-US" altLang="zh-CN" sz="2000"/>
              <a:t>-29/16</a:t>
            </a:r>
            <a:r>
              <a:rPr lang="zh-CN" altLang="en-US" sz="2000"/>
              <a:t>（或者</a:t>
            </a:r>
            <a:r>
              <a:rPr lang="en-US" altLang="zh-CN" sz="2000"/>
              <a:t>-1.8125)</a:t>
            </a:r>
            <a:endParaRPr lang="en-US" altLang="zh-CN" sz="2000"/>
          </a:p>
          <a:p>
            <a:pPr fontAlgn="auto">
              <a:lnSpc>
                <a:spcPts val="2500"/>
              </a:lnSpc>
            </a:pPr>
            <a:r>
              <a:rPr lang="zh-CN" altLang="en-US" sz="2000"/>
              <a:t>而十进制大小为</a:t>
            </a:r>
            <a:r>
              <a:rPr lang="en-US" altLang="zh-CN" sz="2000"/>
              <a:t>9/64</a:t>
            </a:r>
            <a:r>
              <a:rPr lang="zh-CN" altLang="en-US" sz="2000"/>
              <a:t>，其二进制表示为</a:t>
            </a:r>
            <a:r>
              <a:rPr lang="en-US" altLang="zh-CN" sz="2000"/>
              <a:t>0.001001</a:t>
            </a:r>
            <a:r>
              <a:rPr lang="zh-CN" altLang="en-US" sz="2000"/>
              <a:t>，也就是</a:t>
            </a:r>
            <a:r>
              <a:rPr lang="en-US" altLang="zh-CN" sz="2000"/>
              <a:t>1.001*2^(-3)</a:t>
            </a:r>
            <a:r>
              <a:rPr lang="zh-CN" altLang="en-US" sz="2000"/>
              <a:t>，但是指数部分最小只能是</a:t>
            </a:r>
            <a:r>
              <a:rPr lang="en-US" altLang="zh-CN" sz="2000"/>
              <a:t>1-bias=-2</a:t>
            </a:r>
            <a:r>
              <a:rPr lang="zh-CN" altLang="en-US" sz="2000"/>
              <a:t>，因此不能使用规格化的表示，而要使用非规格化的表示，也就是</a:t>
            </a:r>
            <a:r>
              <a:rPr lang="en-US" altLang="zh-CN" sz="2000"/>
              <a:t>0.1001*2^(-2)</a:t>
            </a:r>
            <a:r>
              <a:rPr lang="zh-CN" altLang="en-US" sz="2000"/>
              <a:t>，于是最终的浮点表示为</a:t>
            </a:r>
            <a:r>
              <a:rPr lang="en-US" altLang="zh-CN" sz="2000"/>
              <a:t>0|000|1001</a:t>
            </a:r>
            <a:r>
              <a:rPr lang="zh-CN" altLang="en-US" sz="2000"/>
              <a:t>，也就是</a:t>
            </a:r>
            <a:r>
              <a:rPr lang="en-US" altLang="zh-CN" sz="2000"/>
              <a:t>0x09</a:t>
            </a:r>
            <a:endParaRPr lang="en-US" altLang="zh-CN" sz="2000"/>
          </a:p>
          <a:p>
            <a:pPr fontAlgn="auto">
              <a:lnSpc>
                <a:spcPts val="2500"/>
              </a:lnSpc>
            </a:pPr>
            <a:r>
              <a:rPr lang="en-US" altLang="zh-CN" sz="2000"/>
              <a:t>2.A</a:t>
            </a:r>
            <a:r>
              <a:rPr lang="zh-CN" altLang="en-US" sz="2000"/>
              <a:t>的浮点表示是</a:t>
            </a:r>
            <a:r>
              <a:rPr lang="en-US" altLang="zh-CN" sz="2000"/>
              <a:t>0|100|00xx</a:t>
            </a:r>
            <a:r>
              <a:rPr lang="zh-CN" altLang="en-US" sz="2000"/>
              <a:t>，</a:t>
            </a:r>
            <a:r>
              <a:rPr lang="en-US" altLang="zh-CN" sz="2000"/>
              <a:t>B</a:t>
            </a:r>
            <a:r>
              <a:rPr lang="zh-CN" altLang="en-US" sz="2000"/>
              <a:t>的浮点表示是</a:t>
            </a:r>
            <a:r>
              <a:rPr lang="en-US" altLang="zh-CN" sz="2000"/>
              <a:t>0|011|1x11</a:t>
            </a:r>
            <a:r>
              <a:rPr lang="zh-CN" altLang="en-US" sz="2000"/>
              <a:t>，注意到前者与后者都是正规格化数（注意到没有</a:t>
            </a:r>
            <a:r>
              <a:rPr lang="en-US" altLang="zh-CN" sz="2000"/>
              <a:t>NaN</a:t>
            </a:r>
            <a:r>
              <a:rPr lang="zh-CN" altLang="en-US" sz="2000"/>
              <a:t>），那么由于浮点数的单调性，我们可以直接按照无符号方式比较，而按无符号比较可以直接看到</a:t>
            </a:r>
            <a:r>
              <a:rPr lang="en-US" altLang="zh-CN" sz="2000"/>
              <a:t>A&gt;B</a:t>
            </a:r>
            <a:endParaRPr lang="en-US" altLang="zh-CN" sz="2000"/>
          </a:p>
          <a:p>
            <a:pPr fontAlgn="auto">
              <a:lnSpc>
                <a:spcPts val="2500"/>
              </a:lnSpc>
            </a:pPr>
            <a:r>
              <a:rPr lang="en-US" altLang="zh-CN" sz="2000"/>
              <a:t>3.unsigned</a:t>
            </a:r>
            <a:r>
              <a:rPr lang="zh-CN" altLang="en-US" sz="2000"/>
              <a:t>的</a:t>
            </a:r>
            <a:r>
              <a:rPr lang="en-US" altLang="zh-CN" sz="2000"/>
              <a:t>16</a:t>
            </a:r>
            <a:r>
              <a:rPr lang="zh-CN" altLang="en-US" sz="2000"/>
              <a:t>进制是</a:t>
            </a:r>
            <a:r>
              <a:rPr lang="en-US" altLang="zh-CN" sz="2000"/>
              <a:t>0x6E</a:t>
            </a:r>
            <a:r>
              <a:rPr lang="zh-CN" altLang="en-US" sz="2000"/>
              <a:t>，也就是</a:t>
            </a:r>
            <a:r>
              <a:rPr lang="en-US" altLang="zh-CN" sz="2000"/>
              <a:t>01101110</a:t>
            </a:r>
            <a:r>
              <a:rPr lang="zh-CN" altLang="en-US" sz="2000"/>
              <a:t>，那么也就是</a:t>
            </a:r>
            <a:r>
              <a:rPr lang="en-US" altLang="zh-CN" sz="2000"/>
              <a:t>1.101110*2^6</a:t>
            </a:r>
            <a:r>
              <a:rPr lang="zh-CN" altLang="en-US" sz="2000"/>
              <a:t>，于是阶码部分应该是</a:t>
            </a:r>
            <a:r>
              <a:rPr lang="en-US" altLang="zh-CN" sz="2000"/>
              <a:t>6+3=9</a:t>
            </a:r>
            <a:r>
              <a:rPr lang="zh-CN" altLang="en-US" sz="2000"/>
              <a:t>，但是阶码部分只有</a:t>
            </a:r>
            <a:r>
              <a:rPr lang="en-US" altLang="zh-CN" sz="2000"/>
              <a:t>3</a:t>
            </a:r>
            <a:r>
              <a:rPr lang="zh-CN" altLang="en-US" sz="2000"/>
              <a:t>位，最大只能是</a:t>
            </a:r>
            <a:r>
              <a:rPr lang="en-US" altLang="zh-CN" sz="2000"/>
              <a:t>6</a:t>
            </a:r>
            <a:r>
              <a:rPr lang="zh-CN" altLang="en-US" sz="2000"/>
              <a:t>（</a:t>
            </a:r>
            <a:r>
              <a:rPr lang="en-US" altLang="zh-CN" sz="2000"/>
              <a:t>7</a:t>
            </a:r>
            <a:r>
              <a:rPr lang="zh-CN" altLang="en-US" sz="2000"/>
              <a:t>就已经是特殊值了），这样的话实际上已经溢出到了无穷，于是答案即为正无穷的表示</a:t>
            </a:r>
            <a:r>
              <a:rPr lang="en-US" altLang="zh-CN" sz="2000"/>
              <a:t>0|111|0000</a:t>
            </a:r>
            <a:r>
              <a:rPr lang="zh-CN" altLang="en-US" sz="2000"/>
              <a:t>，即</a:t>
            </a:r>
            <a:r>
              <a:rPr lang="en-US" altLang="zh-CN" sz="2000"/>
              <a:t>0x70</a:t>
            </a:r>
            <a:endParaRPr lang="en-US" altLang="zh-CN" sz="2000"/>
          </a:p>
          <a:p>
            <a:pPr fontAlgn="auto">
              <a:lnSpc>
                <a:spcPts val="2500"/>
              </a:lnSpc>
            </a:pPr>
            <a:r>
              <a:rPr lang="en-US" altLang="zh-CN" sz="2000"/>
              <a:t>4.</a:t>
            </a:r>
            <a:r>
              <a:rPr lang="zh-CN" altLang="en-US" sz="2000"/>
              <a:t>该标准浮点能精确表示的最大整数是什么呢？</a:t>
            </a:r>
            <a:endParaRPr lang="zh-CN" altLang="en-US" sz="2000"/>
          </a:p>
          <a:p>
            <a:pPr fontAlgn="auto">
              <a:lnSpc>
                <a:spcPts val="2500"/>
              </a:lnSpc>
            </a:pPr>
            <a:r>
              <a:rPr lang="zh-CN" altLang="en-US" sz="2000"/>
              <a:t>两个角度：从浮点的角度出发，该浮点能表示的最大的规格化数是</a:t>
            </a:r>
            <a:r>
              <a:rPr lang="en-US" altLang="zh-CN" sz="2000"/>
              <a:t>0|110|1111</a:t>
            </a:r>
            <a:r>
              <a:rPr lang="zh-CN" altLang="en-US" sz="2000"/>
              <a:t>，也就是</a:t>
            </a:r>
            <a:r>
              <a:rPr lang="en-US" altLang="zh-CN" sz="2000"/>
              <a:t>1.1111*2^(6-3)=1.1111*2^3</a:t>
            </a:r>
            <a:r>
              <a:rPr lang="zh-CN" altLang="en-US" sz="2000"/>
              <a:t>，但是这不是个整数，由于要求精确表示我们小数点后只能有</a:t>
            </a:r>
            <a:r>
              <a:rPr lang="en-US" altLang="zh-CN" sz="2000"/>
              <a:t>3</a:t>
            </a:r>
            <a:r>
              <a:rPr lang="zh-CN" altLang="en-US" sz="2000"/>
              <a:t>位，也就是最大能精确表示的整数是</a:t>
            </a:r>
            <a:r>
              <a:rPr lang="en-US" altLang="zh-CN" sz="2000"/>
              <a:t>1.111*2^3=1111</a:t>
            </a:r>
            <a:r>
              <a:rPr lang="en-US" altLang="zh-CN" sz="2000" baseline="-25000"/>
              <a:t>2</a:t>
            </a:r>
            <a:r>
              <a:rPr lang="zh-CN" altLang="en-US" sz="2000"/>
              <a:t>，注意问的是整数的二进制表示而不是对应浮点的表示！</a:t>
            </a:r>
            <a:endParaRPr lang="zh-CN" altLang="en-US" sz="2000"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7490" y="239395"/>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altLang="en-US" sz="2000"/>
              <a:t>第二大题</a:t>
            </a:r>
            <a:r>
              <a:rPr lang="en-US" altLang="zh-CN" sz="2000"/>
              <a:t>.</a:t>
            </a:r>
            <a:r>
              <a:rPr lang="zh-CN" altLang="en-US" sz="2000"/>
              <a:t>浮点：</a:t>
            </a:r>
            <a:endParaRPr lang="zh-CN" altLang="en-US" sz="2000"/>
          </a:p>
          <a:p>
            <a:pPr fontAlgn="auto">
              <a:lnSpc>
                <a:spcPts val="2500"/>
              </a:lnSpc>
            </a:pPr>
            <a:r>
              <a:rPr lang="en-US" altLang="zh-CN" sz="2000"/>
              <a:t>5.</a:t>
            </a:r>
            <a:r>
              <a:rPr lang="zh-CN" altLang="en-US" sz="2000"/>
              <a:t>用上述浮点表示表示</a:t>
            </a:r>
            <a:r>
              <a:rPr lang="en-US" altLang="zh-CN" sz="2000"/>
              <a:t>unsigned char</a:t>
            </a:r>
            <a:r>
              <a:rPr lang="zh-CN" altLang="en-US" sz="2000"/>
              <a:t>，那么发生溢出的例子是显然的（第</a:t>
            </a:r>
            <a:r>
              <a:rPr lang="en-US" altLang="zh-CN" sz="2000"/>
              <a:t>3</a:t>
            </a:r>
            <a:r>
              <a:rPr lang="zh-CN" altLang="en-US" sz="2000"/>
              <a:t>小题已经为我们展示了），那么会不会发生舍入呢？</a:t>
            </a:r>
            <a:endParaRPr lang="zh-CN" altLang="en-US" sz="2000"/>
          </a:p>
          <a:p>
            <a:pPr fontAlgn="auto">
              <a:lnSpc>
                <a:spcPts val="2500"/>
              </a:lnSpc>
            </a:pPr>
            <a:r>
              <a:rPr lang="zh-CN" altLang="en-US" sz="2000"/>
              <a:t>何时会发生舍入呢？我们有</a:t>
            </a:r>
            <a:r>
              <a:rPr lang="en-US" altLang="zh-CN" sz="2000"/>
              <a:t>4</a:t>
            </a:r>
            <a:r>
              <a:rPr lang="zh-CN" altLang="en-US" sz="2000"/>
              <a:t>个尾数位，再加上一个隐藏的</a:t>
            </a:r>
            <a:r>
              <a:rPr lang="en-US" altLang="zh-CN" sz="2000"/>
              <a:t>1</a:t>
            </a:r>
            <a:r>
              <a:rPr lang="zh-CN" altLang="en-US" sz="2000"/>
              <a:t>一共有五个精确的位，也就是说如果想发生舍入我们至少需要</a:t>
            </a:r>
            <a:r>
              <a:rPr lang="en-US" altLang="zh-CN" sz="2000"/>
              <a:t>6</a:t>
            </a:r>
            <a:r>
              <a:rPr lang="zh-CN" altLang="en-US" sz="2000"/>
              <a:t>位有效数字，也就是可能发生舍入的整数最小也要长成这样：</a:t>
            </a:r>
            <a:r>
              <a:rPr lang="en-US" altLang="zh-CN" sz="2000"/>
              <a:t>00100001</a:t>
            </a:r>
            <a:r>
              <a:rPr lang="zh-CN" altLang="en-US" sz="2000"/>
              <a:t>，即</a:t>
            </a:r>
            <a:r>
              <a:rPr lang="en-US" altLang="zh-CN" sz="2000"/>
              <a:t>1.00001*2^5</a:t>
            </a:r>
            <a:endParaRPr lang="en-US" altLang="zh-CN" sz="2000"/>
          </a:p>
          <a:p>
            <a:pPr fontAlgn="auto">
              <a:lnSpc>
                <a:spcPts val="2500"/>
              </a:lnSpc>
            </a:pPr>
            <a:r>
              <a:rPr lang="zh-CN" altLang="en-US" sz="2000"/>
              <a:t>但是计算下指数，</a:t>
            </a:r>
            <a:r>
              <a:rPr lang="en-US" altLang="zh-CN" sz="2000"/>
              <a:t>5+3=8&gt;7</a:t>
            </a:r>
            <a:r>
              <a:rPr lang="zh-CN" altLang="en-US" sz="2000"/>
              <a:t>，说明这个数已经溢出了，也就是说根本不可能发生舍入，在发生舍入之前就已经溢出了。</a:t>
            </a:r>
            <a:endParaRPr lang="zh-CN" altLang="en-US" sz="2000"/>
          </a:p>
          <a:p>
            <a:pPr fontAlgn="auto">
              <a:lnSpc>
                <a:spcPts val="2500"/>
              </a:lnSpc>
            </a:pPr>
            <a:r>
              <a:rPr lang="en-US" altLang="zh-CN" sz="2000"/>
              <a:t>6.</a:t>
            </a:r>
            <a:r>
              <a:rPr lang="zh-CN" altLang="en-US" sz="2000"/>
              <a:t>这个问题很经典，最经典的分析方法就是阶码位增加、尾数位减少会导致</a:t>
            </a:r>
            <a:r>
              <a:rPr lang="en-US" altLang="zh-CN" sz="2000"/>
              <a:t>NaN</a:t>
            </a:r>
            <a:r>
              <a:rPr lang="zh-CN" altLang="en-US" sz="2000"/>
              <a:t>的数量减少，这样能精确表示的实数数量增加了。</a:t>
            </a:r>
            <a:endParaRPr lang="zh-CN" altLang="en-US" sz="2000"/>
          </a:p>
          <a:p>
            <a:pPr fontAlgn="auto">
              <a:lnSpc>
                <a:spcPts val="2500"/>
              </a:lnSpc>
            </a:pPr>
            <a:r>
              <a:rPr lang="en-US" altLang="zh-CN" sz="2000"/>
              <a:t>7.</a:t>
            </a:r>
            <a:r>
              <a:rPr lang="zh-CN" altLang="en-US" sz="2000"/>
              <a:t>实数</a:t>
            </a:r>
            <a:r>
              <a:rPr lang="en-US" altLang="zh-CN" sz="2000"/>
              <a:t>1</a:t>
            </a:r>
            <a:r>
              <a:rPr lang="zh-CN" altLang="en-US" sz="2000"/>
              <a:t>的表示是</a:t>
            </a:r>
            <a:r>
              <a:rPr lang="en-US" altLang="zh-CN" sz="2000"/>
              <a:t>0|011110000000000</a:t>
            </a:r>
            <a:r>
              <a:rPr lang="zh-CN" altLang="en-US" sz="2000"/>
              <a:t>，那么我们假设其阶码部分长度为</a:t>
            </a:r>
            <a:r>
              <a:rPr lang="en-US" altLang="zh-CN" sz="2000"/>
              <a:t>t</a:t>
            </a:r>
            <a:r>
              <a:rPr lang="zh-CN" altLang="en-US" sz="2000"/>
              <a:t>，那么</a:t>
            </a:r>
            <a:r>
              <a:rPr lang="en-US" altLang="zh-CN" sz="2000"/>
              <a:t>bias=2^(t-1)-1</a:t>
            </a:r>
            <a:r>
              <a:rPr lang="zh-CN" altLang="en-US" sz="2000"/>
              <a:t>，同时</a:t>
            </a:r>
            <a:r>
              <a:rPr lang="en-US" altLang="zh-CN" sz="2000"/>
              <a:t>1=1.0*2^0</a:t>
            </a:r>
            <a:r>
              <a:rPr lang="zh-CN" altLang="en-US" sz="2000"/>
              <a:t>，于是</a:t>
            </a:r>
            <a:r>
              <a:rPr lang="en-US" altLang="zh-CN" sz="2000"/>
              <a:t>15*2^(t-5)=2^(t-1)-1</a:t>
            </a:r>
            <a:r>
              <a:rPr lang="zh-CN" altLang="en-US" sz="2000"/>
              <a:t>，这样很容易发现</a:t>
            </a:r>
            <a:r>
              <a:rPr lang="en-US" altLang="zh-CN" sz="2000"/>
              <a:t>t=5</a:t>
            </a:r>
            <a:r>
              <a:rPr lang="zh-CN" altLang="en-US" sz="2000"/>
              <a:t>，</a:t>
            </a:r>
            <a:r>
              <a:rPr lang="en-US" altLang="zh-CN" sz="2000"/>
              <a:t>bias=15</a:t>
            </a:r>
            <a:r>
              <a:rPr lang="zh-CN" altLang="en-US" sz="2000"/>
              <a:t>，这样尾数部分长为</a:t>
            </a:r>
            <a:r>
              <a:rPr lang="en-US" altLang="zh-CN" sz="2000"/>
              <a:t>10</a:t>
            </a:r>
            <a:r>
              <a:rPr lang="zh-CN" altLang="en-US" sz="2000"/>
              <a:t>，而最小的负非规格化数就是</a:t>
            </a:r>
            <a:r>
              <a:rPr lang="en-US" altLang="zh-CN" sz="2000"/>
              <a:t>1|00000|1111111111</a:t>
            </a:r>
            <a:r>
              <a:rPr lang="zh-CN" altLang="en-US" sz="2000"/>
              <a:t>（注意到负数绝对值越大数越小），也就是</a:t>
            </a:r>
            <a:r>
              <a:rPr lang="en-US" altLang="zh-CN" sz="2000"/>
              <a:t>-0.1111111111*2^(-14)</a:t>
            </a:r>
            <a:r>
              <a:rPr lang="zh-CN" altLang="en-US" sz="2000"/>
              <a:t>，这个数也就是</a:t>
            </a:r>
            <a:r>
              <a:rPr lang="en-US" altLang="zh-CN" sz="2000"/>
              <a:t>-1111111111*2^(-24)</a:t>
            </a:r>
            <a:r>
              <a:rPr lang="zh-CN" altLang="en-US" sz="2000"/>
              <a:t>，也就是</a:t>
            </a:r>
            <a:r>
              <a:rPr lang="en-US" altLang="zh-CN" sz="2000"/>
              <a:t>-(2^10-1)/2^24</a:t>
            </a:r>
            <a:endParaRPr lang="en-US" altLang="zh-CN" sz="2000"/>
          </a:p>
          <a:p>
            <a:pPr fontAlgn="auto">
              <a:lnSpc>
                <a:spcPts val="2500"/>
              </a:lnSpc>
            </a:pPr>
            <a:r>
              <a:rPr lang="zh-CN" altLang="en-US" sz="2000"/>
              <a:t>浮点部分总结：本题的平均得分为</a:t>
            </a:r>
            <a:r>
              <a:rPr lang="en-US" altLang="zh-CN" sz="2000"/>
              <a:t>10.7</a:t>
            </a:r>
            <a:r>
              <a:rPr lang="zh-CN" altLang="en-US" sz="2000"/>
              <a:t>分，出错比较多的题目是</a:t>
            </a:r>
            <a:r>
              <a:rPr lang="en-US" altLang="zh-CN" sz="2000"/>
              <a:t>2.3,2.4</a:t>
            </a:r>
            <a:r>
              <a:rPr lang="zh-CN" altLang="en-US" sz="2000"/>
              <a:t>和</a:t>
            </a:r>
            <a:r>
              <a:rPr lang="en-US" altLang="zh-CN" sz="2000"/>
              <a:t>2.7</a:t>
            </a:r>
            <a:r>
              <a:rPr lang="zh-CN" altLang="en-US" sz="2000"/>
              <a:t>，但这三道题都是非常基础的浮点表示的题目，因此请大家重视平时基础的练习，另外不少同学出现了审题错误，请大家务必注意审题！</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1</a:t>
            </a:r>
            <a:endParaRPr lang="zh-CN" altLang="en-US"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回课</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4900295"/>
          </a:xfrm>
          <a:prstGeom prst="rect">
            <a:avLst/>
          </a:prstGeom>
          <a:noFill/>
        </p:spPr>
        <p:txBody>
          <a:bodyPr wrap="square" rtlCol="0">
            <a:spAutoFit/>
          </a:bodyPr>
          <a:p>
            <a:pPr fontAlgn="auto">
              <a:lnSpc>
                <a:spcPts val="2500"/>
              </a:lnSpc>
            </a:pPr>
            <a:r>
              <a:rPr lang="zh-CN" altLang="en-US" sz="2000"/>
              <a:t>第三大题</a:t>
            </a:r>
            <a:r>
              <a:rPr lang="en-US" altLang="zh-CN" sz="2000"/>
              <a:t>.</a:t>
            </a:r>
            <a:r>
              <a:rPr lang="zh-CN" altLang="en-US" sz="2000"/>
              <a:t>汇编：</a:t>
            </a:r>
            <a:endParaRPr lang="zh-CN" altLang="en-US" sz="2000"/>
          </a:p>
          <a:p>
            <a:pPr fontAlgn="auto">
              <a:lnSpc>
                <a:spcPts val="2500"/>
              </a:lnSpc>
            </a:pPr>
            <a:r>
              <a:rPr lang="zh-CN" altLang="en-US" sz="2000"/>
              <a:t>本题相对简单，注意汇编中把</a:t>
            </a:r>
            <a:r>
              <a:rPr lang="en-US" altLang="zh-CN" sz="2000"/>
              <a:t>%rdi</a:t>
            </a:r>
            <a:r>
              <a:rPr lang="zh-CN" altLang="en-US" sz="2000"/>
              <a:t>和</a:t>
            </a:r>
            <a:r>
              <a:rPr lang="en-US" altLang="zh-CN" sz="2000"/>
              <a:t>7</a:t>
            </a:r>
            <a:r>
              <a:rPr lang="zh-CN" altLang="en-US" sz="2000"/>
              <a:t>比较，超过的部分直接跳出，说明开关变量</a:t>
            </a:r>
            <a:r>
              <a:rPr lang="en-US" altLang="zh-CN" sz="2000"/>
              <a:t>a</a:t>
            </a:r>
            <a:r>
              <a:rPr lang="zh-CN" altLang="en-US" sz="2000"/>
              <a:t>的取值就是</a:t>
            </a:r>
            <a:r>
              <a:rPr lang="en-US" altLang="zh-CN" sz="2000"/>
              <a:t>0~7</a:t>
            </a:r>
            <a:r>
              <a:rPr lang="zh-CN" altLang="en-US" sz="2000"/>
              <a:t>，而</a:t>
            </a:r>
            <a:r>
              <a:rPr lang="en-US" altLang="zh-CN" sz="2000"/>
              <a:t>default</a:t>
            </a:r>
            <a:r>
              <a:rPr lang="zh-CN" altLang="en-US" sz="2000"/>
              <a:t>的操作就是超过</a:t>
            </a:r>
            <a:r>
              <a:rPr lang="en-US" altLang="zh-CN" sz="2000"/>
              <a:t>7</a:t>
            </a:r>
            <a:r>
              <a:rPr lang="zh-CN" altLang="en-US" sz="2000"/>
              <a:t>跳转到的地方，也就是</a:t>
            </a:r>
            <a:r>
              <a:rPr lang="en-US" altLang="zh-CN" sz="2000"/>
              <a:t>.L2</a:t>
            </a:r>
            <a:r>
              <a:rPr lang="zh-CN" altLang="en-US" sz="2000"/>
              <a:t>。</a:t>
            </a:r>
            <a:endParaRPr lang="zh-CN" altLang="en-US" sz="2000"/>
          </a:p>
          <a:p>
            <a:pPr fontAlgn="auto">
              <a:lnSpc>
                <a:spcPts val="2500"/>
              </a:lnSpc>
            </a:pPr>
            <a:r>
              <a:rPr lang="zh-CN" altLang="en-US" sz="2000"/>
              <a:t>接下来函数参数传递顺序为</a:t>
            </a:r>
            <a:r>
              <a:rPr lang="en-US" altLang="zh-CN" sz="2000"/>
              <a:t>%rdi,%rsi,%rdx,%rcx</a:t>
            </a:r>
            <a:r>
              <a:rPr lang="zh-CN" altLang="en-US" sz="2000"/>
              <a:t>，于是</a:t>
            </a:r>
            <a:r>
              <a:rPr lang="en-US" altLang="zh-CN" sz="2000"/>
              <a:t>%rdi</a:t>
            </a:r>
            <a:r>
              <a:rPr lang="zh-CN" altLang="en-US" sz="2000"/>
              <a:t>里存放的是</a:t>
            </a:r>
            <a:r>
              <a:rPr lang="en-US" altLang="zh-CN" sz="2000"/>
              <a:t>a</a:t>
            </a:r>
            <a:r>
              <a:rPr lang="zh-CN" altLang="en-US" sz="2000"/>
              <a:t>，</a:t>
            </a:r>
            <a:r>
              <a:rPr lang="en-US" altLang="zh-CN" sz="2000"/>
              <a:t>%rsi</a:t>
            </a:r>
            <a:r>
              <a:rPr lang="zh-CN" altLang="en-US" sz="2000"/>
              <a:t>里存放的是</a:t>
            </a:r>
            <a:r>
              <a:rPr lang="en-US" altLang="zh-CN" sz="2000"/>
              <a:t>b</a:t>
            </a:r>
            <a:r>
              <a:rPr lang="zh-CN" altLang="en-US" sz="2000"/>
              <a:t>，</a:t>
            </a:r>
            <a:r>
              <a:rPr lang="en-US" altLang="zh-CN" sz="2000"/>
              <a:t>%rdx</a:t>
            </a:r>
            <a:r>
              <a:rPr lang="zh-CN" altLang="en-US" sz="2000"/>
              <a:t>里存放的是</a:t>
            </a:r>
            <a:r>
              <a:rPr lang="en-US" altLang="zh-CN" sz="2000"/>
              <a:t>c</a:t>
            </a:r>
            <a:r>
              <a:rPr lang="zh-CN" altLang="en-US" sz="2000"/>
              <a:t>，</a:t>
            </a:r>
            <a:r>
              <a:rPr lang="en-US" altLang="zh-CN" sz="2000"/>
              <a:t>%rcx</a:t>
            </a:r>
            <a:r>
              <a:rPr lang="zh-CN" altLang="en-US" sz="2000"/>
              <a:t>里存放的是</a:t>
            </a:r>
            <a:r>
              <a:rPr lang="en-US" altLang="zh-CN" sz="2000"/>
              <a:t>sp</a:t>
            </a:r>
            <a:r>
              <a:rPr lang="zh-CN" altLang="en-US" sz="2000"/>
              <a:t>，</a:t>
            </a:r>
            <a:r>
              <a:rPr lang="en-US" altLang="zh-CN" sz="2000"/>
              <a:t>.L2</a:t>
            </a:r>
            <a:r>
              <a:rPr lang="zh-CN" altLang="en-US" sz="2000"/>
              <a:t>的操作指示我们把</a:t>
            </a:r>
            <a:r>
              <a:rPr lang="en-US" altLang="zh-CN" sz="2000"/>
              <a:t>%rcx</a:t>
            </a:r>
            <a:r>
              <a:rPr lang="zh-CN" altLang="en-US" sz="2000"/>
              <a:t>上的东西（也就是</a:t>
            </a:r>
            <a:r>
              <a:rPr lang="en-US" altLang="zh-CN" sz="2000"/>
              <a:t>sp</a:t>
            </a:r>
            <a:r>
              <a:rPr lang="zh-CN" altLang="en-US" sz="2000"/>
              <a:t>的值）放进</a:t>
            </a:r>
            <a:r>
              <a:rPr lang="en-US" altLang="zh-CN" sz="2000"/>
              <a:t>32(%rcx)</a:t>
            </a:r>
            <a:r>
              <a:rPr lang="zh-CN" altLang="en-US" sz="2000"/>
              <a:t>里，那这是什么呢？我们观察</a:t>
            </a:r>
            <a:r>
              <a:rPr lang="en-US" altLang="zh-CN" sz="2000"/>
              <a:t>prob</a:t>
            </a:r>
            <a:r>
              <a:rPr lang="zh-CN" altLang="en-US" sz="2000"/>
              <a:t>的结构，首先是一个</a:t>
            </a:r>
            <a:r>
              <a:rPr lang="en-US" altLang="zh-CN" sz="2000"/>
              <a:t>8byte</a:t>
            </a:r>
            <a:r>
              <a:rPr lang="zh-CN" altLang="en-US" sz="2000"/>
              <a:t>的指针</a:t>
            </a:r>
            <a:r>
              <a:rPr lang="en-US" altLang="zh-CN" sz="2000"/>
              <a:t>p</a:t>
            </a:r>
            <a:r>
              <a:rPr lang="zh-CN" altLang="en-US" sz="2000"/>
              <a:t>，然后是一个</a:t>
            </a:r>
            <a:r>
              <a:rPr lang="en-US" altLang="zh-CN" sz="2000"/>
              <a:t>8byte</a:t>
            </a:r>
            <a:r>
              <a:rPr lang="zh-CN" altLang="en-US" sz="2000"/>
              <a:t>的</a:t>
            </a:r>
            <a:r>
              <a:rPr lang="en-US" altLang="zh-CN" sz="2000"/>
              <a:t>long</a:t>
            </a:r>
            <a:r>
              <a:rPr lang="zh-CN" altLang="en-US" sz="2000"/>
              <a:t>，然后是一个</a:t>
            </a:r>
            <a:r>
              <a:rPr lang="en-US" altLang="zh-CN" sz="2000"/>
              <a:t>8byte</a:t>
            </a:r>
            <a:r>
              <a:rPr lang="zh-CN" altLang="en-US" sz="2000"/>
              <a:t>的</a:t>
            </a:r>
            <a:r>
              <a:rPr lang="en-US" altLang="zh-CN" sz="2000"/>
              <a:t>long</a:t>
            </a:r>
            <a:r>
              <a:rPr lang="zh-CN" altLang="en-US" sz="2000"/>
              <a:t>，然后是一个</a:t>
            </a:r>
            <a:r>
              <a:rPr lang="en-US" altLang="zh-CN" sz="2000"/>
              <a:t>8byte</a:t>
            </a:r>
            <a:r>
              <a:rPr lang="zh-CN" altLang="en-US" sz="2000"/>
              <a:t>的</a:t>
            </a:r>
            <a:r>
              <a:rPr lang="en-US" altLang="zh-CN" sz="2000"/>
              <a:t>long</a:t>
            </a:r>
            <a:r>
              <a:rPr lang="zh-CN" altLang="en-US" sz="2000"/>
              <a:t>，前面这些一共是</a:t>
            </a:r>
            <a:r>
              <a:rPr lang="en-US" altLang="zh-CN" sz="2000"/>
              <a:t>32byte</a:t>
            </a:r>
            <a:r>
              <a:rPr lang="zh-CN" altLang="en-US" sz="2000"/>
              <a:t>，最后是一个</a:t>
            </a:r>
            <a:r>
              <a:rPr lang="en-US" altLang="zh-CN" sz="2000"/>
              <a:t>8byte</a:t>
            </a:r>
            <a:r>
              <a:rPr lang="zh-CN" altLang="en-US" sz="2000"/>
              <a:t>的指针</a:t>
            </a:r>
            <a:r>
              <a:rPr lang="en-US" altLang="zh-CN" sz="2000"/>
              <a:t>next</a:t>
            </a:r>
            <a:r>
              <a:rPr lang="zh-CN" altLang="en-US" sz="2000"/>
              <a:t>，也就是</a:t>
            </a:r>
            <a:r>
              <a:rPr lang="en-US" altLang="zh-CN" sz="2000"/>
              <a:t>32(%rcx)</a:t>
            </a:r>
            <a:r>
              <a:rPr lang="zh-CN" altLang="en-US" sz="2000"/>
              <a:t>的地方是</a:t>
            </a:r>
            <a:r>
              <a:rPr lang="en-US" altLang="zh-CN" sz="2000"/>
              <a:t>sp-&gt;next</a:t>
            </a:r>
            <a:r>
              <a:rPr lang="zh-CN" altLang="en-US" sz="2000"/>
              <a:t>，因此</a:t>
            </a:r>
            <a:r>
              <a:rPr lang="en-US" altLang="zh-CN" sz="2000"/>
              <a:t>15</a:t>
            </a:r>
            <a:r>
              <a:rPr lang="zh-CN" altLang="en-US" sz="2000"/>
              <a:t>的答案是</a:t>
            </a:r>
            <a:r>
              <a:rPr lang="en-US" altLang="zh-CN" sz="2000"/>
              <a:t>sp-&gt;next=sp</a:t>
            </a:r>
            <a:endParaRPr lang="en-US" altLang="zh-CN" sz="2000"/>
          </a:p>
          <a:p>
            <a:pPr fontAlgn="auto">
              <a:lnSpc>
                <a:spcPts val="2500"/>
              </a:lnSpc>
            </a:pPr>
            <a:r>
              <a:rPr lang="zh-CN" altLang="en-US" sz="2000"/>
              <a:t>接下来我们只需从上往下看：首先是</a:t>
            </a:r>
            <a:r>
              <a:rPr lang="en-US" altLang="zh-CN" sz="2000"/>
              <a:t>0,0</a:t>
            </a:r>
            <a:r>
              <a:rPr lang="zh-CN" altLang="en-US" sz="2000"/>
              <a:t>对应的是</a:t>
            </a:r>
            <a:r>
              <a:rPr lang="en-US" altLang="zh-CN" sz="2000"/>
              <a:t>.L3</a:t>
            </a:r>
            <a:r>
              <a:rPr lang="zh-CN" altLang="en-US" sz="2000"/>
              <a:t>，</a:t>
            </a:r>
            <a:r>
              <a:rPr lang="en-US" altLang="zh-CN" sz="2000"/>
              <a:t>.L3</a:t>
            </a:r>
            <a:r>
              <a:rPr lang="zh-CN" altLang="en-US" sz="2000"/>
              <a:t>只是把</a:t>
            </a:r>
            <a:r>
              <a:rPr lang="en-US" altLang="zh-CN" sz="2000"/>
              <a:t>%rdx</a:t>
            </a:r>
            <a:r>
              <a:rPr lang="zh-CN" altLang="en-US" sz="2000"/>
              <a:t>减去了</a:t>
            </a:r>
            <a:r>
              <a:rPr lang="en-US" altLang="zh-CN" sz="2000"/>
              <a:t>54</a:t>
            </a:r>
            <a:r>
              <a:rPr lang="zh-CN" altLang="en-US" sz="2000"/>
              <a:t>，也就是</a:t>
            </a:r>
            <a:r>
              <a:rPr lang="en-US" altLang="zh-CN" sz="2000"/>
              <a:t>c=c-54</a:t>
            </a:r>
            <a:r>
              <a:rPr lang="zh-CN" altLang="en-US" sz="2000"/>
              <a:t>，注意到执行完这句话之后它并没有跳转而是继续执行了</a:t>
            </a:r>
            <a:r>
              <a:rPr lang="en-US" altLang="zh-CN" sz="2000"/>
              <a:t>.L5</a:t>
            </a:r>
            <a:r>
              <a:rPr lang="zh-CN" altLang="en-US" sz="2000"/>
              <a:t>的部分，而观察</a:t>
            </a:r>
            <a:r>
              <a:rPr lang="en-US" altLang="zh-CN" sz="2000"/>
              <a:t>.L5</a:t>
            </a:r>
            <a:r>
              <a:rPr lang="zh-CN" altLang="en-US" sz="2000"/>
              <a:t>对应的是</a:t>
            </a:r>
            <a:r>
              <a:rPr lang="en-US" altLang="zh-CN" sz="2000"/>
              <a:t>1</a:t>
            </a:r>
            <a:r>
              <a:rPr lang="zh-CN" altLang="en-US" sz="2000"/>
              <a:t>，也就是</a:t>
            </a:r>
            <a:r>
              <a:rPr lang="en-US" altLang="zh-CN" sz="2000"/>
              <a:t>case 0</a:t>
            </a:r>
            <a:r>
              <a:rPr lang="zh-CN" altLang="en-US" sz="2000"/>
              <a:t>和</a:t>
            </a:r>
            <a:r>
              <a:rPr lang="en-US" altLang="zh-CN" sz="2000"/>
              <a:t> case 1</a:t>
            </a:r>
            <a:r>
              <a:rPr lang="zh-CN" altLang="en-US" sz="2000"/>
              <a:t>必须是前后严格相连的，而</a:t>
            </a:r>
            <a:r>
              <a:rPr lang="en-US" altLang="zh-CN" sz="2000"/>
              <a:t>.L5</a:t>
            </a:r>
            <a:r>
              <a:rPr lang="zh-CN" altLang="en-US" sz="2000"/>
              <a:t>把</a:t>
            </a:r>
            <a:r>
              <a:rPr lang="en-US" altLang="zh-CN" sz="2000"/>
              <a:t>%rsi</a:t>
            </a:r>
            <a:r>
              <a:rPr lang="zh-CN" altLang="en-US" sz="2000"/>
              <a:t>加上了</a:t>
            </a:r>
            <a:r>
              <a:rPr lang="en-US" altLang="zh-CN" sz="2000"/>
              <a:t>%rdx</a:t>
            </a:r>
            <a:r>
              <a:rPr lang="zh-CN" altLang="en-US" sz="2000"/>
              <a:t>，也就是</a:t>
            </a:r>
            <a:r>
              <a:rPr lang="en-US" altLang="zh-CN" sz="2000"/>
              <a:t>b=b+c</a:t>
            </a:r>
            <a:r>
              <a:rPr lang="zh-CN" altLang="en-US" sz="2000"/>
              <a:t>，接下来把</a:t>
            </a:r>
            <a:r>
              <a:rPr lang="en-US" altLang="zh-CN" sz="2000"/>
              <a:t>%rsi*3</a:t>
            </a:r>
            <a:r>
              <a:rPr lang="zh-CN" altLang="en-US" sz="2000"/>
              <a:t>赋给</a:t>
            </a:r>
            <a:r>
              <a:rPr lang="en-US" altLang="zh-CN" sz="2000"/>
              <a:t>%rax</a:t>
            </a:r>
            <a:r>
              <a:rPr lang="zh-CN" altLang="en-US" sz="2000"/>
              <a:t>，将</a:t>
            </a:r>
            <a:r>
              <a:rPr lang="en-US" altLang="zh-CN" sz="2000"/>
              <a:t>%rax</a:t>
            </a:r>
            <a:r>
              <a:rPr lang="zh-CN" altLang="en-US" sz="2000"/>
              <a:t>赋给</a:t>
            </a:r>
            <a:r>
              <a:rPr lang="en-US" altLang="zh-CN" sz="2000"/>
              <a:t>16(%rcx)</a:t>
            </a:r>
            <a:r>
              <a:rPr lang="zh-CN" altLang="en-US" sz="2000"/>
              <a:t>后返回，注意到返回之前的最后一句话在</a:t>
            </a:r>
            <a:r>
              <a:rPr lang="en-US" altLang="zh-CN" sz="2000"/>
              <a:t>C</a:t>
            </a:r>
            <a:r>
              <a:rPr lang="zh-CN" altLang="en-US" sz="2000"/>
              <a:t>程序里的赋值是</a:t>
            </a:r>
            <a:r>
              <a:rPr lang="en-US" altLang="zh-CN" sz="2000"/>
              <a:t>sp-&gt;s.y=val</a:t>
            </a:r>
            <a:r>
              <a:rPr lang="zh-CN" altLang="en-US" sz="2000"/>
              <a:t>，也就是</a:t>
            </a:r>
            <a:r>
              <a:rPr lang="en-US" altLang="zh-CN" sz="2000"/>
              <a:t>%rax</a:t>
            </a:r>
            <a:r>
              <a:rPr lang="zh-CN" altLang="en-US" sz="2000"/>
              <a:t>里对应的是</a:t>
            </a:r>
            <a:r>
              <a:rPr lang="en-US" altLang="zh-CN" sz="2000"/>
              <a:t>val</a:t>
            </a:r>
            <a:r>
              <a:rPr lang="zh-CN" altLang="en-US" sz="2000"/>
              <a:t>，这样实际的操作就是</a:t>
            </a:r>
            <a:r>
              <a:rPr lang="en-US" altLang="zh-CN" sz="2000"/>
              <a:t>val=3*(b+c)</a:t>
            </a:r>
            <a:r>
              <a:rPr lang="zh-CN" altLang="en-US" sz="2000"/>
              <a:t>，（使用分配律不给分，但有的编译器可以做这种优化，这里后面可能会改分）</a:t>
            </a:r>
            <a:endParaRPr lang="zh-CN" altLang="en-US" sz="2000"/>
          </a:p>
          <a:p>
            <a:pPr fontAlgn="auto">
              <a:lnSpc>
                <a:spcPts val="2500"/>
              </a:lnSpc>
            </a:pPr>
            <a:r>
              <a:rPr lang="zh-CN" altLang="en-US" sz="2000"/>
              <a:t>接下来可以类似地完成后面的情况，本题难度不大，班平均分是</a:t>
            </a:r>
            <a:r>
              <a:rPr lang="en-US" altLang="zh-CN" sz="2000"/>
              <a:t>13.6</a:t>
            </a:r>
            <a:r>
              <a:rPr lang="zh-CN" altLang="en-US" sz="200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altLang="en-US" sz="2000"/>
              <a:t>第四大题</a:t>
            </a:r>
            <a:r>
              <a:rPr lang="en-US" altLang="zh-CN" sz="2000"/>
              <a:t>.PIPE</a:t>
            </a:r>
            <a:r>
              <a:rPr lang="zh-CN" altLang="en-US" sz="2000"/>
              <a:t>：</a:t>
            </a:r>
            <a:endParaRPr lang="zh-CN" altLang="en-US" sz="2000"/>
          </a:p>
          <a:p>
            <a:pPr fontAlgn="auto">
              <a:lnSpc>
                <a:spcPts val="2500"/>
              </a:lnSpc>
            </a:pPr>
            <a:r>
              <a:rPr lang="en-US" altLang="zh-CN" sz="2000"/>
              <a:t>1.</a:t>
            </a:r>
            <a:endParaRPr lang="en-US" altLang="zh-CN" sz="2000"/>
          </a:p>
          <a:p>
            <a:pPr fontAlgn="auto">
              <a:lnSpc>
                <a:spcPts val="2500"/>
              </a:lnSpc>
            </a:pPr>
            <a:r>
              <a:rPr lang="en-US" altLang="zh-CN" sz="2000"/>
              <a:t>Decode:   valA&lt;-R[%rsp]</a:t>
            </a:r>
            <a:endParaRPr lang="en-US" altLang="zh-CN" sz="2000"/>
          </a:p>
          <a:p>
            <a:pPr fontAlgn="auto">
              <a:lnSpc>
                <a:spcPts val="2500"/>
              </a:lnSpc>
            </a:pPr>
            <a:r>
              <a:rPr lang="en-US" altLang="zh-CN" sz="2000"/>
              <a:t>	valB&lt;-R[%rsp]</a:t>
            </a:r>
            <a:endParaRPr lang="en-US" altLang="zh-CN" sz="2000"/>
          </a:p>
          <a:p>
            <a:pPr fontAlgn="auto">
              <a:lnSpc>
                <a:spcPts val="2500"/>
              </a:lnSpc>
            </a:pPr>
            <a:r>
              <a:rPr lang="en-US" altLang="zh-CN" sz="2000"/>
              <a:t>（两行交换顺序给分，其余情况均不给分，一行一分</a:t>
            </a:r>
            <a:r>
              <a:rPr lang="zh-CN" altLang="en-US" sz="2000"/>
              <a:t>，完全与</a:t>
            </a:r>
            <a:r>
              <a:rPr lang="en-US" altLang="zh-CN" sz="2000"/>
              <a:t>popq</a:t>
            </a:r>
            <a:r>
              <a:rPr lang="zh-CN" altLang="en-US" sz="2000"/>
              <a:t>一样，不需要读出</a:t>
            </a:r>
            <a:r>
              <a:rPr lang="en-US" altLang="zh-CN" sz="2000"/>
              <a:t>rA</a:t>
            </a:r>
            <a:r>
              <a:rPr lang="zh-CN" altLang="en-US" sz="2000"/>
              <a:t>的值！！</a:t>
            </a:r>
            <a:r>
              <a:rPr lang="en-US" altLang="zh-CN" sz="2000"/>
              <a:t>）</a:t>
            </a:r>
            <a:endParaRPr lang="en-US" altLang="zh-CN" sz="2000"/>
          </a:p>
          <a:p>
            <a:pPr fontAlgn="auto">
              <a:lnSpc>
                <a:spcPts val="2500"/>
              </a:lnSpc>
            </a:pPr>
            <a:endParaRPr lang="en-US" altLang="zh-CN" sz="2000"/>
          </a:p>
          <a:p>
            <a:pPr fontAlgn="auto">
              <a:lnSpc>
                <a:spcPts val="2500"/>
              </a:lnSpc>
            </a:pPr>
            <a:r>
              <a:rPr lang="en-US" altLang="zh-CN" sz="2000"/>
              <a:t>Execute：valE&lt;-valB+8</a:t>
            </a:r>
            <a:endParaRPr lang="en-US" altLang="zh-CN" sz="2000"/>
          </a:p>
          <a:p>
            <a:pPr fontAlgn="auto">
              <a:lnSpc>
                <a:spcPts val="2500"/>
              </a:lnSpc>
            </a:pPr>
            <a:r>
              <a:rPr lang="en-US" altLang="zh-CN" sz="2000"/>
              <a:t>	Cnd&lt;-Cond(CC,ifun)</a:t>
            </a:r>
            <a:endParaRPr lang="en-US" altLang="zh-CN" sz="2000"/>
          </a:p>
          <a:p>
            <a:pPr fontAlgn="auto">
              <a:lnSpc>
                <a:spcPts val="2500"/>
              </a:lnSpc>
            </a:pPr>
            <a:r>
              <a:rPr lang="en-US" altLang="zh-CN" sz="2000"/>
              <a:t>（两行交换顺序给分，使用valA不给分，写Cnd&lt;-f(CC,ifun)给分，写Cnd&lt;-(CC,ifun)之类不给分，Cnd与Cond写反导致后面信号整体用错一共扣一分，写set Cnd不给分，一行一分)</a:t>
            </a:r>
            <a:endParaRPr lang="en-US" altLang="zh-CN" sz="2000"/>
          </a:p>
          <a:p>
            <a:pPr fontAlgn="auto">
              <a:lnSpc>
                <a:spcPts val="2500"/>
              </a:lnSpc>
            </a:pPr>
            <a:endParaRPr lang="en-US" altLang="zh-CN" sz="2000"/>
          </a:p>
          <a:p>
            <a:pPr fontAlgn="auto">
              <a:lnSpc>
                <a:spcPts val="2500"/>
              </a:lnSpc>
            </a:pPr>
            <a:r>
              <a:rPr lang="en-US" altLang="zh-CN" sz="2000"/>
              <a:t>Memory：valM&lt;-M8[valA]</a:t>
            </a:r>
            <a:endParaRPr lang="en-US" altLang="zh-CN" sz="2000"/>
          </a:p>
          <a:p>
            <a:pPr fontAlgn="auto">
              <a:lnSpc>
                <a:spcPts val="2500"/>
              </a:lnSpc>
            </a:pPr>
            <a:r>
              <a:rPr lang="en-US" altLang="zh-CN" sz="2000"/>
              <a:t>（完全一样给分，使用valB不给分，不写8不给分，写了多余的条件判断不给分（比如if(Cnd) valM...不给分）（最后这点有同学在试卷上提到如果这个阶段不做条件判断可能会导致虚假的MEM ERROR，但我们认为一方面教材上的SEQ在访存阶段确实没有进行条件判断的硬件，另一方面pop的访存是访问栈，如果出现了MEM ERROR说明整个栈出现了问题，因此不需要将这点纳入考量，当然这是可以继续argue的点，但目前我们没有给分），本行一分）</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altLang="en-US" sz="2000"/>
              <a:t>第四大题</a:t>
            </a:r>
            <a:r>
              <a:rPr lang="en-US" altLang="zh-CN" sz="2000"/>
              <a:t>.PIPE</a:t>
            </a:r>
            <a:r>
              <a:rPr lang="zh-CN" altLang="en-US" sz="2000"/>
              <a:t>：</a:t>
            </a:r>
            <a:endParaRPr lang="zh-CN" altLang="en-US" sz="2000"/>
          </a:p>
          <a:p>
            <a:pPr fontAlgn="auto">
              <a:lnSpc>
                <a:spcPts val="2500"/>
              </a:lnSpc>
            </a:pPr>
            <a:r>
              <a:rPr lang="en-US" altLang="zh-CN" sz="2000"/>
              <a:t>1.</a:t>
            </a:r>
            <a:endParaRPr lang="en-US" altLang="zh-CN" sz="2000"/>
          </a:p>
          <a:p>
            <a:pPr fontAlgn="auto">
              <a:lnSpc>
                <a:spcPts val="2500"/>
              </a:lnSpc>
            </a:pPr>
            <a:r>
              <a:rPr lang="en-US" altLang="zh-CN" sz="2000"/>
              <a:t>Write back: if(Cnd) R[%rsp]&lt;- valE</a:t>
            </a:r>
            <a:endParaRPr lang="en-US" altLang="zh-CN" sz="2000"/>
          </a:p>
          <a:p>
            <a:pPr fontAlgn="auto">
              <a:lnSpc>
                <a:spcPts val="2500"/>
              </a:lnSpc>
            </a:pPr>
            <a:r>
              <a:rPr lang="en-US" altLang="zh-CN" sz="2000"/>
              <a:t>		   if(Cnd) R[rA]&lt;-valM</a:t>
            </a:r>
            <a:endParaRPr lang="en-US" altLang="zh-CN" sz="2000"/>
          </a:p>
          <a:p>
            <a:pPr fontAlgn="auto">
              <a:lnSpc>
                <a:spcPts val="2500"/>
              </a:lnSpc>
            </a:pPr>
            <a:r>
              <a:rPr lang="en-US" altLang="zh-CN" sz="2000"/>
              <a:t>（完全一样给分，两行交换顺序给分，只写了一个if后面用大括号括起来给分、写在一行里给分，只在第一行写if第二行不写if的第二行不得分（我们认为无法判断答题者是否清楚知道第二行该不该做判断），使用三目运算符的两行一共扣一分（因为三目运算符的语义和使用if并不完全一致），写了其他判断语法的一般在我们能读懂的情况下尽量给分，但有的语法太怪异会酌情扣一分，一行一分）（关于顺序问题，有同学指出为了保证popq %rsp的语义，必须先写valE后写valM，但由于这种顺序本质上需要控制逻辑来保证，出于宽容我们没有要求这个顺序。）</a:t>
            </a:r>
            <a:endParaRPr lang="en-US" altLang="zh-CN" sz="2000"/>
          </a:p>
          <a:p>
            <a:pPr fontAlgn="auto">
              <a:lnSpc>
                <a:spcPts val="2500"/>
              </a:lnSpc>
            </a:pPr>
            <a:r>
              <a:rPr lang="en-US" altLang="zh-CN" sz="2000"/>
              <a:t>	对于整道题，所有涉及寄存器的地方必须写%rsp和rA，写成rsp,Rrsp的不给分，写成%rA的不给分，写出R8[%rsp]之类的不给分</a:t>
            </a:r>
            <a:endParaRPr lang="en-US" altLang="zh-CN" sz="2000"/>
          </a:p>
          <a:p>
            <a:pPr fontAlgn="auto">
              <a:lnSpc>
                <a:spcPts val="2500"/>
              </a:lnSpc>
            </a:pPr>
            <a:r>
              <a:rPr lang="en-US" altLang="zh-CN" sz="2000"/>
              <a:t>2.</a:t>
            </a:r>
            <a:endParaRPr lang="en-US" altLang="zh-CN" sz="2000"/>
          </a:p>
          <a:p>
            <a:pPr fontAlgn="auto">
              <a:lnSpc>
                <a:spcPts val="2500"/>
              </a:lnSpc>
            </a:pPr>
            <a:r>
              <a:rPr lang="en-US" altLang="zh-CN" sz="2000"/>
              <a:t>①.IPOPQ或ICPOPQXX</a:t>
            </a:r>
            <a:endParaRPr lang="en-US" altLang="zh-CN" sz="2000"/>
          </a:p>
          <a:p>
            <a:pPr fontAlgn="auto">
              <a:lnSpc>
                <a:spcPts val="2500"/>
              </a:lnSpc>
            </a:pPr>
            <a:r>
              <a:rPr lang="en-US" altLang="zh-CN" sz="2000"/>
              <a:t>（1分，只能是这二者之一，写CPOPQ,CPOPQXX,ICPOPQX,POPQ之类的都不给分</a:t>
            </a:r>
            <a:r>
              <a:rPr lang="zh-CN" altLang="en-US" sz="2000"/>
              <a:t>，类似</a:t>
            </a:r>
            <a:r>
              <a:rPr lang="en-US" altLang="zh-CN" sz="2000"/>
              <a:t>cmovq）</a:t>
            </a:r>
            <a:endParaRPr lang="en-US" altLang="zh-CN" sz="2000"/>
          </a:p>
          <a:p>
            <a:pPr fontAlgn="auto">
              <a:lnSpc>
                <a:spcPts val="2500"/>
              </a:lnSpc>
            </a:pPr>
            <a:r>
              <a:rPr lang="en-US" altLang="zh-CN" sz="2000"/>
              <a:t>②.!e_Cnd</a:t>
            </a:r>
            <a:endParaRPr lang="en-US" altLang="zh-CN" sz="2000"/>
          </a:p>
          <a:p>
            <a:pPr fontAlgn="auto">
              <a:lnSpc>
                <a:spcPts val="2500"/>
              </a:lnSpc>
            </a:pPr>
            <a:r>
              <a:rPr lang="en-US" altLang="zh-CN" sz="2000"/>
              <a:t>（1分，完全一样给分，对于c的大小写不做严格限制</a:t>
            </a:r>
            <a:r>
              <a:rPr lang="zh-CN" altLang="en-US" sz="2000"/>
              <a:t>，类似</a:t>
            </a:r>
            <a:r>
              <a:rPr lang="en-US" altLang="zh-CN" sz="2000"/>
              <a:t>cmovq）</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220970"/>
          </a:xfrm>
          <a:prstGeom prst="rect">
            <a:avLst/>
          </a:prstGeom>
          <a:noFill/>
        </p:spPr>
        <p:txBody>
          <a:bodyPr wrap="square" rtlCol="0">
            <a:spAutoFit/>
          </a:bodyPr>
          <a:p>
            <a:pPr fontAlgn="auto">
              <a:lnSpc>
                <a:spcPts val="2500"/>
              </a:lnSpc>
            </a:pPr>
            <a:r>
              <a:rPr lang="zh-CN" altLang="en-US" sz="2000"/>
              <a:t>第四大题</a:t>
            </a:r>
            <a:r>
              <a:rPr lang="en-US" altLang="zh-CN" sz="2000"/>
              <a:t>.PIPE</a:t>
            </a:r>
            <a:r>
              <a:rPr lang="zh-CN" altLang="en-US" sz="2000"/>
              <a:t>：</a:t>
            </a:r>
            <a:endParaRPr lang="zh-CN" altLang="en-US" sz="2000"/>
          </a:p>
          <a:p>
            <a:pPr fontAlgn="auto">
              <a:lnSpc>
                <a:spcPts val="2500"/>
              </a:lnSpc>
            </a:pPr>
            <a:r>
              <a:rPr lang="en-US" sz="2000"/>
              <a:t>3.</a:t>
            </a:r>
            <a:endParaRPr lang="en-US" sz="2000"/>
          </a:p>
          <a:p>
            <a:pPr fontAlgn="auto">
              <a:lnSpc>
                <a:spcPts val="2500"/>
              </a:lnSpc>
            </a:pPr>
            <a:r>
              <a:rPr lang="en-US" sz="2000"/>
              <a:t>触发条件：d_srcA,d_srcB</a:t>
            </a:r>
            <a:endParaRPr lang="en-US" sz="2000"/>
          </a:p>
          <a:p>
            <a:pPr fontAlgn="auto">
              <a:lnSpc>
                <a:spcPts val="2500"/>
              </a:lnSpc>
            </a:pPr>
            <a:r>
              <a:rPr lang="en-US" sz="2000"/>
              <a:t>（全对给1分，交换顺序给分，对s大小写不做严格限制，其余情况均不给分，尤其D_srcA和D_srcB不给分）</a:t>
            </a:r>
            <a:endParaRPr lang="en-US" sz="2000"/>
          </a:p>
          <a:p>
            <a:pPr fontAlgn="auto">
              <a:lnSpc>
                <a:spcPts val="2500"/>
              </a:lnSpc>
            </a:pPr>
            <a:r>
              <a:rPr lang="en-US" sz="2000"/>
              <a:t>控制逻辑：stall,stall,bubble</a:t>
            </a:r>
            <a:endParaRPr lang="en-US" sz="2000"/>
          </a:p>
          <a:p>
            <a:pPr fontAlgn="auto">
              <a:lnSpc>
                <a:spcPts val="2500"/>
              </a:lnSpc>
            </a:pPr>
            <a:r>
              <a:rPr lang="en-US" sz="2000"/>
              <a:t>（全对给两分，完全一样给分，其余情况不得分）</a:t>
            </a:r>
            <a:endParaRPr lang="en-US" sz="2000"/>
          </a:p>
          <a:p>
            <a:pPr fontAlgn="auto">
              <a:lnSpc>
                <a:spcPts val="2500"/>
              </a:lnSpc>
            </a:pPr>
            <a:r>
              <a:rPr lang="en-US" sz="2000"/>
              <a:t>(</a:t>
            </a:r>
            <a:r>
              <a:rPr lang="zh-CN" altLang="en-US" sz="2000"/>
              <a:t>与原本的</a:t>
            </a:r>
            <a:r>
              <a:rPr lang="en-US" altLang="zh-CN" sz="2000"/>
              <a:t>load-use hazard</a:t>
            </a:r>
            <a:r>
              <a:rPr lang="zh-CN" altLang="en-US" sz="2000"/>
              <a:t>完全一致）</a:t>
            </a:r>
            <a:endParaRPr lang="zh-CN" altLang="en-US" sz="2000"/>
          </a:p>
          <a:p>
            <a:pPr fontAlgn="auto">
              <a:lnSpc>
                <a:spcPts val="2500"/>
              </a:lnSpc>
            </a:pPr>
            <a:r>
              <a:rPr lang="en-US" altLang="zh-CN" sz="2000"/>
              <a:t>4.n=1</a:t>
            </a:r>
            <a:r>
              <a:rPr lang="zh-CN" altLang="en-US" sz="2000"/>
              <a:t>时，前</a:t>
            </a:r>
            <a:r>
              <a:rPr lang="en-US" altLang="zh-CN" sz="2000"/>
              <a:t>7</a:t>
            </a:r>
            <a:r>
              <a:rPr lang="zh-CN" altLang="en-US" sz="2000"/>
              <a:t>个周期正常，第</a:t>
            </a:r>
            <a:r>
              <a:rPr lang="en-US" altLang="zh-CN" sz="2000"/>
              <a:t>8</a:t>
            </a:r>
            <a:r>
              <a:rPr lang="zh-CN" altLang="en-US" sz="2000"/>
              <a:t>个周期由于此前</a:t>
            </a:r>
            <a:r>
              <a:rPr lang="en-US" altLang="zh-CN" sz="2000"/>
              <a:t>n</a:t>
            </a:r>
            <a:r>
              <a:rPr lang="zh-CN" altLang="en-US" sz="2000"/>
              <a:t>已经减到</a:t>
            </a:r>
            <a:r>
              <a:rPr lang="en-US" altLang="zh-CN" sz="2000"/>
              <a:t>0</a:t>
            </a:r>
            <a:r>
              <a:rPr lang="zh-CN" altLang="en-US" sz="2000"/>
              <a:t>所以条件弹栈会弹栈引发</a:t>
            </a:r>
            <a:r>
              <a:rPr lang="en-US" altLang="zh-CN" sz="2000"/>
              <a:t>load-use hazard</a:t>
            </a:r>
            <a:r>
              <a:rPr lang="zh-CN" altLang="en-US" sz="2000"/>
              <a:t>暂停一周期，接下来第</a:t>
            </a:r>
            <a:r>
              <a:rPr lang="en-US" altLang="zh-CN" sz="2000"/>
              <a:t>9</a:t>
            </a:r>
            <a:r>
              <a:rPr lang="zh-CN" altLang="en-US" sz="2000"/>
              <a:t>个周期执行第</a:t>
            </a:r>
            <a:r>
              <a:rPr lang="en-US" altLang="zh-CN" sz="2000"/>
              <a:t>8</a:t>
            </a:r>
            <a:r>
              <a:rPr lang="zh-CN" altLang="en-US" sz="2000"/>
              <a:t>行，第</a:t>
            </a:r>
            <a:r>
              <a:rPr lang="en-US" altLang="zh-CN" sz="2000"/>
              <a:t>10</a:t>
            </a:r>
            <a:r>
              <a:rPr lang="zh-CN" altLang="en-US" sz="2000"/>
              <a:t>个周期执行第</a:t>
            </a:r>
            <a:r>
              <a:rPr lang="en-US" altLang="zh-CN" sz="2000"/>
              <a:t>9</a:t>
            </a:r>
            <a:r>
              <a:rPr lang="zh-CN" altLang="en-US" sz="2000"/>
              <a:t>行，由于分支预测是</a:t>
            </a:r>
            <a:r>
              <a:rPr lang="en-US" altLang="zh-CN" sz="2000"/>
              <a:t>always taken</a:t>
            </a:r>
            <a:r>
              <a:rPr lang="zh-CN" altLang="en-US" sz="2000"/>
              <a:t>会有分支预测错误导致浪费两周期，于是第</a:t>
            </a:r>
            <a:r>
              <a:rPr lang="en-US" altLang="zh-CN" sz="2000"/>
              <a:t>11</a:t>
            </a:r>
            <a:r>
              <a:rPr lang="zh-CN" altLang="en-US" sz="2000"/>
              <a:t>、</a:t>
            </a:r>
            <a:r>
              <a:rPr lang="en-US" altLang="zh-CN" sz="2000"/>
              <a:t>12</a:t>
            </a:r>
            <a:r>
              <a:rPr lang="zh-CN" altLang="en-US" sz="2000"/>
              <a:t>周期被浪费，第</a:t>
            </a:r>
            <a:r>
              <a:rPr lang="en-US" altLang="zh-CN" sz="2000"/>
              <a:t>13</a:t>
            </a:r>
            <a:r>
              <a:rPr lang="zh-CN" altLang="en-US" sz="2000"/>
              <a:t>周期执行第</a:t>
            </a:r>
            <a:r>
              <a:rPr lang="en-US" altLang="zh-CN" sz="2000"/>
              <a:t>10</a:t>
            </a:r>
            <a:r>
              <a:rPr lang="zh-CN" altLang="en-US" sz="2000"/>
              <a:t>行</a:t>
            </a:r>
            <a:r>
              <a:rPr lang="en-US" altLang="zh-CN" sz="2000"/>
              <a:t>ret</a:t>
            </a:r>
            <a:r>
              <a:rPr lang="zh-CN" altLang="en-US" sz="2000"/>
              <a:t>，而</a:t>
            </a:r>
            <a:r>
              <a:rPr lang="en-US" altLang="zh-CN" sz="2000"/>
              <a:t>ret</a:t>
            </a:r>
            <a:r>
              <a:rPr lang="zh-CN" altLang="en-US" sz="2000"/>
              <a:t>执行完需要</a:t>
            </a:r>
            <a:r>
              <a:rPr lang="en-US" altLang="zh-CN" sz="2000"/>
              <a:t>5</a:t>
            </a:r>
            <a:r>
              <a:rPr lang="zh-CN" altLang="en-US" sz="2000"/>
              <a:t>个周期，也即是</a:t>
            </a:r>
            <a:r>
              <a:rPr lang="en-US" altLang="zh-CN" sz="2000"/>
              <a:t>13.14.15.16.17</a:t>
            </a:r>
            <a:r>
              <a:rPr lang="zh-CN" altLang="en-US" sz="2000"/>
              <a:t>，在第</a:t>
            </a:r>
            <a:r>
              <a:rPr lang="en-US" altLang="zh-CN" sz="2000"/>
              <a:t>17</a:t>
            </a:r>
            <a:r>
              <a:rPr lang="zh-CN" altLang="en-US" sz="2000"/>
              <a:t>周期执行完。</a:t>
            </a:r>
            <a:endParaRPr lang="zh-CN" altLang="en-US" sz="2000"/>
          </a:p>
          <a:p>
            <a:pPr fontAlgn="auto">
              <a:lnSpc>
                <a:spcPts val="2500"/>
              </a:lnSpc>
            </a:pPr>
            <a:r>
              <a:rPr lang="en-US" altLang="zh-CN" sz="2000"/>
              <a:t>n=3</a:t>
            </a:r>
            <a:r>
              <a:rPr lang="zh-CN" altLang="en-US" sz="2000"/>
              <a:t>时，情况是类似的，但请大家注意只有在</a:t>
            </a:r>
            <a:r>
              <a:rPr lang="en-US" altLang="zh-CN" sz="2000"/>
              <a:t>n</a:t>
            </a:r>
            <a:r>
              <a:rPr lang="zh-CN" altLang="en-US" sz="2000"/>
              <a:t>减到</a:t>
            </a:r>
            <a:r>
              <a:rPr lang="en-US" altLang="zh-CN" sz="2000"/>
              <a:t>0</a:t>
            </a:r>
            <a:r>
              <a:rPr lang="zh-CN" altLang="en-US" sz="2000"/>
              <a:t>时才会触发</a:t>
            </a:r>
            <a:r>
              <a:rPr lang="en-US" altLang="zh-CN" sz="2000"/>
              <a:t>load-use hazard</a:t>
            </a:r>
            <a:r>
              <a:rPr lang="zh-CN" altLang="en-US" sz="2000"/>
              <a:t>（结合</a:t>
            </a:r>
            <a:r>
              <a:rPr lang="en-US" altLang="zh-CN" sz="2000"/>
              <a:t>4.2</a:t>
            </a:r>
            <a:r>
              <a:rPr lang="zh-CN" altLang="en-US" sz="2000"/>
              <a:t>和</a:t>
            </a:r>
            <a:r>
              <a:rPr lang="en-US" altLang="zh-CN" sz="2000"/>
              <a:t>4.3</a:t>
            </a:r>
            <a:r>
              <a:rPr lang="zh-CN" altLang="en-US" sz="2000"/>
              <a:t>发现对</a:t>
            </a:r>
            <a:r>
              <a:rPr lang="en-US" altLang="zh-CN" sz="2000"/>
              <a:t>cpopq</a:t>
            </a:r>
            <a:r>
              <a:rPr lang="zh-CN" altLang="en-US" sz="2000"/>
              <a:t>只有条件成立时才会设置</a:t>
            </a:r>
            <a:r>
              <a:rPr lang="en-US" altLang="zh-CN" sz="2000"/>
              <a:t>e_dstE</a:t>
            </a:r>
            <a:r>
              <a:rPr lang="zh-CN" altLang="en-US" sz="2000"/>
              <a:t>和</a:t>
            </a:r>
            <a:r>
              <a:rPr lang="en-US" altLang="zh-CN" sz="2000"/>
              <a:t>e_dstM</a:t>
            </a:r>
            <a:r>
              <a:rPr lang="zh-CN" altLang="en-US" sz="2000"/>
              <a:t>，同时只有设置了</a:t>
            </a:r>
            <a:r>
              <a:rPr lang="en-US" altLang="zh-CN" sz="2000"/>
              <a:t>e_dstM</a:t>
            </a:r>
            <a:r>
              <a:rPr lang="zh-CN" altLang="en-US" sz="2000"/>
              <a:t>才可能触发</a:t>
            </a:r>
            <a:r>
              <a:rPr lang="en-US" altLang="zh-CN" sz="2000"/>
              <a:t>load-use hazard</a:t>
            </a:r>
            <a:r>
              <a:rPr lang="zh-CN" altLang="en-US" sz="2000"/>
              <a:t>，也就是在前两次循环都没有</a:t>
            </a:r>
            <a:r>
              <a:rPr lang="en-US" altLang="zh-CN" sz="2000"/>
              <a:t>l-u hazard</a:t>
            </a:r>
            <a:r>
              <a:rPr lang="zh-CN" altLang="en-US" sz="2000"/>
              <a:t>，这样类似地可以数出</a:t>
            </a:r>
            <a:r>
              <a:rPr lang="en-US" altLang="zh-CN" sz="2000"/>
              <a:t>29</a:t>
            </a:r>
            <a:r>
              <a:rPr lang="zh-CN" altLang="en-US" sz="2000"/>
              <a:t>个周期，如果没有注意到这一点很容易数出</a:t>
            </a:r>
            <a:r>
              <a:rPr lang="en-US" altLang="zh-CN" sz="2000"/>
              <a:t>31</a:t>
            </a:r>
            <a:r>
              <a:rPr lang="zh-CN" altLang="en-US" sz="2000"/>
              <a:t>个周期（多算了两个</a:t>
            </a:r>
            <a:r>
              <a:rPr lang="en-US" altLang="zh-CN" sz="2000"/>
              <a:t>l-u hazard</a:t>
            </a:r>
            <a:r>
              <a:rPr lang="zh-CN" altLang="en-US" sz="200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792480"/>
            <a:ext cx="11045825" cy="5862320"/>
          </a:xfrm>
          <a:prstGeom prst="rect">
            <a:avLst/>
          </a:prstGeom>
          <a:noFill/>
        </p:spPr>
        <p:txBody>
          <a:bodyPr wrap="square" rtlCol="0">
            <a:spAutoFit/>
          </a:bodyPr>
          <a:p>
            <a:pPr fontAlgn="auto">
              <a:lnSpc>
                <a:spcPts val="2500"/>
              </a:lnSpc>
            </a:pPr>
            <a:r>
              <a:rPr lang="zh-CN" altLang="en-US" sz="2000"/>
              <a:t>第四大题</a:t>
            </a:r>
            <a:r>
              <a:rPr lang="en-US" altLang="zh-CN" sz="2000"/>
              <a:t>.PIPE</a:t>
            </a:r>
            <a:r>
              <a:rPr lang="zh-CN" altLang="en-US" sz="2000"/>
              <a:t>：</a:t>
            </a:r>
            <a:endParaRPr lang="zh-CN" altLang="en-US" sz="2000"/>
          </a:p>
          <a:p>
            <a:pPr fontAlgn="auto">
              <a:lnSpc>
                <a:spcPts val="2500"/>
              </a:lnSpc>
            </a:pPr>
            <a:r>
              <a:rPr lang="en-US" altLang="zh-CN" sz="2000"/>
              <a:t>PIPE</a:t>
            </a:r>
            <a:r>
              <a:rPr lang="zh-CN" altLang="en-US" sz="2000"/>
              <a:t>总结：本题难度不大。为什么说难度不大呢？如果我什么都不会，我只知道书上的东西，那么我完全按照</a:t>
            </a:r>
            <a:r>
              <a:rPr lang="en-US" altLang="zh-CN" sz="2000"/>
              <a:t>POP</a:t>
            </a:r>
            <a:r>
              <a:rPr lang="zh-CN" altLang="en-US" sz="2000"/>
              <a:t>的执行方式填写</a:t>
            </a:r>
            <a:r>
              <a:rPr lang="en-US" altLang="zh-CN" sz="2000"/>
              <a:t>4.1</a:t>
            </a:r>
            <a:r>
              <a:rPr lang="zh-CN" altLang="en-US" sz="2000"/>
              <a:t>，我可以获得</a:t>
            </a:r>
            <a:r>
              <a:rPr lang="en-US" altLang="zh-CN" sz="2000"/>
              <a:t>4</a:t>
            </a:r>
            <a:r>
              <a:rPr lang="zh-CN" altLang="en-US" sz="2000"/>
              <a:t>分，而完全按照</a:t>
            </a:r>
            <a:r>
              <a:rPr lang="en-US" altLang="zh-CN" sz="2000"/>
              <a:t>cmovq</a:t>
            </a:r>
            <a:r>
              <a:rPr lang="zh-CN" altLang="en-US" sz="2000"/>
              <a:t>的方式填写</a:t>
            </a:r>
            <a:r>
              <a:rPr lang="en-US" altLang="zh-CN" sz="2000"/>
              <a:t>4.2</a:t>
            </a:r>
            <a:r>
              <a:rPr lang="zh-CN" altLang="en-US" sz="2000"/>
              <a:t>可以得</a:t>
            </a:r>
            <a:r>
              <a:rPr lang="en-US" altLang="zh-CN" sz="2000"/>
              <a:t>1</a:t>
            </a:r>
            <a:r>
              <a:rPr lang="zh-CN" altLang="en-US" sz="2000"/>
              <a:t>分，完全一样的</a:t>
            </a:r>
            <a:r>
              <a:rPr lang="en-US" altLang="zh-CN" sz="2000"/>
              <a:t>l-u hazard</a:t>
            </a:r>
            <a:r>
              <a:rPr lang="zh-CN" altLang="en-US" sz="2000"/>
              <a:t>可以得</a:t>
            </a:r>
            <a:r>
              <a:rPr lang="en-US" altLang="zh-CN" sz="2000"/>
              <a:t>3</a:t>
            </a:r>
            <a:r>
              <a:rPr lang="zh-CN" altLang="en-US" sz="2000"/>
              <a:t>分，也就是本题我不看题只填书上有的东西能得</a:t>
            </a:r>
            <a:r>
              <a:rPr lang="en-US" altLang="zh-CN" sz="2000"/>
              <a:t>8</a:t>
            </a:r>
            <a:r>
              <a:rPr lang="zh-CN" altLang="en-US" sz="2000"/>
              <a:t>分。</a:t>
            </a:r>
            <a:endParaRPr lang="zh-CN" altLang="en-US" sz="2000"/>
          </a:p>
          <a:p>
            <a:pPr fontAlgn="auto">
              <a:lnSpc>
                <a:spcPts val="2500"/>
              </a:lnSpc>
            </a:pPr>
            <a:r>
              <a:rPr lang="zh-CN" altLang="en-US" sz="2000"/>
              <a:t>本题我们班的平均分是</a:t>
            </a:r>
            <a:r>
              <a:rPr lang="en-US" altLang="zh-CN" sz="2000"/>
              <a:t>8.6.....</a:t>
            </a:r>
            <a:endParaRPr lang="en-US" altLang="zh-CN" sz="2000"/>
          </a:p>
          <a:p>
            <a:pPr fontAlgn="auto">
              <a:lnSpc>
                <a:spcPts val="2500"/>
              </a:lnSpc>
            </a:pPr>
            <a:r>
              <a:rPr lang="zh-CN" altLang="en-US" sz="2000"/>
              <a:t>而事实上，</a:t>
            </a:r>
            <a:r>
              <a:rPr lang="en-US" altLang="zh-CN" sz="2000"/>
              <a:t>4.2</a:t>
            </a:r>
            <a:r>
              <a:rPr lang="zh-CN" altLang="en-US" sz="2000"/>
              <a:t>的第一个空也很好填</a:t>
            </a:r>
            <a:r>
              <a:rPr lang="en-US" altLang="zh-CN" sz="2000"/>
              <a:t>——</a:t>
            </a:r>
            <a:r>
              <a:rPr lang="zh-CN" altLang="en-US" sz="2000"/>
              <a:t>这题就在讲</a:t>
            </a:r>
            <a:r>
              <a:rPr lang="en-US" altLang="zh-CN" sz="2000"/>
              <a:t>cpopqxx</a:t>
            </a:r>
            <a:r>
              <a:rPr lang="zh-CN" altLang="en-US" sz="2000"/>
              <a:t>，那当然要填这个相关的了，至于指令具体叫什么，下面</a:t>
            </a:r>
            <a:r>
              <a:rPr lang="en-US" altLang="zh-CN" sz="2000"/>
              <a:t>4.3</a:t>
            </a:r>
            <a:r>
              <a:rPr lang="zh-CN" altLang="en-US" sz="2000"/>
              <a:t>里都有提示了就叫</a:t>
            </a:r>
            <a:r>
              <a:rPr lang="en-US" altLang="zh-CN" sz="2000"/>
              <a:t>IPOPQ</a:t>
            </a:r>
            <a:r>
              <a:rPr lang="zh-CN" altLang="en-US" sz="2000"/>
              <a:t>，或者你类似地写个</a:t>
            </a:r>
            <a:r>
              <a:rPr lang="en-US" altLang="zh-CN" sz="2000"/>
              <a:t>ICPOPQXX</a:t>
            </a:r>
            <a:r>
              <a:rPr lang="zh-CN" altLang="en-US" sz="2000"/>
              <a:t>都可以。</a:t>
            </a:r>
            <a:endParaRPr lang="zh-CN" altLang="en-US" sz="2000"/>
          </a:p>
          <a:p>
            <a:pPr fontAlgn="auto">
              <a:lnSpc>
                <a:spcPts val="2500"/>
              </a:lnSpc>
            </a:pPr>
            <a:r>
              <a:rPr lang="zh-CN" altLang="en-US" sz="2000"/>
              <a:t>数流水线周期就算没有意识到没有</a:t>
            </a:r>
            <a:r>
              <a:rPr lang="en-US" altLang="zh-CN" sz="2000"/>
              <a:t>l-u hazard</a:t>
            </a:r>
            <a:r>
              <a:rPr lang="zh-CN" altLang="en-US" sz="2000"/>
              <a:t>的问题，一行一行数也能数清第一个空的</a:t>
            </a:r>
            <a:r>
              <a:rPr lang="en-US" altLang="zh-CN" sz="2000"/>
              <a:t>17</a:t>
            </a:r>
            <a:r>
              <a:rPr lang="zh-CN" altLang="en-US" sz="2000"/>
              <a:t>。</a:t>
            </a:r>
            <a:endParaRPr lang="zh-CN" altLang="en-US" sz="2000"/>
          </a:p>
          <a:p>
            <a:pPr fontAlgn="auto">
              <a:lnSpc>
                <a:spcPts val="2500"/>
              </a:lnSpc>
            </a:pPr>
            <a:r>
              <a:rPr lang="zh-CN" altLang="en-US" sz="2000"/>
              <a:t>但是这道题大部分同学做的都不好，有的错误情有可原，有的错误让我困惑：</a:t>
            </a:r>
            <a:endParaRPr lang="zh-CN" altLang="en-US" sz="2000"/>
          </a:p>
          <a:p>
            <a:pPr fontAlgn="auto">
              <a:lnSpc>
                <a:spcPts val="2500"/>
              </a:lnSpc>
            </a:pPr>
            <a:r>
              <a:rPr lang="zh-CN" altLang="en-US" sz="2000"/>
              <a:t>接下来的一些讲解无意嘲讽任何同学，只是在描述一些我见过的问题：</a:t>
            </a:r>
            <a:endParaRPr lang="zh-CN" altLang="en-US" sz="2000"/>
          </a:p>
          <a:p>
            <a:pPr fontAlgn="auto">
              <a:lnSpc>
                <a:spcPts val="2500"/>
              </a:lnSpc>
            </a:pPr>
            <a:r>
              <a:rPr lang="zh-CN" altLang="en-US" sz="2000"/>
              <a:t>常见错误：</a:t>
            </a:r>
            <a:endParaRPr lang="zh-CN" altLang="en-US" sz="2000"/>
          </a:p>
          <a:p>
            <a:pPr fontAlgn="auto">
              <a:lnSpc>
                <a:spcPts val="2500"/>
              </a:lnSpc>
            </a:pPr>
            <a:r>
              <a:rPr lang="en-US" altLang="zh-CN" sz="2000"/>
              <a:t>valA&lt;-R[rA]</a:t>
            </a:r>
            <a:r>
              <a:rPr lang="zh-CN" altLang="en-US" sz="2000"/>
              <a:t>（往往后面会有一个三目运算符</a:t>
            </a:r>
            <a:r>
              <a:rPr lang="en-US" altLang="zh-CN" sz="2000"/>
              <a:t>R[rA]&lt;-Cnd?valM:valA</a:t>
            </a:r>
            <a:r>
              <a:rPr lang="zh-CN" altLang="en-US" sz="2000"/>
              <a:t>）</a:t>
            </a:r>
            <a:endParaRPr lang="zh-CN" altLang="en-US" sz="2000"/>
          </a:p>
          <a:p>
            <a:pPr fontAlgn="auto">
              <a:lnSpc>
                <a:spcPts val="2500"/>
              </a:lnSpc>
            </a:pPr>
            <a:r>
              <a:rPr lang="zh-CN" altLang="en-US" sz="2000"/>
              <a:t>看上去逻辑合理，但是</a:t>
            </a:r>
            <a:r>
              <a:rPr lang="en-US" altLang="zh-CN" sz="2000"/>
              <a:t>...</a:t>
            </a:r>
            <a:r>
              <a:rPr lang="zh-CN" altLang="en-US" sz="2000"/>
              <a:t>你真的理解</a:t>
            </a:r>
            <a:r>
              <a:rPr lang="en-US" altLang="zh-CN" sz="2000"/>
              <a:t>popq</a:t>
            </a:r>
            <a:r>
              <a:rPr lang="zh-CN" altLang="en-US" sz="2000"/>
              <a:t>是怎么执行的了吗？你这么干栈指针和访存至少有一个不对吧</a:t>
            </a:r>
            <a:r>
              <a:rPr lang="en-US" altLang="zh-CN" sz="2000"/>
              <a:t>...</a:t>
            </a:r>
            <a:endParaRPr lang="en-US" altLang="zh-CN" sz="2000"/>
          </a:p>
          <a:p>
            <a:pPr fontAlgn="auto">
              <a:lnSpc>
                <a:spcPts val="2500"/>
              </a:lnSpc>
            </a:pPr>
            <a:r>
              <a:rPr lang="zh-CN" altLang="en-US" sz="2000"/>
              <a:t>写三目运算符的我一般给了一分，但是实际上这是错误的</a:t>
            </a:r>
            <a:r>
              <a:rPr lang="en-US" altLang="zh-CN" sz="2000"/>
              <a:t>——</a:t>
            </a:r>
            <a:r>
              <a:rPr lang="zh-CN" altLang="en-US" sz="2000"/>
              <a:t>三目运算符的语义是如果条件不成立，我要把原值写回去，但是这条语句的语义</a:t>
            </a:r>
            <a:r>
              <a:rPr lang="zh-CN" altLang="en-US" sz="2000" b="1"/>
              <a:t>不包含这部分</a:t>
            </a:r>
            <a:r>
              <a:rPr lang="zh-CN" altLang="en-US" sz="2000"/>
              <a:t>，我们在写回阶段只可能写回</a:t>
            </a:r>
            <a:r>
              <a:rPr lang="en-US" altLang="zh-CN" sz="2000"/>
              <a:t>valE</a:t>
            </a:r>
            <a:r>
              <a:rPr lang="zh-CN" altLang="en-US" sz="2000"/>
              <a:t>和</a:t>
            </a:r>
            <a:r>
              <a:rPr lang="en-US" altLang="zh-CN" sz="2000"/>
              <a:t>valM</a:t>
            </a:r>
            <a:r>
              <a:rPr lang="zh-CN" altLang="en-US" sz="2000"/>
              <a:t>，不可能去写</a:t>
            </a:r>
            <a:r>
              <a:rPr lang="en-US" altLang="zh-CN" sz="2000"/>
              <a:t>valA,valB,valC</a:t>
            </a:r>
            <a:r>
              <a:rPr lang="zh-CN" altLang="en-US" sz="2000"/>
              <a:t>之类的东西，所以使用三目运算符虽然我觉得你理解了这条指令大体上在干嘛，但你对一些细节的把握是不够的。</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792480"/>
            <a:ext cx="11045825" cy="5862320"/>
          </a:xfrm>
          <a:prstGeom prst="rect">
            <a:avLst/>
          </a:prstGeom>
          <a:noFill/>
        </p:spPr>
        <p:txBody>
          <a:bodyPr wrap="square" rtlCol="0">
            <a:spAutoFit/>
          </a:bodyPr>
          <a:p>
            <a:pPr fontAlgn="auto">
              <a:lnSpc>
                <a:spcPts val="2500"/>
              </a:lnSpc>
            </a:pPr>
            <a:r>
              <a:rPr lang="zh-CN" altLang="en-US" sz="2000"/>
              <a:t>第四大题</a:t>
            </a:r>
            <a:r>
              <a:rPr lang="en-US" altLang="zh-CN" sz="2000"/>
              <a:t>.PIPE</a:t>
            </a:r>
            <a:r>
              <a:rPr lang="zh-CN" altLang="en-US" sz="2000"/>
              <a:t>：</a:t>
            </a:r>
            <a:endParaRPr lang="zh-CN" altLang="en-US" sz="2000"/>
          </a:p>
          <a:p>
            <a:pPr fontAlgn="auto">
              <a:lnSpc>
                <a:spcPts val="2500"/>
              </a:lnSpc>
            </a:pPr>
            <a:r>
              <a:rPr lang="zh-CN" altLang="en-US" sz="2000"/>
              <a:t>接下来，我见过离谱的答案包括在</a:t>
            </a:r>
            <a:r>
              <a:rPr lang="en-US" altLang="zh-CN" sz="2000"/>
              <a:t>Decode</a:t>
            </a:r>
            <a:r>
              <a:rPr lang="zh-CN" altLang="en-US" sz="2000"/>
              <a:t>阶段读出</a:t>
            </a:r>
            <a:r>
              <a:rPr lang="en-US" altLang="zh-CN" sz="2000"/>
              <a:t>valC</a:t>
            </a:r>
            <a:r>
              <a:rPr lang="zh-CN" altLang="en-US" sz="2000"/>
              <a:t>的，在</a:t>
            </a:r>
            <a:r>
              <a:rPr lang="en-US" altLang="zh-CN" sz="2000"/>
              <a:t>Decode</a:t>
            </a:r>
            <a:r>
              <a:rPr lang="zh-CN" altLang="en-US" sz="2000"/>
              <a:t>阶段写</a:t>
            </a:r>
            <a:r>
              <a:rPr lang="en-US" altLang="zh-CN" sz="2000"/>
              <a:t>rA&lt;-R[valA]</a:t>
            </a:r>
            <a:r>
              <a:rPr lang="zh-CN" altLang="en-US" sz="2000"/>
              <a:t>的</a:t>
            </a:r>
            <a:r>
              <a:rPr lang="en-US" altLang="zh-CN" sz="2000"/>
              <a:t>...</a:t>
            </a:r>
            <a:r>
              <a:rPr lang="zh-CN" altLang="en-US" sz="2000"/>
              <a:t>感觉像看了一本排版出了严重错误的盗版书，不然只要理解了阶段是怎么划分得也写不出这种东西</a:t>
            </a:r>
            <a:r>
              <a:rPr lang="en-US" altLang="zh-CN" sz="2000"/>
              <a:t>...</a:t>
            </a:r>
            <a:endParaRPr lang="en-US" altLang="zh-CN" sz="2000"/>
          </a:p>
          <a:p>
            <a:pPr fontAlgn="auto">
              <a:lnSpc>
                <a:spcPts val="2500"/>
              </a:lnSpc>
            </a:pPr>
            <a:r>
              <a:rPr lang="zh-CN" altLang="en-US" sz="2000"/>
              <a:t>还有一个隐蔽的错误是</a:t>
            </a:r>
            <a:r>
              <a:rPr lang="en-US" altLang="zh-CN" sz="2000"/>
              <a:t>valE&lt;-valA+8</a:t>
            </a:r>
            <a:r>
              <a:rPr lang="zh-CN" altLang="en-US" sz="2000"/>
              <a:t>，然后在访存的时候使用</a:t>
            </a:r>
            <a:r>
              <a:rPr lang="en-US" altLang="zh-CN" sz="2000"/>
              <a:t>valB</a:t>
            </a:r>
            <a:r>
              <a:rPr lang="zh-CN" altLang="en-US" sz="2000"/>
              <a:t>，但这同样不正确</a:t>
            </a:r>
            <a:r>
              <a:rPr lang="en-US" altLang="zh-CN" sz="2000"/>
              <a:t>——</a:t>
            </a:r>
            <a:r>
              <a:rPr lang="zh-CN" altLang="en-US" sz="2000"/>
              <a:t>在访存阶段没办法使用</a:t>
            </a:r>
            <a:r>
              <a:rPr lang="en-US" altLang="zh-CN" sz="2000"/>
              <a:t>valB</a:t>
            </a:r>
            <a:r>
              <a:rPr lang="zh-CN" altLang="en-US" sz="2000"/>
              <a:t>，在执行阶段没办法同时使用</a:t>
            </a:r>
            <a:r>
              <a:rPr lang="en-US" altLang="zh-CN" sz="2000"/>
              <a:t>valA</a:t>
            </a:r>
            <a:r>
              <a:rPr lang="zh-CN" altLang="en-US" sz="2000"/>
              <a:t>和</a:t>
            </a:r>
            <a:r>
              <a:rPr lang="en-US" altLang="zh-CN" sz="2000"/>
              <a:t>+8</a:t>
            </a:r>
            <a:r>
              <a:rPr lang="zh-CN" altLang="en-US" sz="2000"/>
              <a:t>，因为这两个都要扔进</a:t>
            </a:r>
            <a:r>
              <a:rPr lang="en-US" altLang="zh-CN" sz="2000"/>
              <a:t>aluA</a:t>
            </a:r>
            <a:r>
              <a:rPr lang="zh-CN" altLang="en-US" sz="2000"/>
              <a:t>里面，所以虽然这样写逻辑上看上去没啥问题，但是我们的</a:t>
            </a:r>
            <a:r>
              <a:rPr lang="en-US" altLang="zh-CN" sz="2000"/>
              <a:t>SEQ</a:t>
            </a:r>
            <a:r>
              <a:rPr lang="zh-CN" altLang="en-US" sz="2000"/>
              <a:t>实现不了。</a:t>
            </a:r>
            <a:endParaRPr lang="zh-CN" altLang="en-US" sz="2000"/>
          </a:p>
          <a:p>
            <a:pPr fontAlgn="auto">
              <a:lnSpc>
                <a:spcPts val="2500"/>
              </a:lnSpc>
            </a:pPr>
            <a:r>
              <a:rPr lang="zh-CN" altLang="en-US" sz="2000"/>
              <a:t>我还看到了有的答案在执行阶段</a:t>
            </a:r>
            <a:r>
              <a:rPr lang="en-US" altLang="zh-CN" sz="2000"/>
              <a:t>set CC</a:t>
            </a:r>
            <a:r>
              <a:rPr lang="zh-CN" altLang="en-US" sz="2000"/>
              <a:t>，请问</a:t>
            </a:r>
            <a:r>
              <a:rPr lang="en-US" altLang="zh-CN" sz="2000"/>
              <a:t>pop</a:t>
            </a:r>
            <a:r>
              <a:rPr lang="zh-CN" altLang="en-US" sz="2000"/>
              <a:t>语义中什么时候包含</a:t>
            </a:r>
            <a:r>
              <a:rPr lang="en-US" altLang="zh-CN" sz="2000"/>
              <a:t>set CC</a:t>
            </a:r>
            <a:r>
              <a:rPr lang="zh-CN" altLang="en-US" sz="2000"/>
              <a:t>了？</a:t>
            </a:r>
            <a:endParaRPr lang="zh-CN" altLang="en-US" sz="2000"/>
          </a:p>
          <a:p>
            <a:pPr fontAlgn="auto">
              <a:lnSpc>
                <a:spcPts val="2500"/>
              </a:lnSpc>
            </a:pPr>
            <a:r>
              <a:rPr lang="zh-CN" altLang="en-US" sz="2000"/>
              <a:t>还有的答案在执行阶段里出现了</a:t>
            </a:r>
            <a:r>
              <a:rPr lang="en-US" altLang="zh-CN" sz="2000"/>
              <a:t>M[....]</a:t>
            </a:r>
            <a:r>
              <a:rPr lang="zh-CN" altLang="en-US" sz="2000"/>
              <a:t>，在写回阶段写</a:t>
            </a:r>
            <a:r>
              <a:rPr lang="en-US" altLang="zh-CN" sz="2000"/>
              <a:t>R[...]=M[...]</a:t>
            </a:r>
            <a:r>
              <a:rPr lang="zh-CN" altLang="en-US" sz="2000"/>
              <a:t>，然后在访存阶段写个</a:t>
            </a:r>
            <a:r>
              <a:rPr lang="en-US" altLang="zh-CN" sz="2000"/>
              <a:t>None</a:t>
            </a:r>
            <a:r>
              <a:rPr lang="zh-CN" altLang="en-US" sz="2000"/>
              <a:t>，那我还给处理器划分这些阶段干嘛</a:t>
            </a:r>
            <a:r>
              <a:rPr lang="en-US" altLang="zh-CN" sz="2000"/>
              <a:t>...</a:t>
            </a:r>
            <a:endParaRPr lang="en-US" altLang="zh-CN" sz="2000"/>
          </a:p>
          <a:p>
            <a:pPr fontAlgn="auto">
              <a:lnSpc>
                <a:spcPts val="2500"/>
              </a:lnSpc>
            </a:pPr>
            <a:r>
              <a:rPr lang="zh-CN" altLang="en-US" sz="2000"/>
              <a:t>还有的答案在执行阶段先算出了一个</a:t>
            </a:r>
            <a:r>
              <a:rPr lang="en-US" altLang="zh-CN" sz="2000"/>
              <a:t>Cnd</a:t>
            </a:r>
            <a:r>
              <a:rPr lang="zh-CN" altLang="en-US" sz="2000"/>
              <a:t>，然后在底下所有的地方全都使用</a:t>
            </a:r>
            <a:r>
              <a:rPr lang="en-US" altLang="zh-CN" sz="2000"/>
              <a:t>Cnd</a:t>
            </a:r>
            <a:r>
              <a:rPr lang="zh-CN" altLang="en-US" sz="2000"/>
              <a:t>判断，问题是我们的</a:t>
            </a:r>
            <a:r>
              <a:rPr lang="en-US" altLang="zh-CN" sz="2000"/>
              <a:t>SEQ</a:t>
            </a:r>
            <a:r>
              <a:rPr lang="zh-CN" altLang="en-US" sz="2000"/>
              <a:t>处理器没有这么强大的连线，你没法把自己在执行阶段算出的</a:t>
            </a:r>
            <a:r>
              <a:rPr lang="en-US" altLang="zh-CN" sz="2000"/>
              <a:t>Cnd</a:t>
            </a:r>
            <a:r>
              <a:rPr lang="zh-CN" altLang="en-US" sz="2000"/>
              <a:t>反过来指导自己的执行阶段或者去指导访存阶段，所以这些答案全都没给分（</a:t>
            </a:r>
            <a:r>
              <a:rPr lang="en-US" altLang="zh-CN" sz="2000">
                <a:sym typeface="+mn-ea"/>
              </a:rPr>
              <a:t>有同学在试卷上提到如果这个阶段不做条件判断可能会导致虚假的MEM ERROR，但我们认为一方面教材上的SEQ在访存阶段确实没有进行条件判断的硬件，另一方面pop的访存是访问栈，如果出现了MEM ERROR说明整个栈出现了问题，因此不需要将这点纳入考量，当然这是可以继续argue的点</a:t>
            </a:r>
            <a:r>
              <a:rPr lang="zh-CN" altLang="en-US" sz="2000">
                <a:sym typeface="+mn-ea"/>
              </a:rPr>
              <a:t>）</a:t>
            </a:r>
            <a:endParaRPr lang="zh-CN" altLang="en-US" sz="2000">
              <a:sym typeface="+mn-ea"/>
            </a:endParaRPr>
          </a:p>
          <a:p>
            <a:pPr fontAlgn="auto">
              <a:lnSpc>
                <a:spcPts val="2500"/>
              </a:lnSpc>
            </a:pPr>
            <a:r>
              <a:rPr lang="zh-CN" altLang="en-US" sz="2000">
                <a:sym typeface="+mn-ea"/>
              </a:rPr>
              <a:t>这部分其实难度不大，有的小错误也可以理解，但是有的同学的答案其实表现出他完全不理解我们分阶段的处理器设计，在非</a:t>
            </a:r>
            <a:r>
              <a:rPr lang="en-US" altLang="zh-CN" sz="2000">
                <a:sym typeface="+mn-ea"/>
              </a:rPr>
              <a:t>decode</a:t>
            </a:r>
            <a:r>
              <a:rPr lang="zh-CN" altLang="en-US" sz="2000">
                <a:sym typeface="+mn-ea"/>
              </a:rPr>
              <a:t>阶段还要引用寄存器堆，在非</a:t>
            </a:r>
            <a:r>
              <a:rPr lang="en-US" altLang="zh-CN" sz="2000">
                <a:sym typeface="+mn-ea"/>
              </a:rPr>
              <a:t>memory</a:t>
            </a:r>
            <a:r>
              <a:rPr lang="zh-CN" altLang="en-US" sz="2000">
                <a:sym typeface="+mn-ea"/>
              </a:rPr>
              <a:t>阶段还要引用内存，以及胡乱传递信号</a:t>
            </a:r>
            <a:r>
              <a:rPr lang="en-US" altLang="zh-CN" sz="2000">
                <a:sym typeface="+mn-ea"/>
              </a:rPr>
              <a:t>...</a:t>
            </a:r>
            <a:r>
              <a:rPr lang="zh-CN" altLang="en-US" sz="2000">
                <a:sym typeface="+mn-ea"/>
              </a:rPr>
              <a:t>所以这部分很少有同学得满分，请大家深入理解下我们的处理器设计！</a:t>
            </a:r>
            <a:endParaRPr lang="zh-CN" altLang="en-US"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792480"/>
            <a:ext cx="11045825" cy="3938270"/>
          </a:xfrm>
          <a:prstGeom prst="rect">
            <a:avLst/>
          </a:prstGeom>
          <a:noFill/>
        </p:spPr>
        <p:txBody>
          <a:bodyPr wrap="square" rtlCol="0">
            <a:spAutoFit/>
          </a:bodyPr>
          <a:p>
            <a:pPr fontAlgn="auto">
              <a:lnSpc>
                <a:spcPts val="2500"/>
              </a:lnSpc>
            </a:pPr>
            <a:r>
              <a:rPr lang="zh-CN" altLang="en-US" sz="2000"/>
              <a:t>第四大题</a:t>
            </a:r>
            <a:r>
              <a:rPr lang="en-US" altLang="zh-CN" sz="2000"/>
              <a:t>.PIPE</a:t>
            </a:r>
            <a:r>
              <a:rPr lang="zh-CN" altLang="en-US" sz="2000"/>
              <a:t>：</a:t>
            </a:r>
            <a:endParaRPr lang="zh-CN" altLang="en-US" sz="2000"/>
          </a:p>
          <a:p>
            <a:pPr fontAlgn="auto">
              <a:lnSpc>
                <a:spcPts val="2500"/>
              </a:lnSpc>
            </a:pPr>
            <a:r>
              <a:rPr lang="en-US" sz="2000"/>
              <a:t>4.2</a:t>
            </a:r>
            <a:r>
              <a:rPr lang="zh-CN" altLang="en-US" sz="2000"/>
              <a:t>我见过错误的答案包括①写</a:t>
            </a:r>
            <a:r>
              <a:rPr lang="en-US" altLang="zh-CN" sz="2000"/>
              <a:t>POPQ,CPOPQ,CPOPQXX,ICPOPQX...</a:t>
            </a:r>
            <a:r>
              <a:rPr lang="zh-CN" altLang="en-US" sz="2000"/>
              <a:t>但是这些都和我们使用的写法不一样，所以请大家注意细节！</a:t>
            </a:r>
            <a:endParaRPr lang="zh-CN" altLang="en-US" sz="2000"/>
          </a:p>
          <a:p>
            <a:pPr fontAlgn="auto">
              <a:lnSpc>
                <a:spcPts val="2500"/>
              </a:lnSpc>
            </a:pPr>
            <a:r>
              <a:rPr lang="zh-CN" altLang="en-US" sz="2000">
                <a:sym typeface="+mn-ea"/>
              </a:rPr>
              <a:t>②很多同学写</a:t>
            </a:r>
            <a:r>
              <a:rPr lang="en-US" altLang="zh-CN" sz="2000">
                <a:sym typeface="+mn-ea"/>
              </a:rPr>
              <a:t>!Cnd</a:t>
            </a:r>
            <a:r>
              <a:rPr lang="zh-CN" altLang="en-US" sz="2000">
                <a:sym typeface="+mn-ea"/>
              </a:rPr>
              <a:t>这种东西，但是我先前强调过，在流水线里很重要的一点就是信号的阶段，而且在这种每个信号都有阶段的题目里写一个没有阶段的信号你自己不觉得奇怪吗？</a:t>
            </a:r>
            <a:endParaRPr lang="zh-CN" altLang="en-US" sz="2000">
              <a:sym typeface="+mn-ea"/>
            </a:endParaRPr>
          </a:p>
          <a:p>
            <a:pPr fontAlgn="auto">
              <a:lnSpc>
                <a:spcPts val="2500"/>
              </a:lnSpc>
            </a:pPr>
            <a:r>
              <a:rPr lang="en-US" altLang="zh-CN" sz="2000">
                <a:sym typeface="+mn-ea"/>
              </a:rPr>
              <a:t>4.3</a:t>
            </a:r>
            <a:r>
              <a:rPr lang="zh-CN" altLang="en-US" sz="2000">
                <a:sym typeface="+mn-ea"/>
              </a:rPr>
              <a:t>有的同学写了</a:t>
            </a:r>
            <a:r>
              <a:rPr lang="en-US" altLang="zh-CN" sz="2000">
                <a:sym typeface="+mn-ea"/>
              </a:rPr>
              <a:t>D_srcA</a:t>
            </a:r>
            <a:r>
              <a:rPr lang="zh-CN" altLang="en-US" sz="2000">
                <a:sym typeface="+mn-ea"/>
              </a:rPr>
              <a:t>和</a:t>
            </a:r>
            <a:r>
              <a:rPr lang="en-US" altLang="zh-CN" sz="2000">
                <a:sym typeface="+mn-ea"/>
              </a:rPr>
              <a:t>D_srcB</a:t>
            </a:r>
            <a:r>
              <a:rPr lang="zh-CN" altLang="en-US" sz="2000">
                <a:sym typeface="+mn-ea"/>
              </a:rPr>
              <a:t>，这是不熟悉流水线的表现，流水线的</a:t>
            </a:r>
            <a:r>
              <a:rPr lang="en-US" altLang="zh-CN" sz="2000">
                <a:sym typeface="+mn-ea"/>
              </a:rPr>
              <a:t>D</a:t>
            </a:r>
            <a:r>
              <a:rPr lang="zh-CN" altLang="en-US" sz="2000">
                <a:sym typeface="+mn-ea"/>
              </a:rPr>
              <a:t>寄存器里没有这两个信号；但我不能理解的是无论如何这里都应该填的是寄存器标识符，也就是</a:t>
            </a:r>
            <a:r>
              <a:rPr lang="en-US" altLang="zh-CN" sz="2000">
                <a:sym typeface="+mn-ea"/>
              </a:rPr>
              <a:t>x_src</a:t>
            </a:r>
            <a:r>
              <a:rPr lang="zh-CN" altLang="en-US" sz="2000">
                <a:sym typeface="+mn-ea"/>
              </a:rPr>
              <a:t>或者</a:t>
            </a:r>
            <a:r>
              <a:rPr lang="en-US" altLang="zh-CN" sz="2000">
                <a:sym typeface="+mn-ea"/>
              </a:rPr>
              <a:t>x_dst</a:t>
            </a:r>
            <a:r>
              <a:rPr lang="zh-CN" altLang="en-US" sz="2000">
                <a:sym typeface="+mn-ea"/>
              </a:rPr>
              <a:t>之类的，但是我看到不少同学写</a:t>
            </a:r>
            <a:r>
              <a:rPr lang="en-US" altLang="zh-CN" sz="2000">
                <a:sym typeface="+mn-ea"/>
              </a:rPr>
              <a:t>x_val</a:t>
            </a:r>
            <a:r>
              <a:rPr lang="zh-CN" altLang="en-US" sz="2000">
                <a:sym typeface="+mn-ea"/>
              </a:rPr>
              <a:t>或者</a:t>
            </a:r>
            <a:r>
              <a:rPr lang="en-US" altLang="zh-CN" sz="2000">
                <a:sym typeface="+mn-ea"/>
              </a:rPr>
              <a:t>IXXXX</a:t>
            </a:r>
            <a:r>
              <a:rPr lang="zh-CN" altLang="en-US" sz="2000">
                <a:sym typeface="+mn-ea"/>
              </a:rPr>
              <a:t>（某指令），这是完全不理解我们的处理器设计吗？</a:t>
            </a:r>
            <a:endParaRPr lang="zh-CN" altLang="en-US" sz="2000">
              <a:sym typeface="+mn-ea"/>
            </a:endParaRPr>
          </a:p>
          <a:p>
            <a:pPr fontAlgn="auto">
              <a:lnSpc>
                <a:spcPts val="2500"/>
              </a:lnSpc>
            </a:pPr>
            <a:r>
              <a:rPr lang="zh-CN" altLang="en-US" sz="2000">
                <a:sym typeface="+mn-ea"/>
              </a:rPr>
              <a:t>当然，本题我个人认为也并不严谨，因为如果仔细查看教材会发现我们教材上的</a:t>
            </a:r>
            <a:r>
              <a:rPr lang="en-US" altLang="zh-CN" sz="2000">
                <a:sym typeface="+mn-ea"/>
              </a:rPr>
              <a:t>SEQ</a:t>
            </a:r>
            <a:r>
              <a:rPr lang="zh-CN" altLang="en-US" sz="2000">
                <a:sym typeface="+mn-ea"/>
              </a:rPr>
              <a:t>设计本身不支持根据</a:t>
            </a:r>
            <a:r>
              <a:rPr lang="en-US" altLang="zh-CN" sz="2000">
                <a:sym typeface="+mn-ea"/>
              </a:rPr>
              <a:t>Cnd</a:t>
            </a:r>
            <a:r>
              <a:rPr lang="zh-CN" altLang="en-US" sz="2000">
                <a:sym typeface="+mn-ea"/>
              </a:rPr>
              <a:t>检验</a:t>
            </a:r>
            <a:r>
              <a:rPr lang="en-US" altLang="zh-CN" sz="2000">
                <a:sym typeface="+mn-ea"/>
              </a:rPr>
              <a:t>dstM</a:t>
            </a:r>
            <a:r>
              <a:rPr lang="zh-CN" altLang="en-US" sz="2000">
                <a:sym typeface="+mn-ea"/>
              </a:rPr>
              <a:t>，因此题目本身也有一点点问题。</a:t>
            </a:r>
            <a:endParaRPr lang="zh-CN" altLang="en-US" sz="2000">
              <a:sym typeface="+mn-ea"/>
            </a:endParaRPr>
          </a:p>
          <a:p>
            <a:pPr fontAlgn="auto">
              <a:lnSpc>
                <a:spcPts val="2500"/>
              </a:lnSpc>
            </a:pPr>
            <a:r>
              <a:rPr lang="zh-CN" altLang="en-US" sz="2000">
                <a:sym typeface="+mn-ea"/>
              </a:rPr>
              <a:t>所以我认为大部分同学应该再仔细确认下自己对流水线从指令的分阶段设计到对应的</a:t>
            </a:r>
            <a:r>
              <a:rPr lang="en-US" altLang="zh-CN" sz="2000">
                <a:sym typeface="+mn-ea"/>
              </a:rPr>
              <a:t>HCL</a:t>
            </a:r>
            <a:r>
              <a:rPr lang="zh-CN" altLang="en-US" sz="2000">
                <a:sym typeface="+mn-ea"/>
              </a:rPr>
              <a:t>逻辑设计的理解，不要看起来好像理解了，实际上自己根本写不出来，这是不利的。</a:t>
            </a:r>
            <a:endParaRPr lang="zh-CN" altLang="en-US"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792480"/>
            <a:ext cx="11045825" cy="5541645"/>
          </a:xfrm>
          <a:prstGeom prst="rect">
            <a:avLst/>
          </a:prstGeom>
          <a:noFill/>
        </p:spPr>
        <p:txBody>
          <a:bodyPr wrap="square" rtlCol="0">
            <a:spAutoFit/>
          </a:bodyPr>
          <a:p>
            <a:pPr fontAlgn="auto">
              <a:lnSpc>
                <a:spcPts val="2500"/>
              </a:lnSpc>
            </a:pPr>
            <a:r>
              <a:rPr lang="zh-CN" altLang="en-US" sz="2000"/>
              <a:t>第五大题</a:t>
            </a:r>
            <a:r>
              <a:rPr lang="en-US" altLang="zh-CN" sz="2000"/>
              <a:t>.</a:t>
            </a:r>
            <a:r>
              <a:rPr lang="zh-CN" altLang="en-US" sz="2000"/>
              <a:t>，</a:t>
            </a:r>
            <a:r>
              <a:rPr lang="en-US" altLang="zh-CN" sz="2000"/>
              <a:t>cache</a:t>
            </a:r>
            <a:r>
              <a:rPr lang="zh-CN" altLang="en-US" sz="2000"/>
              <a:t>：</a:t>
            </a:r>
            <a:endParaRPr lang="zh-CN" altLang="en-US" sz="2000"/>
          </a:p>
          <a:p>
            <a:pPr fontAlgn="auto">
              <a:lnSpc>
                <a:spcPts val="2500"/>
              </a:lnSpc>
            </a:pPr>
            <a:r>
              <a:rPr lang="en-US" altLang="zh-CN" sz="2000">
                <a:sym typeface="+mn-ea"/>
              </a:rPr>
              <a:t>1.</a:t>
            </a:r>
            <a:r>
              <a:rPr lang="zh-CN" altLang="en-US" sz="2000">
                <a:sym typeface="+mn-ea"/>
              </a:rPr>
              <a:t>总的数据量为</a:t>
            </a:r>
            <a:r>
              <a:rPr lang="en-US" altLang="zh-CN" sz="2000">
                <a:sym typeface="+mn-ea"/>
              </a:rPr>
              <a:t>C=S*E*B=4*2*2^(8-2-3)=4*2*8=64</a:t>
            </a:r>
            <a:r>
              <a:rPr lang="zh-CN" altLang="en-US" sz="2000">
                <a:sym typeface="+mn-ea"/>
              </a:rPr>
              <a:t>，请注意</a:t>
            </a:r>
            <a:r>
              <a:rPr lang="en-US" altLang="zh-CN" sz="2000">
                <a:sym typeface="+mn-ea"/>
              </a:rPr>
              <a:t>S=2^s</a:t>
            </a:r>
            <a:r>
              <a:rPr lang="zh-CN" altLang="en-US" sz="2000">
                <a:sym typeface="+mn-ea"/>
              </a:rPr>
              <a:t>，也就是这个</a:t>
            </a:r>
            <a:r>
              <a:rPr lang="en-US" altLang="zh-CN" sz="2000">
                <a:sym typeface="+mn-ea"/>
              </a:rPr>
              <a:t>cache</a:t>
            </a:r>
            <a:r>
              <a:rPr lang="zh-CN" altLang="en-US" sz="2000">
                <a:sym typeface="+mn-ea"/>
              </a:rPr>
              <a:t>是</a:t>
            </a:r>
            <a:r>
              <a:rPr lang="en-US" altLang="zh-CN" sz="2000">
                <a:sym typeface="+mn-ea"/>
              </a:rPr>
              <a:t>t=3,s=2,b=3</a:t>
            </a:r>
            <a:endParaRPr lang="en-US" altLang="zh-CN" sz="2000">
              <a:sym typeface="+mn-ea"/>
            </a:endParaRPr>
          </a:p>
          <a:p>
            <a:pPr fontAlgn="auto">
              <a:lnSpc>
                <a:spcPts val="2500"/>
              </a:lnSpc>
            </a:pPr>
            <a:r>
              <a:rPr lang="en-US" altLang="zh-CN" sz="2000">
                <a:sym typeface="+mn-ea"/>
              </a:rPr>
              <a:t>0xd2</a:t>
            </a:r>
            <a:r>
              <a:rPr lang="zh-CN" altLang="en-US" sz="2000">
                <a:sym typeface="+mn-ea"/>
              </a:rPr>
              <a:t>对应的二进制是</a:t>
            </a:r>
            <a:r>
              <a:rPr lang="en-US" altLang="zh-CN" sz="2000">
                <a:sym typeface="+mn-ea"/>
              </a:rPr>
              <a:t>110|10|010</a:t>
            </a:r>
            <a:r>
              <a:rPr lang="zh-CN" altLang="en-US" sz="2000">
                <a:sym typeface="+mn-ea"/>
              </a:rPr>
              <a:t>，也就是要看</a:t>
            </a:r>
            <a:r>
              <a:rPr lang="en-US" altLang="zh-CN" sz="2000">
                <a:sym typeface="+mn-ea"/>
              </a:rPr>
              <a:t>set2</a:t>
            </a:r>
            <a:r>
              <a:rPr lang="zh-CN" altLang="en-US" sz="2000">
                <a:sym typeface="+mn-ea"/>
              </a:rPr>
              <a:t>里是否有</a:t>
            </a:r>
            <a:r>
              <a:rPr lang="en-US" altLang="zh-CN" sz="2000">
                <a:sym typeface="+mn-ea"/>
              </a:rPr>
              <a:t>tag=110,V=1</a:t>
            </a:r>
            <a:r>
              <a:rPr lang="zh-CN" altLang="en-US" sz="2000">
                <a:sym typeface="+mn-ea"/>
              </a:rPr>
              <a:t>的行，发现没有，因此访存不命中（请注意要求</a:t>
            </a:r>
            <a:r>
              <a:rPr lang="en-US" altLang="zh-CN" sz="2000">
                <a:sym typeface="+mn-ea"/>
              </a:rPr>
              <a:t>V=1</a:t>
            </a:r>
            <a:r>
              <a:rPr lang="zh-CN" altLang="en-US" sz="2000">
                <a:sym typeface="+mn-ea"/>
              </a:rPr>
              <a:t>），接下来更新的</a:t>
            </a:r>
            <a:r>
              <a:rPr lang="en-US" altLang="zh-CN" sz="2000">
                <a:sym typeface="+mn-ea"/>
              </a:rPr>
              <a:t>cache</a:t>
            </a:r>
            <a:r>
              <a:rPr lang="zh-CN" altLang="en-US" sz="2000">
                <a:sym typeface="+mn-ea"/>
              </a:rPr>
              <a:t>就是很自然的在</a:t>
            </a:r>
            <a:r>
              <a:rPr lang="en-US" altLang="zh-CN" sz="2000">
                <a:sym typeface="+mn-ea"/>
              </a:rPr>
              <a:t>set2</a:t>
            </a:r>
            <a:r>
              <a:rPr lang="zh-CN" altLang="en-US" sz="2000">
                <a:sym typeface="+mn-ea"/>
              </a:rPr>
              <a:t>里加入</a:t>
            </a:r>
            <a:r>
              <a:rPr lang="en-US" altLang="zh-CN" sz="2000">
                <a:sym typeface="+mn-ea"/>
              </a:rPr>
              <a:t>tag=110,V=1</a:t>
            </a:r>
            <a:r>
              <a:rPr lang="zh-CN" altLang="en-US" sz="2000">
                <a:sym typeface="+mn-ea"/>
              </a:rPr>
              <a:t>的一行，注意</a:t>
            </a:r>
            <a:r>
              <a:rPr lang="en-US" altLang="zh-CN" sz="2000">
                <a:sym typeface="+mn-ea"/>
              </a:rPr>
              <a:t>set2</a:t>
            </a:r>
            <a:r>
              <a:rPr lang="zh-CN" altLang="en-US" sz="2000">
                <a:sym typeface="+mn-ea"/>
              </a:rPr>
              <a:t>里有无效的行所以不涉及替换。</a:t>
            </a:r>
            <a:endParaRPr lang="zh-CN" altLang="en-US" sz="2000">
              <a:sym typeface="+mn-ea"/>
            </a:endParaRPr>
          </a:p>
          <a:p>
            <a:pPr fontAlgn="auto">
              <a:lnSpc>
                <a:spcPts val="2500"/>
              </a:lnSpc>
            </a:pPr>
            <a:r>
              <a:rPr lang="zh-CN" altLang="en-US" sz="2000">
                <a:sym typeface="+mn-ea"/>
              </a:rPr>
              <a:t>我们考虑这四次访存：</a:t>
            </a:r>
            <a:endParaRPr lang="zh-CN" altLang="en-US" sz="2000">
              <a:sym typeface="+mn-ea"/>
            </a:endParaRPr>
          </a:p>
          <a:p>
            <a:pPr fontAlgn="auto">
              <a:lnSpc>
                <a:spcPts val="2500"/>
              </a:lnSpc>
            </a:pPr>
            <a:r>
              <a:rPr lang="en-US" altLang="zh-CN" sz="2000">
                <a:sym typeface="+mn-ea"/>
              </a:rPr>
              <a:t>0xc8=110|01|000</a:t>
            </a:r>
            <a:r>
              <a:rPr lang="zh-CN" altLang="en-US" sz="2000">
                <a:sym typeface="+mn-ea"/>
              </a:rPr>
              <a:t>，观察到</a:t>
            </a:r>
            <a:r>
              <a:rPr lang="en-US" altLang="zh-CN" sz="2000">
                <a:sym typeface="+mn-ea"/>
              </a:rPr>
              <a:t>set1</a:t>
            </a:r>
            <a:r>
              <a:rPr lang="zh-CN" altLang="en-US" sz="2000">
                <a:sym typeface="+mn-ea"/>
              </a:rPr>
              <a:t>里有这个数据，因此</a:t>
            </a:r>
            <a:r>
              <a:rPr lang="en-US" altLang="zh-CN" sz="2000">
                <a:sym typeface="+mn-ea"/>
              </a:rPr>
              <a:t>hit</a:t>
            </a:r>
            <a:r>
              <a:rPr lang="zh-CN" altLang="en-US" sz="2000">
                <a:sym typeface="+mn-ea"/>
              </a:rPr>
              <a:t>，时间为</a:t>
            </a:r>
            <a:r>
              <a:rPr lang="en-US" altLang="zh-CN" sz="2000">
                <a:sym typeface="+mn-ea"/>
              </a:rPr>
              <a:t>10</a:t>
            </a:r>
            <a:r>
              <a:rPr lang="zh-CN" altLang="en-US" sz="2000">
                <a:sym typeface="+mn-ea"/>
              </a:rPr>
              <a:t>周期</a:t>
            </a:r>
            <a:endParaRPr lang="zh-CN" altLang="en-US" sz="2000">
              <a:sym typeface="+mn-ea"/>
            </a:endParaRPr>
          </a:p>
          <a:p>
            <a:pPr fontAlgn="auto">
              <a:lnSpc>
                <a:spcPts val="2500"/>
              </a:lnSpc>
            </a:pPr>
            <a:r>
              <a:rPr lang="en-US" altLang="zh-CN" sz="2000">
                <a:sym typeface="+mn-ea"/>
              </a:rPr>
              <a:t>0x16=000|10|110</a:t>
            </a:r>
            <a:r>
              <a:rPr lang="zh-CN" altLang="en-US" sz="2000">
                <a:sym typeface="+mn-ea"/>
              </a:rPr>
              <a:t>，观察到</a:t>
            </a:r>
            <a:r>
              <a:rPr lang="en-US" altLang="zh-CN" sz="2000">
                <a:sym typeface="+mn-ea"/>
              </a:rPr>
              <a:t>set2</a:t>
            </a:r>
            <a:r>
              <a:rPr lang="zh-CN" altLang="en-US" sz="2000">
                <a:sym typeface="+mn-ea"/>
              </a:rPr>
              <a:t>里没有这个数据，因此</a:t>
            </a:r>
            <a:r>
              <a:rPr lang="en-US" altLang="zh-CN" sz="2000">
                <a:sym typeface="+mn-ea"/>
              </a:rPr>
              <a:t>miss</a:t>
            </a:r>
            <a:r>
              <a:rPr lang="zh-CN" altLang="en-US" sz="2000">
                <a:sym typeface="+mn-ea"/>
              </a:rPr>
              <a:t>，时间为</a:t>
            </a:r>
            <a:r>
              <a:rPr lang="en-US" altLang="zh-CN" sz="2000">
                <a:sym typeface="+mn-ea"/>
              </a:rPr>
              <a:t>10+190</a:t>
            </a:r>
            <a:r>
              <a:rPr lang="zh-CN" altLang="en-US" sz="2000">
                <a:sym typeface="+mn-ea"/>
              </a:rPr>
              <a:t>周期（注意</a:t>
            </a:r>
            <a:r>
              <a:rPr lang="en-US" altLang="zh-CN" sz="2000">
                <a:sym typeface="+mn-ea"/>
              </a:rPr>
              <a:t>miss time=hit time+miss penalty</a:t>
            </a:r>
            <a:r>
              <a:rPr lang="zh-CN" altLang="en-US" sz="2000">
                <a:sym typeface="+mn-ea"/>
              </a:rPr>
              <a:t>），由于替换策略为</a:t>
            </a:r>
            <a:r>
              <a:rPr lang="en-US" altLang="zh-CN" sz="2000">
                <a:sym typeface="+mn-ea"/>
              </a:rPr>
              <a:t>LRU</a:t>
            </a:r>
            <a:r>
              <a:rPr lang="zh-CN" altLang="en-US" sz="2000">
                <a:sym typeface="+mn-ea"/>
              </a:rPr>
              <a:t>，因此要驱逐掉</a:t>
            </a:r>
            <a:r>
              <a:rPr lang="en-US" altLang="zh-CN" sz="2000">
                <a:sym typeface="+mn-ea"/>
              </a:rPr>
              <a:t>set2</a:t>
            </a:r>
            <a:r>
              <a:rPr lang="zh-CN" altLang="en-US" sz="2000">
                <a:sym typeface="+mn-ea"/>
              </a:rPr>
              <a:t>里的</a:t>
            </a:r>
            <a:r>
              <a:rPr lang="en-US" altLang="zh-CN" sz="2000">
                <a:sym typeface="+mn-ea"/>
              </a:rPr>
              <a:t>101</a:t>
            </a:r>
            <a:r>
              <a:rPr lang="zh-CN" altLang="en-US" sz="2000">
                <a:sym typeface="+mn-ea"/>
              </a:rPr>
              <a:t>那个</a:t>
            </a:r>
            <a:r>
              <a:rPr lang="en-US" altLang="zh-CN" sz="2000">
                <a:sym typeface="+mn-ea"/>
              </a:rPr>
              <a:t>Tag</a:t>
            </a:r>
            <a:r>
              <a:rPr lang="zh-CN" altLang="en-US" sz="2000">
                <a:sym typeface="+mn-ea"/>
              </a:rPr>
              <a:t>对应的数据</a:t>
            </a:r>
            <a:endParaRPr lang="zh-CN" altLang="en-US" sz="2000">
              <a:sym typeface="+mn-ea"/>
            </a:endParaRPr>
          </a:p>
          <a:p>
            <a:pPr fontAlgn="auto">
              <a:lnSpc>
                <a:spcPts val="2500"/>
              </a:lnSpc>
            </a:pPr>
            <a:r>
              <a:rPr lang="en-US" altLang="zh-CN" sz="2000">
                <a:sym typeface="+mn-ea"/>
              </a:rPr>
              <a:t>0x01=000|00|001</a:t>
            </a:r>
            <a:r>
              <a:rPr lang="zh-CN" altLang="en-US" sz="2000">
                <a:sym typeface="+mn-ea"/>
              </a:rPr>
              <a:t>，观察到</a:t>
            </a:r>
            <a:r>
              <a:rPr lang="en-US" altLang="zh-CN" sz="2000">
                <a:sym typeface="+mn-ea"/>
              </a:rPr>
              <a:t>set0</a:t>
            </a:r>
            <a:r>
              <a:rPr lang="zh-CN" altLang="en-US" sz="2000">
                <a:sym typeface="+mn-ea"/>
              </a:rPr>
              <a:t>里有这个数据，因此</a:t>
            </a:r>
            <a:r>
              <a:rPr lang="en-US" altLang="zh-CN" sz="2000">
                <a:sym typeface="+mn-ea"/>
              </a:rPr>
              <a:t>hit</a:t>
            </a:r>
            <a:r>
              <a:rPr lang="zh-CN" altLang="en-US" sz="2000">
                <a:sym typeface="+mn-ea"/>
              </a:rPr>
              <a:t>，时间为</a:t>
            </a:r>
            <a:r>
              <a:rPr lang="en-US" altLang="zh-CN" sz="2000">
                <a:sym typeface="+mn-ea"/>
              </a:rPr>
              <a:t>10</a:t>
            </a:r>
            <a:r>
              <a:rPr lang="zh-CN" altLang="en-US" sz="2000">
                <a:sym typeface="+mn-ea"/>
              </a:rPr>
              <a:t>周期</a:t>
            </a:r>
            <a:endParaRPr lang="zh-CN" altLang="en-US" sz="2000">
              <a:sym typeface="+mn-ea"/>
            </a:endParaRPr>
          </a:p>
          <a:p>
            <a:pPr fontAlgn="auto">
              <a:lnSpc>
                <a:spcPts val="2500"/>
              </a:lnSpc>
            </a:pPr>
            <a:r>
              <a:rPr lang="en-US" altLang="zh-CN" sz="2000">
                <a:sym typeface="+mn-ea"/>
              </a:rPr>
              <a:t>0xb5=101|10|101</a:t>
            </a:r>
            <a:r>
              <a:rPr lang="zh-CN" altLang="en-US" sz="2000">
                <a:sym typeface="+mn-ea"/>
              </a:rPr>
              <a:t>，观察到</a:t>
            </a:r>
            <a:r>
              <a:rPr lang="en-US" altLang="zh-CN" sz="2000">
                <a:sym typeface="+mn-ea"/>
              </a:rPr>
              <a:t>set2</a:t>
            </a:r>
            <a:r>
              <a:rPr lang="zh-CN" altLang="en-US" sz="2000">
                <a:sym typeface="+mn-ea"/>
              </a:rPr>
              <a:t>里这个数据已经被驱逐了，所以</a:t>
            </a:r>
            <a:r>
              <a:rPr lang="en-US" altLang="zh-CN" sz="2000">
                <a:sym typeface="+mn-ea"/>
              </a:rPr>
              <a:t>miss</a:t>
            </a:r>
            <a:r>
              <a:rPr lang="zh-CN" altLang="en-US" sz="2000">
                <a:sym typeface="+mn-ea"/>
              </a:rPr>
              <a:t>，时间为</a:t>
            </a:r>
            <a:r>
              <a:rPr lang="en-US" altLang="zh-CN" sz="2000">
                <a:sym typeface="+mn-ea"/>
              </a:rPr>
              <a:t>10+190</a:t>
            </a:r>
            <a:r>
              <a:rPr lang="zh-CN" altLang="en-US" sz="2000">
                <a:sym typeface="+mn-ea"/>
              </a:rPr>
              <a:t>的周期，这样总周期为</a:t>
            </a:r>
            <a:r>
              <a:rPr lang="en-US" altLang="zh-CN" sz="2000">
                <a:sym typeface="+mn-ea"/>
              </a:rPr>
              <a:t>420</a:t>
            </a:r>
            <a:r>
              <a:rPr lang="zh-CN" altLang="en-US" sz="2000">
                <a:sym typeface="+mn-ea"/>
              </a:rPr>
              <a:t>。</a:t>
            </a:r>
            <a:endParaRPr lang="zh-CN" altLang="en-US" sz="2000">
              <a:sym typeface="+mn-ea"/>
            </a:endParaRPr>
          </a:p>
          <a:p>
            <a:pPr fontAlgn="auto">
              <a:lnSpc>
                <a:spcPts val="2500"/>
              </a:lnSpc>
            </a:pPr>
            <a:r>
              <a:rPr lang="en-US" altLang="zh-CN" sz="2000">
                <a:sym typeface="+mn-ea"/>
              </a:rPr>
              <a:t>2.</a:t>
            </a:r>
            <a:r>
              <a:rPr lang="zh-CN" altLang="en-US" sz="2000">
                <a:sym typeface="+mn-ea"/>
              </a:rPr>
              <a:t>这个题目看上去很可怕，但其实并不困难，首先这个</a:t>
            </a:r>
            <a:r>
              <a:rPr lang="en-US" altLang="zh-CN" sz="2000">
                <a:sym typeface="+mn-ea"/>
              </a:rPr>
              <a:t>cache</a:t>
            </a:r>
            <a:r>
              <a:rPr lang="zh-CN" altLang="en-US" sz="2000">
                <a:sym typeface="+mn-ea"/>
              </a:rPr>
              <a:t>只有</a:t>
            </a:r>
            <a:r>
              <a:rPr lang="en-US" altLang="zh-CN" sz="2000">
                <a:sym typeface="+mn-ea"/>
              </a:rPr>
              <a:t>16bytes</a:t>
            </a:r>
            <a:r>
              <a:rPr lang="zh-CN" altLang="en-US" sz="2000">
                <a:sym typeface="+mn-ea"/>
              </a:rPr>
              <a:t>，一个</a:t>
            </a:r>
            <a:r>
              <a:rPr lang="en-US" altLang="zh-CN" sz="2000">
                <a:sym typeface="+mn-ea"/>
              </a:rPr>
              <a:t>block</a:t>
            </a:r>
            <a:r>
              <a:rPr lang="zh-CN" altLang="en-US" sz="2000">
                <a:sym typeface="+mn-ea"/>
              </a:rPr>
              <a:t>是</a:t>
            </a:r>
            <a:r>
              <a:rPr lang="en-US" altLang="zh-CN" sz="2000">
                <a:sym typeface="+mn-ea"/>
              </a:rPr>
              <a:t>4bytes</a:t>
            </a:r>
            <a:r>
              <a:rPr lang="zh-CN" altLang="en-US" sz="2000">
                <a:sym typeface="+mn-ea"/>
              </a:rPr>
              <a:t>，而我操作的是</a:t>
            </a:r>
            <a:r>
              <a:rPr lang="en-US" altLang="zh-CN" sz="2000">
                <a:sym typeface="+mn-ea"/>
              </a:rPr>
              <a:t>int</a:t>
            </a:r>
            <a:r>
              <a:rPr lang="zh-CN" altLang="en-US" sz="2000">
                <a:sym typeface="+mn-ea"/>
              </a:rPr>
              <a:t>也是</a:t>
            </a:r>
            <a:r>
              <a:rPr lang="en-US" altLang="zh-CN" sz="2000">
                <a:sym typeface="+mn-ea"/>
              </a:rPr>
              <a:t>4bytes</a:t>
            </a:r>
            <a:r>
              <a:rPr lang="zh-CN" altLang="en-US" sz="2000">
                <a:sym typeface="+mn-ea"/>
              </a:rPr>
              <a:t>，也就是这个</a:t>
            </a:r>
            <a:r>
              <a:rPr lang="en-US" altLang="zh-CN" sz="2000">
                <a:sym typeface="+mn-ea"/>
              </a:rPr>
              <a:t>cache1</a:t>
            </a:r>
            <a:r>
              <a:rPr lang="zh-CN" altLang="en-US" sz="2000">
                <a:sym typeface="+mn-ea"/>
              </a:rPr>
              <a:t>行只能放</a:t>
            </a:r>
            <a:r>
              <a:rPr lang="en-US" altLang="zh-CN" sz="2000">
                <a:sym typeface="+mn-ea"/>
              </a:rPr>
              <a:t>1</a:t>
            </a:r>
            <a:r>
              <a:rPr lang="zh-CN" altLang="en-US" sz="2000">
                <a:sym typeface="+mn-ea"/>
              </a:rPr>
              <a:t>个</a:t>
            </a:r>
            <a:r>
              <a:rPr lang="en-US" altLang="zh-CN" sz="2000">
                <a:sym typeface="+mn-ea"/>
              </a:rPr>
              <a:t>int</a:t>
            </a:r>
            <a:r>
              <a:rPr lang="zh-CN" altLang="en-US" sz="2000">
                <a:sym typeface="+mn-ea"/>
              </a:rPr>
              <a:t>，一共只能放</a:t>
            </a:r>
            <a:r>
              <a:rPr lang="en-US" altLang="zh-CN" sz="2000">
                <a:sym typeface="+mn-ea"/>
              </a:rPr>
              <a:t>4</a:t>
            </a:r>
            <a:r>
              <a:rPr lang="zh-CN" altLang="en-US" sz="2000">
                <a:sym typeface="+mn-ea"/>
              </a:rPr>
              <a:t>个</a:t>
            </a:r>
            <a:r>
              <a:rPr lang="en-US" altLang="zh-CN" sz="2000">
                <a:sym typeface="+mn-ea"/>
              </a:rPr>
              <a:t>int</a:t>
            </a:r>
            <a:r>
              <a:rPr lang="zh-CN" altLang="en-US" sz="2000">
                <a:sym typeface="+mn-ea"/>
              </a:rPr>
              <a:t>。</a:t>
            </a:r>
            <a:endParaRPr lang="zh-CN" altLang="en-US" sz="2000">
              <a:sym typeface="+mn-ea"/>
            </a:endParaRPr>
          </a:p>
          <a:p>
            <a:pPr fontAlgn="auto">
              <a:lnSpc>
                <a:spcPts val="2500"/>
              </a:lnSpc>
            </a:pPr>
            <a:r>
              <a:rPr lang="zh-CN" altLang="en-US" sz="2000">
                <a:sym typeface="+mn-ea"/>
              </a:rPr>
              <a:t>接下来考虑写策略，对于直写和非写分配而言，初始的两个赋值对</a:t>
            </a:r>
            <a:r>
              <a:rPr lang="en-US" altLang="zh-CN" sz="2000">
                <a:sym typeface="+mn-ea"/>
              </a:rPr>
              <a:t>cache</a:t>
            </a:r>
            <a:r>
              <a:rPr lang="zh-CN" altLang="en-US" sz="2000">
                <a:sym typeface="+mn-ea"/>
              </a:rPr>
              <a:t>是否命中没有影响，而接下来是否命中我们只需找下规律即可：</a:t>
            </a:r>
            <a:endParaRPr lang="zh-CN" altLang="en-US" sz="2000">
              <a:sym typeface="+mn-ea"/>
            </a:endParaRPr>
          </a:p>
          <a:p>
            <a:pPr fontAlgn="auto">
              <a:lnSpc>
                <a:spcPts val="2500"/>
              </a:lnSpc>
            </a:pPr>
            <a:endParaRPr lang="zh-CN" altLang="en-US"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792480"/>
            <a:ext cx="11045825" cy="5541645"/>
          </a:xfrm>
          <a:prstGeom prst="rect">
            <a:avLst/>
          </a:prstGeom>
          <a:noFill/>
        </p:spPr>
        <p:txBody>
          <a:bodyPr wrap="square" rtlCol="0">
            <a:spAutoFit/>
          </a:bodyPr>
          <a:p>
            <a:pPr fontAlgn="auto">
              <a:lnSpc>
                <a:spcPts val="2500"/>
              </a:lnSpc>
            </a:pPr>
            <a:r>
              <a:rPr lang="zh-CN" altLang="en-US" sz="2000"/>
              <a:t>第五大题</a:t>
            </a:r>
            <a:r>
              <a:rPr lang="en-US" altLang="zh-CN" sz="2000"/>
              <a:t>.</a:t>
            </a:r>
            <a:r>
              <a:rPr lang="zh-CN" altLang="en-US" sz="2000"/>
              <a:t>，</a:t>
            </a:r>
            <a:r>
              <a:rPr lang="en-US" altLang="zh-CN" sz="2000"/>
              <a:t>cache</a:t>
            </a:r>
            <a:r>
              <a:rPr lang="zh-CN" altLang="en-US" sz="2000"/>
              <a:t>：</a:t>
            </a:r>
            <a:endParaRPr lang="zh-CN" altLang="en-US" sz="2000"/>
          </a:p>
          <a:p>
            <a:pPr fontAlgn="auto">
              <a:lnSpc>
                <a:spcPts val="2500"/>
              </a:lnSpc>
            </a:pPr>
            <a:r>
              <a:rPr lang="zh-CN" altLang="en-US" sz="2000"/>
              <a:t>此时由于采用直写和非写分配所以写操作与</a:t>
            </a:r>
            <a:r>
              <a:rPr lang="en-US" altLang="zh-CN" sz="2000"/>
              <a:t>cache</a:t>
            </a:r>
            <a:r>
              <a:rPr lang="zh-CN" altLang="en-US" sz="2000"/>
              <a:t>无关</a:t>
            </a:r>
            <a:endParaRPr lang="zh-CN" altLang="en-US" sz="2000"/>
          </a:p>
          <a:p>
            <a:pPr fontAlgn="auto">
              <a:lnSpc>
                <a:spcPts val="2500"/>
              </a:lnSpc>
            </a:pPr>
            <a:r>
              <a:rPr lang="en-US" altLang="zh-CN" sz="2000">
                <a:sym typeface="+mn-ea"/>
              </a:rPr>
              <a:t>i=0,f[0](miss),f[1](miss)</a:t>
            </a:r>
            <a:endParaRPr lang="en-US" altLang="zh-CN" sz="2000">
              <a:sym typeface="+mn-ea"/>
            </a:endParaRPr>
          </a:p>
          <a:p>
            <a:pPr fontAlgn="auto">
              <a:lnSpc>
                <a:spcPts val="2500"/>
              </a:lnSpc>
            </a:pPr>
            <a:r>
              <a:rPr lang="en-US" altLang="zh-CN" sz="2000">
                <a:sym typeface="+mn-ea"/>
              </a:rPr>
              <a:t>i=1,f[1](hit),f[2](miss)</a:t>
            </a:r>
            <a:endParaRPr lang="en-US" altLang="zh-CN" sz="2000">
              <a:sym typeface="+mn-ea"/>
            </a:endParaRPr>
          </a:p>
          <a:p>
            <a:pPr fontAlgn="auto">
              <a:lnSpc>
                <a:spcPts val="2500"/>
              </a:lnSpc>
            </a:pPr>
            <a:r>
              <a:rPr lang="en-US" altLang="zh-CN" sz="2000">
                <a:sym typeface="+mn-ea"/>
              </a:rPr>
              <a:t>i=2,f[2](hit),f[3](miss)</a:t>
            </a:r>
            <a:endParaRPr lang="en-US" altLang="zh-CN" sz="2000">
              <a:sym typeface="+mn-ea"/>
            </a:endParaRPr>
          </a:p>
          <a:p>
            <a:pPr fontAlgn="auto">
              <a:lnSpc>
                <a:spcPts val="2500"/>
              </a:lnSpc>
            </a:pPr>
            <a:r>
              <a:rPr lang="en-US" altLang="zh-CN" sz="2000">
                <a:sym typeface="+mn-ea"/>
              </a:rPr>
              <a:t>i=3,f[3](hit),f[4](miss, f[0]-&gt;f[4])</a:t>
            </a:r>
            <a:endParaRPr lang="en-US" altLang="zh-CN" sz="2000">
              <a:sym typeface="+mn-ea"/>
            </a:endParaRPr>
          </a:p>
          <a:p>
            <a:pPr fontAlgn="auto">
              <a:lnSpc>
                <a:spcPts val="2500"/>
              </a:lnSpc>
            </a:pPr>
            <a:r>
              <a:rPr lang="en-US" altLang="zh-CN" sz="2000">
                <a:sym typeface="+mn-ea"/>
              </a:rPr>
              <a:t>...</a:t>
            </a:r>
            <a:endParaRPr lang="en-US" altLang="zh-CN" sz="2000">
              <a:sym typeface="+mn-ea"/>
            </a:endParaRPr>
          </a:p>
          <a:p>
            <a:pPr fontAlgn="auto">
              <a:lnSpc>
                <a:spcPts val="2500"/>
              </a:lnSpc>
            </a:pPr>
            <a:r>
              <a:rPr lang="en-US" altLang="zh-CN" sz="2000">
                <a:sym typeface="+mn-ea"/>
              </a:rPr>
              <a:t>i=N-1,f[N-1](hit),f[N](miss,f[N-4]-&gt;f[N])</a:t>
            </a:r>
            <a:endParaRPr lang="en-US" altLang="zh-CN" sz="2000">
              <a:sym typeface="+mn-ea"/>
            </a:endParaRPr>
          </a:p>
          <a:p>
            <a:pPr fontAlgn="auto">
              <a:lnSpc>
                <a:spcPts val="2500"/>
              </a:lnSpc>
            </a:pPr>
            <a:r>
              <a:rPr lang="zh-CN" altLang="en-US" sz="2000">
                <a:sym typeface="+mn-ea"/>
              </a:rPr>
              <a:t>观察发现在所有访问中只有</a:t>
            </a:r>
            <a:r>
              <a:rPr lang="en-US" altLang="zh-CN" sz="2000">
                <a:sym typeface="+mn-ea"/>
              </a:rPr>
              <a:t>1~N-1</a:t>
            </a:r>
            <a:r>
              <a:rPr lang="zh-CN" altLang="en-US" sz="2000">
                <a:sym typeface="+mn-ea"/>
              </a:rPr>
              <a:t>各</a:t>
            </a:r>
            <a:r>
              <a:rPr lang="en-US" altLang="zh-CN" sz="2000">
                <a:sym typeface="+mn-ea"/>
              </a:rPr>
              <a:t>hit</a:t>
            </a:r>
            <a:r>
              <a:rPr lang="zh-CN" altLang="en-US" sz="2000">
                <a:sym typeface="+mn-ea"/>
              </a:rPr>
              <a:t>过</a:t>
            </a:r>
            <a:r>
              <a:rPr lang="en-US" altLang="zh-CN" sz="2000">
                <a:sym typeface="+mn-ea"/>
              </a:rPr>
              <a:t>1</a:t>
            </a:r>
            <a:r>
              <a:rPr lang="zh-CN" altLang="en-US" sz="2000">
                <a:sym typeface="+mn-ea"/>
              </a:rPr>
              <a:t>次，所以答案即为</a:t>
            </a:r>
            <a:r>
              <a:rPr lang="en-US" altLang="zh-CN" sz="2000">
                <a:sym typeface="+mn-ea"/>
              </a:rPr>
              <a:t>N-1</a:t>
            </a:r>
            <a:r>
              <a:rPr lang="zh-CN" altLang="en-US" sz="2000">
                <a:sym typeface="+mn-ea"/>
              </a:rPr>
              <a:t>，题中为</a:t>
            </a:r>
            <a:r>
              <a:rPr lang="en-US" altLang="zh-CN" sz="2000">
                <a:sym typeface="+mn-ea"/>
              </a:rPr>
              <a:t>19</a:t>
            </a:r>
            <a:endParaRPr lang="en-US" altLang="zh-CN" sz="2000">
              <a:sym typeface="+mn-ea"/>
            </a:endParaRPr>
          </a:p>
          <a:p>
            <a:pPr fontAlgn="auto">
              <a:lnSpc>
                <a:spcPts val="2500"/>
              </a:lnSpc>
            </a:pPr>
            <a:endParaRPr lang="en-US" altLang="zh-CN" sz="2000">
              <a:sym typeface="+mn-ea"/>
            </a:endParaRPr>
          </a:p>
          <a:p>
            <a:pPr fontAlgn="auto">
              <a:lnSpc>
                <a:spcPts val="2500"/>
              </a:lnSpc>
            </a:pPr>
            <a:r>
              <a:rPr lang="zh-CN" altLang="en-US" sz="2000">
                <a:sym typeface="+mn-ea"/>
              </a:rPr>
              <a:t>而如果采用写回和写分配，那么情况如下：</a:t>
            </a:r>
            <a:endParaRPr lang="zh-CN" altLang="en-US" sz="2000">
              <a:sym typeface="+mn-ea"/>
            </a:endParaRPr>
          </a:p>
          <a:p>
            <a:pPr fontAlgn="auto">
              <a:lnSpc>
                <a:spcPts val="2500"/>
              </a:lnSpc>
            </a:pPr>
            <a:r>
              <a:rPr lang="en-US" altLang="zh-CN" sz="2000">
                <a:sym typeface="+mn-ea"/>
              </a:rPr>
              <a:t>i=0,f[0](hit),f[1](hit),f[2](miss)</a:t>
            </a:r>
            <a:r>
              <a:rPr lang="zh-CN" altLang="en-US" sz="2000">
                <a:sym typeface="+mn-ea"/>
              </a:rPr>
              <a:t>（因为之前进行了</a:t>
            </a:r>
            <a:r>
              <a:rPr lang="en-US" altLang="zh-CN" sz="2000">
                <a:sym typeface="+mn-ea"/>
              </a:rPr>
              <a:t>f[0]</a:t>
            </a:r>
            <a:r>
              <a:rPr lang="zh-CN" altLang="en-US" sz="2000">
                <a:sym typeface="+mn-ea"/>
              </a:rPr>
              <a:t>和</a:t>
            </a:r>
            <a:r>
              <a:rPr lang="en-US" altLang="zh-CN" sz="2000">
                <a:sym typeface="+mn-ea"/>
              </a:rPr>
              <a:t>f[1]</a:t>
            </a:r>
            <a:r>
              <a:rPr lang="zh-CN" altLang="en-US" sz="2000">
                <a:sym typeface="+mn-ea"/>
              </a:rPr>
              <a:t>的写）</a:t>
            </a:r>
            <a:endParaRPr lang="zh-CN" altLang="en-US" sz="2000">
              <a:sym typeface="+mn-ea"/>
            </a:endParaRPr>
          </a:p>
          <a:p>
            <a:pPr fontAlgn="auto">
              <a:lnSpc>
                <a:spcPts val="2500"/>
              </a:lnSpc>
            </a:pPr>
            <a:r>
              <a:rPr lang="en-US" altLang="zh-CN" sz="2000">
                <a:sym typeface="+mn-ea"/>
              </a:rPr>
              <a:t>i=1,f[1](hit),f[2](hit),f[3](miss)</a:t>
            </a:r>
            <a:endParaRPr lang="en-US" altLang="zh-CN" sz="2000">
              <a:sym typeface="+mn-ea"/>
            </a:endParaRPr>
          </a:p>
          <a:p>
            <a:pPr fontAlgn="auto">
              <a:lnSpc>
                <a:spcPts val="2500"/>
              </a:lnSpc>
            </a:pPr>
            <a:r>
              <a:rPr lang="en-US" altLang="zh-CN" sz="2000">
                <a:sym typeface="+mn-ea"/>
              </a:rPr>
              <a:t>i=2,f[2](hit),f[3](hit),f[4](miss,f[0]-&gt;f[4])</a:t>
            </a:r>
            <a:endParaRPr lang="en-US" altLang="zh-CN" sz="2000">
              <a:sym typeface="+mn-ea"/>
            </a:endParaRPr>
          </a:p>
          <a:p>
            <a:pPr fontAlgn="auto">
              <a:lnSpc>
                <a:spcPts val="2500"/>
              </a:lnSpc>
            </a:pPr>
            <a:r>
              <a:rPr lang="en-US" altLang="zh-CN" sz="2000">
                <a:sym typeface="+mn-ea"/>
              </a:rPr>
              <a:t>...</a:t>
            </a:r>
            <a:endParaRPr lang="en-US" altLang="zh-CN" sz="2000">
              <a:sym typeface="+mn-ea"/>
            </a:endParaRPr>
          </a:p>
          <a:p>
            <a:pPr fontAlgn="auto">
              <a:lnSpc>
                <a:spcPts val="2500"/>
              </a:lnSpc>
            </a:pPr>
            <a:r>
              <a:rPr lang="en-US" altLang="zh-CN" sz="2000">
                <a:sym typeface="+mn-ea"/>
              </a:rPr>
              <a:t>i=N-1,f[N-1](hit),f[N](hit),f[N+1](miss,f[N-3]-&gt;f[N+1])</a:t>
            </a:r>
            <a:endParaRPr lang="en-US" altLang="zh-CN" sz="2000">
              <a:sym typeface="+mn-ea"/>
            </a:endParaRPr>
          </a:p>
          <a:p>
            <a:pPr fontAlgn="auto">
              <a:lnSpc>
                <a:spcPts val="2500"/>
              </a:lnSpc>
            </a:pPr>
            <a:r>
              <a:rPr lang="zh-CN" altLang="en-US" sz="2000">
                <a:sym typeface="+mn-ea"/>
              </a:rPr>
              <a:t>观察发现从</a:t>
            </a:r>
            <a:r>
              <a:rPr lang="en-US" altLang="zh-CN" sz="2000">
                <a:sym typeface="+mn-ea"/>
              </a:rPr>
              <a:t>0~N-1</a:t>
            </a:r>
            <a:r>
              <a:rPr lang="zh-CN" altLang="en-US" sz="2000">
                <a:sym typeface="+mn-ea"/>
              </a:rPr>
              <a:t>各</a:t>
            </a:r>
            <a:r>
              <a:rPr lang="en-US" altLang="zh-CN" sz="2000">
                <a:sym typeface="+mn-ea"/>
              </a:rPr>
              <a:t>hit</a:t>
            </a:r>
            <a:r>
              <a:rPr lang="zh-CN" altLang="en-US" sz="2000">
                <a:sym typeface="+mn-ea"/>
              </a:rPr>
              <a:t>了两次，所以答案即为</a:t>
            </a:r>
            <a:r>
              <a:rPr lang="en-US" altLang="zh-CN" sz="2000">
                <a:sym typeface="+mn-ea"/>
              </a:rPr>
              <a:t>2N</a:t>
            </a:r>
            <a:r>
              <a:rPr lang="zh-CN" altLang="en-US" sz="2000">
                <a:sym typeface="+mn-ea"/>
              </a:rPr>
              <a:t>，题中为</a:t>
            </a:r>
            <a:r>
              <a:rPr lang="en-US" altLang="zh-CN" sz="2000">
                <a:sym typeface="+mn-ea"/>
              </a:rPr>
              <a:t>40</a:t>
            </a:r>
            <a:endParaRPr lang="en-US" altLang="zh-CN"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792480"/>
            <a:ext cx="11045825" cy="732155"/>
          </a:xfrm>
          <a:prstGeom prst="rect">
            <a:avLst/>
          </a:prstGeom>
          <a:noFill/>
        </p:spPr>
        <p:txBody>
          <a:bodyPr wrap="square" rtlCol="0">
            <a:spAutoFit/>
          </a:bodyPr>
          <a:p>
            <a:pPr fontAlgn="auto">
              <a:lnSpc>
                <a:spcPts val="2500"/>
              </a:lnSpc>
            </a:pPr>
            <a:r>
              <a:rPr lang="en-US" altLang="zh-CN" sz="2000">
                <a:sym typeface="+mn-ea"/>
              </a:rPr>
              <a:t>cache</a:t>
            </a:r>
            <a:r>
              <a:rPr lang="zh-CN" altLang="en-US" sz="2000">
                <a:sym typeface="+mn-ea"/>
              </a:rPr>
              <a:t>总结：本题班平均分为</a:t>
            </a:r>
            <a:r>
              <a:rPr lang="en-US" altLang="zh-CN" sz="2000">
                <a:sym typeface="+mn-ea"/>
              </a:rPr>
              <a:t>10.6</a:t>
            </a:r>
            <a:r>
              <a:rPr lang="zh-CN" altLang="en-US" sz="2000">
                <a:sym typeface="+mn-ea"/>
              </a:rPr>
              <a:t>分，但其实难度不大，前面对于访存的考察非常基础，请大家务必重视基础技能！</a:t>
            </a:r>
            <a:endParaRPr lang="zh-CN" altLang="en-US"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2</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期中总结</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期中总结</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2312035" y="1114425"/>
            <a:ext cx="7346950" cy="4415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3</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期中试题</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694180"/>
          </a:xfrm>
          <a:prstGeom prst="rect">
            <a:avLst/>
          </a:prstGeom>
          <a:noFill/>
        </p:spPr>
        <p:txBody>
          <a:bodyPr wrap="square" rtlCol="0">
            <a:spAutoFit/>
          </a:bodyPr>
          <a:p>
            <a:pPr fontAlgn="auto">
              <a:lnSpc>
                <a:spcPts val="2500"/>
              </a:lnSpc>
            </a:pPr>
            <a:r>
              <a:rPr lang="zh-CN" altLang="en-US" sz="2000"/>
              <a:t>第</a:t>
            </a:r>
            <a:r>
              <a:rPr lang="en-US" altLang="zh-CN" sz="2000"/>
              <a:t>1</a:t>
            </a:r>
            <a:r>
              <a:rPr lang="zh-CN" altLang="en-US" sz="2000"/>
              <a:t>题：</a:t>
            </a:r>
            <a:endParaRPr lang="zh-CN" altLang="en-US" sz="2000"/>
          </a:p>
          <a:p>
            <a:pPr fontAlgn="auto">
              <a:lnSpc>
                <a:spcPts val="2500"/>
              </a:lnSpc>
            </a:pPr>
            <a:r>
              <a:rPr lang="zh-CN" altLang="en-US" sz="2000"/>
              <a:t>本题有</a:t>
            </a:r>
            <a:r>
              <a:rPr lang="en-US" altLang="zh-CN" sz="2000"/>
              <a:t>3</a:t>
            </a:r>
            <a:r>
              <a:rPr lang="zh-CN" altLang="en-US" sz="2000"/>
              <a:t>人选错，答案选</a:t>
            </a:r>
            <a:r>
              <a:rPr lang="en-US" altLang="zh-CN" sz="2000"/>
              <a:t>D</a:t>
            </a:r>
            <a:endParaRPr lang="en-US" altLang="zh-CN" sz="2000"/>
          </a:p>
          <a:p>
            <a:pPr fontAlgn="auto">
              <a:lnSpc>
                <a:spcPts val="2500"/>
              </a:lnSpc>
            </a:pPr>
            <a:r>
              <a:rPr lang="en-US" altLang="zh-CN" sz="2000"/>
              <a:t>A</a:t>
            </a:r>
            <a:r>
              <a:rPr lang="zh-CN" altLang="en-US" sz="2000"/>
              <a:t>选项取</a:t>
            </a:r>
            <a:r>
              <a:rPr lang="en-US" altLang="zh-CN" sz="2000"/>
              <a:t>a=TMin</a:t>
            </a:r>
            <a:r>
              <a:rPr lang="zh-CN" altLang="en-US" sz="2000"/>
              <a:t>，</a:t>
            </a:r>
            <a:r>
              <a:rPr lang="en-US" altLang="zh-CN" sz="2000"/>
              <a:t>B</a:t>
            </a:r>
            <a:r>
              <a:rPr lang="zh-CN" altLang="en-US" sz="2000"/>
              <a:t>选项取</a:t>
            </a:r>
            <a:r>
              <a:rPr lang="en-US" altLang="zh-CN" sz="2000"/>
              <a:t>a=-1</a:t>
            </a:r>
            <a:r>
              <a:rPr lang="zh-CN" altLang="en-US" sz="2000"/>
              <a:t>，</a:t>
            </a:r>
            <a:r>
              <a:rPr lang="en-US" altLang="zh-CN" sz="2000"/>
              <a:t>C</a:t>
            </a:r>
            <a:r>
              <a:rPr lang="zh-CN" altLang="en-US" sz="2000"/>
              <a:t>选项取</a:t>
            </a:r>
            <a:r>
              <a:rPr lang="en-US" altLang="zh-CN" sz="2000"/>
              <a:t>a=-1</a:t>
            </a:r>
            <a:r>
              <a:rPr lang="zh-CN" altLang="en-US" sz="2000"/>
              <a:t>即可</a:t>
            </a:r>
            <a:endParaRPr lang="zh-CN" altLang="en-US" sz="2000"/>
          </a:p>
          <a:p>
            <a:pPr fontAlgn="auto">
              <a:lnSpc>
                <a:spcPts val="2500"/>
              </a:lnSpc>
            </a:pPr>
            <a:r>
              <a:rPr lang="en-US" altLang="zh-CN" sz="2000"/>
              <a:t>D</a:t>
            </a:r>
            <a:r>
              <a:rPr lang="zh-CN" altLang="en-US" sz="2000"/>
              <a:t>选项的正确性可以考虑负数的二进制补码表示，一个负数的二进制补码一定形如</a:t>
            </a:r>
            <a:r>
              <a:rPr lang="en-US" altLang="zh-CN" sz="2000"/>
              <a:t>1xxxxx</a:t>
            </a:r>
            <a:r>
              <a:rPr lang="zh-CN" altLang="en-US" sz="2000"/>
              <a:t>，而右移是算术右移，也就是说无论如何最高位始终都是</a:t>
            </a:r>
            <a:r>
              <a:rPr lang="en-US" altLang="zh-CN" sz="2000"/>
              <a:t>1</a:t>
            </a:r>
            <a:r>
              <a:rPr lang="zh-CN" altLang="en-US" sz="2000"/>
              <a:t>，这样永远是负的</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1373505"/>
          </a:xfrm>
          <a:prstGeom prst="rect">
            <a:avLst/>
          </a:prstGeom>
          <a:noFill/>
        </p:spPr>
        <p:txBody>
          <a:bodyPr wrap="square" rtlCol="0">
            <a:spAutoFit/>
          </a:bodyPr>
          <a:p>
            <a:pPr fontAlgn="auto">
              <a:lnSpc>
                <a:spcPts val="2500"/>
              </a:lnSpc>
            </a:pPr>
            <a:r>
              <a:rPr lang="zh-CN" altLang="en-US" sz="2000"/>
              <a:t>第</a:t>
            </a:r>
            <a:r>
              <a:rPr lang="en-US" altLang="zh-CN" sz="2000"/>
              <a:t>2</a:t>
            </a:r>
            <a:r>
              <a:rPr lang="zh-CN" altLang="en-US" sz="2000"/>
              <a:t>题：</a:t>
            </a:r>
            <a:endParaRPr lang="zh-CN" altLang="en-US" sz="2000"/>
          </a:p>
          <a:p>
            <a:pPr fontAlgn="auto">
              <a:lnSpc>
                <a:spcPts val="2500"/>
              </a:lnSpc>
            </a:pPr>
            <a:r>
              <a:rPr lang="zh-CN" altLang="en-US" sz="2000"/>
              <a:t>本题有</a:t>
            </a:r>
            <a:r>
              <a:rPr lang="en-US" altLang="zh-CN" sz="2000"/>
              <a:t>3</a:t>
            </a:r>
            <a:r>
              <a:rPr lang="zh-CN" altLang="en-US" sz="2000"/>
              <a:t>人选错，答案选</a:t>
            </a:r>
            <a:r>
              <a:rPr lang="en-US" altLang="zh-CN" sz="2000"/>
              <a:t>D</a:t>
            </a:r>
            <a:endParaRPr lang="en-US" altLang="zh-CN" sz="2000"/>
          </a:p>
          <a:p>
            <a:pPr fontAlgn="auto">
              <a:lnSpc>
                <a:spcPts val="2500"/>
              </a:lnSpc>
            </a:pPr>
            <a:r>
              <a:rPr lang="en-US" altLang="zh-CN" sz="2000"/>
              <a:t>A</a:t>
            </a:r>
            <a:r>
              <a:rPr lang="zh-CN" altLang="en-US" sz="2000"/>
              <a:t>选项取</a:t>
            </a:r>
            <a:r>
              <a:rPr lang="en-US" altLang="zh-CN" sz="2000"/>
              <a:t>c=NaN</a:t>
            </a:r>
            <a:r>
              <a:rPr lang="zh-CN" altLang="en-US" sz="2000"/>
              <a:t>，</a:t>
            </a:r>
            <a:r>
              <a:rPr lang="en-US" altLang="zh-CN" sz="2000"/>
              <a:t>B</a:t>
            </a:r>
            <a:r>
              <a:rPr lang="zh-CN" altLang="en-US" sz="2000"/>
              <a:t>选项取</a:t>
            </a:r>
            <a:r>
              <a:rPr lang="en-US" altLang="zh-CN" sz="2000"/>
              <a:t>c=NaN</a:t>
            </a:r>
            <a:r>
              <a:rPr lang="zh-CN" altLang="en-US" sz="2000"/>
              <a:t>，</a:t>
            </a:r>
            <a:r>
              <a:rPr lang="en-US" altLang="zh-CN" sz="2000"/>
              <a:t>C</a:t>
            </a:r>
            <a:r>
              <a:rPr lang="zh-CN" altLang="en-US" sz="2000"/>
              <a:t>选项取</a:t>
            </a:r>
            <a:r>
              <a:rPr lang="en-US" altLang="zh-CN" sz="2000"/>
              <a:t>a=3.14,b=1e10,c=-1e10</a:t>
            </a:r>
            <a:r>
              <a:rPr lang="zh-CN" altLang="en-US" sz="2000"/>
              <a:t>，这样由于舍入前面的是</a:t>
            </a:r>
            <a:r>
              <a:rPr lang="en-US" altLang="zh-CN" sz="2000"/>
              <a:t>0</a:t>
            </a:r>
            <a:r>
              <a:rPr lang="zh-CN" altLang="en-US" sz="2000"/>
              <a:t>，后面的是</a:t>
            </a:r>
            <a:r>
              <a:rPr lang="en-US" altLang="zh-CN" sz="2000"/>
              <a:t>3.14</a:t>
            </a:r>
            <a:r>
              <a:rPr lang="zh-CN" altLang="en-US" sz="2000"/>
              <a:t>（教材上的例子），</a:t>
            </a:r>
            <a:r>
              <a:rPr lang="en-US" altLang="zh-CN" sz="2000"/>
              <a:t>D</a:t>
            </a:r>
            <a:r>
              <a:rPr lang="zh-CN" altLang="en-US" sz="2000"/>
              <a:t>选项浮点加法可交换</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2335530"/>
          </a:xfrm>
          <a:prstGeom prst="rect">
            <a:avLst/>
          </a:prstGeom>
          <a:noFill/>
        </p:spPr>
        <p:txBody>
          <a:bodyPr wrap="square" rtlCol="0">
            <a:spAutoFit/>
          </a:bodyPr>
          <a:p>
            <a:pPr fontAlgn="auto">
              <a:lnSpc>
                <a:spcPts val="2500"/>
              </a:lnSpc>
            </a:pPr>
            <a:r>
              <a:rPr lang="zh-CN" altLang="en-US" sz="2000"/>
              <a:t>第</a:t>
            </a:r>
            <a:r>
              <a:rPr lang="en-US" altLang="zh-CN" sz="2000"/>
              <a:t>3</a:t>
            </a:r>
            <a:r>
              <a:rPr lang="zh-CN" altLang="en-US" sz="2000"/>
              <a:t>题：</a:t>
            </a:r>
            <a:endParaRPr lang="zh-CN" altLang="en-US" sz="2000"/>
          </a:p>
          <a:p>
            <a:pPr fontAlgn="auto">
              <a:lnSpc>
                <a:spcPts val="2500"/>
              </a:lnSpc>
            </a:pPr>
            <a:r>
              <a:rPr lang="zh-CN" altLang="en-US" sz="2000"/>
              <a:t>本题有</a:t>
            </a:r>
            <a:r>
              <a:rPr lang="en-US" altLang="zh-CN" sz="2000"/>
              <a:t>4</a:t>
            </a:r>
            <a:r>
              <a:rPr lang="zh-CN" altLang="en-US" sz="2000"/>
              <a:t>人选错，答案选</a:t>
            </a:r>
            <a:r>
              <a:rPr lang="en-US" altLang="zh-CN" sz="2000"/>
              <a:t>D</a:t>
            </a:r>
            <a:endParaRPr lang="en-US" altLang="zh-CN" sz="2000"/>
          </a:p>
          <a:p>
            <a:pPr fontAlgn="auto">
              <a:lnSpc>
                <a:spcPts val="2500"/>
              </a:lnSpc>
            </a:pPr>
            <a:r>
              <a:rPr lang="en-US" altLang="zh-CN" sz="2000"/>
              <a:t>A</a:t>
            </a:r>
            <a:r>
              <a:rPr lang="zh-CN" altLang="en-US" sz="2000"/>
              <a:t>选项对于</a:t>
            </a:r>
            <a:r>
              <a:rPr lang="en-US" altLang="zh-CN" sz="2000"/>
              <a:t>int</a:t>
            </a:r>
            <a:r>
              <a:rPr lang="zh-CN" altLang="en-US" sz="2000"/>
              <a:t>而言</a:t>
            </a:r>
            <a:r>
              <a:rPr lang="en-US" altLang="zh-CN" sz="2000"/>
              <a:t>i</a:t>
            </a:r>
            <a:r>
              <a:rPr lang="zh-CN" altLang="en-US" sz="2000"/>
              <a:t>已经是</a:t>
            </a:r>
            <a:r>
              <a:rPr lang="en-US" altLang="zh-CN" sz="2000"/>
              <a:t>TMin</a:t>
            </a:r>
            <a:r>
              <a:rPr lang="zh-CN" altLang="en-US" sz="2000"/>
              <a:t>了，所以</a:t>
            </a:r>
            <a:r>
              <a:rPr lang="en-US" altLang="zh-CN" sz="2000"/>
              <a:t>A</a:t>
            </a:r>
            <a:r>
              <a:rPr lang="zh-CN" altLang="en-US" sz="2000"/>
              <a:t>显然不对</a:t>
            </a:r>
            <a:endParaRPr lang="zh-CN" altLang="en-US" sz="2000"/>
          </a:p>
          <a:p>
            <a:pPr fontAlgn="auto">
              <a:lnSpc>
                <a:spcPts val="2500"/>
              </a:lnSpc>
            </a:pPr>
            <a:r>
              <a:rPr lang="en-US" altLang="zh-CN" sz="2000"/>
              <a:t>B</a:t>
            </a:r>
            <a:r>
              <a:rPr lang="zh-CN" altLang="en-US" sz="2000"/>
              <a:t>选项左侧的</a:t>
            </a:r>
            <a:r>
              <a:rPr lang="en-US" altLang="zh-CN" sz="2000"/>
              <a:t>i-1</a:t>
            </a:r>
            <a:r>
              <a:rPr lang="zh-CN" altLang="en-US" sz="2000"/>
              <a:t>是</a:t>
            </a:r>
            <a:r>
              <a:rPr lang="en-US" altLang="zh-CN" sz="2000"/>
              <a:t>0x7fffffff</a:t>
            </a:r>
            <a:r>
              <a:rPr lang="zh-CN" altLang="en-US" sz="2000"/>
              <a:t>，与</a:t>
            </a:r>
            <a:r>
              <a:rPr lang="en-US" altLang="zh-CN" sz="2000"/>
              <a:t>u</a:t>
            </a:r>
            <a:r>
              <a:rPr lang="zh-CN" altLang="en-US" sz="2000"/>
              <a:t>比较时会按照</a:t>
            </a:r>
            <a:r>
              <a:rPr lang="en-US" altLang="zh-CN" sz="2000"/>
              <a:t>unsigned</a:t>
            </a:r>
            <a:r>
              <a:rPr lang="zh-CN" altLang="en-US" sz="2000"/>
              <a:t>比较，所以显然</a:t>
            </a:r>
            <a:r>
              <a:rPr lang="en-US" altLang="zh-CN" sz="2000"/>
              <a:t>u</a:t>
            </a:r>
            <a:r>
              <a:rPr lang="zh-CN" altLang="en-US" sz="2000"/>
              <a:t>更大</a:t>
            </a:r>
            <a:endParaRPr lang="zh-CN" altLang="en-US" sz="2000"/>
          </a:p>
          <a:p>
            <a:pPr fontAlgn="auto">
              <a:lnSpc>
                <a:spcPts val="2500"/>
              </a:lnSpc>
            </a:pPr>
            <a:r>
              <a:rPr lang="en-US" altLang="zh-CN" sz="2000"/>
              <a:t>C</a:t>
            </a:r>
            <a:r>
              <a:rPr lang="zh-CN" altLang="en-US" sz="2000"/>
              <a:t>选项</a:t>
            </a:r>
            <a:r>
              <a:rPr lang="en-US" altLang="zh-CN" sz="2000"/>
              <a:t>-1</a:t>
            </a:r>
            <a:r>
              <a:rPr lang="zh-CN" altLang="en-US" sz="2000"/>
              <a:t>是</a:t>
            </a:r>
            <a:r>
              <a:rPr lang="en-US" altLang="zh-CN" sz="2000"/>
              <a:t>0xffffffff</a:t>
            </a:r>
            <a:r>
              <a:rPr lang="zh-CN" altLang="en-US" sz="2000"/>
              <a:t>，转成</a:t>
            </a:r>
            <a:r>
              <a:rPr lang="en-US" altLang="zh-CN" sz="2000"/>
              <a:t>unsigned</a:t>
            </a:r>
            <a:r>
              <a:rPr lang="zh-CN" altLang="en-US" sz="2000"/>
              <a:t>是</a:t>
            </a:r>
            <a:r>
              <a:rPr lang="en-US" altLang="zh-CN" sz="2000"/>
              <a:t>Umax</a:t>
            </a:r>
            <a:r>
              <a:rPr lang="zh-CN" altLang="en-US" sz="2000"/>
              <a:t>，按</a:t>
            </a:r>
            <a:r>
              <a:rPr lang="en-US" altLang="zh-CN" sz="2000"/>
              <a:t>unsigned</a:t>
            </a:r>
            <a:r>
              <a:rPr lang="zh-CN" altLang="en-US" sz="2000"/>
              <a:t>比较</a:t>
            </a:r>
            <a:r>
              <a:rPr lang="en-US" altLang="zh-CN" sz="2000"/>
              <a:t>-1</a:t>
            </a:r>
            <a:r>
              <a:rPr lang="zh-CN" altLang="en-US" sz="2000"/>
              <a:t>很大</a:t>
            </a:r>
            <a:endParaRPr lang="zh-CN" altLang="en-US" sz="2000"/>
          </a:p>
          <a:p>
            <a:pPr fontAlgn="auto">
              <a:lnSpc>
                <a:spcPts val="2500"/>
              </a:lnSpc>
            </a:pPr>
            <a:r>
              <a:rPr lang="en-US" altLang="zh-CN" sz="2000"/>
              <a:t>D</a:t>
            </a:r>
            <a:r>
              <a:rPr lang="zh-CN" altLang="en-US" sz="2000"/>
              <a:t>选项正确，</a:t>
            </a:r>
            <a:r>
              <a:rPr lang="en-US" altLang="zh-CN" sz="2000"/>
              <a:t>s</a:t>
            </a:r>
            <a:r>
              <a:rPr lang="zh-CN" altLang="en-US" sz="2000"/>
              <a:t>与</a:t>
            </a:r>
            <a:r>
              <a:rPr lang="en-US" altLang="zh-CN" sz="2000"/>
              <a:t>u</a:t>
            </a:r>
            <a:r>
              <a:rPr lang="zh-CN" altLang="en-US" sz="2000"/>
              <a:t>比较要把</a:t>
            </a:r>
            <a:r>
              <a:rPr lang="en-US" altLang="zh-CN" sz="2000"/>
              <a:t>s</a:t>
            </a:r>
            <a:r>
              <a:rPr lang="zh-CN" altLang="en-US" sz="2000"/>
              <a:t>转化成</a:t>
            </a:r>
            <a:r>
              <a:rPr lang="en-US" altLang="zh-CN" sz="2000"/>
              <a:t>unsigned int</a:t>
            </a:r>
            <a:r>
              <a:rPr lang="zh-CN" altLang="en-US" sz="2000"/>
              <a:t>，要先改变长短再改变有无符号，改变长短要按照</a:t>
            </a:r>
            <a:r>
              <a:rPr lang="en-US" altLang="zh-CN" sz="2000"/>
              <a:t>s</a:t>
            </a:r>
            <a:r>
              <a:rPr lang="zh-CN" altLang="en-US" sz="2000"/>
              <a:t>的类型来改变，</a:t>
            </a:r>
            <a:r>
              <a:rPr lang="en-US" altLang="zh-CN" sz="2000"/>
              <a:t>s</a:t>
            </a:r>
            <a:r>
              <a:rPr lang="zh-CN" altLang="en-US" sz="2000"/>
              <a:t>有符号所以进行符号扩展，然后解释成</a:t>
            </a:r>
            <a:r>
              <a:rPr lang="en-US" altLang="zh-CN" sz="2000"/>
              <a:t>unsigned</a:t>
            </a:r>
            <a:r>
              <a:rPr lang="zh-CN" altLang="en-US" sz="2000"/>
              <a:t>，因此</a:t>
            </a:r>
            <a:r>
              <a:rPr lang="en-US" altLang="zh-CN" sz="2000"/>
              <a:t>D</a:t>
            </a:r>
            <a:r>
              <a:rPr lang="zh-CN" altLang="en-US" sz="2000"/>
              <a:t>正确</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jb3VudCI6MTE3MywiaGRpZCI6ImUwNjFjMWQ1OTExM2Y1NjMwZjE4Nzk0YmI5ZDEzY2NlIiwidXNlckNvdW50IjozOTl9"/>
  <p:tag name="KSO_WPP_MARK_KEY" val="43a43291-4958-4a58-b516-a3723f0593b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9015</Words>
  <Application>WPS 演示</Application>
  <PresentationFormat>宽屏</PresentationFormat>
  <Paragraphs>326</Paragraphs>
  <Slides>39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Arial</vt:lpstr>
      <vt:lpstr>宋体</vt:lpstr>
      <vt:lpstr>Wingdings</vt:lpstr>
      <vt:lpstr>微软雅黑</vt:lpstr>
      <vt:lpstr>Calibri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昵称</cp:lastModifiedBy>
  <cp:revision>1267</cp:revision>
  <dcterms:created xsi:type="dcterms:W3CDTF">2021-05-07T05:29:00Z</dcterms:created>
  <dcterms:modified xsi:type="dcterms:W3CDTF">2022-11-02T09:58:15Z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3DD617C3C8B74426BACD1826C4B10E6C</vt:lpwstr>
  </property>
  <property fmtid="{D5CDD505-2E9C-101B-9397-08002B2CF9AE}" pid="3" name="KSOProductBuildVer">
    <vt:lpwstr>2052-11.1.0.12132</vt:lpwstr>
  </property>
  <property fmtid="{D5CDD505-2E9C-101B-9397-08002B2CF9AE}" pid="4" name="KSOTemplateUUID">
    <vt:lpwstr>v1.0_mb_KRBdJUFbmUh6xGdB5gW5/Q==</vt:lpwstr>
  </property>
</Properties>
</file>