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4" r:id="rId6"/>
    <p:sldId id="270" r:id="rId7"/>
    <p:sldId id="313" r:id="rId8"/>
    <p:sldId id="326" r:id="rId9"/>
    <p:sldId id="320" r:id="rId10"/>
    <p:sldId id="314" r:id="rId11"/>
    <p:sldId id="315" r:id="rId12"/>
    <p:sldId id="265"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9"/>
        <p:guide pos="7508"/>
        <p:guide pos="287"/>
        <p:guide orient="horz" pos="255"/>
        <p:guide orient="horz" pos="21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223010" cy="368300"/>
          </a:xfrm>
          <a:prstGeom prst="rect">
            <a:avLst/>
          </a:prstGeom>
          <a:noFill/>
        </p:spPr>
        <p:txBody>
          <a:bodyPr wrap="none" rtlCol="0">
            <a:spAutoFit/>
          </a:bodyPr>
          <a:p>
            <a:r>
              <a:rPr lang="en-US">
                <a:solidFill>
                  <a:schemeClr val="bg1"/>
                </a:solidFill>
              </a:rPr>
              <a:t>2022.10.05</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sz="2000"/>
              <a:t>但在以一定的访问模式访问变长数组和定长数组时，编译器都可以通过指针操作来回避掉直接进行显式的乘法，这在某种意义上而言是一种循环优化的手段。</a:t>
            </a:r>
            <a:endParaRPr lang="zh-CN" sz="2000"/>
          </a:p>
          <a:p>
            <a:pPr fontAlgn="auto">
              <a:lnSpc>
                <a:spcPts val="2500"/>
              </a:lnSpc>
            </a:pPr>
            <a:r>
              <a:rPr lang="zh-CN" altLang="en-US" sz="2000"/>
              <a:t>一个结构体的所有组成部分放在内存中的一段连续的区间内，指向结构的指针就是结构第一个字节的地址。在引用结构体的指针时，一定要写成</a:t>
            </a:r>
            <a:r>
              <a:rPr lang="en-US" altLang="zh-CN" sz="2000"/>
              <a:t>(*p).a</a:t>
            </a:r>
            <a:r>
              <a:rPr lang="zh-CN" altLang="en-US" sz="2000"/>
              <a:t>或者</a:t>
            </a:r>
            <a:r>
              <a:rPr lang="en-US" altLang="zh-CN" sz="2000"/>
              <a:t>p-&gt;a</a:t>
            </a:r>
            <a:r>
              <a:rPr lang="zh-CN" altLang="en-US" sz="2000"/>
              <a:t>，如果写成</a:t>
            </a:r>
            <a:r>
              <a:rPr lang="en-US" altLang="zh-CN" sz="2000"/>
              <a:t>*p.a</a:t>
            </a:r>
            <a:r>
              <a:rPr lang="zh-CN" altLang="en-US" sz="2000"/>
              <a:t>会被解读成</a:t>
            </a:r>
            <a:r>
              <a:rPr lang="en-US" altLang="zh-CN" sz="2000"/>
              <a:t>*(p.a)</a:t>
            </a:r>
            <a:endParaRPr lang="en-US" altLang="zh-CN" sz="2000"/>
          </a:p>
          <a:p>
            <a:pPr fontAlgn="auto">
              <a:lnSpc>
                <a:spcPts val="2500"/>
              </a:lnSpc>
            </a:pPr>
            <a:r>
              <a:rPr lang="zh-CN" altLang="en-US" sz="2000"/>
              <a:t>联合</a:t>
            </a:r>
            <a:r>
              <a:rPr lang="en-US" altLang="zh-CN" sz="2000"/>
              <a:t>union</a:t>
            </a:r>
            <a:r>
              <a:rPr lang="zh-CN" altLang="en-US" sz="2000"/>
              <a:t>与结构体的区别就是联合中的所有成员共用一段内存区域，一个联合总的大小是其最大字段的大小（加上适当的对齐）。当你访问联合中的不同元素的时候你实际上只是改变了解释这段内存区域的方式，于是我们可以用联合来判断机器是大端法还是小端法。</a:t>
            </a:r>
            <a:endParaRPr lang="zh-CN" altLang="en-US" sz="2000"/>
          </a:p>
          <a:p>
            <a:pPr fontAlgn="auto">
              <a:lnSpc>
                <a:spcPts val="2500"/>
              </a:lnSpc>
            </a:pPr>
            <a:r>
              <a:rPr lang="zh-CN" altLang="en-US" sz="2000"/>
              <a:t>union node</a:t>
            </a:r>
            <a:endParaRPr lang="zh-CN" altLang="en-US" sz="2000"/>
          </a:p>
          <a:p>
            <a:pPr fontAlgn="auto">
              <a:lnSpc>
                <a:spcPts val="2500"/>
              </a:lnSpc>
            </a:pPr>
            <a:r>
              <a:rPr lang="zh-CN" altLang="en-US" sz="2000"/>
              <a:t>    {</a:t>
            </a:r>
            <a:endParaRPr lang="zh-CN" altLang="en-US" sz="2000"/>
          </a:p>
          <a:p>
            <a:pPr fontAlgn="auto">
              <a:lnSpc>
                <a:spcPts val="2500"/>
              </a:lnSpc>
            </a:pPr>
            <a:r>
              <a:rPr lang="zh-CN" altLang="en-US" sz="2000"/>
              <a:t>        unsigned int a;</a:t>
            </a:r>
            <a:endParaRPr lang="zh-CN" altLang="en-US" sz="2000"/>
          </a:p>
          <a:p>
            <a:pPr fontAlgn="auto">
              <a:lnSpc>
                <a:spcPts val="2500"/>
              </a:lnSpc>
            </a:pPr>
            <a:r>
              <a:rPr lang="zh-CN" altLang="en-US" sz="2000"/>
              <a:t>        char s[5];</a:t>
            </a:r>
            <a:endParaRPr lang="zh-CN" altLang="en-US" sz="2000"/>
          </a:p>
          <a:p>
            <a:pPr fontAlgn="auto">
              <a:lnSpc>
                <a:spcPts val="2500"/>
              </a:lnSpc>
            </a:pPr>
            <a:r>
              <a:rPr lang="zh-CN" altLang="en-US" sz="2000"/>
              <a:t>    }p;</a:t>
            </a:r>
            <a:endParaRPr lang="zh-CN" altLang="en-US" sz="2000"/>
          </a:p>
          <a:p>
            <a:pPr fontAlgn="auto">
              <a:lnSpc>
                <a:spcPts val="2500"/>
              </a:lnSpc>
            </a:pPr>
            <a:r>
              <a:rPr lang="zh-CN" altLang="en-US" sz="2000"/>
              <a:t>    p.a=0x30313233;</a:t>
            </a:r>
            <a:endParaRPr lang="zh-CN" altLang="en-US" sz="2000"/>
          </a:p>
          <a:p>
            <a:pPr fontAlgn="auto">
              <a:lnSpc>
                <a:spcPts val="2500"/>
              </a:lnSpc>
            </a:pPr>
            <a:r>
              <a:rPr lang="zh-CN" altLang="en-US" sz="2000"/>
              <a:t>    printf("%s\n",p.s);</a:t>
            </a:r>
            <a:endParaRPr lang="zh-CN" altLang="en-US" sz="2000"/>
          </a:p>
          <a:p>
            <a:pPr fontAlgn="auto">
              <a:lnSpc>
                <a:spcPts val="2500"/>
              </a:lnSpc>
            </a:pPr>
            <a:r>
              <a:rPr lang="zh-CN" altLang="en-US" sz="2000"/>
              <a:t>   输出是什么？</a:t>
            </a:r>
            <a:endParaRPr lang="zh-CN" altLang="en-US" sz="2000"/>
          </a:p>
          <a:p>
            <a:pPr fontAlgn="auto">
              <a:lnSpc>
                <a:spcPts val="2500"/>
              </a:lnSpc>
            </a:pPr>
            <a:r>
              <a:rPr lang="zh-CN" altLang="en-US" sz="2000"/>
              <a:t>大端法</a:t>
            </a:r>
            <a:r>
              <a:rPr lang="en-US" altLang="zh-CN" sz="2000"/>
              <a:t>0123</a:t>
            </a:r>
            <a:r>
              <a:rPr lang="zh-CN" altLang="en-US" sz="2000"/>
              <a:t>，小端法</a:t>
            </a:r>
            <a:r>
              <a:rPr lang="en-US" altLang="zh-CN" sz="2000"/>
              <a:t>3210</a:t>
            </a:r>
            <a:endParaRPr lang="en-US" altLang="zh-CN" sz="2000"/>
          </a:p>
          <a:p>
            <a:pPr fontAlgn="auto">
              <a:lnSpc>
                <a:spcPts val="2500"/>
              </a:lnSpc>
            </a:pPr>
            <a:r>
              <a:rPr lang="en-US" altLang="zh-CN" sz="2000"/>
              <a:t>sizeof(p)</a:t>
            </a:r>
            <a:r>
              <a:rPr lang="zh-CN" altLang="en-US" sz="2000"/>
              <a:t>？</a:t>
            </a:r>
            <a:r>
              <a:rPr lang="en-US" altLang="zh-CN" sz="2000"/>
              <a:t>8</a:t>
            </a:r>
            <a:endParaRPr lang="zh-CN" altLang="en-US" sz="2000"/>
          </a:p>
        </p:txBody>
      </p:sp>
      <p:sp>
        <p:nvSpPr>
          <p:cNvPr id="4" name="文本框 3"/>
          <p:cNvSpPr txBox="1"/>
          <p:nvPr/>
        </p:nvSpPr>
        <p:spPr>
          <a:xfrm>
            <a:off x="3351530" y="3081020"/>
            <a:ext cx="8016875" cy="3692525"/>
          </a:xfrm>
          <a:prstGeom prst="rect">
            <a:avLst/>
          </a:prstGeom>
          <a:noFill/>
        </p:spPr>
        <p:txBody>
          <a:bodyPr wrap="square" rtlCol="0">
            <a:spAutoFit/>
          </a:bodyPr>
          <a:p>
            <a:r>
              <a:rPr lang="zh-CN" altLang="en-US"/>
              <a:t>事实上无论是否对齐</a:t>
            </a:r>
            <a:r>
              <a:rPr lang="en-US" altLang="zh-CN"/>
              <a:t>x86-64</a:t>
            </a:r>
            <a:r>
              <a:rPr lang="zh-CN" altLang="en-US"/>
              <a:t>都能正常工作，不过仍然建议对齐以提高程序的性能，对齐的原则是任何</a:t>
            </a:r>
            <a:r>
              <a:rPr lang="en-US" altLang="zh-CN"/>
              <a:t>K</a:t>
            </a:r>
            <a:r>
              <a:rPr lang="zh-CN" altLang="en-US"/>
              <a:t>字节的基本对象的地址都必须是</a:t>
            </a:r>
            <a:r>
              <a:rPr lang="en-US" altLang="zh-CN"/>
              <a:t>K</a:t>
            </a:r>
            <a:r>
              <a:rPr lang="zh-CN" altLang="en-US"/>
              <a:t>的倍数。</a:t>
            </a:r>
            <a:endParaRPr lang="zh-CN" altLang="en-US"/>
          </a:p>
          <a:p>
            <a:r>
              <a:rPr lang="zh-CN" altLang="en-US"/>
              <a:t>比如一个</a:t>
            </a:r>
            <a:r>
              <a:rPr lang="en-US" altLang="zh-CN"/>
              <a:t>double</a:t>
            </a:r>
            <a:r>
              <a:rPr lang="zh-CN" altLang="en-US"/>
              <a:t>的地址必须是</a:t>
            </a:r>
            <a:r>
              <a:rPr lang="en-US" altLang="zh-CN"/>
              <a:t>8</a:t>
            </a:r>
            <a:r>
              <a:rPr lang="zh-CN" altLang="en-US"/>
              <a:t>的倍数，而一个</a:t>
            </a:r>
            <a:r>
              <a:rPr lang="en-US" altLang="zh-CN"/>
              <a:t>int</a:t>
            </a:r>
            <a:r>
              <a:rPr lang="zh-CN" altLang="en-US"/>
              <a:t>的地址必须是</a:t>
            </a:r>
            <a:r>
              <a:rPr lang="en-US" altLang="zh-CN"/>
              <a:t>4</a:t>
            </a:r>
            <a:r>
              <a:rPr lang="zh-CN" altLang="en-US"/>
              <a:t>的倍数，那么如果我在一个</a:t>
            </a:r>
            <a:r>
              <a:rPr lang="en-US" altLang="zh-CN"/>
              <a:t>struct</a:t>
            </a:r>
            <a:r>
              <a:rPr lang="zh-CN" altLang="en-US"/>
              <a:t>里先放一个</a:t>
            </a:r>
            <a:r>
              <a:rPr lang="en-US" altLang="zh-CN"/>
              <a:t>double</a:t>
            </a:r>
            <a:r>
              <a:rPr lang="zh-CN" altLang="en-US"/>
              <a:t>再放一个</a:t>
            </a:r>
            <a:r>
              <a:rPr lang="en-US" altLang="zh-CN"/>
              <a:t>int</a:t>
            </a:r>
            <a:r>
              <a:rPr lang="zh-CN" altLang="en-US"/>
              <a:t>，那么这个</a:t>
            </a:r>
            <a:r>
              <a:rPr lang="en-US" altLang="zh-CN"/>
              <a:t>struct</a:t>
            </a:r>
            <a:r>
              <a:rPr lang="zh-CN" altLang="en-US"/>
              <a:t>的</a:t>
            </a:r>
            <a:r>
              <a:rPr lang="en-US" altLang="zh-CN"/>
              <a:t>size</a:t>
            </a:r>
            <a:r>
              <a:rPr lang="zh-CN" altLang="en-US"/>
              <a:t>应该是</a:t>
            </a:r>
            <a:r>
              <a:rPr lang="en-US" altLang="zh-CN"/>
              <a:t>12</a:t>
            </a:r>
            <a:r>
              <a:rPr lang="zh-CN" altLang="en-US"/>
              <a:t>，此时</a:t>
            </a:r>
            <a:r>
              <a:rPr lang="en-US" altLang="zh-CN"/>
              <a:t>double</a:t>
            </a:r>
            <a:r>
              <a:rPr lang="zh-CN" altLang="en-US"/>
              <a:t>和</a:t>
            </a:r>
            <a:r>
              <a:rPr lang="en-US" altLang="zh-CN"/>
              <a:t>int</a:t>
            </a:r>
            <a:r>
              <a:rPr lang="zh-CN" altLang="en-US"/>
              <a:t>的</a:t>
            </a:r>
            <a:r>
              <a:rPr lang="en-US" altLang="zh-CN"/>
              <a:t>size</a:t>
            </a:r>
            <a:r>
              <a:rPr lang="zh-CN" altLang="en-US"/>
              <a:t>都已经满足了。</a:t>
            </a:r>
            <a:endParaRPr lang="zh-CN" altLang="en-US"/>
          </a:p>
          <a:p>
            <a:r>
              <a:rPr lang="zh-CN" altLang="en-US"/>
              <a:t>错如果你让这个</a:t>
            </a:r>
            <a:r>
              <a:rPr lang="en-US" altLang="zh-CN"/>
              <a:t>struct</a:t>
            </a:r>
            <a:r>
              <a:rPr lang="zh-CN" altLang="en-US"/>
              <a:t>的</a:t>
            </a:r>
            <a:r>
              <a:rPr lang="en-US" altLang="zh-CN"/>
              <a:t>size</a:t>
            </a:r>
            <a:r>
              <a:rPr lang="zh-CN" altLang="en-US"/>
              <a:t>是</a:t>
            </a:r>
            <a:r>
              <a:rPr lang="en-US" altLang="zh-CN"/>
              <a:t>12</a:t>
            </a:r>
            <a:r>
              <a:rPr lang="zh-CN" altLang="en-US"/>
              <a:t>，那么其后紧跟一个</a:t>
            </a:r>
            <a:r>
              <a:rPr lang="en-US" altLang="zh-CN"/>
              <a:t>struct</a:t>
            </a:r>
            <a:r>
              <a:rPr lang="zh-CN" altLang="en-US"/>
              <a:t>就无法保证下一个结构里的对齐要求了，因此这个</a:t>
            </a:r>
            <a:r>
              <a:rPr lang="en-US" altLang="zh-CN"/>
              <a:t>struct</a:t>
            </a:r>
            <a:r>
              <a:rPr lang="zh-CN" altLang="en-US"/>
              <a:t>的</a:t>
            </a:r>
            <a:r>
              <a:rPr lang="en-US" altLang="zh-CN"/>
              <a:t>size</a:t>
            </a:r>
            <a:r>
              <a:rPr lang="zh-CN" altLang="en-US"/>
              <a:t>必须是</a:t>
            </a:r>
            <a:r>
              <a:rPr lang="en-US" altLang="zh-CN"/>
              <a:t>16</a:t>
            </a:r>
            <a:r>
              <a:rPr lang="zh-CN" altLang="en-US"/>
              <a:t>（也就是在结尾留</a:t>
            </a:r>
            <a:r>
              <a:rPr lang="en-US" altLang="zh-CN"/>
              <a:t>4</a:t>
            </a:r>
            <a:r>
              <a:rPr lang="zh-CN" altLang="en-US"/>
              <a:t>个无用的字节），也就是说虽然一个结构里对齐良好，我们还要注意结构间的对齐！</a:t>
            </a:r>
            <a:endParaRPr lang="zh-CN" altLang="en-US"/>
          </a:p>
          <a:p>
            <a:r>
              <a:rPr lang="zh-CN" altLang="en-US"/>
              <a:t>那么，如果我先放</a:t>
            </a:r>
            <a:r>
              <a:rPr lang="en-US" altLang="zh-CN"/>
              <a:t>int</a:t>
            </a:r>
            <a:r>
              <a:rPr lang="zh-CN" altLang="en-US"/>
              <a:t>再放</a:t>
            </a:r>
            <a:r>
              <a:rPr lang="en-US" altLang="zh-CN"/>
              <a:t>double</a:t>
            </a:r>
            <a:r>
              <a:rPr lang="zh-CN" altLang="en-US"/>
              <a:t>呢？</a:t>
            </a:r>
            <a:endParaRPr lang="zh-CN" altLang="en-US"/>
          </a:p>
          <a:p>
            <a:r>
              <a:rPr lang="zh-CN" altLang="en-US"/>
              <a:t>这样的话，为了</a:t>
            </a:r>
            <a:r>
              <a:rPr lang="en-US" altLang="zh-CN"/>
              <a:t>double</a:t>
            </a:r>
            <a:r>
              <a:rPr lang="zh-CN" altLang="en-US"/>
              <a:t>的对齐，我们就要在</a:t>
            </a:r>
            <a:r>
              <a:rPr lang="en-US" altLang="zh-CN"/>
              <a:t>int</a:t>
            </a:r>
            <a:r>
              <a:rPr lang="zh-CN" altLang="en-US"/>
              <a:t>后面放</a:t>
            </a:r>
            <a:r>
              <a:rPr lang="en-US" altLang="zh-CN"/>
              <a:t>4</a:t>
            </a:r>
            <a:r>
              <a:rPr lang="zh-CN" altLang="en-US"/>
              <a:t>个无用的字节，然后再放</a:t>
            </a:r>
            <a:r>
              <a:rPr lang="en-US" altLang="zh-CN"/>
              <a:t>double</a:t>
            </a:r>
            <a:r>
              <a:rPr lang="zh-CN" altLang="en-US"/>
              <a:t>，整个</a:t>
            </a:r>
            <a:r>
              <a:rPr lang="en-US" altLang="zh-CN"/>
              <a:t>size</a:t>
            </a:r>
            <a:r>
              <a:rPr lang="zh-CN" altLang="en-US"/>
              <a:t>仍然是</a:t>
            </a:r>
            <a:r>
              <a:rPr lang="en-US" altLang="zh-CN"/>
              <a:t>16</a:t>
            </a:r>
            <a:r>
              <a:rPr lang="zh-CN" altLang="en-US"/>
              <a:t>。</a:t>
            </a:r>
            <a:endParaRPr lang="zh-CN" altLang="en-US"/>
          </a:p>
          <a:p>
            <a:r>
              <a:rPr lang="zh-CN" altLang="en-US"/>
              <a:t>一个规则是：在考虑对齐的情况下，想使结构占内存最小可以将结构中元素按字节大小从大到小排列。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课程内容</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有关习题</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课程内容</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368300"/>
          </a:xfrm>
          <a:prstGeom prst="rect">
            <a:avLst/>
          </a:prstGeom>
          <a:noFill/>
        </p:spPr>
        <p:txBody>
          <a:bodyPr wrap="square" rtlCol="0">
            <a:spAutoFit/>
          </a:bodyPr>
          <a:p>
            <a:r>
              <a:rPr lang="en-US" i="1">
                <a:solidFill>
                  <a:schemeClr val="bg1"/>
                </a:solidFill>
              </a:rPr>
              <a:t>machine programming data</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1373505"/>
          </a:xfrm>
          <a:prstGeom prst="rect">
            <a:avLst/>
          </a:prstGeom>
          <a:noFill/>
        </p:spPr>
        <p:txBody>
          <a:bodyPr wrap="square" rtlCol="0">
            <a:spAutoFit/>
          </a:bodyPr>
          <a:p>
            <a:pPr fontAlgn="auto">
              <a:lnSpc>
                <a:spcPts val="2500"/>
              </a:lnSpc>
            </a:pPr>
            <a:r>
              <a:rPr lang="en-US" altLang="zh-CN" sz="2000"/>
              <a:t>C</a:t>
            </a:r>
            <a:r>
              <a:rPr lang="zh-CN" altLang="en-US" sz="2000"/>
              <a:t>语言中的数组访问是如何实现的？指针？嵌套数组？</a:t>
            </a:r>
            <a:endParaRPr lang="zh-CN" altLang="en-US" sz="2000"/>
          </a:p>
          <a:p>
            <a:pPr fontAlgn="auto">
              <a:lnSpc>
                <a:spcPts val="2500"/>
              </a:lnSpc>
            </a:pPr>
            <a:r>
              <a:rPr lang="zh-CN" altLang="en-US" sz="2000"/>
              <a:t>定长数组？变长数组？优化？</a:t>
            </a:r>
            <a:endParaRPr lang="zh-CN" altLang="en-US" sz="2000"/>
          </a:p>
          <a:p>
            <a:pPr fontAlgn="auto">
              <a:lnSpc>
                <a:spcPts val="2500"/>
              </a:lnSpc>
            </a:pPr>
            <a:r>
              <a:rPr lang="zh-CN" altLang="en-US" sz="2000"/>
              <a:t>结构</a:t>
            </a:r>
            <a:r>
              <a:rPr lang="en-US" altLang="zh-CN" sz="2000"/>
              <a:t>(struct)?</a:t>
            </a:r>
            <a:r>
              <a:rPr lang="zh-CN" altLang="en-US" sz="2000"/>
              <a:t>联合</a:t>
            </a:r>
            <a:r>
              <a:rPr lang="en-US" altLang="zh-CN" sz="2000"/>
              <a:t>(union)?</a:t>
            </a:r>
            <a:r>
              <a:rPr lang="zh-CN" altLang="en-US" sz="2000"/>
              <a:t>对齐？</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a:t>首先对于一个一般的数组，我们总可以看做一个数组声明是</a:t>
            </a:r>
            <a:r>
              <a:rPr lang="en-US" altLang="zh-CN" sz="2000"/>
              <a:t>T A[N]</a:t>
            </a:r>
            <a:r>
              <a:rPr lang="zh-CN" altLang="en-US" sz="2000"/>
              <a:t>的形式，其中</a:t>
            </a:r>
            <a:r>
              <a:rPr lang="en-US" altLang="zh-CN" sz="2000"/>
              <a:t>T</a:t>
            </a:r>
            <a:r>
              <a:rPr lang="zh-CN" altLang="en-US" sz="2000"/>
              <a:t>是数组中每个元素的类型，这个数组一共有</a:t>
            </a:r>
            <a:r>
              <a:rPr lang="en-US" altLang="zh-CN" sz="2000"/>
              <a:t>N</a:t>
            </a:r>
            <a:r>
              <a:rPr lang="zh-CN" altLang="en-US" sz="2000"/>
              <a:t>个元素。</a:t>
            </a:r>
            <a:endParaRPr lang="zh-CN" altLang="en-US" sz="2000"/>
          </a:p>
          <a:p>
            <a:pPr fontAlgn="auto">
              <a:lnSpc>
                <a:spcPts val="2500"/>
              </a:lnSpc>
            </a:pPr>
            <a:r>
              <a:rPr lang="zh-CN" altLang="en-US" sz="2000"/>
              <a:t>一个数组的起始地址是这个数组的第一个元素（</a:t>
            </a:r>
            <a:r>
              <a:rPr lang="en-US" altLang="zh-CN" sz="2000"/>
              <a:t>A[0]</a:t>
            </a:r>
            <a:r>
              <a:rPr lang="zh-CN" altLang="en-US" sz="2000"/>
              <a:t>）的地址（回顾我们之前讲到的内容：一个多字节变量的地址是其</a:t>
            </a:r>
            <a:r>
              <a:rPr lang="zh-CN" altLang="en-US" sz="2000">
                <a:sym typeface="+mn-ea"/>
              </a:rPr>
              <a:t>第一个字节所在的地址</a:t>
            </a:r>
            <a:r>
              <a:rPr lang="zh-CN" altLang="en-US" sz="2000"/>
              <a:t>），于是如果我们说一个数组的起始地址为</a:t>
            </a:r>
            <a:r>
              <a:rPr lang="en-US" altLang="zh-CN" sz="2000"/>
              <a:t>add</a:t>
            </a:r>
            <a:r>
              <a:rPr lang="zh-CN" altLang="en-US" sz="2000"/>
              <a:t>，每个数组元素长度为</a:t>
            </a:r>
            <a:r>
              <a:rPr lang="en-US" altLang="zh-CN" sz="2000"/>
              <a:t>L</a:t>
            </a:r>
            <a:r>
              <a:rPr lang="zh-CN" altLang="en-US" sz="2000"/>
              <a:t>字节，那么下标为</a:t>
            </a:r>
            <a:r>
              <a:rPr lang="en-US" altLang="zh-CN" sz="2000"/>
              <a:t>i</a:t>
            </a:r>
            <a:r>
              <a:rPr lang="zh-CN" altLang="en-US" sz="2000"/>
              <a:t>的元素（对应于数组中第</a:t>
            </a:r>
            <a:r>
              <a:rPr lang="en-US" altLang="zh-CN" sz="2000"/>
              <a:t>i+1</a:t>
            </a:r>
            <a:r>
              <a:rPr lang="zh-CN" altLang="en-US" sz="2000"/>
              <a:t>个元素）所在地址为</a:t>
            </a:r>
            <a:r>
              <a:rPr lang="en-US" altLang="zh-CN" sz="2000"/>
              <a:t>add+L*i</a:t>
            </a:r>
            <a:r>
              <a:rPr lang="zh-CN" altLang="en-US" sz="2000"/>
              <a:t>，这个公式来源于下标为</a:t>
            </a:r>
            <a:r>
              <a:rPr lang="en-US" altLang="zh-CN" sz="2000"/>
              <a:t>0</a:t>
            </a:r>
            <a:r>
              <a:rPr lang="zh-CN" altLang="en-US" sz="2000"/>
              <a:t>的元素占据的地址是</a:t>
            </a:r>
            <a:r>
              <a:rPr lang="en-US" altLang="zh-CN" sz="2000"/>
              <a:t>add,add+1,add+2,...,add+L-1</a:t>
            </a:r>
            <a:r>
              <a:rPr lang="zh-CN" altLang="en-US" sz="2000"/>
              <a:t>（</a:t>
            </a:r>
            <a:r>
              <a:rPr lang="en-US" altLang="zh-CN" sz="2000"/>
              <a:t>0~9</a:t>
            </a:r>
            <a:r>
              <a:rPr lang="zh-CN" altLang="en-US" sz="2000"/>
              <a:t>有几个数？），这样下标为</a:t>
            </a:r>
            <a:r>
              <a:rPr lang="en-US" altLang="zh-CN" sz="2000"/>
              <a:t>1</a:t>
            </a:r>
            <a:r>
              <a:rPr lang="zh-CN" altLang="en-US" sz="2000"/>
              <a:t>的数占据的地址就是</a:t>
            </a:r>
            <a:r>
              <a:rPr lang="en-US" altLang="zh-CN" sz="2000"/>
              <a:t>add+L,...</a:t>
            </a:r>
            <a:r>
              <a:rPr lang="zh-CN" altLang="en-US" sz="2000"/>
              <a:t>，以此类推即可</a:t>
            </a:r>
            <a:endParaRPr lang="zh-CN" altLang="en-US" sz="2000"/>
          </a:p>
          <a:p>
            <a:pPr fontAlgn="auto">
              <a:lnSpc>
                <a:spcPts val="2500"/>
              </a:lnSpc>
            </a:pPr>
            <a:r>
              <a:rPr lang="zh-CN" altLang="en-US" sz="2000"/>
              <a:t>这也体现了数组元素下标以</a:t>
            </a:r>
            <a:r>
              <a:rPr lang="en-US" altLang="zh-CN" sz="2000"/>
              <a:t>0</a:t>
            </a:r>
            <a:r>
              <a:rPr lang="zh-CN" altLang="en-US" sz="2000"/>
              <a:t>为开始的某种优越性</a:t>
            </a:r>
            <a:r>
              <a:rPr lang="en-US" altLang="zh-CN" sz="2000"/>
              <a:t>——</a:t>
            </a:r>
            <a:r>
              <a:rPr lang="zh-CN" altLang="en-US" sz="2000"/>
              <a:t>在地址的计算上变得直观，如果数组下标从</a:t>
            </a:r>
            <a:r>
              <a:rPr lang="en-US" altLang="zh-CN" sz="2000"/>
              <a:t>1</a:t>
            </a:r>
            <a:r>
              <a:rPr lang="zh-CN" altLang="en-US" sz="2000"/>
              <a:t>开始，我们上面的公式应当变为下标为</a:t>
            </a:r>
            <a:r>
              <a:rPr lang="en-US" altLang="zh-CN" sz="2000"/>
              <a:t>i</a:t>
            </a:r>
            <a:r>
              <a:rPr lang="zh-CN" altLang="en-US" sz="2000"/>
              <a:t>的元素所在地址为</a:t>
            </a:r>
            <a:r>
              <a:rPr lang="en-US" altLang="zh-CN" sz="2000"/>
              <a:t>add+L*(i-1)</a:t>
            </a:r>
            <a:r>
              <a:rPr lang="zh-CN" altLang="en-US" sz="2000"/>
              <a:t>，虽然在高层上更加符合人类习惯，但是在底层反而会变得复杂。</a:t>
            </a:r>
            <a:endParaRPr lang="en-US" altLang="zh-CN" sz="2000"/>
          </a:p>
          <a:p>
            <a:pPr fontAlgn="auto">
              <a:lnSpc>
                <a:spcPts val="2500"/>
              </a:lnSpc>
            </a:pPr>
            <a:r>
              <a:rPr lang="zh-CN" altLang="en-US" sz="2000"/>
              <a:t>当然，我们就可以类似地操作指针，指针的逻辑与数组是类似的。对于一个指向类型</a:t>
            </a:r>
            <a:r>
              <a:rPr lang="en-US" altLang="zh-CN" sz="2000"/>
              <a:t>T</a:t>
            </a:r>
            <a:r>
              <a:rPr lang="zh-CN" altLang="en-US" sz="2000"/>
              <a:t>的指针</a:t>
            </a:r>
            <a:r>
              <a:rPr lang="en-US" altLang="zh-CN" sz="2000"/>
              <a:t>p</a:t>
            </a:r>
            <a:r>
              <a:rPr lang="zh-CN" altLang="en-US" sz="2000"/>
              <a:t>，其值为</a:t>
            </a:r>
            <a:r>
              <a:rPr lang="en-US" altLang="zh-CN" sz="2000"/>
              <a:t>add</a:t>
            </a:r>
            <a:r>
              <a:rPr lang="zh-CN" altLang="en-US" sz="2000"/>
              <a:t>，那么</a:t>
            </a:r>
            <a:r>
              <a:rPr lang="en-US" altLang="zh-CN" sz="2000"/>
              <a:t>p+i</a:t>
            </a:r>
            <a:r>
              <a:rPr lang="zh-CN" altLang="en-US" sz="2000"/>
              <a:t>对应的值就是</a:t>
            </a:r>
            <a:r>
              <a:rPr lang="en-US" altLang="zh-CN" sz="2000"/>
              <a:t>add+L*i</a:t>
            </a:r>
            <a:r>
              <a:rPr lang="zh-CN" altLang="en-US" sz="2000"/>
              <a:t>，</a:t>
            </a:r>
            <a:r>
              <a:rPr lang="en-US" altLang="zh-CN" sz="2000"/>
              <a:t>L</a:t>
            </a:r>
            <a:r>
              <a:rPr lang="zh-CN" altLang="en-US" sz="2000"/>
              <a:t>为类型</a:t>
            </a:r>
            <a:r>
              <a:rPr lang="en-US" altLang="zh-CN" sz="2000"/>
              <a:t>T</a:t>
            </a:r>
            <a:r>
              <a:rPr lang="zh-CN" altLang="en-US" sz="2000"/>
              <a:t>的长度。</a:t>
            </a:r>
            <a:endParaRPr lang="zh-CN" altLang="en-US" sz="2000"/>
          </a:p>
          <a:p>
            <a:pPr fontAlgn="auto">
              <a:lnSpc>
                <a:spcPts val="2500"/>
              </a:lnSpc>
            </a:pPr>
            <a:r>
              <a:rPr lang="zh-CN" altLang="en-US" sz="2000">
                <a:sym typeface="+mn-ea"/>
              </a:rPr>
              <a:t>访问一个指针</a:t>
            </a:r>
            <a:r>
              <a:rPr lang="en-US" altLang="zh-CN" sz="2000">
                <a:sym typeface="+mn-ea"/>
              </a:rPr>
              <a:t>p</a:t>
            </a:r>
            <a:r>
              <a:rPr lang="zh-CN" altLang="en-US" sz="2000">
                <a:sym typeface="+mn-ea"/>
              </a:rPr>
              <a:t>所指向的变量，我们可以用</a:t>
            </a:r>
            <a:r>
              <a:rPr lang="en-US" altLang="zh-CN" sz="2000">
                <a:sym typeface="+mn-ea"/>
              </a:rPr>
              <a:t>*p</a:t>
            </a:r>
            <a:r>
              <a:rPr lang="zh-CN" altLang="en-US" sz="2000">
                <a:sym typeface="+mn-ea"/>
              </a:rPr>
              <a:t>来表示，而想要获取指向一个变量</a:t>
            </a:r>
            <a:r>
              <a:rPr lang="en-US" altLang="zh-CN" sz="2000">
                <a:sym typeface="+mn-ea"/>
              </a:rPr>
              <a:t>a</a:t>
            </a:r>
            <a:r>
              <a:rPr lang="zh-CN" altLang="en-US" sz="2000">
                <a:sym typeface="+mn-ea"/>
              </a:rPr>
              <a:t>的指针，我们可以使用</a:t>
            </a:r>
            <a:r>
              <a:rPr lang="en-US" altLang="zh-CN" sz="2000">
                <a:sym typeface="+mn-ea"/>
              </a:rPr>
              <a:t>&amp;a</a:t>
            </a:r>
            <a:r>
              <a:rPr lang="zh-CN" altLang="en-US" sz="2000">
                <a:sym typeface="+mn-ea"/>
              </a:rPr>
              <a:t>，于是</a:t>
            </a:r>
            <a:r>
              <a:rPr lang="en-US" altLang="zh-CN" sz="2000">
                <a:sym typeface="+mn-ea"/>
              </a:rPr>
              <a:t>*&amp;a</a:t>
            </a:r>
            <a:r>
              <a:rPr lang="zh-CN" altLang="en-US" sz="2000">
                <a:sym typeface="+mn-ea"/>
              </a:rPr>
              <a:t>与</a:t>
            </a:r>
            <a:r>
              <a:rPr lang="en-US" altLang="zh-CN" sz="2000">
                <a:sym typeface="+mn-ea"/>
              </a:rPr>
              <a:t>a</a:t>
            </a:r>
            <a:r>
              <a:rPr lang="zh-CN" altLang="en-US" sz="2000">
                <a:sym typeface="+mn-ea"/>
              </a:rPr>
              <a:t>是等价的。</a:t>
            </a:r>
            <a:endParaRPr lang="zh-CN" altLang="en-US" sz="2000"/>
          </a:p>
          <a:p>
            <a:pPr fontAlgn="auto">
              <a:lnSpc>
                <a:spcPts val="2500"/>
              </a:lnSpc>
            </a:pPr>
            <a:r>
              <a:rPr lang="zh-CN" altLang="en-US" sz="2000"/>
              <a:t>从某种意义上而言，对于一个数组</a:t>
            </a:r>
            <a:r>
              <a:rPr lang="en-US" altLang="zh-CN" sz="2000"/>
              <a:t>T A[N]</a:t>
            </a:r>
            <a:r>
              <a:rPr lang="zh-CN" altLang="en-US" sz="2000"/>
              <a:t>这个数组名</a:t>
            </a:r>
            <a:r>
              <a:rPr lang="en-US" altLang="zh-CN" sz="2000"/>
              <a:t>A</a:t>
            </a:r>
            <a:r>
              <a:rPr lang="zh-CN" altLang="en-US" sz="2000"/>
              <a:t>实际上就是指向数组第一个元素</a:t>
            </a:r>
            <a:r>
              <a:rPr lang="en-US" altLang="zh-CN" sz="2000"/>
              <a:t>A[0]</a:t>
            </a:r>
            <a:r>
              <a:rPr lang="zh-CN" altLang="en-US" sz="2000"/>
              <a:t>的指针</a:t>
            </a:r>
            <a:r>
              <a:rPr lang="zh-CN" altLang="en-US" sz="2000">
                <a:sym typeface="+mn-ea"/>
              </a:rPr>
              <a:t>（但这种说法并不严谨）</a:t>
            </a:r>
            <a:r>
              <a:rPr lang="zh-CN" altLang="en-US" sz="2000"/>
              <a:t>，想要访问数组元素</a:t>
            </a:r>
            <a:r>
              <a:rPr lang="en-US" altLang="zh-CN" sz="2000"/>
              <a:t>A[i]</a:t>
            </a:r>
            <a:r>
              <a:rPr lang="zh-CN" altLang="en-US" sz="2000"/>
              <a:t>我们只需进行</a:t>
            </a:r>
            <a:r>
              <a:rPr lang="en-US" altLang="zh-CN" sz="2000"/>
              <a:t>*(A+i)</a:t>
            </a:r>
            <a:r>
              <a:rPr lang="zh-CN" altLang="en-US" sz="2000"/>
              <a:t>即可。</a:t>
            </a:r>
            <a:endParaRPr lang="zh-CN" altLang="en-US" sz="2000"/>
          </a:p>
          <a:p>
            <a:pPr fontAlgn="auto">
              <a:lnSpc>
                <a:spcPts val="2500"/>
              </a:lnSpc>
            </a:pPr>
            <a:r>
              <a:rPr lang="zh-CN" altLang="en-US" sz="2000"/>
              <a:t>这样我们也可以计算出同一个数据结构中两个元素的地址之差，即</a:t>
            </a:r>
            <a:r>
              <a:rPr lang="en-US" altLang="zh-CN" sz="2000"/>
              <a:t>&amp;E[i]-E=i</a:t>
            </a:r>
            <a:r>
              <a:rPr lang="zh-CN" altLang="en-US" sz="2000"/>
              <a:t>，值得说明的是这并不是两个指针的值直接相减，而是两个指针的值相减后除以类型长度得到的。</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09905" y="818515"/>
            <a:ext cx="11045825" cy="5220970"/>
          </a:xfrm>
          <a:prstGeom prst="rect">
            <a:avLst/>
          </a:prstGeom>
          <a:noFill/>
        </p:spPr>
        <p:txBody>
          <a:bodyPr wrap="square" rtlCol="0">
            <a:spAutoFit/>
          </a:bodyPr>
          <a:p>
            <a:pPr fontAlgn="auto">
              <a:lnSpc>
                <a:spcPts val="2500"/>
              </a:lnSpc>
            </a:pPr>
            <a:r>
              <a:rPr lang="en-US" altLang="zh-CN" sz="2000"/>
              <a:t>C</a:t>
            </a:r>
            <a:r>
              <a:rPr lang="zh-CN" altLang="en-US" sz="2000"/>
              <a:t>语言中的指针有很多强大的功能，比如说我们支持函数指针。所谓函数指针实际上就是一个指向函数的指针，比如</a:t>
            </a:r>
            <a:r>
              <a:rPr lang="en-US" altLang="zh-CN" sz="2000"/>
              <a:t>int (*f)(...)</a:t>
            </a:r>
            <a:r>
              <a:rPr lang="zh-CN" altLang="en-US" sz="2000"/>
              <a:t>，表示</a:t>
            </a:r>
            <a:r>
              <a:rPr lang="en-US" altLang="zh-CN" sz="2000"/>
              <a:t>f</a:t>
            </a:r>
            <a:r>
              <a:rPr lang="zh-CN" altLang="en-US" sz="2000"/>
              <a:t>是一个指向返回值为</a:t>
            </a:r>
            <a:r>
              <a:rPr lang="en-US" altLang="zh-CN" sz="2000"/>
              <a:t>int</a:t>
            </a:r>
            <a:r>
              <a:rPr lang="zh-CN" altLang="en-US" sz="2000"/>
              <a:t>的函数的指针。如果我们又定义了一个函数</a:t>
            </a:r>
            <a:r>
              <a:rPr lang="en-US" altLang="zh-CN" sz="2000"/>
              <a:t>int g(...){}</a:t>
            </a:r>
            <a:r>
              <a:rPr lang="zh-CN" altLang="en-US" sz="2000"/>
              <a:t>，想要使</a:t>
            </a:r>
            <a:r>
              <a:rPr lang="en-US" altLang="zh-CN" sz="2000"/>
              <a:t>f</a:t>
            </a:r>
            <a:r>
              <a:rPr lang="zh-CN" altLang="en-US" sz="2000"/>
              <a:t>指向</a:t>
            </a:r>
            <a:r>
              <a:rPr lang="en-US" altLang="zh-CN" sz="2000"/>
              <a:t>g</a:t>
            </a:r>
            <a:r>
              <a:rPr lang="zh-CN" altLang="en-US" sz="2000"/>
              <a:t>，那么我们可以写</a:t>
            </a:r>
            <a:r>
              <a:rPr lang="en-US" altLang="zh-CN" sz="2000"/>
              <a:t>f=g</a:t>
            </a:r>
            <a:r>
              <a:rPr lang="zh-CN" altLang="en-US" sz="2000"/>
              <a:t>；接下来如果我们想要调用这个函数，我们就可以写</a:t>
            </a:r>
            <a:r>
              <a:rPr lang="en-US" altLang="zh-CN" sz="2000"/>
              <a:t>f(...)</a:t>
            </a:r>
            <a:r>
              <a:rPr lang="zh-CN" altLang="en-US" sz="2000"/>
              <a:t>，此时实际上执行的就是</a:t>
            </a:r>
            <a:r>
              <a:rPr lang="en-US" altLang="zh-CN" sz="2000"/>
              <a:t>g</a:t>
            </a:r>
            <a:r>
              <a:rPr lang="zh-CN" altLang="en-US" sz="2000"/>
              <a:t>。</a:t>
            </a:r>
            <a:endParaRPr lang="zh-CN" altLang="en-US" sz="2000"/>
          </a:p>
          <a:p>
            <a:pPr fontAlgn="auto">
              <a:lnSpc>
                <a:spcPts val="2500"/>
              </a:lnSpc>
            </a:pPr>
            <a:r>
              <a:rPr lang="zh-CN" altLang="en-US" sz="2000"/>
              <a:t>值得说明的是，函数指针声明中的括号不能省略，原因我们接下来会讲到。</a:t>
            </a:r>
            <a:endParaRPr lang="zh-CN" altLang="en-US" sz="2000"/>
          </a:p>
          <a:p>
            <a:pPr fontAlgn="auto">
              <a:lnSpc>
                <a:spcPts val="2500"/>
              </a:lnSpc>
            </a:pPr>
            <a:r>
              <a:rPr lang="zh-CN" altLang="en-US" sz="2000"/>
              <a:t>一个指针的值是其所指向对象的地址，指针同样可以进行类型转换，</a:t>
            </a:r>
            <a:r>
              <a:rPr lang="zh-CN" altLang="en-US" sz="2000">
                <a:sym typeface="+mn-ea"/>
              </a:rPr>
              <a:t>从汇编的层面上来看其实并没有区分不同类型的指针，甚至无法区分一个指针和一个一般的</a:t>
            </a:r>
            <a:r>
              <a:rPr lang="en-US" altLang="zh-CN" sz="2000">
                <a:sym typeface="+mn-ea"/>
              </a:rPr>
              <a:t>long</a:t>
            </a:r>
            <a:r>
              <a:rPr lang="zh-CN" altLang="en-US" sz="2000">
                <a:sym typeface="+mn-ea"/>
              </a:rPr>
              <a:t>形变量，这会给内存管理带来一些麻烦，同样在编写程序的过程中如果不注意指针的类型可能会带来一些错误。同样还可以做一些人为故意的错误，比如在局部定义一个常量，然后定义一个常量指针指向这个常量，再将这个常量指针强制类型转化为普通指针，之后就可以通过修改这个指针来修改常量值了。</a:t>
            </a:r>
            <a:endParaRPr lang="zh-CN" altLang="en-US" sz="2000">
              <a:sym typeface="+mn-ea"/>
            </a:endParaRPr>
          </a:p>
          <a:p>
            <a:pPr fontAlgn="auto">
              <a:lnSpc>
                <a:spcPts val="2500"/>
              </a:lnSpc>
            </a:pPr>
            <a:r>
              <a:rPr lang="zh-CN" altLang="en-US" sz="2000">
                <a:sym typeface="+mn-ea"/>
              </a:rPr>
              <a:t>对指针进行强制类型转化并没有修改指针的值，只是修改了解释这个指针的方式，比如你把一个</a:t>
            </a:r>
            <a:r>
              <a:rPr lang="en-US" altLang="zh-CN" sz="2000">
                <a:sym typeface="+mn-ea"/>
              </a:rPr>
              <a:t>int*</a:t>
            </a:r>
            <a:r>
              <a:rPr lang="zh-CN" altLang="en-US" sz="2000">
                <a:sym typeface="+mn-ea"/>
              </a:rPr>
              <a:t>的指针</a:t>
            </a:r>
            <a:r>
              <a:rPr lang="en-US" altLang="zh-CN" sz="2000">
                <a:sym typeface="+mn-ea"/>
              </a:rPr>
              <a:t>p</a:t>
            </a:r>
            <a:r>
              <a:rPr lang="zh-CN" altLang="en-US" sz="2000">
                <a:sym typeface="+mn-ea"/>
              </a:rPr>
              <a:t>强制转化成了</a:t>
            </a:r>
            <a:r>
              <a:rPr lang="en-US" altLang="zh-CN" sz="2000">
                <a:sym typeface="+mn-ea"/>
              </a:rPr>
              <a:t>char*</a:t>
            </a:r>
            <a:r>
              <a:rPr lang="zh-CN" altLang="en-US" sz="2000">
                <a:sym typeface="+mn-ea"/>
              </a:rPr>
              <a:t>，那么当你引用</a:t>
            </a:r>
            <a:r>
              <a:rPr lang="en-US" altLang="zh-CN" sz="2000">
                <a:sym typeface="+mn-ea"/>
              </a:rPr>
              <a:t>*p</a:t>
            </a:r>
            <a:r>
              <a:rPr lang="zh-CN" altLang="en-US" sz="2000">
                <a:sym typeface="+mn-ea"/>
              </a:rPr>
              <a:t>的时候它就只会操作一个字节而不是四个，同样如果你计算</a:t>
            </a:r>
            <a:r>
              <a:rPr lang="en-US" altLang="zh-CN" sz="2000">
                <a:sym typeface="+mn-ea"/>
              </a:rPr>
              <a:t>p+i</a:t>
            </a:r>
            <a:r>
              <a:rPr lang="zh-CN" altLang="en-US" sz="2000">
                <a:sym typeface="+mn-ea"/>
              </a:rPr>
              <a:t>地址的伸缩量也会改变</a:t>
            </a:r>
            <a:r>
              <a:rPr lang="en-US" altLang="zh-CN" sz="2000">
                <a:sym typeface="+mn-ea"/>
              </a:rPr>
              <a:t>——</a:t>
            </a:r>
            <a:r>
              <a:rPr lang="zh-CN" altLang="en-US" sz="2000">
                <a:sym typeface="+mn-ea"/>
              </a:rPr>
              <a:t>这会带来一些麻烦，比如大端法和小端法的问题。考虑下面这段程序，输出的</a:t>
            </a:r>
            <a:r>
              <a:rPr lang="en-US" altLang="zh-CN" sz="2000">
                <a:sym typeface="+mn-ea"/>
              </a:rPr>
              <a:t>a</a:t>
            </a:r>
            <a:r>
              <a:rPr lang="zh-CN" altLang="en-US" sz="2000">
                <a:sym typeface="+mn-ea"/>
              </a:rPr>
              <a:t>是多少？（</a:t>
            </a:r>
            <a:r>
              <a:rPr lang="en-US" altLang="zh-CN" sz="2000">
                <a:sym typeface="+mn-ea"/>
              </a:rPr>
              <a:t>9234508</a:t>
            </a:r>
            <a:r>
              <a:rPr lang="zh-CN" altLang="en-US" sz="2000">
                <a:sym typeface="+mn-ea"/>
              </a:rPr>
              <a:t>）</a:t>
            </a:r>
            <a:endParaRPr lang="zh-CN" altLang="en-US" sz="2000">
              <a:sym typeface="+mn-ea"/>
            </a:endParaRPr>
          </a:p>
          <a:p>
            <a:pPr fontAlgn="auto">
              <a:lnSpc>
                <a:spcPts val="2500"/>
              </a:lnSpc>
            </a:pPr>
            <a:endParaRPr lang="zh-CN" altLang="en-US" sz="2000"/>
          </a:p>
          <a:p>
            <a:pPr fontAlgn="auto">
              <a:lnSpc>
                <a:spcPts val="2500"/>
              </a:lnSpc>
            </a:pPr>
            <a:endParaRPr lang="zh-CN" altLang="en-US" sz="2000"/>
          </a:p>
        </p:txBody>
      </p:sp>
      <p:sp>
        <p:nvSpPr>
          <p:cNvPr id="4" name="文本框 3"/>
          <p:cNvSpPr txBox="1"/>
          <p:nvPr/>
        </p:nvSpPr>
        <p:spPr>
          <a:xfrm>
            <a:off x="360045" y="5196840"/>
            <a:ext cx="4737735" cy="1753235"/>
          </a:xfrm>
          <a:prstGeom prst="rect">
            <a:avLst/>
          </a:prstGeom>
          <a:noFill/>
        </p:spPr>
        <p:txBody>
          <a:bodyPr wrap="square" rtlCol="0">
            <a:spAutoFit/>
          </a:bodyPr>
          <a:p>
            <a:r>
              <a:rPr lang="zh-CN" altLang="en-US"/>
              <a:t>    unsigned a=0x01234567;</a:t>
            </a:r>
            <a:endParaRPr lang="zh-CN" altLang="en-US"/>
          </a:p>
          <a:p>
            <a:r>
              <a:rPr lang="zh-CN" altLang="en-US"/>
              <a:t>    unsigned *p=&amp;a;</a:t>
            </a:r>
            <a:endParaRPr lang="zh-CN" altLang="en-US"/>
          </a:p>
          <a:p>
            <a:r>
              <a:rPr lang="zh-CN" altLang="en-US"/>
              <a:t>    *(char *)p=0x08;</a:t>
            </a:r>
            <a:endParaRPr lang="zh-CN" altLang="en-US"/>
          </a:p>
          <a:p>
            <a:r>
              <a:rPr lang="zh-CN" altLang="en-US"/>
              <a:t>    *((char *)p+3)=0x09;</a:t>
            </a:r>
            <a:endParaRPr lang="zh-CN" altLang="en-US"/>
          </a:p>
          <a:p>
            <a:r>
              <a:rPr lang="zh-CN" altLang="en-US"/>
              <a:t>    printf("%x\n",a);</a:t>
            </a:r>
            <a:endParaRPr lang="zh-CN" altLang="en-US"/>
          </a:p>
          <a:p>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lang="zh-CN" altLang="en-US" sz="2000"/>
              <a:t>这里有一个问题</a:t>
            </a:r>
            <a:r>
              <a:rPr lang="en-US" altLang="zh-CN" sz="2000"/>
              <a:t>——</a:t>
            </a:r>
            <a:r>
              <a:rPr lang="zh-CN" altLang="en-US" sz="2000"/>
              <a:t>当数组、指针、函数指针混在一起出现，我们要如何理解复杂的声明呢？</a:t>
            </a:r>
            <a:endParaRPr lang="zh-CN" altLang="en-US" sz="2000"/>
          </a:p>
          <a:p>
            <a:pPr fontAlgn="auto">
              <a:lnSpc>
                <a:spcPts val="2500"/>
              </a:lnSpc>
            </a:pPr>
            <a:r>
              <a:rPr lang="zh-CN" altLang="en-US" sz="2000"/>
              <a:t>首先必须要说，如果从自己写代码的角度讲，做这样复杂的声明是很糟糕的代码风格，因为你很容易在写到一半的时候忘记自己定义的是个什么玩意导致严重的错误，更别提想要调用或者维护你代码的人了。</a:t>
            </a:r>
            <a:endParaRPr lang="zh-CN" altLang="en-US" sz="2000"/>
          </a:p>
          <a:p>
            <a:pPr fontAlgn="auto">
              <a:lnSpc>
                <a:spcPts val="2500"/>
              </a:lnSpc>
            </a:pPr>
            <a:r>
              <a:rPr lang="zh-CN" altLang="en-US" sz="2000"/>
              <a:t>可以参考https://cseweb.ucsd.edu//~ricko/rt_lt.rule.html</a:t>
            </a:r>
            <a:endParaRPr lang="zh-CN" altLang="en-US" sz="2000"/>
          </a:p>
          <a:p>
            <a:pPr fontAlgn="auto">
              <a:lnSpc>
                <a:spcPts val="2500"/>
              </a:lnSpc>
            </a:pPr>
            <a:r>
              <a:rPr lang="zh-CN" altLang="en-US" sz="2000"/>
              <a:t>如果你不确定你的解释是否正确，可以访问https://cdecl.org/</a:t>
            </a:r>
            <a:endParaRPr lang="zh-CN" altLang="en-US" sz="2000"/>
          </a:p>
          <a:p>
            <a:pPr fontAlgn="auto">
              <a:lnSpc>
                <a:spcPts val="2500"/>
              </a:lnSpc>
            </a:pPr>
            <a:r>
              <a:rPr lang="en-US" altLang="zh-CN" sz="2000"/>
              <a:t>int *p[10]</a:t>
            </a:r>
            <a:r>
              <a:rPr lang="zh-CN" altLang="en-US" sz="2000"/>
              <a:t>，这是个啥？</a:t>
            </a:r>
            <a:endParaRPr lang="zh-CN" altLang="en-US" sz="2000"/>
          </a:p>
          <a:p>
            <a:pPr fontAlgn="auto">
              <a:lnSpc>
                <a:spcPts val="2500"/>
              </a:lnSpc>
            </a:pPr>
            <a:r>
              <a:rPr lang="zh-CN" altLang="en-US" sz="2000"/>
              <a:t>这种东西，我们是这样解释的：</a:t>
            </a:r>
            <a:endParaRPr lang="zh-CN" altLang="en-US" sz="2000"/>
          </a:p>
          <a:p>
            <a:pPr fontAlgn="auto">
              <a:lnSpc>
                <a:spcPts val="2500"/>
              </a:lnSpc>
            </a:pPr>
            <a:r>
              <a:rPr lang="zh-CN" altLang="en-US" sz="2000"/>
              <a:t>首先我们找到标识符，也就是这个变量名，比如上面我们知道这个变量叫</a:t>
            </a:r>
            <a:r>
              <a:rPr lang="en-US" altLang="zh-CN" sz="2000"/>
              <a:t>p</a:t>
            </a:r>
            <a:endParaRPr lang="en-US" altLang="zh-CN" sz="2000"/>
          </a:p>
          <a:p>
            <a:pPr fontAlgn="auto">
              <a:lnSpc>
                <a:spcPts val="2500"/>
              </a:lnSpc>
            </a:pPr>
            <a:r>
              <a:rPr lang="zh-CN" altLang="en-US" sz="2000"/>
              <a:t>那</a:t>
            </a:r>
            <a:r>
              <a:rPr lang="en-US" altLang="zh-CN" sz="2000"/>
              <a:t>p</a:t>
            </a:r>
            <a:r>
              <a:rPr lang="zh-CN" altLang="en-US" sz="2000"/>
              <a:t>是什么呢？我们要先往右看，</a:t>
            </a:r>
            <a:r>
              <a:rPr lang="en-US" altLang="zh-CN" sz="2000"/>
              <a:t>p</a:t>
            </a:r>
            <a:r>
              <a:rPr lang="zh-CN" altLang="en-US" sz="2000"/>
              <a:t>是一个大小为</a:t>
            </a:r>
            <a:r>
              <a:rPr lang="en-US" altLang="zh-CN" sz="2000"/>
              <a:t>10</a:t>
            </a:r>
            <a:r>
              <a:rPr lang="zh-CN" altLang="en-US" sz="2000"/>
              <a:t>的数组。</a:t>
            </a:r>
            <a:endParaRPr lang="zh-CN" altLang="en-US" sz="2000"/>
          </a:p>
          <a:p>
            <a:pPr fontAlgn="auto">
              <a:lnSpc>
                <a:spcPts val="2500"/>
              </a:lnSpc>
            </a:pPr>
            <a:r>
              <a:rPr lang="zh-CN" altLang="en-US" sz="2000"/>
              <a:t>那数组中每个元素是什么呢？我们继续往右看，右边没东西了，好我们往左看，左边是个</a:t>
            </a:r>
            <a:r>
              <a:rPr lang="en-US" altLang="zh-CN" sz="2000"/>
              <a:t>*</a:t>
            </a:r>
            <a:r>
              <a:rPr lang="zh-CN" altLang="en-US" sz="2000"/>
              <a:t>，也就是说数组中每个元素是个指针。</a:t>
            </a:r>
            <a:endParaRPr lang="zh-CN" altLang="en-US" sz="2000"/>
          </a:p>
          <a:p>
            <a:pPr fontAlgn="auto">
              <a:lnSpc>
                <a:spcPts val="2500"/>
              </a:lnSpc>
            </a:pPr>
            <a:r>
              <a:rPr lang="zh-CN" altLang="en-US" sz="2000"/>
              <a:t>那每个这样的指针指向什么呢？我们再往左看，发现是一个</a:t>
            </a:r>
            <a:r>
              <a:rPr lang="en-US" altLang="zh-CN" sz="2000"/>
              <a:t>int</a:t>
            </a:r>
            <a:r>
              <a:rPr lang="zh-CN" altLang="en-US" sz="2000"/>
              <a:t>，也就是说每个指针指向一个</a:t>
            </a:r>
            <a:r>
              <a:rPr lang="en-US" altLang="zh-CN" sz="2000"/>
              <a:t>int</a:t>
            </a:r>
            <a:endParaRPr lang="en-US" altLang="zh-CN" sz="2000"/>
          </a:p>
          <a:p>
            <a:pPr fontAlgn="auto">
              <a:lnSpc>
                <a:spcPts val="2500"/>
              </a:lnSpc>
            </a:pPr>
            <a:r>
              <a:rPr lang="zh-CN" altLang="en-US" sz="2000"/>
              <a:t>这样我们就知道了，</a:t>
            </a:r>
            <a:r>
              <a:rPr lang="en-US" altLang="zh-CN" sz="2000"/>
              <a:t>p</a:t>
            </a:r>
            <a:r>
              <a:rPr lang="zh-CN" altLang="en-US" sz="2000"/>
              <a:t>是一个大小为</a:t>
            </a:r>
            <a:r>
              <a:rPr lang="en-US" altLang="zh-CN" sz="2000"/>
              <a:t>10</a:t>
            </a:r>
            <a:r>
              <a:rPr lang="zh-CN" altLang="en-US" sz="2000"/>
              <a:t>的数组，数组中每个元素是一个指向</a:t>
            </a:r>
            <a:r>
              <a:rPr lang="en-US" altLang="zh-CN" sz="2000"/>
              <a:t>int</a:t>
            </a:r>
            <a:r>
              <a:rPr lang="zh-CN" altLang="en-US" sz="2000"/>
              <a:t>的指针，这样如果问你</a:t>
            </a:r>
            <a:r>
              <a:rPr lang="en-US" altLang="zh-CN" sz="2000"/>
              <a:t>sizeof(p)=?</a:t>
            </a:r>
            <a:r>
              <a:rPr lang="zh-CN" altLang="en-US" sz="2000"/>
              <a:t>，答案应该是</a:t>
            </a:r>
            <a:r>
              <a:rPr lang="en-US" altLang="zh-CN" sz="2000"/>
              <a:t>80</a:t>
            </a:r>
            <a:endParaRPr lang="en-US" altLang="zh-CN" sz="2000"/>
          </a:p>
          <a:p>
            <a:pPr fontAlgn="auto">
              <a:lnSpc>
                <a:spcPts val="2500"/>
              </a:lnSpc>
            </a:pPr>
            <a:r>
              <a:rPr lang="zh-CN" altLang="en-US" sz="2000"/>
              <a:t>好，接下来我们举一个更复杂的例子：</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862320"/>
          </a:xfrm>
          <a:prstGeom prst="rect">
            <a:avLst/>
          </a:prstGeom>
          <a:noFill/>
        </p:spPr>
        <p:txBody>
          <a:bodyPr wrap="square" rtlCol="0">
            <a:spAutoFit/>
          </a:bodyPr>
          <a:p>
            <a:pPr fontAlgn="auto">
              <a:lnSpc>
                <a:spcPts val="2500"/>
              </a:lnSpc>
            </a:pPr>
            <a:r>
              <a:rPr lang="zh-CN" altLang="en-US" sz="2000"/>
              <a:t>int (*(*f)(char *,double))[9]？这是个啥？</a:t>
            </a:r>
            <a:endParaRPr lang="zh-CN" altLang="en-US" sz="2000"/>
          </a:p>
          <a:p>
            <a:pPr fontAlgn="auto">
              <a:lnSpc>
                <a:spcPts val="2500"/>
              </a:lnSpc>
            </a:pPr>
            <a:r>
              <a:rPr lang="zh-CN" altLang="en-US" sz="2000"/>
              <a:t>先找标识符，标识符是</a:t>
            </a:r>
            <a:r>
              <a:rPr lang="en-US" altLang="zh-CN" sz="2000"/>
              <a:t>f</a:t>
            </a:r>
            <a:r>
              <a:rPr lang="zh-CN" altLang="en-US" sz="2000"/>
              <a:t>。</a:t>
            </a:r>
            <a:endParaRPr lang="zh-CN" altLang="en-US" sz="2000"/>
          </a:p>
          <a:p>
            <a:pPr fontAlgn="auto">
              <a:lnSpc>
                <a:spcPts val="2500"/>
              </a:lnSpc>
            </a:pPr>
            <a:r>
              <a:rPr lang="zh-CN" altLang="en-US" sz="2000"/>
              <a:t>先往右看，右边是一个括号，到头了没东西。再往左看，左边是个</a:t>
            </a:r>
            <a:r>
              <a:rPr lang="en-US" altLang="zh-CN" sz="2000"/>
              <a:t>*</a:t>
            </a:r>
            <a:r>
              <a:rPr lang="zh-CN" altLang="en-US" sz="2000"/>
              <a:t>，说明</a:t>
            </a:r>
            <a:r>
              <a:rPr lang="en-US" altLang="zh-CN" sz="2000"/>
              <a:t>f</a:t>
            </a:r>
            <a:r>
              <a:rPr lang="zh-CN" altLang="en-US" sz="2000"/>
              <a:t>是一个指针。</a:t>
            </a:r>
            <a:endParaRPr lang="zh-CN" altLang="en-US" sz="2000"/>
          </a:p>
          <a:p>
            <a:pPr fontAlgn="auto">
              <a:lnSpc>
                <a:spcPts val="2500"/>
              </a:lnSpc>
            </a:pPr>
            <a:r>
              <a:rPr lang="zh-CN" altLang="en-US" sz="2000"/>
              <a:t>指针指向谁？再往整体的右边看，右边是个函数的声明（只是有两个参数），所以指针指向一个函数！</a:t>
            </a:r>
            <a:endParaRPr lang="zh-CN" altLang="en-US" sz="2000"/>
          </a:p>
          <a:p>
            <a:pPr fontAlgn="auto">
              <a:lnSpc>
                <a:spcPts val="2500"/>
              </a:lnSpc>
            </a:pPr>
            <a:r>
              <a:rPr lang="zh-CN" altLang="en-US" sz="2000"/>
              <a:t>函数返回啥？再往右看，右边又遇到了括号，到头了往左看，左边是个</a:t>
            </a:r>
            <a:r>
              <a:rPr lang="en-US" altLang="zh-CN" sz="2000"/>
              <a:t>*</a:t>
            </a:r>
            <a:r>
              <a:rPr lang="zh-CN" altLang="en-US" sz="2000"/>
              <a:t>，说明函数返回一个指针！</a:t>
            </a:r>
            <a:endParaRPr lang="zh-CN" altLang="en-US" sz="2000"/>
          </a:p>
          <a:p>
            <a:pPr fontAlgn="auto">
              <a:lnSpc>
                <a:spcPts val="2500"/>
              </a:lnSpc>
            </a:pPr>
            <a:r>
              <a:rPr lang="zh-CN" altLang="en-US" sz="2000"/>
              <a:t>指针指向啥？再往整体的右边看，右边是个</a:t>
            </a:r>
            <a:r>
              <a:rPr lang="en-US" altLang="zh-CN" sz="2000"/>
              <a:t>[9]</a:t>
            </a:r>
            <a:r>
              <a:rPr lang="zh-CN" altLang="en-US" sz="2000"/>
              <a:t>，说明函数返回一个指向大小为</a:t>
            </a:r>
            <a:r>
              <a:rPr lang="en-US" altLang="zh-CN" sz="2000"/>
              <a:t>9</a:t>
            </a:r>
            <a:r>
              <a:rPr lang="zh-CN" altLang="en-US" sz="2000"/>
              <a:t>的数组的指针！</a:t>
            </a:r>
            <a:endParaRPr lang="zh-CN" altLang="en-US" sz="2000"/>
          </a:p>
          <a:p>
            <a:pPr fontAlgn="auto">
              <a:lnSpc>
                <a:spcPts val="2500"/>
              </a:lnSpc>
            </a:pPr>
            <a:r>
              <a:rPr lang="zh-CN" altLang="en-US" sz="2000"/>
              <a:t>那数组里每个元素是啥？再往右看右边啥也没有了，那就往左看，左边剩个</a:t>
            </a:r>
            <a:r>
              <a:rPr lang="en-US" altLang="zh-CN" sz="2000"/>
              <a:t>int</a:t>
            </a:r>
            <a:r>
              <a:rPr lang="zh-CN" altLang="en-US" sz="2000"/>
              <a:t>，说明数组中每个元素是个</a:t>
            </a:r>
            <a:r>
              <a:rPr lang="en-US" altLang="zh-CN" sz="2000"/>
              <a:t>int</a:t>
            </a:r>
            <a:r>
              <a:rPr lang="zh-CN" altLang="en-US" sz="2000"/>
              <a:t>。</a:t>
            </a:r>
            <a:endParaRPr lang="zh-CN" altLang="en-US" sz="2000"/>
          </a:p>
          <a:p>
            <a:pPr fontAlgn="auto">
              <a:lnSpc>
                <a:spcPts val="2500"/>
              </a:lnSpc>
            </a:pPr>
            <a:r>
              <a:rPr lang="zh-CN" altLang="en-US" sz="2000"/>
              <a:t>综上所述，</a:t>
            </a:r>
            <a:r>
              <a:rPr lang="en-US" altLang="zh-CN" sz="2000"/>
              <a:t>f</a:t>
            </a:r>
            <a:r>
              <a:rPr lang="zh-CN" altLang="en-US" sz="2000"/>
              <a:t>是啥？</a:t>
            </a:r>
            <a:r>
              <a:rPr lang="en-US" altLang="zh-CN" sz="2000"/>
              <a:t>f</a:t>
            </a:r>
            <a:r>
              <a:rPr lang="zh-CN" altLang="en-US" sz="2000"/>
              <a:t>是一个指向返回值为指向一个</a:t>
            </a:r>
            <a:r>
              <a:rPr lang="en-US" altLang="zh-CN" sz="2000"/>
              <a:t>9</a:t>
            </a:r>
            <a:r>
              <a:rPr lang="zh-CN" altLang="en-US" sz="2000"/>
              <a:t>个</a:t>
            </a:r>
            <a:r>
              <a:rPr lang="en-US" altLang="zh-CN" sz="2000"/>
              <a:t>int</a:t>
            </a:r>
            <a:r>
              <a:rPr lang="zh-CN" altLang="en-US" sz="2000"/>
              <a:t>的数组的指针的函数的指针！</a:t>
            </a:r>
            <a:endParaRPr lang="zh-CN" altLang="en-US" sz="2000"/>
          </a:p>
          <a:p>
            <a:pPr fontAlgn="auto">
              <a:lnSpc>
                <a:spcPts val="2500"/>
              </a:lnSpc>
            </a:pPr>
            <a:r>
              <a:rPr lang="zh-CN" altLang="en-US" sz="2000"/>
              <a:t>所以，</a:t>
            </a:r>
            <a:r>
              <a:rPr lang="en-US" altLang="zh-CN" sz="2000"/>
              <a:t>sizeof(f)=</a:t>
            </a:r>
            <a:r>
              <a:rPr lang="zh-CN" altLang="en-US" sz="2000"/>
              <a:t>？答案是</a:t>
            </a:r>
            <a:r>
              <a:rPr lang="en-US" altLang="zh-CN" sz="2000"/>
              <a:t>8</a:t>
            </a:r>
            <a:r>
              <a:rPr lang="zh-CN" altLang="en-US" sz="2000"/>
              <a:t>！</a:t>
            </a:r>
            <a:endParaRPr lang="zh-CN" altLang="en-US" sz="2000"/>
          </a:p>
          <a:p>
            <a:pPr fontAlgn="auto">
              <a:lnSpc>
                <a:spcPts val="2500"/>
              </a:lnSpc>
            </a:pPr>
            <a:r>
              <a:rPr lang="zh-CN" altLang="en-US" sz="2000"/>
              <a:t>理解了这一点，我们就可以考察</a:t>
            </a:r>
            <a:r>
              <a:rPr lang="en-US" altLang="zh-CN" sz="2000"/>
              <a:t>C</a:t>
            </a:r>
            <a:r>
              <a:rPr lang="zh-CN" altLang="en-US" sz="2000"/>
              <a:t>语言中的多维数组了，比如</a:t>
            </a:r>
            <a:r>
              <a:rPr lang="en-US" altLang="zh-CN" sz="2000"/>
              <a:t>T A[N][M]</a:t>
            </a:r>
            <a:r>
              <a:rPr lang="zh-CN" altLang="en-US" sz="2000"/>
              <a:t>，这是个啥？</a:t>
            </a:r>
            <a:endParaRPr lang="zh-CN" altLang="en-US" sz="2000"/>
          </a:p>
          <a:p>
            <a:pPr fontAlgn="auto">
              <a:lnSpc>
                <a:spcPts val="2500"/>
              </a:lnSpc>
            </a:pPr>
            <a:r>
              <a:rPr lang="zh-CN" altLang="en-US" sz="2000"/>
              <a:t>还是从标识符开始，标识符是</a:t>
            </a:r>
            <a:r>
              <a:rPr lang="en-US" altLang="zh-CN" sz="2000"/>
              <a:t>A</a:t>
            </a:r>
            <a:r>
              <a:rPr lang="zh-CN" altLang="en-US" sz="2000"/>
              <a:t>，往右看，是个</a:t>
            </a:r>
            <a:r>
              <a:rPr lang="en-US" altLang="zh-CN" sz="2000"/>
              <a:t>[N]</a:t>
            </a:r>
            <a:r>
              <a:rPr lang="zh-CN" altLang="en-US" sz="2000"/>
              <a:t>，说明</a:t>
            </a:r>
            <a:r>
              <a:rPr lang="en-US" altLang="zh-CN" sz="2000"/>
              <a:t>A</a:t>
            </a:r>
            <a:r>
              <a:rPr lang="zh-CN" altLang="en-US" sz="2000"/>
              <a:t>是一个大小为</a:t>
            </a:r>
            <a:r>
              <a:rPr lang="en-US" altLang="zh-CN" sz="2000"/>
              <a:t>N</a:t>
            </a:r>
            <a:r>
              <a:rPr lang="zh-CN" altLang="en-US" sz="2000"/>
              <a:t>的数组，数组中每个元素是啥？是一个大小为</a:t>
            </a:r>
            <a:r>
              <a:rPr lang="en-US" altLang="zh-CN" sz="2000"/>
              <a:t>M</a:t>
            </a:r>
            <a:r>
              <a:rPr lang="zh-CN" altLang="en-US" sz="2000"/>
              <a:t>的数组，数组中每个元素是啥？是一个</a:t>
            </a:r>
            <a:r>
              <a:rPr lang="en-US" altLang="zh-CN" sz="2000"/>
              <a:t>int</a:t>
            </a:r>
            <a:r>
              <a:rPr lang="zh-CN" altLang="en-US" sz="2000"/>
              <a:t>！</a:t>
            </a:r>
            <a:endParaRPr lang="zh-CN" altLang="en-US" sz="2000"/>
          </a:p>
          <a:p>
            <a:pPr fontAlgn="auto">
              <a:lnSpc>
                <a:spcPts val="2500"/>
              </a:lnSpc>
            </a:pPr>
            <a:r>
              <a:rPr lang="en-US" altLang="zh-CN" sz="2000"/>
              <a:t>C</a:t>
            </a:r>
            <a:r>
              <a:rPr lang="zh-CN" altLang="en-US" sz="2000"/>
              <a:t>语言中的多维数组是按行优先方式存储的，即在内存安排中每一行的元素是连着的（这很好理解，因为我们的解读方式相当于你把</a:t>
            </a:r>
            <a:r>
              <a:rPr lang="en-US" altLang="zh-CN" sz="2000"/>
              <a:t>N</a:t>
            </a:r>
            <a:r>
              <a:rPr lang="zh-CN" altLang="en-US" sz="2000"/>
              <a:t>个大小为</a:t>
            </a:r>
            <a:r>
              <a:rPr lang="en-US" altLang="zh-CN" sz="2000"/>
              <a:t>M</a:t>
            </a:r>
            <a:r>
              <a:rPr lang="zh-CN" altLang="en-US" sz="2000"/>
              <a:t>的数组拼起来得到的</a:t>
            </a:r>
            <a:r>
              <a:rPr lang="en-US" altLang="zh-CN" sz="2000"/>
              <a:t>A[N][M]</a:t>
            </a:r>
            <a:r>
              <a:rPr lang="zh-CN" altLang="en-US" sz="2000"/>
              <a:t>）</a:t>
            </a:r>
            <a:endParaRPr lang="zh-CN" altLang="en-US" sz="2000"/>
          </a:p>
          <a:p>
            <a:pPr fontAlgn="auto">
              <a:lnSpc>
                <a:spcPts val="2500"/>
              </a:lnSpc>
            </a:pPr>
            <a:r>
              <a:rPr lang="zh-CN" altLang="en-US" sz="2000"/>
              <a:t>在直接访问定长数组中的元素时，编译器可以通过一定的移位和地址计算来避免显式地进行乘法，但是在访问变长数组中的元素时则往往做不到这一点。</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jb3VudCI6Mzk2LCJoZGlkIjoiOTFiOThkZmFlY2RiMDE3ODVmYzEwYzYxYjQ4YjM5OTIiLCJ1c2VyQ291bnQiOjF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3572</Words>
  <Application>WPS 演示</Application>
  <PresentationFormat>宽屏</PresentationFormat>
  <Paragraphs>125</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489</cp:revision>
  <dcterms:created xsi:type="dcterms:W3CDTF">2021-05-07T05:29:00Z</dcterms:created>
  <dcterms:modified xsi:type="dcterms:W3CDTF">2022-10-05T10:57:14Z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2052-11.1.0.12358</vt:lpwstr>
  </property>
  <property fmtid="{D5CDD505-2E9C-101B-9397-08002B2CF9AE}" pid="4" name="KSOTemplateUUID">
    <vt:lpwstr>v1.0_mb_KRBdJUFbmUh6xGdB5gW5/Q==</vt:lpwstr>
  </property>
</Properties>
</file>