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8" r:id="rId4"/>
    <p:sldId id="257" r:id="rId5"/>
    <p:sldId id="264" r:id="rId6"/>
    <p:sldId id="353" r:id="rId7"/>
    <p:sldId id="270" r:id="rId8"/>
    <p:sldId id="313" r:id="rId9"/>
    <p:sldId id="342" r:id="rId10"/>
    <p:sldId id="320" r:id="rId12"/>
    <p:sldId id="314" r:id="rId13"/>
    <p:sldId id="367" r:id="rId14"/>
    <p:sldId id="368" r:id="rId15"/>
    <p:sldId id="343" r:id="rId16"/>
    <p:sldId id="369" r:id="rId17"/>
    <p:sldId id="370" r:id="rId18"/>
    <p:sldId id="371" r:id="rId19"/>
    <p:sldId id="372" r:id="rId20"/>
    <p:sldId id="265" r:id="rId21"/>
    <p:sldId id="373" r:id="rId22"/>
    <p:sldId id="375" r:id="rId23"/>
    <p:sldId id="380" r:id="rId24"/>
    <p:sldId id="378" r:id="rId25"/>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6189" initials="8"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38397"/>
    <a:srgbClr val="416676"/>
    <a:srgbClr val="496E7E"/>
    <a:srgbClr val="4A70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6" d="100"/>
          <a:sy n="116" d="100"/>
        </p:scale>
        <p:origin x="336" y="108"/>
      </p:cViewPr>
      <p:guideLst>
        <p:guide orient="horz" pos="4169"/>
        <p:guide pos="3916"/>
        <p:guide pos="7508"/>
        <p:guide pos="287"/>
        <p:guide orient="horz" pos="255"/>
        <p:guide orient="horz" pos="2188"/>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2.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 name="文本框 2"/>
          <p:cNvSpPr txBox="1"/>
          <p:nvPr/>
        </p:nvSpPr>
        <p:spPr>
          <a:xfrm>
            <a:off x="541020" y="2419985"/>
            <a:ext cx="11113770" cy="1014730"/>
          </a:xfrm>
          <a:prstGeom prst="rect">
            <a:avLst/>
          </a:prstGeom>
          <a:noFill/>
        </p:spPr>
        <p:txBody>
          <a:bodyPr wrap="square" rtlCol="0">
            <a:spAutoFit/>
          </a:bodyPr>
          <a:p>
            <a:pPr algn="l"/>
            <a:r>
              <a:rPr lang="zh-CN" sz="6000" b="1">
                <a:solidFill>
                  <a:schemeClr val="bg1"/>
                </a:solidFill>
                <a:latin typeface="微软雅黑" panose="020B0503020204020204" charset="-122"/>
                <a:ea typeface="微软雅黑" panose="020B0503020204020204" charset="-122"/>
                <a:cs typeface="微软雅黑" panose="020B0503020204020204" charset="-122"/>
              </a:rPr>
              <a:t>计算机系统导论</a:t>
            </a:r>
            <a:r>
              <a:rPr lang="en-US" altLang="zh-CN" sz="6000" b="1">
                <a:solidFill>
                  <a:schemeClr val="bg1"/>
                </a:solidFill>
                <a:latin typeface="微软雅黑" panose="020B0503020204020204" charset="-122"/>
                <a:ea typeface="微软雅黑" panose="020B0503020204020204" charset="-122"/>
                <a:cs typeface="微软雅黑" panose="020B0503020204020204" charset="-122"/>
              </a:rPr>
              <a:t> </a:t>
            </a:r>
            <a:r>
              <a:rPr lang="zh-CN" altLang="en-US" sz="6000" b="1">
                <a:solidFill>
                  <a:schemeClr val="bg1"/>
                </a:solidFill>
                <a:latin typeface="微软雅黑" panose="020B0503020204020204" charset="-122"/>
                <a:ea typeface="微软雅黑" panose="020B0503020204020204" charset="-122"/>
                <a:cs typeface="微软雅黑" panose="020B0503020204020204" charset="-122"/>
              </a:rPr>
              <a:t>小班课</a:t>
            </a:r>
            <a:endParaRPr lang="zh-CN" altLang="en-US" sz="6000" b="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541020" y="1774825"/>
            <a:ext cx="11115675" cy="645160"/>
          </a:xfrm>
          <a:prstGeom prst="rect">
            <a:avLst/>
          </a:prstGeom>
          <a:noFill/>
        </p:spPr>
        <p:txBody>
          <a:bodyPr wrap="square" rtlCol="0">
            <a:spAutoFit/>
          </a:bodyPr>
          <a:p>
            <a:pPr algn="l"/>
            <a:r>
              <a:rPr lang="en-US" sz="3600" i="1">
                <a:solidFill>
                  <a:schemeClr val="bg1"/>
                </a:solidFill>
                <a:latin typeface="微软雅黑" panose="020B0503020204020204" charset="-122"/>
                <a:ea typeface="微软雅黑" panose="020B0503020204020204" charset="-122"/>
                <a:cs typeface="微软雅黑" panose="020B0503020204020204" charset="-122"/>
              </a:rPr>
              <a:t>Introduction to Computer System</a:t>
            </a:r>
            <a:endParaRPr lang="en-US" sz="3600" i="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541020" y="4763770"/>
            <a:ext cx="868680" cy="368300"/>
          </a:xfrm>
          <a:prstGeom prst="rect">
            <a:avLst/>
          </a:prstGeom>
          <a:noFill/>
        </p:spPr>
        <p:txBody>
          <a:bodyPr wrap="none" rtlCol="0">
            <a:spAutoFit/>
          </a:bodyPr>
          <a:p>
            <a:r>
              <a:rPr lang="zh-CN" altLang="en-US">
                <a:solidFill>
                  <a:schemeClr val="bg1"/>
                </a:solidFill>
              </a:rPr>
              <a:t>张荟萱</a:t>
            </a:r>
            <a:endParaRPr lang="zh-CN" altLang="en-US">
              <a:solidFill>
                <a:schemeClr val="bg1"/>
              </a:solidFill>
            </a:endParaRPr>
          </a:p>
        </p:txBody>
      </p:sp>
      <p:sp>
        <p:nvSpPr>
          <p:cNvPr id="10" name="文本框 9"/>
          <p:cNvSpPr txBox="1"/>
          <p:nvPr/>
        </p:nvSpPr>
        <p:spPr>
          <a:xfrm>
            <a:off x="2655570" y="4763770"/>
            <a:ext cx="1223010" cy="368300"/>
          </a:xfrm>
          <a:prstGeom prst="rect">
            <a:avLst/>
          </a:prstGeom>
          <a:noFill/>
        </p:spPr>
        <p:txBody>
          <a:bodyPr wrap="none" rtlCol="0">
            <a:spAutoFit/>
          </a:bodyPr>
          <a:p>
            <a:r>
              <a:rPr lang="en-US">
                <a:solidFill>
                  <a:schemeClr val="bg1"/>
                </a:solidFill>
              </a:rPr>
              <a:t>2022.11.16</a:t>
            </a:r>
            <a:endParaRPr lang="en-US">
              <a:solidFill>
                <a:schemeClr val="bg1"/>
              </a:solidFill>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en-US" altLang="zh-CN" sz="2000" b="1" dirty="0">
                <a:solidFill>
                  <a:srgbClr val="4A707F"/>
                </a:solidFill>
                <a:latin typeface="Calibri Light" panose="020F0302020204030204" pitchFamily="34" charset="0"/>
                <a:sym typeface="+mn-ea"/>
              </a:rPr>
              <a:t>Point4</a:t>
            </a:r>
            <a:r>
              <a:rPr lang="zh-CN" altLang="en-US" sz="2000" b="1" dirty="0">
                <a:solidFill>
                  <a:srgbClr val="4A707F"/>
                </a:solidFill>
                <a:latin typeface="Calibri Light" panose="020F0302020204030204" pitchFamily="34" charset="0"/>
                <a:sym typeface="+mn-ea"/>
              </a:rPr>
              <a:t>：进程控制</a:t>
            </a:r>
            <a:r>
              <a:rPr lang="en-US" altLang="zh-CN" sz="2000" b="1" dirty="0">
                <a:solidFill>
                  <a:srgbClr val="4A707F"/>
                </a:solidFill>
                <a:latin typeface="Calibri Light" panose="020F0302020204030204" pitchFamily="34" charset="0"/>
                <a:sym typeface="+mn-ea"/>
              </a:rPr>
              <a:t>,fork</a:t>
            </a:r>
            <a:endParaRPr lang="en-US" altLang="zh-CN"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3617595"/>
          </a:xfrm>
          <a:prstGeom prst="rect">
            <a:avLst/>
          </a:prstGeom>
          <a:noFill/>
        </p:spPr>
        <p:txBody>
          <a:bodyPr wrap="square" rtlCol="0">
            <a:spAutoFit/>
          </a:bodyPr>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进程有唯一的正整数进程号，记作</a:t>
            </a:r>
            <a:r>
              <a:rPr lang="en-US" altLang="zh-CN" sz="2000" dirty="0">
                <a:solidFill>
                  <a:schemeClr val="tx1"/>
                </a:solidFill>
                <a:latin typeface="Calibri" panose="020F0502020204030204" charset="0"/>
                <a:cs typeface="Calibri" panose="020F0502020204030204" charset="0"/>
                <a:sym typeface="+mn-ea"/>
              </a:rPr>
              <a:t>PID</a:t>
            </a:r>
            <a:r>
              <a:rPr lang="zh-CN" altLang="en-US" sz="2000" dirty="0">
                <a:solidFill>
                  <a:schemeClr val="tx1"/>
                </a:solidFill>
                <a:latin typeface="Calibri" panose="020F0502020204030204" charset="0"/>
                <a:cs typeface="Calibri" panose="020F0502020204030204" charset="0"/>
                <a:sym typeface="+mn-ea"/>
              </a:rPr>
              <a:t>。</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en-US" altLang="zh-CN" sz="2000" dirty="0">
                <a:solidFill>
                  <a:schemeClr val="tx1"/>
                </a:solidFill>
                <a:latin typeface="Calibri" panose="020F0502020204030204" charset="0"/>
                <a:cs typeface="Calibri" panose="020F0502020204030204" charset="0"/>
                <a:sym typeface="+mn-ea"/>
              </a:rPr>
              <a:t>fork</a:t>
            </a:r>
            <a:r>
              <a:rPr lang="zh-CN" altLang="en-US" sz="2000" dirty="0">
                <a:solidFill>
                  <a:schemeClr val="tx1"/>
                </a:solidFill>
                <a:latin typeface="Calibri" panose="020F0502020204030204" charset="0"/>
                <a:cs typeface="Calibri" panose="020F0502020204030204" charset="0"/>
                <a:sym typeface="+mn-ea"/>
              </a:rPr>
              <a:t>：创建一个新的进程，其被调用一次却返回两次。</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所谓调用一次，是指调用时是在父进程中进行的，而返回时在父子进程中各返回一次，在父进程中返回值为子进程的</a:t>
            </a:r>
            <a:r>
              <a:rPr lang="en-US" altLang="zh-CN" sz="2000" dirty="0">
                <a:solidFill>
                  <a:schemeClr val="tx1"/>
                </a:solidFill>
                <a:latin typeface="Calibri" panose="020F0502020204030204" charset="0"/>
                <a:cs typeface="Calibri" panose="020F0502020204030204" charset="0"/>
                <a:sym typeface="+mn-ea"/>
              </a:rPr>
              <a:t>PID</a:t>
            </a:r>
            <a:r>
              <a:rPr lang="zh-CN" altLang="en-US" sz="2000" dirty="0">
                <a:solidFill>
                  <a:schemeClr val="tx1"/>
                </a:solidFill>
                <a:latin typeface="Calibri" panose="020F0502020204030204" charset="0"/>
                <a:cs typeface="Calibri" panose="020F0502020204030204" charset="0"/>
                <a:sym typeface="+mn-ea"/>
              </a:rPr>
              <a:t>，在子进程中返回值为</a:t>
            </a:r>
            <a:r>
              <a:rPr lang="en-US" altLang="zh-CN" sz="2000" dirty="0">
                <a:solidFill>
                  <a:schemeClr val="tx1"/>
                </a:solidFill>
                <a:latin typeface="Calibri" panose="020F0502020204030204" charset="0"/>
                <a:cs typeface="Calibri" panose="020F0502020204030204" charset="0"/>
                <a:sym typeface="+mn-ea"/>
              </a:rPr>
              <a:t>0</a:t>
            </a:r>
            <a:r>
              <a:rPr lang="zh-CN" altLang="en-US" sz="2000" dirty="0">
                <a:solidFill>
                  <a:schemeClr val="tx1"/>
                </a:solidFill>
                <a:latin typeface="Calibri" panose="020F0502020204030204" charset="0"/>
                <a:cs typeface="Calibri" panose="020F0502020204030204" charset="0"/>
                <a:sym typeface="+mn-ea"/>
              </a:rPr>
              <a:t>（可以由此区分父子进程）</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需要注意到子进程得到父进程用户级虚拟地址空间完全相同的一份副本，因此一些输入输出缓冲区都会被保留，此外二者打开的文件也会共享。但二者的虚拟地址空间是独立的，也就是说一个进程后续的内存操作不会影响另一个进程。（但是对同一个文件的操作是会有影响的）</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此外，二者是并发执行的，也就是说你不能假定二者指令执行的先后顺序。</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我们可以画进程图来理解进程的执行过程，值得说明的是进程图中的箭头只表示指令执行的先后顺序而不表示数据的返回之类的含义。</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endParaRPr lang="zh-CN" altLang="en-US" sz="2000" dirty="0">
              <a:solidFill>
                <a:schemeClr val="tx1"/>
              </a:solidFill>
              <a:latin typeface="Calibri" panose="020F0502020204030204" charset="0"/>
              <a:cs typeface="Calibri" panose="020F050202020403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en-US" altLang="zh-CN" sz="2000" b="1" dirty="0">
                <a:solidFill>
                  <a:srgbClr val="4A707F"/>
                </a:solidFill>
                <a:latin typeface="Calibri Light" panose="020F0302020204030204" pitchFamily="34" charset="0"/>
                <a:sym typeface="+mn-ea"/>
              </a:rPr>
              <a:t>Point5</a:t>
            </a:r>
            <a:r>
              <a:rPr lang="zh-CN" altLang="en-US" sz="2000" b="1" dirty="0">
                <a:solidFill>
                  <a:srgbClr val="4A707F"/>
                </a:solidFill>
                <a:latin typeface="Calibri Light" panose="020F0302020204030204" pitchFamily="34" charset="0"/>
                <a:sym typeface="+mn-ea"/>
              </a:rPr>
              <a:t>：回收子进程</a:t>
            </a:r>
            <a:endParaRPr lang="en-US" altLang="zh-CN"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2976880"/>
          </a:xfrm>
          <a:prstGeom prst="rect">
            <a:avLst/>
          </a:prstGeom>
          <a:noFill/>
        </p:spPr>
        <p:txBody>
          <a:bodyPr wrap="square" rtlCol="0">
            <a:spAutoFit/>
          </a:bodyPr>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一个进程由于某种原因终止时，其需要被其父进程回收，一个终止了而未被回收的进程称为僵尸进城。</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如果一个进程的父进程终止了，内核会安排</a:t>
            </a:r>
            <a:r>
              <a:rPr lang="en-US" altLang="zh-CN" sz="2000" dirty="0">
                <a:solidFill>
                  <a:schemeClr val="tx1"/>
                </a:solidFill>
                <a:latin typeface="Calibri" panose="020F0502020204030204" charset="0"/>
                <a:cs typeface="Calibri" panose="020F0502020204030204" charset="0"/>
                <a:sym typeface="+mn-ea"/>
              </a:rPr>
              <a:t>init</a:t>
            </a:r>
            <a:r>
              <a:rPr lang="zh-CN" altLang="en-US" sz="2000" dirty="0">
                <a:solidFill>
                  <a:schemeClr val="tx1"/>
                </a:solidFill>
                <a:latin typeface="Calibri" panose="020F0502020204030204" charset="0"/>
                <a:cs typeface="Calibri" panose="020F0502020204030204" charset="0"/>
                <a:sym typeface="+mn-ea"/>
              </a:rPr>
              <a:t>进程作为其养父，其</a:t>
            </a:r>
            <a:r>
              <a:rPr lang="en-US" altLang="zh-CN" sz="2000" dirty="0">
                <a:solidFill>
                  <a:schemeClr val="tx1"/>
                </a:solidFill>
                <a:latin typeface="Calibri" panose="020F0502020204030204" charset="0"/>
                <a:cs typeface="Calibri" panose="020F0502020204030204" charset="0"/>
                <a:sym typeface="+mn-ea"/>
              </a:rPr>
              <a:t>PID</a:t>
            </a:r>
            <a:r>
              <a:rPr lang="zh-CN" altLang="en-US" sz="2000" dirty="0">
                <a:solidFill>
                  <a:schemeClr val="tx1"/>
                </a:solidFill>
                <a:latin typeface="Calibri" panose="020F0502020204030204" charset="0"/>
                <a:cs typeface="Calibri" panose="020F0502020204030204" charset="0"/>
                <a:sym typeface="+mn-ea"/>
              </a:rPr>
              <a:t>为</a:t>
            </a:r>
            <a:r>
              <a:rPr lang="en-US" altLang="zh-CN" sz="2000" dirty="0">
                <a:solidFill>
                  <a:schemeClr val="tx1"/>
                </a:solidFill>
                <a:latin typeface="Calibri" panose="020F0502020204030204" charset="0"/>
                <a:cs typeface="Calibri" panose="020F0502020204030204" charset="0"/>
                <a:sym typeface="+mn-ea"/>
              </a:rPr>
              <a:t>1</a:t>
            </a:r>
            <a:r>
              <a:rPr lang="zh-CN" altLang="en-US" sz="2000" dirty="0">
                <a:solidFill>
                  <a:schemeClr val="tx1"/>
                </a:solidFill>
                <a:latin typeface="Calibri" panose="020F0502020204030204" charset="0"/>
                <a:cs typeface="Calibri" panose="020F0502020204030204" charset="0"/>
                <a:sym typeface="+mn-ea"/>
              </a:rPr>
              <a:t>，系统启动时由内核创建，不会终止，是所有进程的祖先。</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长时间运行的服务器总是应当回收其僵尸子进程，因为它们消耗内存资源。</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可以使用</a:t>
            </a:r>
            <a:r>
              <a:rPr lang="en-US" altLang="zh-CN" sz="2000" dirty="0">
                <a:solidFill>
                  <a:schemeClr val="tx1"/>
                </a:solidFill>
                <a:latin typeface="Calibri" panose="020F0502020204030204" charset="0"/>
                <a:cs typeface="Calibri" panose="020F0502020204030204" charset="0"/>
                <a:sym typeface="+mn-ea"/>
              </a:rPr>
              <a:t>waitpid</a:t>
            </a:r>
            <a:r>
              <a:rPr lang="zh-CN" altLang="en-US" sz="2000" dirty="0">
                <a:solidFill>
                  <a:schemeClr val="tx1"/>
                </a:solidFill>
                <a:latin typeface="Calibri" panose="020F0502020204030204" charset="0"/>
                <a:cs typeface="Calibri" panose="020F0502020204030204" charset="0"/>
                <a:sym typeface="+mn-ea"/>
              </a:rPr>
              <a:t>函数来等待其子进程终止或停止，这里的参数教材上有详细的说明，不做展开，需要注意的是参数描述中的</a:t>
            </a:r>
            <a:r>
              <a:rPr lang="en-US" altLang="zh-CN" sz="2000" dirty="0">
                <a:solidFill>
                  <a:schemeClr val="tx1"/>
                </a:solidFill>
                <a:latin typeface="Calibri" panose="020F0502020204030204" charset="0"/>
                <a:cs typeface="Calibri" panose="020F0502020204030204" charset="0"/>
                <a:sym typeface="+mn-ea"/>
              </a:rPr>
              <a:t>“</a:t>
            </a:r>
            <a:r>
              <a:rPr lang="zh-CN" altLang="en-US" sz="2000" dirty="0">
                <a:solidFill>
                  <a:schemeClr val="tx1"/>
                </a:solidFill>
                <a:latin typeface="Calibri" panose="020F0502020204030204" charset="0"/>
                <a:cs typeface="Calibri" panose="020F0502020204030204" charset="0"/>
                <a:sym typeface="+mn-ea"/>
              </a:rPr>
              <a:t>默认的行为是</a:t>
            </a:r>
            <a:r>
              <a:rPr lang="en-US" altLang="zh-CN" sz="2000" dirty="0">
                <a:solidFill>
                  <a:schemeClr val="tx1"/>
                </a:solidFill>
                <a:latin typeface="Calibri" panose="020F0502020204030204" charset="0"/>
                <a:cs typeface="Calibri" panose="020F0502020204030204" charset="0"/>
                <a:sym typeface="+mn-ea"/>
              </a:rPr>
              <a:t>....”</a:t>
            </a:r>
            <a:r>
              <a:rPr lang="zh-CN" altLang="en-US" sz="2000" dirty="0">
                <a:solidFill>
                  <a:schemeClr val="tx1"/>
                </a:solidFill>
                <a:latin typeface="Calibri" panose="020F0502020204030204" charset="0"/>
                <a:cs typeface="Calibri" panose="020F0502020204030204" charset="0"/>
                <a:sym typeface="+mn-ea"/>
              </a:rPr>
              <a:t>指不使用这个选项时函数的默认行为。</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程序不会按照确定的顺序回收子进程，所以我们不能对子进程被回收的顺序做任何假设。</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endParaRPr lang="zh-CN" altLang="en-US" sz="2000" dirty="0">
              <a:solidFill>
                <a:schemeClr val="tx1"/>
              </a:solidFill>
              <a:latin typeface="Calibri" panose="020F0502020204030204" charset="0"/>
              <a:cs typeface="Calibri" panose="020F0502020204030204" charset="0"/>
              <a:sym typeface="+mn-ea"/>
            </a:endParaRPr>
          </a:p>
        </p:txBody>
      </p:sp>
      <p:pic>
        <p:nvPicPr>
          <p:cNvPr id="4" name="图片 3"/>
          <p:cNvPicPr/>
          <p:nvPr/>
        </p:nvPicPr>
        <p:blipFill>
          <a:blip r:embed="rId2"/>
          <a:stretch>
            <a:fillRect/>
          </a:stretch>
        </p:blipFill>
        <p:spPr>
          <a:xfrm>
            <a:off x="241300" y="3426460"/>
            <a:ext cx="5976620" cy="3259455"/>
          </a:xfrm>
          <a:prstGeom prst="rect">
            <a:avLst/>
          </a:prstGeom>
          <a:noFill/>
          <a:ln w="9525">
            <a:noFill/>
          </a:ln>
        </p:spPr>
      </p:pic>
      <p:cxnSp>
        <p:nvCxnSpPr>
          <p:cNvPr id="9" name="直接箭头连接符 8"/>
          <p:cNvCxnSpPr/>
          <p:nvPr/>
        </p:nvCxnSpPr>
        <p:spPr>
          <a:xfrm>
            <a:off x="3049905" y="3701415"/>
            <a:ext cx="1490345" cy="530225"/>
          </a:xfrm>
          <a:prstGeom prst="straightConnector1">
            <a:avLst/>
          </a:prstGeom>
          <a:ln w="63500" cmpd="sng">
            <a:solidFill>
              <a:srgbClr val="C00000"/>
            </a:solidFill>
            <a:prstDash val="solid"/>
            <a:tailEnd type="arrow" w="med" len="med"/>
          </a:ln>
        </p:spPr>
        <p:style>
          <a:lnRef idx="3">
            <a:schemeClr val="accent6"/>
          </a:lnRef>
          <a:fillRef idx="0">
            <a:schemeClr val="accent6"/>
          </a:fillRef>
          <a:effectRef idx="2">
            <a:schemeClr val="accent6"/>
          </a:effectRef>
          <a:fontRef idx="minor">
            <a:schemeClr val="tx1"/>
          </a:fontRef>
        </p:style>
      </p:cxnSp>
      <p:sp>
        <p:nvSpPr>
          <p:cNvPr id="10" name="文本框 9"/>
          <p:cNvSpPr txBox="1"/>
          <p:nvPr/>
        </p:nvSpPr>
        <p:spPr>
          <a:xfrm>
            <a:off x="4540250" y="4069080"/>
            <a:ext cx="2004695" cy="1753235"/>
          </a:xfrm>
          <a:prstGeom prst="rect">
            <a:avLst/>
          </a:prstGeom>
          <a:noFill/>
        </p:spPr>
        <p:txBody>
          <a:bodyPr wrap="square" rtlCol="0">
            <a:spAutoFit/>
          </a:bodyPr>
          <a:p>
            <a:r>
              <a:rPr lang="zh-CN" altLang="en-US" b="1">
                <a:solidFill>
                  <a:srgbClr val="FF0000"/>
                </a:solidFill>
                <a:latin typeface="华文楷体" panose="02010600040101010101" charset="-122"/>
                <a:ea typeface="华文楷体" panose="02010600040101010101" charset="-122"/>
              </a:rPr>
              <a:t>该程序的输出序列包括父进程和子进程的所有输出，而不是单独讨论父进程和子进程各自的输出</a:t>
            </a:r>
            <a:endParaRPr lang="zh-CN" altLang="en-US" b="1">
              <a:solidFill>
                <a:srgbClr val="FF0000"/>
              </a:solidFill>
              <a:latin typeface="华文楷体" panose="02010600040101010101" charset="-122"/>
              <a:ea typeface="华文楷体" panose="02010600040101010101" charset="-122"/>
            </a:endParaRPr>
          </a:p>
        </p:txBody>
      </p:sp>
      <p:pic>
        <p:nvPicPr>
          <p:cNvPr id="114" name="图片 113"/>
          <p:cNvPicPr/>
          <p:nvPr/>
        </p:nvPicPr>
        <p:blipFill>
          <a:blip r:embed="rId3"/>
          <a:stretch>
            <a:fillRect/>
          </a:stretch>
        </p:blipFill>
        <p:spPr>
          <a:xfrm>
            <a:off x="6813550" y="3484245"/>
            <a:ext cx="3596640" cy="1594485"/>
          </a:xfrm>
          <a:prstGeom prst="rect">
            <a:avLst/>
          </a:prstGeom>
          <a:noFill/>
          <a:ln w="9525">
            <a:noFill/>
          </a:ln>
        </p:spPr>
      </p:pic>
      <p:cxnSp>
        <p:nvCxnSpPr>
          <p:cNvPr id="7" name="直接箭头连接符 6"/>
          <p:cNvCxnSpPr/>
          <p:nvPr/>
        </p:nvCxnSpPr>
        <p:spPr>
          <a:xfrm flipH="1">
            <a:off x="8880475" y="3992880"/>
            <a:ext cx="236220" cy="1154430"/>
          </a:xfrm>
          <a:prstGeom prst="straightConnector1">
            <a:avLst/>
          </a:prstGeom>
          <a:ln w="63500" cmpd="sng">
            <a:solidFill>
              <a:srgbClr val="C00000"/>
            </a:solidFill>
            <a:prstDash val="solid"/>
            <a:tailEnd type="arrow" w="med" len="med"/>
          </a:ln>
        </p:spPr>
        <p:style>
          <a:lnRef idx="3">
            <a:schemeClr val="accent6"/>
          </a:lnRef>
          <a:fillRef idx="0">
            <a:schemeClr val="accent6"/>
          </a:fillRef>
          <a:effectRef idx="2">
            <a:schemeClr val="accent6"/>
          </a:effectRef>
          <a:fontRef idx="minor">
            <a:schemeClr val="tx1"/>
          </a:fontRef>
        </p:style>
      </p:cxnSp>
      <p:sp>
        <p:nvSpPr>
          <p:cNvPr id="6" name="文本框 5"/>
          <p:cNvSpPr txBox="1"/>
          <p:nvPr/>
        </p:nvSpPr>
        <p:spPr>
          <a:xfrm>
            <a:off x="6699885" y="5147310"/>
            <a:ext cx="4425950" cy="1322070"/>
          </a:xfrm>
          <a:prstGeom prst="rect">
            <a:avLst/>
          </a:prstGeom>
          <a:noFill/>
        </p:spPr>
        <p:txBody>
          <a:bodyPr wrap="square" rtlCol="0">
            <a:spAutoFit/>
          </a:bodyPr>
          <a:p>
            <a:r>
              <a:rPr lang="zh-CN" altLang="en-US" sz="2000" b="1">
                <a:solidFill>
                  <a:srgbClr val="FF0000"/>
                </a:solidFill>
                <a:latin typeface="华文楷体" panose="02010600040101010101" charset="-122"/>
                <a:ea typeface="华文楷体" panose="02010600040101010101" charset="-122"/>
                <a:cs typeface="华文楷体" panose="02010600040101010101" charset="-122"/>
              </a:rPr>
              <a:t>这个箭头的含义并不是在执行完子进程后需要</a:t>
            </a:r>
            <a:r>
              <a:rPr lang="en-US" altLang="zh-CN" sz="2000" b="1">
                <a:solidFill>
                  <a:srgbClr val="FF0000"/>
                </a:solidFill>
                <a:latin typeface="华文楷体" panose="02010600040101010101" charset="-122"/>
                <a:ea typeface="华文楷体" panose="02010600040101010101" charset="-122"/>
                <a:cs typeface="华文楷体" panose="02010600040101010101" charset="-122"/>
              </a:rPr>
              <a:t>“</a:t>
            </a:r>
            <a:r>
              <a:rPr lang="zh-CN" altLang="en-US" sz="2000" b="1">
                <a:solidFill>
                  <a:srgbClr val="FF0000"/>
                </a:solidFill>
                <a:latin typeface="华文楷体" panose="02010600040101010101" charset="-122"/>
                <a:ea typeface="华文楷体" panose="02010600040101010101" charset="-122"/>
                <a:cs typeface="华文楷体" panose="02010600040101010101" charset="-122"/>
              </a:rPr>
              <a:t>返回</a:t>
            </a:r>
            <a:r>
              <a:rPr lang="en-US" altLang="zh-CN" sz="2000" b="1">
                <a:solidFill>
                  <a:srgbClr val="FF0000"/>
                </a:solidFill>
                <a:latin typeface="华文楷体" panose="02010600040101010101" charset="-122"/>
                <a:ea typeface="华文楷体" panose="02010600040101010101" charset="-122"/>
                <a:cs typeface="华文楷体" panose="02010600040101010101" charset="-122"/>
              </a:rPr>
              <a:t>”</a:t>
            </a:r>
            <a:r>
              <a:rPr lang="zh-CN" altLang="en-US" sz="2000" b="1">
                <a:solidFill>
                  <a:srgbClr val="FF0000"/>
                </a:solidFill>
                <a:latin typeface="华文楷体" panose="02010600040101010101" charset="-122"/>
                <a:ea typeface="华文楷体" panose="02010600040101010101" charset="-122"/>
                <a:cs typeface="华文楷体" panose="02010600040101010101" charset="-122"/>
              </a:rPr>
              <a:t>父进程，而是父进程的</a:t>
            </a:r>
            <a:r>
              <a:rPr lang="en-US" altLang="zh-CN" sz="2000" b="1">
                <a:solidFill>
                  <a:srgbClr val="FF0000"/>
                </a:solidFill>
                <a:latin typeface="华文楷体" panose="02010600040101010101" charset="-122"/>
                <a:ea typeface="华文楷体" panose="02010600040101010101" charset="-122"/>
                <a:cs typeface="华文楷体" panose="02010600040101010101" charset="-122"/>
              </a:rPr>
              <a:t>waitpid</a:t>
            </a:r>
            <a:r>
              <a:rPr lang="zh-CN" altLang="en-US" sz="2000" b="1">
                <a:solidFill>
                  <a:srgbClr val="FF0000"/>
                </a:solidFill>
                <a:latin typeface="华文楷体" panose="02010600040101010101" charset="-122"/>
                <a:ea typeface="华文楷体" panose="02010600040101010101" charset="-122"/>
                <a:cs typeface="华文楷体" panose="02010600040101010101" charset="-122"/>
              </a:rPr>
              <a:t>函数需要等待这个子进程执行完，这实际上是一个拓扑结构</a:t>
            </a:r>
            <a:endParaRPr lang="zh-CN" altLang="en-US" sz="2000" b="1">
              <a:solidFill>
                <a:srgbClr val="FF0000"/>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to="" calcmode="lin" valueType="num">
                                      <p:cBhvr>
                                        <p:cTn id="17" dur="1" fill="hold"/>
                                        <p:tgtEl>
                                          <p:spTgt spid="9"/>
                                        </p:tgtEl>
                                      </p:cBhvr>
                                    </p:anim>
                                  </p:childTnLst>
                                </p:cTn>
                              </p:par>
                            </p:childTnLst>
                          </p:cTn>
                        </p:par>
                      </p:childTnLst>
                    </p:cTn>
                  </p:par>
                  <p:par>
                    <p:cTn id="18" fill="hold">
                      <p:stCondLst>
                        <p:cond delay="indefinite"/>
                      </p:stCondLst>
                      <p:childTnLst>
                        <p:par>
                          <p:cTn id="19" fill="hold">
                            <p:stCondLst>
                              <p:cond delay="0"/>
                            </p:stCondLst>
                            <p:childTnLst>
                              <p:par>
                                <p:cTn id="20" presetID="27" presetClass="entr" presetSubtype="0" fill="hold" grpId="0" nodeType="clickEffect">
                                  <p:stCondLst>
                                    <p:cond delay="0"/>
                                  </p:stCondLst>
                                  <p:iterate type="lt">
                                    <p:tmPct val="50000"/>
                                  </p:iterate>
                                  <p:childTnLst>
                                    <p:set>
                                      <p:cBhvr>
                                        <p:cTn id="21" dur="1" fill="hold">
                                          <p:stCondLst>
                                            <p:cond delay="0"/>
                                          </p:stCondLst>
                                        </p:cTn>
                                        <p:tgtEl>
                                          <p:spTgt spid="10"/>
                                        </p:tgtEl>
                                        <p:attrNameLst>
                                          <p:attrName>style.visibility</p:attrName>
                                        </p:attrNameLst>
                                      </p:cBhvr>
                                      <p:to>
                                        <p:strVal val="visible"/>
                                      </p:to>
                                    </p:set>
                                    <p:anim calcmode="discrete" valueType="clr">
                                      <p:cBhvr override="childStyle">
                                        <p:cTn id="22" dur="8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10"/>
                                        </p:tgtEl>
                                        <p:attrNameLst>
                                          <p:attrName>fillcolor</p:attrName>
                                        </p:attrNameLst>
                                      </p:cBhvr>
                                      <p:tavLst>
                                        <p:tav tm="0">
                                          <p:val>
                                            <p:clrVal>
                                              <a:schemeClr val="accent2"/>
                                            </p:clrVal>
                                          </p:val>
                                        </p:tav>
                                        <p:tav tm="50000">
                                          <p:val>
                                            <p:clrVal>
                                              <a:schemeClr val="hlink"/>
                                            </p:clrVal>
                                          </p:val>
                                        </p:tav>
                                      </p:tavLst>
                                    </p:anim>
                                    <p:set>
                                      <p:cBhvr>
                                        <p:cTn id="24" dur="80"/>
                                        <p:tgtEl>
                                          <p:spTgt spid="10"/>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24" presetClass="entr" presetSubtype="0" fill="hold" nodeType="clickEffect">
                                  <p:stCondLst>
                                    <p:cond delay="0"/>
                                  </p:stCondLst>
                                  <p:childTnLst>
                                    <p:set>
                                      <p:cBhvr>
                                        <p:cTn id="28" dur="1" fill="hold">
                                          <p:stCondLst>
                                            <p:cond delay="0"/>
                                          </p:stCondLst>
                                        </p:cTn>
                                        <p:tgtEl>
                                          <p:spTgt spid="114"/>
                                        </p:tgtEl>
                                        <p:attrNameLst>
                                          <p:attrName>style.visibility</p:attrName>
                                        </p:attrNameLst>
                                      </p:cBhvr>
                                      <p:to>
                                        <p:strVal val="visible"/>
                                      </p:to>
                                    </p:set>
                                    <p:anim to="" calcmode="lin" valueType="num">
                                      <p:cBhvr>
                                        <p:cTn id="29" dur="1" fill="hold"/>
                                        <p:tgtEl>
                                          <p:spTgt spid="114"/>
                                        </p:tgtEl>
                                      </p:cBhvr>
                                    </p:anim>
                                  </p:childTnLst>
                                </p:cTn>
                              </p:par>
                            </p:childTnLst>
                          </p:cTn>
                        </p:par>
                      </p:childTnLst>
                    </p:cTn>
                  </p:par>
                  <p:par>
                    <p:cTn id="30" fill="hold">
                      <p:stCondLst>
                        <p:cond delay="indefinite"/>
                      </p:stCondLst>
                      <p:childTnLst>
                        <p:par>
                          <p:cTn id="31" fill="hold">
                            <p:stCondLst>
                              <p:cond delay="0"/>
                            </p:stCondLst>
                            <p:childTnLst>
                              <p:par>
                                <p:cTn id="32" presetID="24"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 to="" calcmode="lin" valueType="num">
                                      <p:cBhvr>
                                        <p:cTn id="34" dur="1" fill="hold"/>
                                        <p:tgtEl>
                                          <p:spTgt spid="7"/>
                                        </p:tgtEl>
                                      </p:cBhvr>
                                    </p:anim>
                                  </p:childTnLst>
                                </p:cTn>
                              </p:par>
                            </p:childTnLst>
                          </p:cTn>
                        </p:par>
                      </p:childTnLst>
                    </p:cTn>
                  </p:par>
                  <p:par>
                    <p:cTn id="35" fill="hold">
                      <p:stCondLst>
                        <p:cond delay="indefinite"/>
                      </p:stCondLst>
                      <p:childTnLst>
                        <p:par>
                          <p:cTn id="36" fill="hold">
                            <p:stCondLst>
                              <p:cond delay="0"/>
                            </p:stCondLst>
                            <p:childTnLst>
                              <p:par>
                                <p:cTn id="37" presetID="27" presetClass="entr" presetSubtype="0" fill="hold" grpId="0" nodeType="clickEffect">
                                  <p:stCondLst>
                                    <p:cond delay="0"/>
                                  </p:stCondLst>
                                  <p:iterate type="lt">
                                    <p:tmPct val="50000"/>
                                  </p:iterate>
                                  <p:childTnLst>
                                    <p:set>
                                      <p:cBhvr>
                                        <p:cTn id="38" dur="1" fill="hold">
                                          <p:stCondLst>
                                            <p:cond delay="0"/>
                                          </p:stCondLst>
                                        </p:cTn>
                                        <p:tgtEl>
                                          <p:spTgt spid="6"/>
                                        </p:tgtEl>
                                        <p:attrNameLst>
                                          <p:attrName>style.visibility</p:attrName>
                                        </p:attrNameLst>
                                      </p:cBhvr>
                                      <p:to>
                                        <p:strVal val="visible"/>
                                      </p:to>
                                    </p:set>
                                    <p:anim calcmode="discrete" valueType="clr">
                                      <p:cBhvr override="childStyle">
                                        <p:cTn id="39"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40" dur="80"/>
                                        <p:tgtEl>
                                          <p:spTgt spid="6"/>
                                        </p:tgtEl>
                                        <p:attrNameLst>
                                          <p:attrName>fillcolor</p:attrName>
                                        </p:attrNameLst>
                                      </p:cBhvr>
                                      <p:tavLst>
                                        <p:tav tm="0">
                                          <p:val>
                                            <p:clrVal>
                                              <a:schemeClr val="accent2"/>
                                            </p:clrVal>
                                          </p:val>
                                        </p:tav>
                                        <p:tav tm="50000">
                                          <p:val>
                                            <p:clrVal>
                                              <a:schemeClr val="hlink"/>
                                            </p:clrVal>
                                          </p:val>
                                        </p:tav>
                                      </p:tavLst>
                                    </p:anim>
                                    <p:set>
                                      <p:cBhvr>
                                        <p:cTn id="41"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6" grpId="0"/>
      <p:bldP spid="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3495040" cy="398780"/>
          </a:xfrm>
          <a:prstGeom prst="rect">
            <a:avLst/>
          </a:prstGeom>
          <a:noFill/>
        </p:spPr>
        <p:txBody>
          <a:bodyPr wrap="square" rtlCol="0">
            <a:spAutoFit/>
          </a:bodyPr>
          <a:p>
            <a:pPr algn="ctr"/>
            <a:r>
              <a:rPr lang="en-US" altLang="zh-CN" sz="2000" b="1" dirty="0">
                <a:solidFill>
                  <a:srgbClr val="4A707F"/>
                </a:solidFill>
                <a:latin typeface="Calibri Light" panose="020F0302020204030204" pitchFamily="34" charset="0"/>
                <a:sym typeface="+mn-ea"/>
              </a:rPr>
              <a:t>Point6</a:t>
            </a:r>
            <a:r>
              <a:rPr lang="zh-CN" altLang="en-US" sz="2000" b="1" dirty="0">
                <a:solidFill>
                  <a:srgbClr val="4A707F"/>
                </a:solidFill>
                <a:latin typeface="Calibri Light" panose="020F0302020204030204" pitchFamily="34" charset="0"/>
                <a:sym typeface="+mn-ea"/>
              </a:rPr>
              <a:t>：</a:t>
            </a:r>
            <a:r>
              <a:rPr lang="en-US" altLang="zh-CN" sz="2000" b="1" dirty="0">
                <a:solidFill>
                  <a:srgbClr val="4A707F"/>
                </a:solidFill>
                <a:latin typeface="Calibri Light" panose="020F0302020204030204" pitchFamily="34" charset="0"/>
                <a:sym typeface="+mn-ea"/>
              </a:rPr>
              <a:t>sleep,</a:t>
            </a:r>
            <a:r>
              <a:rPr lang="zh-CN" altLang="en-US" sz="2000" b="1" dirty="0">
                <a:solidFill>
                  <a:srgbClr val="4A707F"/>
                </a:solidFill>
                <a:latin typeface="Calibri Light" panose="020F0302020204030204" pitchFamily="34" charset="0"/>
                <a:sym typeface="+mn-ea"/>
              </a:rPr>
              <a:t>加载和执行程序</a:t>
            </a:r>
            <a:endParaRPr lang="en-US" altLang="zh-CN"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2335530"/>
          </a:xfrm>
          <a:prstGeom prst="rect">
            <a:avLst/>
          </a:prstGeom>
          <a:noFill/>
        </p:spPr>
        <p:txBody>
          <a:bodyPr wrap="square" rtlCol="0">
            <a:spAutoFit/>
          </a:bodyPr>
          <a:p>
            <a:pPr fontAlgn="auto">
              <a:lnSpc>
                <a:spcPts val="2500"/>
              </a:lnSpc>
            </a:pPr>
            <a:r>
              <a:rPr lang="zh-CN" sz="2000" dirty="0">
                <a:solidFill>
                  <a:schemeClr val="tx1"/>
                </a:solidFill>
                <a:latin typeface="Calibri" panose="020F0502020204030204" charset="0"/>
                <a:cs typeface="Calibri" panose="020F0502020204030204" charset="0"/>
                <a:sym typeface="+mn-ea"/>
              </a:rPr>
              <a:t>请大家注意一个事实</a:t>
            </a:r>
            <a:r>
              <a:rPr lang="en-US" altLang="zh-CN" sz="2000" dirty="0">
                <a:solidFill>
                  <a:schemeClr val="tx1"/>
                </a:solidFill>
                <a:latin typeface="Calibri" panose="020F0502020204030204" charset="0"/>
                <a:cs typeface="Calibri" panose="020F0502020204030204" charset="0"/>
                <a:sym typeface="+mn-ea"/>
              </a:rPr>
              <a:t>——sleep</a:t>
            </a:r>
            <a:r>
              <a:rPr lang="zh-CN" altLang="en-US" sz="2000" dirty="0">
                <a:solidFill>
                  <a:schemeClr val="tx1"/>
                </a:solidFill>
                <a:latin typeface="Calibri" panose="020F0502020204030204" charset="0"/>
                <a:cs typeface="Calibri" panose="020F0502020204030204" charset="0"/>
                <a:sym typeface="+mn-ea"/>
              </a:rPr>
              <a:t>函数的参数是以秒为单位的</a:t>
            </a:r>
            <a:r>
              <a:rPr lang="en-US" altLang="zh-CN" sz="2000" dirty="0">
                <a:solidFill>
                  <a:schemeClr val="tx1"/>
                </a:solidFill>
                <a:latin typeface="Calibri" panose="020F0502020204030204" charset="0"/>
                <a:cs typeface="Calibri" panose="020F0502020204030204" charset="0"/>
                <a:sym typeface="+mn-ea"/>
              </a:rPr>
              <a:t>int</a:t>
            </a:r>
            <a:r>
              <a:rPr lang="zh-CN" altLang="en-US" sz="2000" dirty="0">
                <a:solidFill>
                  <a:schemeClr val="tx1"/>
                </a:solidFill>
                <a:latin typeface="Calibri" panose="020F0502020204030204" charset="0"/>
                <a:cs typeface="Calibri" panose="020F0502020204030204" charset="0"/>
                <a:sym typeface="+mn-ea"/>
              </a:rPr>
              <a:t>，也就是说</a:t>
            </a:r>
            <a:r>
              <a:rPr lang="en-US" altLang="zh-CN" sz="2000" dirty="0">
                <a:solidFill>
                  <a:schemeClr val="tx1"/>
                </a:solidFill>
                <a:latin typeface="Calibri" panose="020F0502020204030204" charset="0"/>
                <a:cs typeface="Calibri" panose="020F0502020204030204" charset="0"/>
                <a:sym typeface="+mn-ea"/>
              </a:rPr>
              <a:t>sleep(0.5)</a:t>
            </a:r>
            <a:r>
              <a:rPr lang="zh-CN" altLang="en-US" sz="2000" dirty="0">
                <a:solidFill>
                  <a:schemeClr val="tx1"/>
                </a:solidFill>
                <a:latin typeface="Calibri" panose="020F0502020204030204" charset="0"/>
                <a:cs typeface="Calibri" panose="020F0502020204030204" charset="0"/>
                <a:sym typeface="+mn-ea"/>
              </a:rPr>
              <a:t>基本等于</a:t>
            </a:r>
            <a:r>
              <a:rPr lang="en-US" altLang="zh-CN" sz="2000" dirty="0">
                <a:solidFill>
                  <a:schemeClr val="tx1"/>
                </a:solidFill>
                <a:latin typeface="Calibri" panose="020F0502020204030204" charset="0"/>
                <a:cs typeface="Calibri" panose="020F0502020204030204" charset="0"/>
                <a:sym typeface="+mn-ea"/>
              </a:rPr>
              <a:t>sleep(0)</a:t>
            </a:r>
            <a:r>
              <a:rPr lang="zh-CN" altLang="en-US" sz="2000" dirty="0">
                <a:solidFill>
                  <a:schemeClr val="tx1"/>
                </a:solidFill>
                <a:latin typeface="Calibri" panose="020F0502020204030204" charset="0"/>
                <a:cs typeface="Calibri" panose="020F0502020204030204" charset="0"/>
                <a:sym typeface="+mn-ea"/>
              </a:rPr>
              <a:t>，如果想</a:t>
            </a:r>
            <a:r>
              <a:rPr lang="en-US" altLang="zh-CN" sz="2000" dirty="0">
                <a:solidFill>
                  <a:schemeClr val="tx1"/>
                </a:solidFill>
                <a:latin typeface="Calibri" panose="020F0502020204030204" charset="0"/>
                <a:cs typeface="Calibri" panose="020F0502020204030204" charset="0"/>
                <a:sym typeface="+mn-ea"/>
              </a:rPr>
              <a:t>sleep</a:t>
            </a:r>
            <a:r>
              <a:rPr lang="zh-CN" altLang="en-US" sz="2000" dirty="0">
                <a:solidFill>
                  <a:schemeClr val="tx1"/>
                </a:solidFill>
                <a:latin typeface="Calibri" panose="020F0502020204030204" charset="0"/>
                <a:cs typeface="Calibri" panose="020F0502020204030204" charset="0"/>
                <a:sym typeface="+mn-ea"/>
              </a:rPr>
              <a:t>更短的时间，请使用以微秒为单位的</a:t>
            </a:r>
            <a:r>
              <a:rPr lang="en-US" altLang="zh-CN" sz="2000" dirty="0">
                <a:solidFill>
                  <a:schemeClr val="tx1"/>
                </a:solidFill>
                <a:latin typeface="Calibri" panose="020F0502020204030204" charset="0"/>
                <a:cs typeface="Calibri" panose="020F0502020204030204" charset="0"/>
                <a:sym typeface="+mn-ea"/>
              </a:rPr>
              <a:t>usleep</a:t>
            </a:r>
            <a:r>
              <a:rPr lang="zh-CN" altLang="en-US" sz="2000" dirty="0">
                <a:solidFill>
                  <a:schemeClr val="tx1"/>
                </a:solidFill>
                <a:latin typeface="Calibri" panose="020F0502020204030204" charset="0"/>
                <a:cs typeface="Calibri" panose="020F0502020204030204" charset="0"/>
                <a:sym typeface="+mn-ea"/>
              </a:rPr>
              <a:t>，也就是如果你想</a:t>
            </a:r>
            <a:r>
              <a:rPr lang="en-US" altLang="zh-CN" sz="2000" dirty="0">
                <a:solidFill>
                  <a:schemeClr val="tx1"/>
                </a:solidFill>
                <a:latin typeface="Calibri" panose="020F0502020204030204" charset="0"/>
                <a:cs typeface="Calibri" panose="020F0502020204030204" charset="0"/>
                <a:sym typeface="+mn-ea"/>
              </a:rPr>
              <a:t>sleep0.1s</a:t>
            </a:r>
            <a:r>
              <a:rPr lang="zh-CN" altLang="en-US" sz="2000" dirty="0">
                <a:solidFill>
                  <a:schemeClr val="tx1"/>
                </a:solidFill>
                <a:latin typeface="Calibri" panose="020F0502020204030204" charset="0"/>
                <a:cs typeface="Calibri" panose="020F0502020204030204" charset="0"/>
                <a:sym typeface="+mn-ea"/>
              </a:rPr>
              <a:t>，那么你应该使用的是</a:t>
            </a:r>
            <a:r>
              <a:rPr lang="en-US" altLang="zh-CN" sz="2000" dirty="0">
                <a:solidFill>
                  <a:schemeClr val="tx1"/>
                </a:solidFill>
                <a:latin typeface="Calibri" panose="020F0502020204030204" charset="0"/>
                <a:cs typeface="Calibri" panose="020F0502020204030204" charset="0"/>
                <a:sym typeface="+mn-ea"/>
              </a:rPr>
              <a:t>usleep(100000)</a:t>
            </a:r>
            <a:r>
              <a:rPr lang="zh-CN" altLang="en-US" sz="2000" dirty="0">
                <a:solidFill>
                  <a:schemeClr val="tx1"/>
                </a:solidFill>
                <a:latin typeface="Calibri" panose="020F0502020204030204" charset="0"/>
                <a:cs typeface="Calibri" panose="020F0502020204030204" charset="0"/>
                <a:sym typeface="+mn-ea"/>
              </a:rPr>
              <a:t>而不是</a:t>
            </a:r>
            <a:r>
              <a:rPr lang="en-US" altLang="zh-CN" sz="2000" dirty="0">
                <a:solidFill>
                  <a:schemeClr val="tx1"/>
                </a:solidFill>
                <a:latin typeface="Calibri" panose="020F0502020204030204" charset="0"/>
                <a:cs typeface="Calibri" panose="020F0502020204030204" charset="0"/>
                <a:sym typeface="+mn-ea"/>
              </a:rPr>
              <a:t>sleep(0.1)</a:t>
            </a:r>
            <a:r>
              <a:rPr lang="zh-CN" altLang="en-US" sz="2000" dirty="0">
                <a:solidFill>
                  <a:schemeClr val="tx1"/>
                </a:solidFill>
                <a:latin typeface="Calibri" panose="020F0502020204030204" charset="0"/>
                <a:cs typeface="Calibri" panose="020F0502020204030204" charset="0"/>
                <a:sym typeface="+mn-ea"/>
              </a:rPr>
              <a:t>或者</a:t>
            </a:r>
            <a:r>
              <a:rPr lang="en-US" altLang="zh-CN" sz="2000" dirty="0">
                <a:solidFill>
                  <a:schemeClr val="tx1"/>
                </a:solidFill>
                <a:latin typeface="Calibri" panose="020F0502020204030204" charset="0"/>
                <a:cs typeface="Calibri" panose="020F0502020204030204" charset="0"/>
                <a:sym typeface="+mn-ea"/>
              </a:rPr>
              <a:t>usleep(100)</a:t>
            </a:r>
            <a:r>
              <a:rPr lang="zh-CN" altLang="en-US" sz="2000" dirty="0">
                <a:solidFill>
                  <a:schemeClr val="tx1"/>
                </a:solidFill>
                <a:latin typeface="Calibri" panose="020F0502020204030204" charset="0"/>
                <a:cs typeface="Calibri" panose="020F0502020204030204" charset="0"/>
                <a:sym typeface="+mn-ea"/>
              </a:rPr>
              <a:t>之类的</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关于加载和运行程序的细节可以参见教材，这里不做赘述，实际上是一种使用手册一类的内容。</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关于</a:t>
            </a:r>
            <a:r>
              <a:rPr lang="en-US" altLang="zh-CN" sz="2000" dirty="0">
                <a:solidFill>
                  <a:schemeClr val="tx1"/>
                </a:solidFill>
                <a:latin typeface="Calibri" panose="020F0502020204030204" charset="0"/>
                <a:cs typeface="Calibri" panose="020F0502020204030204" charset="0"/>
                <a:sym typeface="+mn-ea"/>
              </a:rPr>
              <a:t>shell</a:t>
            </a:r>
            <a:r>
              <a:rPr lang="zh-CN" altLang="en-US" sz="2000" dirty="0">
                <a:solidFill>
                  <a:schemeClr val="tx1"/>
                </a:solidFill>
                <a:latin typeface="Calibri" panose="020F0502020204030204" charset="0"/>
                <a:cs typeface="Calibri" panose="020F0502020204030204" charset="0"/>
                <a:sym typeface="+mn-ea"/>
              </a:rPr>
              <a:t>相关的内容大家直接阅读教材即可，目前的</a:t>
            </a:r>
            <a:r>
              <a:rPr lang="en-US" altLang="zh-CN" sz="2000" dirty="0">
                <a:solidFill>
                  <a:schemeClr val="tx1"/>
                </a:solidFill>
                <a:latin typeface="Calibri" panose="020F0502020204030204" charset="0"/>
                <a:cs typeface="Calibri" panose="020F0502020204030204" charset="0"/>
                <a:sym typeface="+mn-ea"/>
              </a:rPr>
              <a:t>shell</a:t>
            </a:r>
            <a:r>
              <a:rPr lang="zh-CN" altLang="en-US" sz="2000" dirty="0">
                <a:solidFill>
                  <a:schemeClr val="tx1"/>
                </a:solidFill>
                <a:latin typeface="Calibri" panose="020F0502020204030204" charset="0"/>
                <a:cs typeface="Calibri" panose="020F0502020204030204" charset="0"/>
                <a:sym typeface="+mn-ea"/>
              </a:rPr>
              <a:t>不能回收后台子进程</a:t>
            </a:r>
            <a:r>
              <a:rPr lang="en-US" altLang="zh-CN" sz="2000" dirty="0">
                <a:solidFill>
                  <a:schemeClr val="tx1"/>
                </a:solidFill>
                <a:latin typeface="Calibri" panose="020F0502020204030204" charset="0"/>
                <a:cs typeface="Calibri" panose="020F0502020204030204" charset="0"/>
                <a:sym typeface="+mn-ea"/>
              </a:rPr>
              <a:t>——</a:t>
            </a:r>
            <a:r>
              <a:rPr lang="zh-CN" altLang="en-US" sz="2000" dirty="0">
                <a:solidFill>
                  <a:schemeClr val="tx1"/>
                </a:solidFill>
                <a:latin typeface="Calibri" panose="020F0502020204030204" charset="0"/>
                <a:cs typeface="Calibri" panose="020F0502020204030204" charset="0"/>
                <a:sym typeface="+mn-ea"/>
              </a:rPr>
              <a:t>因为他无从得知这一点。</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endParaRPr lang="zh-CN" altLang="en-US" sz="2000" dirty="0">
              <a:solidFill>
                <a:schemeClr val="tx1"/>
              </a:solidFill>
              <a:latin typeface="Calibri" panose="020F0502020204030204" charset="0"/>
              <a:cs typeface="Calibri" panose="020F050202020403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en-US" altLang="zh-CN" sz="2000" b="1" dirty="0">
                <a:solidFill>
                  <a:srgbClr val="4A707F"/>
                </a:solidFill>
                <a:latin typeface="Calibri Light" panose="020F0302020204030204" pitchFamily="34" charset="0"/>
                <a:sym typeface="+mn-ea"/>
              </a:rPr>
              <a:t>Point7</a:t>
            </a:r>
            <a:r>
              <a:rPr lang="zh-CN" altLang="en-US" sz="2000" b="1" dirty="0">
                <a:solidFill>
                  <a:srgbClr val="4A707F"/>
                </a:solidFill>
                <a:latin typeface="Calibri Light" panose="020F0302020204030204" pitchFamily="34" charset="0"/>
                <a:sym typeface="+mn-ea"/>
              </a:rPr>
              <a:t>：信号与进程组</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541645"/>
          </a:xfrm>
          <a:prstGeom prst="rect">
            <a:avLst/>
          </a:prstGeom>
          <a:noFill/>
        </p:spPr>
        <p:txBody>
          <a:bodyPr wrap="square" rtlCol="0">
            <a:spAutoFit/>
          </a:bodyPr>
          <a:p>
            <a:pPr fontAlgn="auto">
              <a:lnSpc>
                <a:spcPts val="2500"/>
              </a:lnSpc>
            </a:pPr>
            <a:r>
              <a:rPr lang="zh-CN" sz="2000" dirty="0">
                <a:solidFill>
                  <a:schemeClr val="tx1"/>
                </a:solidFill>
                <a:latin typeface="Calibri" panose="020F0502020204030204" charset="0"/>
                <a:cs typeface="Calibri" panose="020F0502020204030204" charset="0"/>
                <a:sym typeface="+mn-ea"/>
              </a:rPr>
              <a:t>信号就是一条消息，通知进程系统中发生了某件事情。</a:t>
            </a:r>
            <a:endParaRPr lang="zh-CN" sz="2000" dirty="0">
              <a:solidFill>
                <a:schemeClr val="tx1"/>
              </a:solidFill>
              <a:latin typeface="Calibri" panose="020F0502020204030204" charset="0"/>
              <a:cs typeface="Calibri" panose="020F0502020204030204" charset="0"/>
              <a:sym typeface="+mn-ea"/>
            </a:endParaRPr>
          </a:p>
          <a:p>
            <a:pPr fontAlgn="auto">
              <a:lnSpc>
                <a:spcPts val="2500"/>
              </a:lnSpc>
            </a:pPr>
            <a:r>
              <a:rPr lang="zh-CN" sz="2000" dirty="0">
                <a:solidFill>
                  <a:schemeClr val="tx1"/>
                </a:solidFill>
                <a:latin typeface="Calibri" panose="020F0502020204030204" charset="0"/>
                <a:cs typeface="Calibri" panose="020F0502020204030204" charset="0"/>
                <a:sym typeface="+mn-ea"/>
              </a:rPr>
              <a:t>信号相关的术语包括发送信号、接收信号等，相关概念写在教材上。</a:t>
            </a:r>
            <a:endParaRPr lang="zh-CN" sz="2000" dirty="0">
              <a:solidFill>
                <a:schemeClr val="tx1"/>
              </a:solidFill>
              <a:latin typeface="Calibri" panose="020F0502020204030204" charset="0"/>
              <a:cs typeface="Calibri" panose="020F0502020204030204" charset="0"/>
              <a:sym typeface="+mn-ea"/>
            </a:endParaRPr>
          </a:p>
          <a:p>
            <a:pPr fontAlgn="auto">
              <a:lnSpc>
                <a:spcPts val="2500"/>
              </a:lnSpc>
            </a:pPr>
            <a:r>
              <a:rPr lang="zh-CN" sz="2000" dirty="0">
                <a:solidFill>
                  <a:schemeClr val="tx1"/>
                </a:solidFill>
                <a:latin typeface="Calibri" panose="020F0502020204030204" charset="0"/>
                <a:cs typeface="Calibri" panose="020F0502020204030204" charset="0"/>
                <a:sym typeface="+mn-ea"/>
              </a:rPr>
              <a:t>值得强调的是，待处理信号是一个发出而没有被接收的信号，一个进程对于一种类型至多只会有一个待处理信号，如果一个进程有一个类型为</a:t>
            </a:r>
            <a:r>
              <a:rPr lang="en-US" altLang="zh-CN" sz="2000" dirty="0">
                <a:solidFill>
                  <a:schemeClr val="tx1"/>
                </a:solidFill>
                <a:latin typeface="Calibri" panose="020F0502020204030204" charset="0"/>
                <a:cs typeface="Calibri" panose="020F0502020204030204" charset="0"/>
                <a:sym typeface="+mn-ea"/>
              </a:rPr>
              <a:t>k</a:t>
            </a:r>
            <a:r>
              <a:rPr lang="zh-CN" altLang="en-US" sz="2000" dirty="0">
                <a:solidFill>
                  <a:schemeClr val="tx1"/>
                </a:solidFill>
                <a:latin typeface="Calibri" panose="020F0502020204030204" charset="0"/>
                <a:cs typeface="Calibri" panose="020F0502020204030204" charset="0"/>
                <a:sym typeface="+mn-ea"/>
              </a:rPr>
              <a:t>的待处理信号，那么接下来接收到的类型为</a:t>
            </a:r>
            <a:r>
              <a:rPr lang="en-US" altLang="zh-CN" sz="2000" dirty="0">
                <a:solidFill>
                  <a:schemeClr val="tx1"/>
                </a:solidFill>
                <a:latin typeface="Calibri" panose="020F0502020204030204" charset="0"/>
                <a:cs typeface="Calibri" panose="020F0502020204030204" charset="0"/>
                <a:sym typeface="+mn-ea"/>
              </a:rPr>
              <a:t>k</a:t>
            </a:r>
            <a:r>
              <a:rPr lang="zh-CN" altLang="en-US" sz="2000" dirty="0">
                <a:solidFill>
                  <a:schemeClr val="tx1"/>
                </a:solidFill>
                <a:latin typeface="Calibri" panose="020F0502020204030204" charset="0"/>
                <a:cs typeface="Calibri" panose="020F0502020204030204" charset="0"/>
                <a:sym typeface="+mn-ea"/>
              </a:rPr>
              <a:t>的待处理信号都只会被丢弃，即同一进程同种信号是不排队的。</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这种不排队来自于内核为每个进程维护一个</a:t>
            </a:r>
            <a:r>
              <a:rPr lang="en-US" altLang="zh-CN" sz="2000" dirty="0">
                <a:solidFill>
                  <a:schemeClr val="tx1"/>
                </a:solidFill>
                <a:latin typeface="Calibri" panose="020F0502020204030204" charset="0"/>
                <a:cs typeface="Calibri" panose="020F0502020204030204" charset="0"/>
                <a:sym typeface="+mn-ea"/>
              </a:rPr>
              <a:t>pending</a:t>
            </a:r>
            <a:r>
              <a:rPr lang="zh-CN" altLang="en-US" sz="2000" dirty="0">
                <a:solidFill>
                  <a:schemeClr val="tx1"/>
                </a:solidFill>
                <a:latin typeface="Calibri" panose="020F0502020204030204" charset="0"/>
                <a:cs typeface="Calibri" panose="020F0502020204030204" charset="0"/>
                <a:sym typeface="+mn-ea"/>
              </a:rPr>
              <a:t>位向量，每一位表示是否有这种类型的待处理信号，如果有则为</a:t>
            </a:r>
            <a:r>
              <a:rPr lang="en-US" altLang="zh-CN" sz="2000" dirty="0">
                <a:solidFill>
                  <a:schemeClr val="tx1"/>
                </a:solidFill>
                <a:latin typeface="Calibri" panose="020F0502020204030204" charset="0"/>
                <a:cs typeface="Calibri" panose="020F0502020204030204" charset="0"/>
                <a:sym typeface="+mn-ea"/>
              </a:rPr>
              <a:t>1</a:t>
            </a:r>
            <a:r>
              <a:rPr lang="zh-CN" altLang="en-US" sz="2000" dirty="0">
                <a:solidFill>
                  <a:schemeClr val="tx1"/>
                </a:solidFill>
                <a:latin typeface="Calibri" panose="020F0502020204030204" charset="0"/>
                <a:cs typeface="Calibri" panose="020F0502020204030204" charset="0"/>
                <a:sym typeface="+mn-ea"/>
              </a:rPr>
              <a:t>，没有则为</a:t>
            </a:r>
            <a:r>
              <a:rPr lang="en-US" altLang="zh-CN" sz="2000" dirty="0">
                <a:solidFill>
                  <a:schemeClr val="tx1"/>
                </a:solidFill>
                <a:latin typeface="Calibri" panose="020F0502020204030204" charset="0"/>
                <a:cs typeface="Calibri" panose="020F0502020204030204" charset="0"/>
                <a:sym typeface="+mn-ea"/>
              </a:rPr>
              <a:t>0</a:t>
            </a:r>
            <a:r>
              <a:rPr lang="zh-CN" altLang="en-US" sz="2000" dirty="0">
                <a:solidFill>
                  <a:schemeClr val="tx1"/>
                </a:solidFill>
                <a:latin typeface="Calibri" panose="020F0502020204030204" charset="0"/>
                <a:cs typeface="Calibri" panose="020F0502020204030204" charset="0"/>
                <a:sym typeface="+mn-ea"/>
              </a:rPr>
              <a:t>，而如果接收了一个信号就把对应的位从</a:t>
            </a:r>
            <a:r>
              <a:rPr lang="en-US" altLang="zh-CN" sz="2000" dirty="0">
                <a:solidFill>
                  <a:schemeClr val="tx1"/>
                </a:solidFill>
                <a:latin typeface="Calibri" panose="020F0502020204030204" charset="0"/>
                <a:cs typeface="Calibri" panose="020F0502020204030204" charset="0"/>
                <a:sym typeface="+mn-ea"/>
              </a:rPr>
              <a:t>1</a:t>
            </a:r>
            <a:r>
              <a:rPr lang="zh-CN" altLang="en-US" sz="2000" dirty="0">
                <a:solidFill>
                  <a:schemeClr val="tx1"/>
                </a:solidFill>
                <a:latin typeface="Calibri" panose="020F0502020204030204" charset="0"/>
                <a:cs typeface="Calibri" panose="020F0502020204030204" charset="0"/>
                <a:sym typeface="+mn-ea"/>
              </a:rPr>
              <a:t>变成</a:t>
            </a:r>
            <a:r>
              <a:rPr lang="en-US" altLang="zh-CN" sz="2000" dirty="0">
                <a:solidFill>
                  <a:schemeClr val="tx1"/>
                </a:solidFill>
                <a:latin typeface="Calibri" panose="020F0502020204030204" charset="0"/>
                <a:cs typeface="Calibri" panose="020F0502020204030204" charset="0"/>
                <a:sym typeface="+mn-ea"/>
              </a:rPr>
              <a:t>0</a:t>
            </a:r>
            <a:r>
              <a:rPr lang="zh-CN" altLang="en-US" sz="2000" dirty="0">
                <a:solidFill>
                  <a:schemeClr val="tx1"/>
                </a:solidFill>
                <a:latin typeface="Calibri" panose="020F0502020204030204" charset="0"/>
                <a:cs typeface="Calibri" panose="020F0502020204030204" charset="0"/>
                <a:sym typeface="+mn-ea"/>
              </a:rPr>
              <a:t>。</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而一个进程也可以阻塞信号，被阻塞的待处理信号不会被接收，直到阻塞被取消。</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请注意进程组的概念，这里在</a:t>
            </a:r>
            <a:r>
              <a:rPr lang="en-US" altLang="zh-CN" sz="2000" dirty="0">
                <a:solidFill>
                  <a:schemeClr val="tx1"/>
                </a:solidFill>
                <a:latin typeface="Calibri" panose="020F0502020204030204" charset="0"/>
                <a:cs typeface="Calibri" panose="020F0502020204030204" charset="0"/>
                <a:sym typeface="+mn-ea"/>
              </a:rPr>
              <a:t>tshlab</a:t>
            </a:r>
            <a:r>
              <a:rPr lang="zh-CN" altLang="en-US" sz="2000" dirty="0">
                <a:solidFill>
                  <a:schemeClr val="tx1"/>
                </a:solidFill>
                <a:latin typeface="Calibri" panose="020F0502020204030204" charset="0"/>
                <a:cs typeface="Calibri" panose="020F0502020204030204" charset="0"/>
                <a:sym typeface="+mn-ea"/>
              </a:rPr>
              <a:t>上可能会有一些</a:t>
            </a:r>
            <a:r>
              <a:rPr lang="en-US" altLang="zh-CN" sz="2000" dirty="0">
                <a:solidFill>
                  <a:schemeClr val="tx1"/>
                </a:solidFill>
                <a:latin typeface="Calibri" panose="020F0502020204030204" charset="0"/>
                <a:cs typeface="Calibri" panose="020F0502020204030204" charset="0"/>
                <a:sym typeface="+mn-ea"/>
              </a:rPr>
              <a:t>confusing</a:t>
            </a:r>
            <a:r>
              <a:rPr lang="zh-CN" altLang="en-US" sz="2000" dirty="0">
                <a:solidFill>
                  <a:schemeClr val="tx1"/>
                </a:solidFill>
                <a:latin typeface="Calibri" panose="020F0502020204030204" charset="0"/>
                <a:cs typeface="Calibri" panose="020F0502020204030204" charset="0"/>
                <a:sym typeface="+mn-ea"/>
              </a:rPr>
              <a:t>：</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一个进程有自己的进程号</a:t>
            </a:r>
            <a:r>
              <a:rPr lang="en-US" altLang="zh-CN" sz="2000" dirty="0">
                <a:solidFill>
                  <a:schemeClr val="tx1"/>
                </a:solidFill>
                <a:latin typeface="Calibri" panose="020F0502020204030204" charset="0"/>
                <a:cs typeface="Calibri" panose="020F0502020204030204" charset="0"/>
                <a:sym typeface="+mn-ea"/>
              </a:rPr>
              <a:t>PID</a:t>
            </a:r>
            <a:r>
              <a:rPr lang="zh-CN" altLang="en-US" sz="2000" dirty="0">
                <a:solidFill>
                  <a:schemeClr val="tx1"/>
                </a:solidFill>
                <a:latin typeface="Calibri" panose="020F0502020204030204" charset="0"/>
                <a:cs typeface="Calibri" panose="020F0502020204030204" charset="0"/>
                <a:sym typeface="+mn-ea"/>
              </a:rPr>
              <a:t>，同时它只属于一个进程组，由一个正整数进程组</a:t>
            </a:r>
            <a:r>
              <a:rPr lang="en-US" altLang="zh-CN" sz="2000" dirty="0">
                <a:solidFill>
                  <a:schemeClr val="tx1"/>
                </a:solidFill>
                <a:latin typeface="Calibri" panose="020F0502020204030204" charset="0"/>
                <a:cs typeface="Calibri" panose="020F0502020204030204" charset="0"/>
                <a:sym typeface="+mn-ea"/>
              </a:rPr>
              <a:t>ID</a:t>
            </a:r>
            <a:r>
              <a:rPr lang="zh-CN" altLang="en-US" sz="2000" dirty="0">
                <a:solidFill>
                  <a:schemeClr val="tx1"/>
                </a:solidFill>
                <a:latin typeface="Calibri" panose="020F0502020204030204" charset="0"/>
                <a:cs typeface="Calibri" panose="020F0502020204030204" charset="0"/>
                <a:sym typeface="+mn-ea"/>
              </a:rPr>
              <a:t>来标识。</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默认一个进程和它的父进程属于同一个进程组，可以使用</a:t>
            </a:r>
            <a:r>
              <a:rPr lang="en-US" altLang="zh-CN" sz="2000" dirty="0">
                <a:solidFill>
                  <a:schemeClr val="tx1"/>
                </a:solidFill>
                <a:latin typeface="Calibri" panose="020F0502020204030204" charset="0"/>
                <a:cs typeface="Calibri" panose="020F0502020204030204" charset="0"/>
                <a:sym typeface="+mn-ea"/>
              </a:rPr>
              <a:t>setpgid</a:t>
            </a:r>
            <a:r>
              <a:rPr lang="zh-CN" altLang="en-US" sz="2000" dirty="0">
                <a:solidFill>
                  <a:schemeClr val="tx1"/>
                </a:solidFill>
                <a:latin typeface="Calibri" panose="020F0502020204030204" charset="0"/>
                <a:cs typeface="Calibri" panose="020F0502020204030204" charset="0"/>
                <a:sym typeface="+mn-ea"/>
              </a:rPr>
              <a:t>来改变进程的进程组，这里值得强调的是</a:t>
            </a:r>
            <a:r>
              <a:rPr lang="en-US" altLang="zh-CN" sz="2000" dirty="0">
                <a:solidFill>
                  <a:schemeClr val="tx1"/>
                </a:solidFill>
                <a:latin typeface="Calibri" panose="020F0502020204030204" charset="0"/>
                <a:cs typeface="Calibri" panose="020F0502020204030204" charset="0"/>
                <a:sym typeface="+mn-ea"/>
              </a:rPr>
              <a:t>setpgid(pid,pgid)</a:t>
            </a:r>
            <a:r>
              <a:rPr lang="zh-CN" altLang="en-US" sz="2000" dirty="0">
                <a:solidFill>
                  <a:schemeClr val="tx1"/>
                </a:solidFill>
                <a:latin typeface="Calibri" panose="020F0502020204030204" charset="0"/>
                <a:cs typeface="Calibri" panose="020F0502020204030204" charset="0"/>
                <a:sym typeface="+mn-ea"/>
              </a:rPr>
              <a:t>，若</a:t>
            </a:r>
            <a:r>
              <a:rPr lang="en-US" altLang="zh-CN" sz="2000" dirty="0">
                <a:solidFill>
                  <a:schemeClr val="tx1"/>
                </a:solidFill>
                <a:latin typeface="Calibri" panose="020F0502020204030204" charset="0"/>
                <a:cs typeface="Calibri" panose="020F0502020204030204" charset="0"/>
                <a:sym typeface="+mn-ea"/>
              </a:rPr>
              <a:t>pid=0</a:t>
            </a:r>
            <a:r>
              <a:rPr lang="zh-CN" altLang="en-US" sz="2000" dirty="0">
                <a:solidFill>
                  <a:schemeClr val="tx1"/>
                </a:solidFill>
                <a:latin typeface="Calibri" panose="020F0502020204030204" charset="0"/>
                <a:cs typeface="Calibri" panose="020F0502020204030204" charset="0"/>
                <a:sym typeface="+mn-ea"/>
              </a:rPr>
              <a:t>，表示将当前进程的进程组</a:t>
            </a:r>
            <a:r>
              <a:rPr lang="en-US" altLang="zh-CN" sz="2000" dirty="0">
                <a:solidFill>
                  <a:schemeClr val="tx1"/>
                </a:solidFill>
                <a:latin typeface="Calibri" panose="020F0502020204030204" charset="0"/>
                <a:cs typeface="Calibri" panose="020F0502020204030204" charset="0"/>
                <a:sym typeface="+mn-ea"/>
              </a:rPr>
              <a:t>id</a:t>
            </a:r>
            <a:r>
              <a:rPr lang="zh-CN" altLang="en-US" sz="2000" dirty="0">
                <a:solidFill>
                  <a:schemeClr val="tx1"/>
                </a:solidFill>
                <a:latin typeface="Calibri" panose="020F0502020204030204" charset="0"/>
                <a:cs typeface="Calibri" panose="020F0502020204030204" charset="0"/>
                <a:sym typeface="+mn-ea"/>
              </a:rPr>
              <a:t>改为</a:t>
            </a:r>
            <a:r>
              <a:rPr lang="en-US" altLang="zh-CN" sz="2000" dirty="0">
                <a:solidFill>
                  <a:schemeClr val="tx1"/>
                </a:solidFill>
                <a:latin typeface="Calibri" panose="020F0502020204030204" charset="0"/>
                <a:cs typeface="Calibri" panose="020F0502020204030204" charset="0"/>
                <a:sym typeface="+mn-ea"/>
              </a:rPr>
              <a:t>pgid</a:t>
            </a:r>
            <a:r>
              <a:rPr lang="zh-CN" altLang="en-US" sz="2000" dirty="0">
                <a:solidFill>
                  <a:schemeClr val="tx1"/>
                </a:solidFill>
                <a:latin typeface="Calibri" panose="020F0502020204030204" charset="0"/>
                <a:cs typeface="Calibri" panose="020F0502020204030204" charset="0"/>
                <a:sym typeface="+mn-ea"/>
              </a:rPr>
              <a:t>；如果</a:t>
            </a:r>
            <a:r>
              <a:rPr lang="en-US" altLang="zh-CN" sz="2000" dirty="0">
                <a:solidFill>
                  <a:schemeClr val="tx1"/>
                </a:solidFill>
                <a:latin typeface="Calibri" panose="020F0502020204030204" charset="0"/>
                <a:cs typeface="Calibri" panose="020F0502020204030204" charset="0"/>
                <a:sym typeface="+mn-ea"/>
              </a:rPr>
              <a:t>pgid=0</a:t>
            </a:r>
            <a:r>
              <a:rPr lang="zh-CN" altLang="en-US" sz="2000" dirty="0">
                <a:solidFill>
                  <a:schemeClr val="tx1"/>
                </a:solidFill>
                <a:latin typeface="Calibri" panose="020F0502020204030204" charset="0"/>
                <a:cs typeface="Calibri" panose="020F0502020204030204" charset="0"/>
                <a:sym typeface="+mn-ea"/>
              </a:rPr>
              <a:t>，表示将进程</a:t>
            </a:r>
            <a:r>
              <a:rPr lang="en-US" altLang="zh-CN" sz="2000" dirty="0">
                <a:solidFill>
                  <a:schemeClr val="tx1"/>
                </a:solidFill>
                <a:latin typeface="Calibri" panose="020F0502020204030204" charset="0"/>
                <a:cs typeface="Calibri" panose="020F0502020204030204" charset="0"/>
                <a:sym typeface="+mn-ea"/>
              </a:rPr>
              <a:t>PID=pid</a:t>
            </a:r>
            <a:r>
              <a:rPr lang="zh-CN" altLang="en-US" sz="2000" dirty="0">
                <a:solidFill>
                  <a:schemeClr val="tx1"/>
                </a:solidFill>
                <a:latin typeface="Calibri" panose="020F0502020204030204" charset="0"/>
                <a:cs typeface="Calibri" panose="020F0502020204030204" charset="0"/>
                <a:sym typeface="+mn-ea"/>
              </a:rPr>
              <a:t>的进程的进程组</a:t>
            </a:r>
            <a:r>
              <a:rPr lang="en-US" altLang="zh-CN" sz="2000" dirty="0">
                <a:solidFill>
                  <a:schemeClr val="tx1"/>
                </a:solidFill>
                <a:latin typeface="Calibri" panose="020F0502020204030204" charset="0"/>
                <a:cs typeface="Calibri" panose="020F0502020204030204" charset="0"/>
                <a:sym typeface="+mn-ea"/>
              </a:rPr>
              <a:t>ID</a:t>
            </a:r>
            <a:r>
              <a:rPr lang="zh-CN" altLang="en-US" sz="2000" dirty="0">
                <a:solidFill>
                  <a:schemeClr val="tx1"/>
                </a:solidFill>
                <a:latin typeface="Calibri" panose="020F0502020204030204" charset="0"/>
                <a:cs typeface="Calibri" panose="020F0502020204030204" charset="0"/>
                <a:sym typeface="+mn-ea"/>
              </a:rPr>
              <a:t>设为</a:t>
            </a:r>
            <a:r>
              <a:rPr lang="en-US" altLang="zh-CN" sz="2000" dirty="0">
                <a:solidFill>
                  <a:schemeClr val="tx1"/>
                </a:solidFill>
                <a:latin typeface="Calibri" panose="020F0502020204030204" charset="0"/>
                <a:cs typeface="Calibri" panose="020F0502020204030204" charset="0"/>
                <a:sym typeface="+mn-ea"/>
              </a:rPr>
              <a:t>pid</a:t>
            </a:r>
            <a:r>
              <a:rPr lang="zh-CN" altLang="en-US" sz="2000" dirty="0">
                <a:solidFill>
                  <a:schemeClr val="tx1"/>
                </a:solidFill>
                <a:latin typeface="Calibri" panose="020F0502020204030204" charset="0"/>
                <a:cs typeface="Calibri" panose="020F0502020204030204" charset="0"/>
                <a:sym typeface="+mn-ea"/>
              </a:rPr>
              <a:t>，比如一个</a:t>
            </a:r>
            <a:r>
              <a:rPr lang="en-US" altLang="zh-CN" sz="2000" dirty="0">
                <a:solidFill>
                  <a:schemeClr val="tx1"/>
                </a:solidFill>
                <a:latin typeface="Calibri" panose="020F0502020204030204" charset="0"/>
                <a:cs typeface="Calibri" panose="020F0502020204030204" charset="0"/>
                <a:sym typeface="+mn-ea"/>
              </a:rPr>
              <a:t>PID=p</a:t>
            </a:r>
            <a:r>
              <a:rPr lang="zh-CN" altLang="en-US" sz="2000" dirty="0">
                <a:solidFill>
                  <a:schemeClr val="tx1"/>
                </a:solidFill>
                <a:latin typeface="Calibri" panose="020F0502020204030204" charset="0"/>
                <a:cs typeface="Calibri" panose="020F0502020204030204" charset="0"/>
                <a:sym typeface="+mn-ea"/>
              </a:rPr>
              <a:t>的进程调用了</a:t>
            </a:r>
            <a:r>
              <a:rPr lang="en-US" altLang="zh-CN" sz="2000" dirty="0">
                <a:solidFill>
                  <a:schemeClr val="tx1"/>
                </a:solidFill>
                <a:latin typeface="Calibri" panose="020F0502020204030204" charset="0"/>
                <a:cs typeface="Calibri" panose="020F0502020204030204" charset="0"/>
                <a:sym typeface="+mn-ea"/>
              </a:rPr>
              <a:t>setpgid(0,0)</a:t>
            </a:r>
            <a:r>
              <a:rPr lang="zh-CN" altLang="en-US" sz="2000" dirty="0">
                <a:solidFill>
                  <a:schemeClr val="tx1"/>
                </a:solidFill>
                <a:latin typeface="Calibri" panose="020F0502020204030204" charset="0"/>
                <a:cs typeface="Calibri" panose="020F0502020204030204" charset="0"/>
                <a:sym typeface="+mn-ea"/>
              </a:rPr>
              <a:t>，那么会把该进程的进程组</a:t>
            </a:r>
            <a:r>
              <a:rPr lang="en-US" altLang="zh-CN" sz="2000" dirty="0">
                <a:solidFill>
                  <a:schemeClr val="tx1"/>
                </a:solidFill>
                <a:latin typeface="Calibri" panose="020F0502020204030204" charset="0"/>
                <a:cs typeface="Calibri" panose="020F0502020204030204" charset="0"/>
                <a:sym typeface="+mn-ea"/>
              </a:rPr>
              <a:t>ID</a:t>
            </a:r>
            <a:r>
              <a:rPr lang="zh-CN" altLang="en-US" sz="2000" dirty="0">
                <a:solidFill>
                  <a:schemeClr val="tx1"/>
                </a:solidFill>
                <a:latin typeface="Calibri" panose="020F0502020204030204" charset="0"/>
                <a:cs typeface="Calibri" panose="020F0502020204030204" charset="0"/>
                <a:sym typeface="+mn-ea"/>
              </a:rPr>
              <a:t>改为</a:t>
            </a:r>
            <a:r>
              <a:rPr lang="en-US" altLang="zh-CN" sz="2000" dirty="0">
                <a:solidFill>
                  <a:schemeClr val="tx1"/>
                </a:solidFill>
                <a:latin typeface="Calibri" panose="020F0502020204030204" charset="0"/>
                <a:cs typeface="Calibri" panose="020F0502020204030204" charset="0"/>
                <a:sym typeface="+mn-ea"/>
              </a:rPr>
              <a:t>p</a:t>
            </a:r>
            <a:endParaRPr lang="en-US" altLang="zh-CN"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而使用</a:t>
            </a:r>
            <a:r>
              <a:rPr lang="en-US" altLang="zh-CN" sz="2000" dirty="0">
                <a:solidFill>
                  <a:schemeClr val="tx1"/>
                </a:solidFill>
                <a:latin typeface="Calibri" panose="020F0502020204030204" charset="0"/>
                <a:cs typeface="Calibri" panose="020F0502020204030204" charset="0"/>
                <a:sym typeface="+mn-ea"/>
              </a:rPr>
              <a:t>/bin/kill</a:t>
            </a:r>
            <a:r>
              <a:rPr lang="zh-CN" altLang="en-US" sz="2000" dirty="0">
                <a:solidFill>
                  <a:schemeClr val="tx1"/>
                </a:solidFill>
                <a:latin typeface="Calibri" panose="020F0502020204030204" charset="0"/>
                <a:cs typeface="Calibri" panose="020F0502020204030204" charset="0"/>
                <a:sym typeface="+mn-ea"/>
              </a:rPr>
              <a:t>可以向另外的进程发送任意的信号，请务必注意一点：</a:t>
            </a:r>
            <a:r>
              <a:rPr lang="en-US" altLang="zh-CN" sz="2000" dirty="0">
                <a:solidFill>
                  <a:schemeClr val="tx1"/>
                </a:solidFill>
                <a:latin typeface="Calibri" panose="020F0502020204030204" charset="0"/>
                <a:cs typeface="Calibri" panose="020F0502020204030204" charset="0"/>
                <a:sym typeface="+mn-ea"/>
              </a:rPr>
              <a:t>/bin/kill -n p</a:t>
            </a:r>
            <a:r>
              <a:rPr lang="zh-CN" altLang="en-US" sz="2000" dirty="0">
                <a:solidFill>
                  <a:schemeClr val="tx1"/>
                </a:solidFill>
                <a:latin typeface="Calibri" panose="020F0502020204030204" charset="0"/>
                <a:cs typeface="Calibri" panose="020F0502020204030204" charset="0"/>
                <a:sym typeface="+mn-ea"/>
              </a:rPr>
              <a:t>有两种含义：若</a:t>
            </a:r>
            <a:r>
              <a:rPr lang="en-US" altLang="zh-CN" sz="2000" dirty="0">
                <a:solidFill>
                  <a:schemeClr val="tx1"/>
                </a:solidFill>
                <a:latin typeface="Calibri" panose="020F0502020204030204" charset="0"/>
                <a:cs typeface="Calibri" panose="020F0502020204030204" charset="0"/>
                <a:sym typeface="+mn-ea"/>
              </a:rPr>
              <a:t>p&gt;0</a:t>
            </a:r>
            <a:r>
              <a:rPr lang="zh-CN" altLang="en-US" sz="2000" dirty="0">
                <a:solidFill>
                  <a:schemeClr val="tx1"/>
                </a:solidFill>
                <a:latin typeface="Calibri" panose="020F0502020204030204" charset="0"/>
                <a:cs typeface="Calibri" panose="020F0502020204030204" charset="0"/>
                <a:sym typeface="+mn-ea"/>
              </a:rPr>
              <a:t>那么会向</a:t>
            </a:r>
            <a:r>
              <a:rPr lang="en-US" altLang="zh-CN" sz="2000" dirty="0">
                <a:solidFill>
                  <a:schemeClr val="tx1"/>
                </a:solidFill>
                <a:latin typeface="Calibri" panose="020F0502020204030204" charset="0"/>
                <a:cs typeface="Calibri" panose="020F0502020204030204" charset="0"/>
                <a:sym typeface="+mn-ea"/>
              </a:rPr>
              <a:t>PID=p</a:t>
            </a:r>
            <a:r>
              <a:rPr lang="zh-CN" altLang="en-US" sz="2000" dirty="0">
                <a:solidFill>
                  <a:schemeClr val="tx1"/>
                </a:solidFill>
                <a:latin typeface="Calibri" panose="020F0502020204030204" charset="0"/>
                <a:cs typeface="Calibri" panose="020F0502020204030204" charset="0"/>
                <a:sym typeface="+mn-ea"/>
              </a:rPr>
              <a:t>的进程发送信号，而若</a:t>
            </a:r>
            <a:r>
              <a:rPr lang="en-US" altLang="zh-CN" sz="2000" dirty="0">
                <a:solidFill>
                  <a:schemeClr val="tx1"/>
                </a:solidFill>
                <a:latin typeface="Calibri" panose="020F0502020204030204" charset="0"/>
                <a:cs typeface="Calibri" panose="020F0502020204030204" charset="0"/>
                <a:sym typeface="+mn-ea"/>
              </a:rPr>
              <a:t>p&lt;0</a:t>
            </a:r>
            <a:r>
              <a:rPr lang="zh-CN" altLang="en-US" sz="2000" dirty="0">
                <a:solidFill>
                  <a:schemeClr val="tx1"/>
                </a:solidFill>
                <a:latin typeface="Calibri" panose="020F0502020204030204" charset="0"/>
                <a:cs typeface="Calibri" panose="020F0502020204030204" charset="0"/>
                <a:sym typeface="+mn-ea"/>
              </a:rPr>
              <a:t>那么会向进程组</a:t>
            </a:r>
            <a:r>
              <a:rPr lang="en-US" altLang="zh-CN" sz="2000" dirty="0">
                <a:solidFill>
                  <a:schemeClr val="tx1"/>
                </a:solidFill>
                <a:latin typeface="Calibri" panose="020F0502020204030204" charset="0"/>
                <a:cs typeface="Calibri" panose="020F0502020204030204" charset="0"/>
                <a:sym typeface="+mn-ea"/>
              </a:rPr>
              <a:t>ID</a:t>
            </a:r>
            <a:r>
              <a:rPr lang="zh-CN" altLang="en-US" sz="2000" dirty="0">
                <a:solidFill>
                  <a:schemeClr val="tx1"/>
                </a:solidFill>
                <a:latin typeface="Calibri" panose="020F0502020204030204" charset="0"/>
                <a:cs typeface="Calibri" panose="020F0502020204030204" charset="0"/>
                <a:sym typeface="+mn-ea"/>
              </a:rPr>
              <a:t>为</a:t>
            </a:r>
            <a:r>
              <a:rPr lang="en-US" altLang="zh-CN" sz="2000" dirty="0">
                <a:solidFill>
                  <a:schemeClr val="tx1"/>
                </a:solidFill>
                <a:latin typeface="Calibri" panose="020F0502020204030204" charset="0"/>
                <a:cs typeface="Calibri" panose="020F0502020204030204" charset="0"/>
                <a:sym typeface="+mn-ea"/>
              </a:rPr>
              <a:t>|p|</a:t>
            </a:r>
            <a:r>
              <a:rPr lang="zh-CN" altLang="en-US" sz="2000" dirty="0">
                <a:solidFill>
                  <a:schemeClr val="tx1"/>
                </a:solidFill>
                <a:latin typeface="Calibri" panose="020F0502020204030204" charset="0"/>
                <a:cs typeface="Calibri" panose="020F0502020204030204" charset="0"/>
                <a:sym typeface="+mn-ea"/>
              </a:rPr>
              <a:t>的整个进程组的所有进程发送信号（而不是向</a:t>
            </a:r>
            <a:r>
              <a:rPr lang="en-US" altLang="zh-CN" sz="2000" dirty="0">
                <a:solidFill>
                  <a:schemeClr val="tx1"/>
                </a:solidFill>
                <a:latin typeface="Calibri" panose="020F0502020204030204" charset="0"/>
                <a:cs typeface="Calibri" panose="020F0502020204030204" charset="0"/>
                <a:sym typeface="+mn-ea"/>
              </a:rPr>
              <a:t>PID=|p|</a:t>
            </a:r>
            <a:r>
              <a:rPr lang="zh-CN" altLang="en-US" sz="2000" dirty="0">
                <a:solidFill>
                  <a:schemeClr val="tx1"/>
                </a:solidFill>
                <a:latin typeface="Calibri" panose="020F0502020204030204" charset="0"/>
                <a:cs typeface="Calibri" panose="020F0502020204030204" charset="0"/>
                <a:sym typeface="+mn-ea"/>
              </a:rPr>
              <a:t>的进程所在的进程组发送信号！）</a:t>
            </a:r>
            <a:endParaRPr lang="zh-CN" altLang="en-US" sz="2000" dirty="0">
              <a:solidFill>
                <a:schemeClr val="tx1"/>
              </a:solidFill>
              <a:latin typeface="Calibri" panose="020F0502020204030204" charset="0"/>
              <a:cs typeface="Calibri" panose="020F050202020403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en-US" altLang="zh-CN" sz="2000" b="1" dirty="0">
                <a:solidFill>
                  <a:srgbClr val="4A707F"/>
                </a:solidFill>
                <a:latin typeface="Calibri Light" panose="020F0302020204030204" pitchFamily="34" charset="0"/>
                <a:sym typeface="+mn-ea"/>
              </a:rPr>
              <a:t>Point7</a:t>
            </a:r>
            <a:r>
              <a:rPr lang="zh-CN" altLang="en-US" sz="2000" b="1" dirty="0">
                <a:solidFill>
                  <a:srgbClr val="4A707F"/>
                </a:solidFill>
                <a:latin typeface="Calibri Light" panose="020F0302020204030204" pitchFamily="34" charset="0"/>
                <a:sym typeface="+mn-ea"/>
              </a:rPr>
              <a:t>：信号与进程组</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220970"/>
          </a:xfrm>
          <a:prstGeom prst="rect">
            <a:avLst/>
          </a:prstGeom>
          <a:noFill/>
        </p:spPr>
        <p:txBody>
          <a:bodyPr wrap="square" rtlCol="0">
            <a:spAutoFit/>
          </a:bodyPr>
          <a:p>
            <a:pPr fontAlgn="auto">
              <a:lnSpc>
                <a:spcPts val="2500"/>
              </a:lnSpc>
            </a:pPr>
            <a:r>
              <a:rPr lang="en-US" altLang="zh-CN" sz="2000" dirty="0">
                <a:solidFill>
                  <a:schemeClr val="tx1"/>
                </a:solidFill>
                <a:latin typeface="Calibri" panose="020F0502020204030204" charset="0"/>
                <a:cs typeface="Calibri" panose="020F0502020204030204" charset="0"/>
                <a:sym typeface="+mn-ea"/>
              </a:rPr>
              <a:t>Unix shell</a:t>
            </a:r>
            <a:r>
              <a:rPr lang="zh-CN" altLang="en-US" sz="2000" dirty="0">
                <a:solidFill>
                  <a:schemeClr val="tx1"/>
                </a:solidFill>
                <a:latin typeface="Calibri" panose="020F0502020204030204" charset="0"/>
                <a:cs typeface="Calibri" panose="020F0502020204030204" charset="0"/>
                <a:sym typeface="+mn-ea"/>
              </a:rPr>
              <a:t>用</a:t>
            </a:r>
            <a:r>
              <a:rPr lang="en-US" altLang="zh-CN" sz="2000" dirty="0">
                <a:solidFill>
                  <a:schemeClr val="tx1"/>
                </a:solidFill>
                <a:latin typeface="Calibri" panose="020F0502020204030204" charset="0"/>
                <a:cs typeface="Calibri" panose="020F0502020204030204" charset="0"/>
                <a:sym typeface="+mn-ea"/>
              </a:rPr>
              <a:t>job</a:t>
            </a:r>
            <a:r>
              <a:rPr lang="zh-CN" altLang="en-US" sz="2000" dirty="0">
                <a:solidFill>
                  <a:schemeClr val="tx1"/>
                </a:solidFill>
                <a:latin typeface="Calibri" panose="020F0502020204030204" charset="0"/>
                <a:cs typeface="Calibri" panose="020F0502020204030204" charset="0"/>
                <a:sym typeface="+mn-ea"/>
              </a:rPr>
              <a:t>来表示对一条命令行求值创建的进程，一个</a:t>
            </a:r>
            <a:r>
              <a:rPr lang="en-US" altLang="zh-CN" sz="2000" dirty="0">
                <a:solidFill>
                  <a:schemeClr val="tx1"/>
                </a:solidFill>
                <a:latin typeface="Calibri" panose="020F0502020204030204" charset="0"/>
                <a:cs typeface="Calibri" panose="020F0502020204030204" charset="0"/>
                <a:sym typeface="+mn-ea"/>
              </a:rPr>
              <a:t>shell</a:t>
            </a:r>
            <a:r>
              <a:rPr lang="zh-CN" altLang="en-US" sz="2000" dirty="0">
                <a:solidFill>
                  <a:schemeClr val="tx1"/>
                </a:solidFill>
                <a:latin typeface="Calibri" panose="020F0502020204030204" charset="0"/>
                <a:cs typeface="Calibri" panose="020F0502020204030204" charset="0"/>
                <a:sym typeface="+mn-ea"/>
              </a:rPr>
              <a:t>会为每个作业创建一个独立的进程组（请注意这一点描述）。请注意键盘输入发送的信号，比如</a:t>
            </a:r>
            <a:r>
              <a:rPr lang="en-US" altLang="zh-CN" sz="2000" dirty="0">
                <a:solidFill>
                  <a:schemeClr val="tx1"/>
                </a:solidFill>
                <a:latin typeface="Calibri" panose="020F0502020204030204" charset="0"/>
                <a:cs typeface="Calibri" panose="020F0502020204030204" charset="0"/>
                <a:sym typeface="+mn-ea"/>
              </a:rPr>
              <a:t>ctrl+Z</a:t>
            </a:r>
            <a:r>
              <a:rPr lang="zh-CN" altLang="en-US" sz="2000" dirty="0">
                <a:solidFill>
                  <a:schemeClr val="tx1"/>
                </a:solidFill>
                <a:latin typeface="Calibri" panose="020F0502020204030204" charset="0"/>
                <a:cs typeface="Calibri" panose="020F0502020204030204" charset="0"/>
                <a:sym typeface="+mn-ea"/>
              </a:rPr>
              <a:t>发送的是</a:t>
            </a:r>
            <a:r>
              <a:rPr lang="en-US" altLang="zh-CN" sz="2000" dirty="0">
                <a:solidFill>
                  <a:schemeClr val="tx1"/>
                </a:solidFill>
                <a:latin typeface="Calibri" panose="020F0502020204030204" charset="0"/>
                <a:cs typeface="Calibri" panose="020F0502020204030204" charset="0"/>
                <a:sym typeface="+mn-ea"/>
              </a:rPr>
              <a:t>SIGTSTP</a:t>
            </a:r>
            <a:r>
              <a:rPr lang="zh-CN" altLang="en-US" sz="2000" dirty="0">
                <a:solidFill>
                  <a:schemeClr val="tx1"/>
                </a:solidFill>
                <a:latin typeface="Calibri" panose="020F0502020204030204" charset="0"/>
                <a:cs typeface="Calibri" panose="020F0502020204030204" charset="0"/>
                <a:sym typeface="+mn-ea"/>
              </a:rPr>
              <a:t>而非</a:t>
            </a:r>
            <a:r>
              <a:rPr lang="en-US" altLang="zh-CN" sz="2000" dirty="0">
                <a:solidFill>
                  <a:schemeClr val="tx1"/>
                </a:solidFill>
                <a:latin typeface="Calibri" panose="020F0502020204030204" charset="0"/>
                <a:cs typeface="Calibri" panose="020F0502020204030204" charset="0"/>
                <a:sym typeface="+mn-ea"/>
              </a:rPr>
              <a:t>SIGSTOP</a:t>
            </a:r>
            <a:endParaRPr lang="en-US" altLang="zh-CN"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对于使用</a:t>
            </a:r>
            <a:r>
              <a:rPr lang="en-US" altLang="zh-CN" sz="2000" dirty="0">
                <a:solidFill>
                  <a:schemeClr val="tx1"/>
                </a:solidFill>
                <a:latin typeface="Calibri" panose="020F0502020204030204" charset="0"/>
                <a:cs typeface="Calibri" panose="020F0502020204030204" charset="0"/>
                <a:sym typeface="+mn-ea"/>
              </a:rPr>
              <a:t>kill</a:t>
            </a:r>
            <a:r>
              <a:rPr lang="zh-CN" altLang="en-US" sz="2000" dirty="0">
                <a:solidFill>
                  <a:schemeClr val="tx1"/>
                </a:solidFill>
                <a:latin typeface="Calibri" panose="020F0502020204030204" charset="0"/>
                <a:cs typeface="Calibri" panose="020F0502020204030204" charset="0"/>
                <a:sym typeface="+mn-ea"/>
              </a:rPr>
              <a:t>函数，其注意点和上面的</a:t>
            </a:r>
            <a:r>
              <a:rPr lang="en-US" altLang="zh-CN" sz="2000" dirty="0">
                <a:solidFill>
                  <a:schemeClr val="tx1"/>
                </a:solidFill>
                <a:latin typeface="Calibri" panose="020F0502020204030204" charset="0"/>
                <a:cs typeface="Calibri" panose="020F0502020204030204" charset="0"/>
                <a:sym typeface="+mn-ea"/>
              </a:rPr>
              <a:t>/bin/kill</a:t>
            </a:r>
            <a:r>
              <a:rPr lang="zh-CN" altLang="en-US" sz="2000" dirty="0">
                <a:solidFill>
                  <a:schemeClr val="tx1"/>
                </a:solidFill>
                <a:latin typeface="Calibri" panose="020F0502020204030204" charset="0"/>
                <a:cs typeface="Calibri" panose="020F0502020204030204" charset="0"/>
                <a:sym typeface="+mn-ea"/>
              </a:rPr>
              <a:t>是一样的，请务必搞清楚哪里说的是进程号，哪里说的是进程组号！</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接收信号发生在一个进程从内核模式切换到用户模式的时候，这时会检查所有未阻塞的待处理信号，如果这个集合非空就会接收这些信号，接收信号会触发进程采取某种行为，而可以使用</a:t>
            </a:r>
            <a:r>
              <a:rPr lang="en-US" altLang="zh-CN" sz="2000" dirty="0">
                <a:solidFill>
                  <a:schemeClr val="tx1"/>
                </a:solidFill>
                <a:latin typeface="Calibri" panose="020F0502020204030204" charset="0"/>
                <a:cs typeface="Calibri" panose="020F0502020204030204" charset="0"/>
                <a:sym typeface="+mn-ea"/>
              </a:rPr>
              <a:t>signal</a:t>
            </a:r>
            <a:r>
              <a:rPr lang="zh-CN" altLang="en-US" sz="2000" dirty="0">
                <a:solidFill>
                  <a:schemeClr val="tx1"/>
                </a:solidFill>
                <a:latin typeface="Calibri" panose="020F0502020204030204" charset="0"/>
                <a:cs typeface="Calibri" panose="020F0502020204030204" charset="0"/>
                <a:sym typeface="+mn-ea"/>
              </a:rPr>
              <a:t>函数修改和信号相关联的默认行为。这个函数的具体使用可以参见教材，这里不做赘述。</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信号可以被阻塞，隐式的阻塞是内核默认阻塞当前正在处理信号类型的待处理的信号，而显式的阻塞是使用</a:t>
            </a:r>
            <a:r>
              <a:rPr lang="en-US" altLang="zh-CN" sz="2000" dirty="0">
                <a:solidFill>
                  <a:schemeClr val="tx1"/>
                </a:solidFill>
                <a:latin typeface="Calibri" panose="020F0502020204030204" charset="0"/>
                <a:cs typeface="Calibri" panose="020F0502020204030204" charset="0"/>
                <a:sym typeface="+mn-ea"/>
              </a:rPr>
              <a:t>sigprocmask</a:t>
            </a:r>
            <a:r>
              <a:rPr lang="zh-CN" altLang="en-US" sz="2000" dirty="0">
                <a:solidFill>
                  <a:schemeClr val="tx1"/>
                </a:solidFill>
                <a:latin typeface="Calibri" panose="020F0502020204030204" charset="0"/>
                <a:cs typeface="Calibri" panose="020F0502020204030204" charset="0"/>
                <a:sym typeface="+mn-ea"/>
              </a:rPr>
              <a:t>来明确阻塞和解除阻塞，使用方法参见教材。</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编写信号处理程序是很困难的，教材上提出了如下建议：</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处理程序要尽可能简单</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处理程序中只调用异步信号安全的函数（可重入或不会被信号处理程序中断）</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保存和回复</a:t>
            </a:r>
            <a:r>
              <a:rPr lang="en-US" altLang="zh-CN" sz="2000" dirty="0">
                <a:solidFill>
                  <a:schemeClr val="tx1"/>
                </a:solidFill>
                <a:latin typeface="Calibri" panose="020F0502020204030204" charset="0"/>
                <a:cs typeface="Calibri" panose="020F0502020204030204" charset="0"/>
                <a:sym typeface="+mn-ea"/>
              </a:rPr>
              <a:t>errno</a:t>
            </a:r>
            <a:endParaRPr lang="en-US" altLang="zh-CN"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阻塞所有的信号以保护对共享全局数据结构的访问</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用</a:t>
            </a:r>
            <a:r>
              <a:rPr lang="en-US" altLang="zh-CN" sz="2000" dirty="0">
                <a:solidFill>
                  <a:schemeClr val="tx1"/>
                </a:solidFill>
                <a:latin typeface="Calibri" panose="020F0502020204030204" charset="0"/>
                <a:cs typeface="Calibri" panose="020F0502020204030204" charset="0"/>
                <a:sym typeface="+mn-ea"/>
              </a:rPr>
              <a:t>volatile</a:t>
            </a:r>
            <a:r>
              <a:rPr lang="zh-CN" altLang="en-US" sz="2000" dirty="0">
                <a:solidFill>
                  <a:schemeClr val="tx1"/>
                </a:solidFill>
                <a:latin typeface="Calibri" panose="020F0502020204030204" charset="0"/>
                <a:cs typeface="Calibri" panose="020F0502020204030204" charset="0"/>
                <a:sym typeface="+mn-ea"/>
              </a:rPr>
              <a:t>声明全局变量</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用</a:t>
            </a:r>
            <a:r>
              <a:rPr lang="en-US" altLang="zh-CN" sz="2000" dirty="0">
                <a:solidFill>
                  <a:schemeClr val="tx1"/>
                </a:solidFill>
                <a:latin typeface="Calibri" panose="020F0502020204030204" charset="0"/>
                <a:cs typeface="Calibri" panose="020F0502020204030204" charset="0"/>
                <a:sym typeface="+mn-ea"/>
              </a:rPr>
              <a:t>sig_atomic_t</a:t>
            </a:r>
            <a:r>
              <a:rPr lang="zh-CN" altLang="en-US" sz="2000" dirty="0">
                <a:solidFill>
                  <a:schemeClr val="tx1"/>
                </a:solidFill>
                <a:latin typeface="Calibri" panose="020F0502020204030204" charset="0"/>
                <a:cs typeface="Calibri" panose="020F0502020204030204" charset="0"/>
                <a:sym typeface="+mn-ea"/>
              </a:rPr>
              <a:t>声明标志，保证对其的简单读写是原子的。</a:t>
            </a:r>
            <a:endParaRPr lang="zh-CN" altLang="en-US" sz="2000" dirty="0">
              <a:solidFill>
                <a:schemeClr val="tx1"/>
              </a:solidFill>
              <a:latin typeface="Calibri" panose="020F0502020204030204" charset="0"/>
              <a:cs typeface="Calibri" panose="020F050202020403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3120390" cy="398780"/>
          </a:xfrm>
          <a:prstGeom prst="rect">
            <a:avLst/>
          </a:prstGeom>
          <a:noFill/>
        </p:spPr>
        <p:txBody>
          <a:bodyPr wrap="square" rtlCol="0">
            <a:spAutoFit/>
          </a:bodyPr>
          <a:p>
            <a:pPr algn="ctr"/>
            <a:r>
              <a:rPr lang="en-US" altLang="zh-CN" sz="2000" b="1" dirty="0">
                <a:solidFill>
                  <a:srgbClr val="4A707F"/>
                </a:solidFill>
                <a:latin typeface="Calibri Light" panose="020F0302020204030204" pitchFamily="34" charset="0"/>
                <a:sym typeface="+mn-ea"/>
              </a:rPr>
              <a:t>Point8</a:t>
            </a:r>
            <a:r>
              <a:rPr lang="zh-CN" altLang="en-US" sz="2000" b="1" dirty="0">
                <a:solidFill>
                  <a:srgbClr val="4A707F"/>
                </a:solidFill>
                <a:latin typeface="Calibri Light" panose="020F0302020204030204" pitchFamily="34" charset="0"/>
                <a:sym typeface="+mn-ea"/>
              </a:rPr>
              <a:t>：正确的信号处理</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2014855"/>
          </a:xfrm>
          <a:prstGeom prst="rect">
            <a:avLst/>
          </a:prstGeom>
          <a:noFill/>
        </p:spPr>
        <p:txBody>
          <a:bodyPr wrap="square" rtlCol="0">
            <a:spAutoFit/>
          </a:bodyPr>
          <a:p>
            <a:pPr fontAlgn="auto">
              <a:lnSpc>
                <a:spcPts val="2500"/>
              </a:lnSpc>
            </a:pPr>
            <a:r>
              <a:rPr lang="zh-CN" sz="2000" dirty="0">
                <a:solidFill>
                  <a:schemeClr val="tx1"/>
                </a:solidFill>
                <a:latin typeface="Calibri" panose="020F0502020204030204" charset="0"/>
                <a:cs typeface="Calibri" panose="020F0502020204030204" charset="0"/>
                <a:sym typeface="+mn-ea"/>
              </a:rPr>
              <a:t>认识到信号不排队是很重要的，因为这就表示如果我们接收了一个信号</a:t>
            </a:r>
            <a:r>
              <a:rPr lang="en-US" altLang="zh-CN" sz="2000" dirty="0">
                <a:solidFill>
                  <a:schemeClr val="tx1"/>
                </a:solidFill>
                <a:latin typeface="Calibri" panose="020F0502020204030204" charset="0"/>
                <a:cs typeface="Calibri" panose="020F0502020204030204" charset="0"/>
                <a:sym typeface="+mn-ea"/>
              </a:rPr>
              <a:t>k</a:t>
            </a:r>
            <a:r>
              <a:rPr lang="zh-CN" altLang="en-US" sz="2000" dirty="0">
                <a:solidFill>
                  <a:schemeClr val="tx1"/>
                </a:solidFill>
                <a:latin typeface="Calibri" panose="020F0502020204030204" charset="0"/>
                <a:cs typeface="Calibri" panose="020F0502020204030204" charset="0"/>
                <a:sym typeface="+mn-ea"/>
              </a:rPr>
              <a:t>，那么至少有一个信号</a:t>
            </a:r>
            <a:r>
              <a:rPr lang="en-US" altLang="zh-CN" sz="2000" dirty="0">
                <a:solidFill>
                  <a:schemeClr val="tx1"/>
                </a:solidFill>
                <a:latin typeface="Calibri" panose="020F0502020204030204" charset="0"/>
                <a:cs typeface="Calibri" panose="020F0502020204030204" charset="0"/>
                <a:sym typeface="+mn-ea"/>
              </a:rPr>
              <a:t>k</a:t>
            </a:r>
            <a:r>
              <a:rPr lang="zh-CN" altLang="en-US" sz="2000" dirty="0">
                <a:solidFill>
                  <a:schemeClr val="tx1"/>
                </a:solidFill>
                <a:latin typeface="Calibri" panose="020F0502020204030204" charset="0"/>
                <a:cs typeface="Calibri" panose="020F0502020204030204" charset="0"/>
                <a:sym typeface="+mn-ea"/>
              </a:rPr>
              <a:t>到达了，但至于具体有多少个信号到达了则无从得知，我们不能用信号对事件进行计数。</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比如如果我们接收了一个子进程终止的信号，那么我们希望能够回收所有终止了的子进程，因此要用</a:t>
            </a:r>
            <a:r>
              <a:rPr lang="en-US" altLang="zh-CN" sz="2000" dirty="0">
                <a:solidFill>
                  <a:schemeClr val="tx1"/>
                </a:solidFill>
                <a:latin typeface="Calibri" panose="020F0502020204030204" charset="0"/>
                <a:cs typeface="Calibri" panose="020F0502020204030204" charset="0"/>
                <a:sym typeface="+mn-ea"/>
              </a:rPr>
              <a:t>waitpid</a:t>
            </a:r>
            <a:r>
              <a:rPr lang="zh-CN" altLang="en-US" sz="2000" dirty="0">
                <a:solidFill>
                  <a:schemeClr val="tx1"/>
                </a:solidFill>
                <a:latin typeface="Calibri" panose="020F0502020204030204" charset="0"/>
                <a:cs typeface="Calibri" panose="020F0502020204030204" charset="0"/>
                <a:sym typeface="+mn-ea"/>
              </a:rPr>
              <a:t>不断回收直到没有终止了的子进程为止。</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另外为了解决</a:t>
            </a:r>
            <a:r>
              <a:rPr lang="en-US" altLang="zh-CN" sz="2000" dirty="0">
                <a:solidFill>
                  <a:schemeClr val="tx1"/>
                </a:solidFill>
                <a:latin typeface="Calibri" panose="020F0502020204030204" charset="0"/>
                <a:cs typeface="Calibri" panose="020F0502020204030204" charset="0"/>
                <a:sym typeface="+mn-ea"/>
              </a:rPr>
              <a:t>signal</a:t>
            </a:r>
            <a:r>
              <a:rPr lang="zh-CN" altLang="en-US" sz="2000" dirty="0">
                <a:solidFill>
                  <a:schemeClr val="tx1"/>
                </a:solidFill>
                <a:latin typeface="Calibri" panose="020F0502020204030204" charset="0"/>
                <a:cs typeface="Calibri" panose="020F0502020204030204" charset="0"/>
                <a:sym typeface="+mn-ea"/>
              </a:rPr>
              <a:t>的语义和系统调用可以被中断的问题，我们对信号处理使用</a:t>
            </a:r>
            <a:r>
              <a:rPr lang="en-US" altLang="zh-CN" sz="2000" dirty="0">
                <a:solidFill>
                  <a:schemeClr val="tx1"/>
                </a:solidFill>
                <a:latin typeface="Calibri" panose="020F0502020204030204" charset="0"/>
                <a:cs typeface="Calibri" panose="020F0502020204030204" charset="0"/>
                <a:sym typeface="+mn-ea"/>
              </a:rPr>
              <a:t>Signal</a:t>
            </a:r>
            <a:r>
              <a:rPr lang="zh-CN" altLang="en-US" sz="2000" dirty="0">
                <a:solidFill>
                  <a:schemeClr val="tx1"/>
                </a:solidFill>
                <a:latin typeface="Calibri" panose="020F0502020204030204" charset="0"/>
                <a:cs typeface="Calibri" panose="020F0502020204030204" charset="0"/>
                <a:sym typeface="+mn-ea"/>
              </a:rPr>
              <a:t>包装函数。</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endParaRPr lang="zh-CN" altLang="en-US" sz="2000" dirty="0">
              <a:solidFill>
                <a:schemeClr val="tx1"/>
              </a:solidFill>
              <a:latin typeface="Calibri" panose="020F0502020204030204" charset="0"/>
              <a:cs typeface="Calibri" panose="020F050202020403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en-US" altLang="zh-CN" sz="2000" b="1" dirty="0">
                <a:solidFill>
                  <a:srgbClr val="4A707F"/>
                </a:solidFill>
                <a:latin typeface="Calibri Light" panose="020F0302020204030204" pitchFamily="34" charset="0"/>
                <a:sym typeface="+mn-ea"/>
              </a:rPr>
              <a:t>Point9</a:t>
            </a:r>
            <a:r>
              <a:rPr lang="zh-CN" altLang="en-US" sz="2000" b="1" dirty="0">
                <a:solidFill>
                  <a:srgbClr val="4A707F"/>
                </a:solidFill>
                <a:latin typeface="Calibri Light" panose="020F0302020204030204" pitchFamily="34" charset="0"/>
                <a:sym typeface="+mn-ea"/>
              </a:rPr>
              <a:t>：并发问题</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541645"/>
          </a:xfrm>
          <a:prstGeom prst="rect">
            <a:avLst/>
          </a:prstGeom>
          <a:noFill/>
        </p:spPr>
        <p:txBody>
          <a:bodyPr wrap="square" rtlCol="0">
            <a:spAutoFit/>
          </a:bodyPr>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并发控制是一个非常困难的问题，在并发控制中的核心原则是</a:t>
            </a:r>
            <a:r>
              <a:rPr lang="en-US" altLang="zh-CN" sz="2000" dirty="0">
                <a:solidFill>
                  <a:schemeClr val="tx1"/>
                </a:solidFill>
                <a:latin typeface="Calibri" panose="020F0502020204030204" charset="0"/>
                <a:cs typeface="Calibri" panose="020F0502020204030204" charset="0"/>
                <a:sym typeface="+mn-ea"/>
              </a:rPr>
              <a:t>——</a:t>
            </a:r>
            <a:r>
              <a:rPr lang="zh-CN" altLang="en-US" sz="2000" dirty="0">
                <a:solidFill>
                  <a:schemeClr val="tx1"/>
                </a:solidFill>
                <a:latin typeface="Calibri" panose="020F0502020204030204" charset="0"/>
                <a:cs typeface="Calibri" panose="020F0502020204030204" charset="0"/>
                <a:sym typeface="+mn-ea"/>
              </a:rPr>
              <a:t>除非我们显式地控制了执行的顺序，否则我们永远不能假定执行的先后顺序，无论多么离谱的执行顺序我们必须接受。</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比如教材上的例子：我们</a:t>
            </a:r>
            <a:r>
              <a:rPr lang="en-US" altLang="zh-CN" sz="2000" dirty="0">
                <a:solidFill>
                  <a:schemeClr val="tx1"/>
                </a:solidFill>
                <a:latin typeface="Calibri" panose="020F0502020204030204" charset="0"/>
                <a:cs typeface="Calibri" panose="020F0502020204030204" charset="0"/>
                <a:sym typeface="+mn-ea"/>
              </a:rPr>
              <a:t>fork</a:t>
            </a:r>
            <a:r>
              <a:rPr lang="zh-CN" altLang="en-US" sz="2000" dirty="0">
                <a:solidFill>
                  <a:schemeClr val="tx1"/>
                </a:solidFill>
                <a:latin typeface="Calibri" panose="020F0502020204030204" charset="0"/>
                <a:cs typeface="Calibri" panose="020F0502020204030204" charset="0"/>
                <a:sym typeface="+mn-ea"/>
              </a:rPr>
              <a:t>了一个子进程，将其加入自己的</a:t>
            </a:r>
            <a:r>
              <a:rPr lang="en-US" altLang="zh-CN" sz="2000" dirty="0">
                <a:solidFill>
                  <a:schemeClr val="tx1"/>
                </a:solidFill>
                <a:latin typeface="Calibri" panose="020F0502020204030204" charset="0"/>
                <a:cs typeface="Calibri" panose="020F0502020204030204" charset="0"/>
                <a:sym typeface="+mn-ea"/>
              </a:rPr>
              <a:t>job</a:t>
            </a:r>
            <a:r>
              <a:rPr lang="zh-CN" altLang="en-US" sz="2000" dirty="0">
                <a:solidFill>
                  <a:schemeClr val="tx1"/>
                </a:solidFill>
                <a:latin typeface="Calibri" panose="020F0502020204030204" charset="0"/>
                <a:cs typeface="Calibri" panose="020F0502020204030204" charset="0"/>
                <a:sym typeface="+mn-ea"/>
              </a:rPr>
              <a:t>列表，然后等待其结束后进入信号处理程序将其删除，但我们必须接受一种可能</a:t>
            </a:r>
            <a:r>
              <a:rPr lang="en-US" altLang="zh-CN" sz="2000" dirty="0">
                <a:solidFill>
                  <a:schemeClr val="tx1"/>
                </a:solidFill>
                <a:latin typeface="Calibri" panose="020F0502020204030204" charset="0"/>
                <a:cs typeface="Calibri" panose="020F0502020204030204" charset="0"/>
                <a:sym typeface="+mn-ea"/>
              </a:rPr>
              <a:t>——</a:t>
            </a:r>
            <a:r>
              <a:rPr lang="zh-CN" altLang="en-US" sz="2000" dirty="0">
                <a:solidFill>
                  <a:schemeClr val="tx1"/>
                </a:solidFill>
                <a:latin typeface="Calibri" panose="020F0502020204030204" charset="0"/>
                <a:cs typeface="Calibri" panose="020F0502020204030204" charset="0"/>
                <a:sym typeface="+mn-ea"/>
              </a:rPr>
              <a:t>在我们将其加入</a:t>
            </a:r>
            <a:r>
              <a:rPr lang="en-US" altLang="zh-CN" sz="2000" dirty="0">
                <a:solidFill>
                  <a:schemeClr val="tx1"/>
                </a:solidFill>
                <a:latin typeface="Calibri" panose="020F0502020204030204" charset="0"/>
                <a:cs typeface="Calibri" panose="020F0502020204030204" charset="0"/>
                <a:sym typeface="+mn-ea"/>
              </a:rPr>
              <a:t>job</a:t>
            </a:r>
            <a:r>
              <a:rPr lang="zh-CN" altLang="en-US" sz="2000" dirty="0">
                <a:solidFill>
                  <a:schemeClr val="tx1"/>
                </a:solidFill>
                <a:latin typeface="Calibri" panose="020F0502020204030204" charset="0"/>
                <a:cs typeface="Calibri" panose="020F0502020204030204" charset="0"/>
                <a:sym typeface="+mn-ea"/>
              </a:rPr>
              <a:t>列表之前，它就已经结束了，这样我们就删除了不存在的</a:t>
            </a:r>
            <a:r>
              <a:rPr lang="en-US" altLang="zh-CN" sz="2000" dirty="0">
                <a:solidFill>
                  <a:schemeClr val="tx1"/>
                </a:solidFill>
                <a:latin typeface="Calibri" panose="020F0502020204030204" charset="0"/>
                <a:cs typeface="Calibri" panose="020F0502020204030204" charset="0"/>
                <a:sym typeface="+mn-ea"/>
              </a:rPr>
              <a:t>job</a:t>
            </a:r>
            <a:r>
              <a:rPr lang="zh-CN" altLang="en-US" sz="2000" dirty="0">
                <a:solidFill>
                  <a:schemeClr val="tx1"/>
                </a:solidFill>
                <a:latin typeface="Calibri" panose="020F0502020204030204" charset="0"/>
                <a:cs typeface="Calibri" panose="020F0502020204030204" charset="0"/>
                <a:sym typeface="+mn-ea"/>
              </a:rPr>
              <a:t>，然后又把一个事实上已经结束了的东西加入了</a:t>
            </a:r>
            <a:r>
              <a:rPr lang="en-US" altLang="zh-CN" sz="2000" dirty="0">
                <a:solidFill>
                  <a:schemeClr val="tx1"/>
                </a:solidFill>
                <a:latin typeface="Calibri" panose="020F0502020204030204" charset="0"/>
                <a:cs typeface="Calibri" panose="020F0502020204030204" charset="0"/>
                <a:sym typeface="+mn-ea"/>
              </a:rPr>
              <a:t>job</a:t>
            </a:r>
            <a:r>
              <a:rPr lang="zh-CN" altLang="en-US" sz="2000" dirty="0">
                <a:solidFill>
                  <a:schemeClr val="tx1"/>
                </a:solidFill>
                <a:latin typeface="Calibri" panose="020F0502020204030204" charset="0"/>
                <a:cs typeface="Calibri" panose="020F0502020204030204" charset="0"/>
                <a:sym typeface="+mn-ea"/>
              </a:rPr>
              <a:t>列表</a:t>
            </a:r>
            <a:r>
              <a:rPr lang="en-US" altLang="zh-CN" sz="2000" dirty="0">
                <a:solidFill>
                  <a:schemeClr val="tx1"/>
                </a:solidFill>
                <a:latin typeface="Calibri" panose="020F0502020204030204" charset="0"/>
                <a:cs typeface="Calibri" panose="020F0502020204030204" charset="0"/>
                <a:sym typeface="+mn-ea"/>
              </a:rPr>
              <a:t>...</a:t>
            </a:r>
            <a:endParaRPr lang="en-US" altLang="zh-CN"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所以我们必须显式地阻塞一些信号，以保证执行的顺序。但这又会带来的问题是如果我们阻塞了一个信号，那么</a:t>
            </a:r>
            <a:r>
              <a:rPr lang="en-US" altLang="zh-CN" sz="2000" dirty="0">
                <a:solidFill>
                  <a:schemeClr val="tx1"/>
                </a:solidFill>
                <a:latin typeface="Calibri" panose="020F0502020204030204" charset="0"/>
                <a:cs typeface="Calibri" panose="020F0502020204030204" charset="0"/>
                <a:sym typeface="+mn-ea"/>
              </a:rPr>
              <a:t>fork</a:t>
            </a:r>
            <a:r>
              <a:rPr lang="zh-CN" altLang="en-US" sz="2000" dirty="0">
                <a:solidFill>
                  <a:schemeClr val="tx1"/>
                </a:solidFill>
                <a:latin typeface="Calibri" panose="020F0502020204030204" charset="0"/>
                <a:cs typeface="Calibri" panose="020F0502020204030204" charset="0"/>
                <a:sym typeface="+mn-ea"/>
              </a:rPr>
              <a:t>出的子进程也会阻塞这个信号，但这不是我们想要发生的，所以我们在子进程做什么事情之前要先取消这个阻塞。</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此外，还有的时候我们需要让程序等待一个信号，而等待信号有很多方法</a:t>
            </a:r>
            <a:r>
              <a:rPr lang="en-US" altLang="zh-CN" sz="2000" dirty="0">
                <a:solidFill>
                  <a:schemeClr val="tx1"/>
                </a:solidFill>
                <a:latin typeface="Calibri" panose="020F0502020204030204" charset="0"/>
                <a:cs typeface="Calibri" panose="020F0502020204030204" charset="0"/>
                <a:sym typeface="+mn-ea"/>
              </a:rPr>
              <a:t>——while(...);</a:t>
            </a:r>
            <a:r>
              <a:rPr lang="zh-CN" altLang="en-US" sz="2000" dirty="0">
                <a:solidFill>
                  <a:schemeClr val="tx1"/>
                </a:solidFill>
                <a:latin typeface="Calibri" panose="020F0502020204030204" charset="0"/>
                <a:cs typeface="Calibri" panose="020F0502020204030204" charset="0"/>
                <a:sym typeface="+mn-ea"/>
              </a:rPr>
              <a:t>（循环成本太高），</a:t>
            </a:r>
            <a:r>
              <a:rPr lang="en-US" altLang="zh-CN" sz="2000" dirty="0">
                <a:solidFill>
                  <a:schemeClr val="tx1"/>
                </a:solidFill>
                <a:latin typeface="Calibri" panose="020F0502020204030204" charset="0"/>
                <a:cs typeface="Calibri" panose="020F0502020204030204" charset="0"/>
                <a:sym typeface="+mn-ea"/>
              </a:rPr>
              <a:t>while(....)pause();</a:t>
            </a:r>
            <a:r>
              <a:rPr lang="zh-CN" altLang="en-US" sz="2000" dirty="0">
                <a:solidFill>
                  <a:schemeClr val="tx1"/>
                </a:solidFill>
                <a:latin typeface="Calibri" panose="020F0502020204030204" charset="0"/>
                <a:cs typeface="Calibri" panose="020F0502020204030204" charset="0"/>
                <a:sym typeface="+mn-ea"/>
              </a:rPr>
              <a:t>（竞争！如果在进入循环之后</a:t>
            </a:r>
            <a:r>
              <a:rPr lang="en-US" altLang="zh-CN" sz="2000" dirty="0">
                <a:solidFill>
                  <a:schemeClr val="tx1"/>
                </a:solidFill>
                <a:latin typeface="Calibri" panose="020F0502020204030204" charset="0"/>
                <a:cs typeface="Calibri" panose="020F0502020204030204" charset="0"/>
                <a:sym typeface="+mn-ea"/>
              </a:rPr>
              <a:t>pause</a:t>
            </a:r>
            <a:r>
              <a:rPr lang="zh-CN" altLang="en-US" sz="2000" dirty="0">
                <a:solidFill>
                  <a:schemeClr val="tx1"/>
                </a:solidFill>
                <a:latin typeface="Calibri" panose="020F0502020204030204" charset="0"/>
                <a:cs typeface="Calibri" panose="020F0502020204030204" charset="0"/>
                <a:sym typeface="+mn-ea"/>
              </a:rPr>
              <a:t>之前收到信号，那么</a:t>
            </a:r>
            <a:r>
              <a:rPr lang="en-US" altLang="zh-CN" sz="2000" dirty="0">
                <a:solidFill>
                  <a:schemeClr val="tx1"/>
                </a:solidFill>
                <a:latin typeface="Calibri" panose="020F0502020204030204" charset="0"/>
                <a:cs typeface="Calibri" panose="020F0502020204030204" charset="0"/>
                <a:sym typeface="+mn-ea"/>
              </a:rPr>
              <a:t>pause</a:t>
            </a:r>
            <a:r>
              <a:rPr lang="zh-CN" altLang="en-US" sz="2000" dirty="0">
                <a:solidFill>
                  <a:schemeClr val="tx1"/>
                </a:solidFill>
                <a:latin typeface="Calibri" panose="020F0502020204030204" charset="0"/>
                <a:cs typeface="Calibri" panose="020F0502020204030204" charset="0"/>
                <a:sym typeface="+mn-ea"/>
              </a:rPr>
              <a:t>会一直停下）；</a:t>
            </a:r>
            <a:r>
              <a:rPr lang="en-US" altLang="zh-CN" sz="2000" dirty="0">
                <a:solidFill>
                  <a:schemeClr val="tx1"/>
                </a:solidFill>
                <a:latin typeface="Calibri" panose="020F0502020204030204" charset="0"/>
                <a:cs typeface="Calibri" panose="020F0502020204030204" charset="0"/>
                <a:sym typeface="+mn-ea"/>
              </a:rPr>
              <a:t>while(...)sleep(1);</a:t>
            </a:r>
            <a:r>
              <a:rPr lang="zh-CN" altLang="en-US" sz="2000" dirty="0">
                <a:solidFill>
                  <a:schemeClr val="tx1"/>
                </a:solidFill>
                <a:latin typeface="Calibri" panose="020F0502020204030204" charset="0"/>
                <a:cs typeface="Calibri" panose="020F0502020204030204" charset="0"/>
                <a:sym typeface="+mn-ea"/>
              </a:rPr>
              <a:t>（太慢了！）</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使用</a:t>
            </a:r>
            <a:r>
              <a:rPr lang="en-US" altLang="zh-CN" sz="2000" dirty="0">
                <a:solidFill>
                  <a:schemeClr val="tx1"/>
                </a:solidFill>
                <a:latin typeface="Calibri" panose="020F0502020204030204" charset="0"/>
                <a:cs typeface="Calibri" panose="020F0502020204030204" charset="0"/>
                <a:sym typeface="+mn-ea"/>
              </a:rPr>
              <a:t>sigsuspend</a:t>
            </a:r>
            <a:r>
              <a:rPr lang="zh-CN" altLang="en-US" sz="2000" dirty="0">
                <a:solidFill>
                  <a:schemeClr val="tx1"/>
                </a:solidFill>
                <a:latin typeface="Calibri" panose="020F0502020204030204" charset="0"/>
                <a:cs typeface="Calibri" panose="020F0502020204030204" charset="0"/>
                <a:sym typeface="+mn-ea"/>
              </a:rPr>
              <a:t>来解决这个问题：</a:t>
            </a:r>
            <a:r>
              <a:rPr lang="en-US" altLang="zh-CN" sz="2000" dirty="0">
                <a:solidFill>
                  <a:schemeClr val="tx1"/>
                </a:solidFill>
                <a:latin typeface="Calibri" panose="020F0502020204030204" charset="0"/>
                <a:cs typeface="Calibri" panose="020F0502020204030204" charset="0"/>
                <a:sym typeface="+mn-ea"/>
              </a:rPr>
              <a:t>sigsuspend</a:t>
            </a:r>
            <a:r>
              <a:rPr lang="zh-CN" altLang="en-US" sz="2000" dirty="0">
                <a:solidFill>
                  <a:schemeClr val="tx1"/>
                </a:solidFill>
                <a:latin typeface="Calibri" panose="020F0502020204030204" charset="0"/>
                <a:cs typeface="Calibri" panose="020F0502020204030204" charset="0"/>
                <a:sym typeface="+mn-ea"/>
              </a:rPr>
              <a:t>会暂时用一个新的集合替换当前阻塞的信号，然后等待收到一个信号，如果执行完信号处理进程没有结束就恢复原来的阻塞集合。</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一个常见的用法：先阻塞某个信号，然后</a:t>
            </a:r>
            <a:r>
              <a:rPr lang="en-US" altLang="zh-CN" sz="2000" dirty="0">
                <a:solidFill>
                  <a:schemeClr val="tx1"/>
                </a:solidFill>
                <a:latin typeface="Calibri" panose="020F0502020204030204" charset="0"/>
                <a:cs typeface="Calibri" panose="020F0502020204030204" charset="0"/>
                <a:sym typeface="+mn-ea"/>
              </a:rPr>
              <a:t>while(....)sigsuspend(...)</a:t>
            </a:r>
            <a:r>
              <a:rPr lang="zh-CN" altLang="en-US" sz="2000" dirty="0">
                <a:solidFill>
                  <a:schemeClr val="tx1"/>
                </a:solidFill>
                <a:latin typeface="Calibri" panose="020F0502020204030204" charset="0"/>
                <a:cs typeface="Calibri" panose="020F0502020204030204" charset="0"/>
                <a:sym typeface="+mn-ea"/>
              </a:rPr>
              <a:t>取消阻塞，接收信号即可</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相较于</a:t>
            </a:r>
            <a:r>
              <a:rPr lang="en-US" altLang="zh-CN" sz="2000" dirty="0">
                <a:solidFill>
                  <a:schemeClr val="tx1"/>
                </a:solidFill>
                <a:latin typeface="Calibri" panose="020F0502020204030204" charset="0"/>
                <a:cs typeface="Calibri" panose="020F0502020204030204" charset="0"/>
                <a:sym typeface="+mn-ea"/>
              </a:rPr>
              <a:t>pause</a:t>
            </a:r>
            <a:r>
              <a:rPr lang="zh-CN" altLang="en-US" sz="2000" dirty="0">
                <a:solidFill>
                  <a:schemeClr val="tx1"/>
                </a:solidFill>
                <a:latin typeface="Calibri" panose="020F0502020204030204" charset="0"/>
                <a:cs typeface="Calibri" panose="020F0502020204030204" charset="0"/>
                <a:sym typeface="+mn-ea"/>
              </a:rPr>
              <a:t>的差别在于在</a:t>
            </a:r>
            <a:r>
              <a:rPr lang="en-US" altLang="zh-CN" sz="2000" dirty="0">
                <a:solidFill>
                  <a:schemeClr val="tx1"/>
                </a:solidFill>
                <a:latin typeface="Calibri" panose="020F0502020204030204" charset="0"/>
                <a:cs typeface="Calibri" panose="020F0502020204030204" charset="0"/>
                <a:sym typeface="+mn-ea"/>
              </a:rPr>
              <a:t>while</a:t>
            </a:r>
            <a:r>
              <a:rPr lang="zh-CN" altLang="en-US" sz="2000" dirty="0">
                <a:solidFill>
                  <a:schemeClr val="tx1"/>
                </a:solidFill>
                <a:latin typeface="Calibri" panose="020F0502020204030204" charset="0"/>
                <a:cs typeface="Calibri" panose="020F0502020204030204" charset="0"/>
                <a:sym typeface="+mn-ea"/>
              </a:rPr>
              <a:t>之后</a:t>
            </a:r>
            <a:r>
              <a:rPr lang="en-US" altLang="zh-CN" sz="2000" dirty="0">
                <a:solidFill>
                  <a:schemeClr val="tx1"/>
                </a:solidFill>
                <a:latin typeface="Calibri" panose="020F0502020204030204" charset="0"/>
                <a:cs typeface="Calibri" panose="020F0502020204030204" charset="0"/>
                <a:sym typeface="+mn-ea"/>
              </a:rPr>
              <a:t>sigsuspend</a:t>
            </a:r>
            <a:r>
              <a:rPr lang="zh-CN" altLang="en-US" sz="2000" dirty="0">
                <a:solidFill>
                  <a:schemeClr val="tx1"/>
                </a:solidFill>
                <a:latin typeface="Calibri" panose="020F0502020204030204" charset="0"/>
                <a:cs typeface="Calibri" panose="020F0502020204030204" charset="0"/>
                <a:sym typeface="+mn-ea"/>
              </a:rPr>
              <a:t>之前我们阻塞了待接收的信号，所以我们不用担心在二者之间接收到了等待的信号，而</a:t>
            </a:r>
            <a:r>
              <a:rPr lang="en-US" altLang="zh-CN" sz="2000" dirty="0">
                <a:solidFill>
                  <a:schemeClr val="tx1"/>
                </a:solidFill>
                <a:latin typeface="Calibri" panose="020F0502020204030204" charset="0"/>
                <a:cs typeface="Calibri" panose="020F0502020204030204" charset="0"/>
                <a:sym typeface="+mn-ea"/>
              </a:rPr>
              <a:t>sigsuspend</a:t>
            </a:r>
            <a:r>
              <a:rPr lang="zh-CN" altLang="en-US" sz="2000" dirty="0">
                <a:solidFill>
                  <a:schemeClr val="tx1"/>
                </a:solidFill>
                <a:latin typeface="Calibri" panose="020F0502020204030204" charset="0"/>
                <a:cs typeface="Calibri" panose="020F0502020204030204" charset="0"/>
                <a:sym typeface="+mn-ea"/>
              </a:rPr>
              <a:t>会让我们正常接收想要的信号进行处理。</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endParaRPr lang="zh-CN" altLang="en-US" sz="2000" dirty="0">
              <a:solidFill>
                <a:schemeClr val="tx1"/>
              </a:solidFill>
              <a:latin typeface="Calibri" panose="020F0502020204030204" charset="0"/>
              <a:cs typeface="Calibri" panose="020F050202020403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en-US" altLang="zh-CN" sz="2000" b="1" dirty="0">
                <a:solidFill>
                  <a:srgbClr val="4A707F"/>
                </a:solidFill>
                <a:latin typeface="Calibri Light" panose="020F0302020204030204" pitchFamily="34" charset="0"/>
                <a:sym typeface="+mn-ea"/>
              </a:rPr>
              <a:t>Point10</a:t>
            </a:r>
            <a:r>
              <a:rPr lang="zh-CN" altLang="en-US" sz="2000" b="1" dirty="0">
                <a:solidFill>
                  <a:srgbClr val="4A707F"/>
                </a:solidFill>
                <a:latin typeface="Calibri Light" panose="020F0302020204030204" pitchFamily="34" charset="0"/>
                <a:sym typeface="+mn-ea"/>
              </a:rPr>
              <a:t>：非本地跳转</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3617595"/>
          </a:xfrm>
          <a:prstGeom prst="rect">
            <a:avLst/>
          </a:prstGeom>
          <a:noFill/>
        </p:spPr>
        <p:txBody>
          <a:bodyPr wrap="square" rtlCol="0">
            <a:spAutoFit/>
          </a:bodyPr>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非本地跳转是通过</a:t>
            </a:r>
            <a:r>
              <a:rPr lang="en-US" altLang="zh-CN" sz="2000" dirty="0">
                <a:solidFill>
                  <a:schemeClr val="tx1"/>
                </a:solidFill>
                <a:latin typeface="Calibri" panose="020F0502020204030204" charset="0"/>
                <a:cs typeface="Calibri" panose="020F0502020204030204" charset="0"/>
                <a:sym typeface="+mn-ea"/>
              </a:rPr>
              <a:t>setjmp</a:t>
            </a:r>
            <a:r>
              <a:rPr lang="zh-CN" altLang="en-US" sz="2000" dirty="0">
                <a:solidFill>
                  <a:schemeClr val="tx1"/>
                </a:solidFill>
                <a:latin typeface="Calibri" panose="020F0502020204030204" charset="0"/>
                <a:cs typeface="Calibri" panose="020F0502020204030204" charset="0"/>
                <a:sym typeface="+mn-ea"/>
              </a:rPr>
              <a:t>和</a:t>
            </a:r>
            <a:r>
              <a:rPr lang="en-US" altLang="zh-CN" sz="2000" dirty="0">
                <a:solidFill>
                  <a:schemeClr val="tx1"/>
                </a:solidFill>
                <a:latin typeface="Calibri" panose="020F0502020204030204" charset="0"/>
                <a:cs typeface="Calibri" panose="020F0502020204030204" charset="0"/>
                <a:sym typeface="+mn-ea"/>
              </a:rPr>
              <a:t>longjmp</a:t>
            </a:r>
            <a:r>
              <a:rPr lang="zh-CN" altLang="en-US" sz="2000" dirty="0">
                <a:solidFill>
                  <a:schemeClr val="tx1"/>
                </a:solidFill>
                <a:latin typeface="Calibri" panose="020F0502020204030204" charset="0"/>
                <a:cs typeface="Calibri" panose="020F0502020204030204" charset="0"/>
                <a:sym typeface="+mn-ea"/>
              </a:rPr>
              <a:t>函数实现的，</a:t>
            </a:r>
            <a:r>
              <a:rPr lang="en-US" altLang="zh-CN" sz="2000" dirty="0">
                <a:solidFill>
                  <a:schemeClr val="tx1"/>
                </a:solidFill>
                <a:latin typeface="Calibri" panose="020F0502020204030204" charset="0"/>
                <a:cs typeface="Calibri" panose="020F0502020204030204" charset="0"/>
                <a:sym typeface="+mn-ea"/>
              </a:rPr>
              <a:t>setjmp</a:t>
            </a:r>
            <a:r>
              <a:rPr lang="zh-CN" altLang="en-US" sz="2000" dirty="0">
                <a:solidFill>
                  <a:schemeClr val="tx1"/>
                </a:solidFill>
                <a:latin typeface="Calibri" panose="020F0502020204030204" charset="0"/>
                <a:cs typeface="Calibri" panose="020F0502020204030204" charset="0"/>
                <a:sym typeface="+mn-ea"/>
              </a:rPr>
              <a:t>会保存当前调用环境，以供后面的</a:t>
            </a:r>
            <a:r>
              <a:rPr lang="en-US" altLang="zh-CN" sz="2000" dirty="0">
                <a:solidFill>
                  <a:schemeClr val="tx1"/>
                </a:solidFill>
                <a:latin typeface="Calibri" panose="020F0502020204030204" charset="0"/>
                <a:cs typeface="Calibri" panose="020F0502020204030204" charset="0"/>
                <a:sym typeface="+mn-ea"/>
              </a:rPr>
              <a:t>longjmp</a:t>
            </a:r>
            <a:r>
              <a:rPr lang="zh-CN" altLang="en-US" sz="2000" dirty="0">
                <a:solidFill>
                  <a:schemeClr val="tx1"/>
                </a:solidFill>
                <a:latin typeface="Calibri" panose="020F0502020204030204" charset="0"/>
                <a:cs typeface="Calibri" panose="020F0502020204030204" charset="0"/>
                <a:sym typeface="+mn-ea"/>
              </a:rPr>
              <a:t>使用，并返回</a:t>
            </a:r>
            <a:r>
              <a:rPr lang="en-US" altLang="zh-CN" sz="2000" dirty="0">
                <a:solidFill>
                  <a:schemeClr val="tx1"/>
                </a:solidFill>
                <a:latin typeface="Calibri" panose="020F0502020204030204" charset="0"/>
                <a:cs typeface="Calibri" panose="020F0502020204030204" charset="0"/>
                <a:sym typeface="+mn-ea"/>
              </a:rPr>
              <a:t>0</a:t>
            </a:r>
            <a:r>
              <a:rPr lang="zh-CN" altLang="en-US" sz="2000" dirty="0">
                <a:solidFill>
                  <a:schemeClr val="tx1"/>
                </a:solidFill>
                <a:latin typeface="Calibri" panose="020F0502020204030204" charset="0"/>
                <a:cs typeface="Calibri" panose="020F0502020204030204" charset="0"/>
                <a:sym typeface="+mn-ea"/>
              </a:rPr>
              <a:t>，但</a:t>
            </a:r>
            <a:r>
              <a:rPr lang="en-US" altLang="zh-CN" sz="2000" dirty="0">
                <a:solidFill>
                  <a:schemeClr val="tx1"/>
                </a:solidFill>
                <a:latin typeface="Calibri" panose="020F0502020204030204" charset="0"/>
                <a:cs typeface="Calibri" panose="020F0502020204030204" charset="0"/>
                <a:sym typeface="+mn-ea"/>
              </a:rPr>
              <a:t>setjmp</a:t>
            </a:r>
            <a:r>
              <a:rPr lang="zh-CN" altLang="en-US" sz="2000" dirty="0">
                <a:solidFill>
                  <a:schemeClr val="tx1"/>
                </a:solidFill>
                <a:latin typeface="Calibri" panose="020F0502020204030204" charset="0"/>
                <a:cs typeface="Calibri" panose="020F0502020204030204" charset="0"/>
                <a:sym typeface="+mn-ea"/>
              </a:rPr>
              <a:t>的返回值不能被赋值给变量，但可以正常用于条件测试中。</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而</a:t>
            </a:r>
            <a:r>
              <a:rPr lang="en-US" altLang="zh-CN" sz="2000" dirty="0">
                <a:solidFill>
                  <a:schemeClr val="tx1"/>
                </a:solidFill>
                <a:latin typeface="Calibri" panose="020F0502020204030204" charset="0"/>
                <a:cs typeface="Calibri" panose="020F0502020204030204" charset="0"/>
                <a:sym typeface="+mn-ea"/>
              </a:rPr>
              <a:t>longjmp</a:t>
            </a:r>
            <a:r>
              <a:rPr lang="zh-CN" altLang="en-US" sz="2000" dirty="0">
                <a:solidFill>
                  <a:schemeClr val="tx1"/>
                </a:solidFill>
                <a:latin typeface="Calibri" panose="020F0502020204030204" charset="0"/>
                <a:cs typeface="Calibri" panose="020F0502020204030204" charset="0"/>
                <a:sym typeface="+mn-ea"/>
              </a:rPr>
              <a:t>恢复调用环境，然后触发一个从最近一次初始化的</a:t>
            </a:r>
            <a:r>
              <a:rPr lang="en-US" altLang="zh-CN" sz="2000" dirty="0">
                <a:solidFill>
                  <a:schemeClr val="tx1"/>
                </a:solidFill>
                <a:latin typeface="Calibri" panose="020F0502020204030204" charset="0"/>
                <a:cs typeface="Calibri" panose="020F0502020204030204" charset="0"/>
                <a:sym typeface="+mn-ea"/>
              </a:rPr>
              <a:t>setjmp</a:t>
            </a:r>
            <a:r>
              <a:rPr lang="zh-CN" altLang="en-US" sz="2000" dirty="0">
                <a:solidFill>
                  <a:schemeClr val="tx1"/>
                </a:solidFill>
                <a:latin typeface="Calibri" panose="020F0502020204030204" charset="0"/>
                <a:cs typeface="Calibri" panose="020F0502020204030204" charset="0"/>
                <a:sym typeface="+mn-ea"/>
              </a:rPr>
              <a:t>的调用的返回。</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en-US" altLang="zh-CN" sz="2000" dirty="0">
                <a:solidFill>
                  <a:schemeClr val="tx1"/>
                </a:solidFill>
                <a:latin typeface="Calibri" panose="020F0502020204030204" charset="0"/>
                <a:cs typeface="Calibri" panose="020F0502020204030204" charset="0"/>
                <a:sym typeface="+mn-ea"/>
              </a:rPr>
              <a:t>setjmp</a:t>
            </a:r>
            <a:r>
              <a:rPr lang="zh-CN" altLang="en-US" sz="2000" dirty="0">
                <a:solidFill>
                  <a:schemeClr val="tx1"/>
                </a:solidFill>
                <a:latin typeface="Calibri" panose="020F0502020204030204" charset="0"/>
                <a:cs typeface="Calibri" panose="020F0502020204030204" charset="0"/>
                <a:sym typeface="+mn-ea"/>
              </a:rPr>
              <a:t>被调用一次而返回多次（第一次是成功保存调用环境之后返回</a:t>
            </a:r>
            <a:r>
              <a:rPr lang="en-US" altLang="zh-CN" sz="2000" dirty="0">
                <a:solidFill>
                  <a:schemeClr val="tx1"/>
                </a:solidFill>
                <a:latin typeface="Calibri" panose="020F0502020204030204" charset="0"/>
                <a:cs typeface="Calibri" panose="020F0502020204030204" charset="0"/>
                <a:sym typeface="+mn-ea"/>
              </a:rPr>
              <a:t>0</a:t>
            </a:r>
            <a:r>
              <a:rPr lang="zh-CN" altLang="en-US" sz="2000" dirty="0">
                <a:solidFill>
                  <a:schemeClr val="tx1"/>
                </a:solidFill>
                <a:latin typeface="Calibri" panose="020F0502020204030204" charset="0"/>
                <a:cs typeface="Calibri" panose="020F0502020204030204" charset="0"/>
                <a:sym typeface="+mn-ea"/>
              </a:rPr>
              <a:t>，之后是调用</a:t>
            </a:r>
            <a:r>
              <a:rPr lang="en-US" altLang="zh-CN" sz="2000" dirty="0">
                <a:solidFill>
                  <a:schemeClr val="tx1"/>
                </a:solidFill>
                <a:latin typeface="Calibri" panose="020F0502020204030204" charset="0"/>
                <a:cs typeface="Calibri" panose="020F0502020204030204" charset="0"/>
                <a:sym typeface="+mn-ea"/>
              </a:rPr>
              <a:t>longjmp</a:t>
            </a:r>
            <a:r>
              <a:rPr lang="zh-CN" altLang="en-US" sz="2000" dirty="0">
                <a:solidFill>
                  <a:schemeClr val="tx1"/>
                </a:solidFill>
                <a:latin typeface="Calibri" panose="020F0502020204030204" charset="0"/>
                <a:cs typeface="Calibri" panose="020F0502020204030204" charset="0"/>
                <a:sym typeface="+mn-ea"/>
              </a:rPr>
              <a:t>后返回，返回为非</a:t>
            </a:r>
            <a:r>
              <a:rPr lang="en-US" altLang="zh-CN" sz="2000" dirty="0">
                <a:solidFill>
                  <a:schemeClr val="tx1"/>
                </a:solidFill>
                <a:latin typeface="Calibri" panose="020F0502020204030204" charset="0"/>
                <a:cs typeface="Calibri" panose="020F0502020204030204" charset="0"/>
                <a:sym typeface="+mn-ea"/>
              </a:rPr>
              <a:t>0</a:t>
            </a:r>
            <a:r>
              <a:rPr lang="zh-CN" altLang="en-US" sz="2000" dirty="0">
                <a:solidFill>
                  <a:schemeClr val="tx1"/>
                </a:solidFill>
                <a:latin typeface="Calibri" panose="020F0502020204030204" charset="0"/>
                <a:cs typeface="Calibri" panose="020F0502020204030204" charset="0"/>
                <a:sym typeface="+mn-ea"/>
              </a:rPr>
              <a:t>，可以用这一点来区分第一次返回和以后的返回），但</a:t>
            </a:r>
            <a:r>
              <a:rPr lang="en-US" altLang="zh-CN" sz="2000" dirty="0">
                <a:solidFill>
                  <a:schemeClr val="tx1"/>
                </a:solidFill>
                <a:latin typeface="Calibri" panose="020F0502020204030204" charset="0"/>
                <a:cs typeface="Calibri" panose="020F0502020204030204" charset="0"/>
                <a:sym typeface="+mn-ea"/>
              </a:rPr>
              <a:t>longjmp</a:t>
            </a:r>
            <a:r>
              <a:rPr lang="zh-CN" altLang="en-US" sz="2000" dirty="0">
                <a:solidFill>
                  <a:schemeClr val="tx1"/>
                </a:solidFill>
                <a:latin typeface="Calibri" panose="020F0502020204030204" charset="0"/>
                <a:cs typeface="Calibri" panose="020F0502020204030204" charset="0"/>
                <a:sym typeface="+mn-ea"/>
              </a:rPr>
              <a:t>从不返回。</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这样的非本地跳转允许从一个深层嵌套的函数调用中快速返回，但带来的问题包括可能的内存泄漏等。</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而另一个应用就是使信号处理程序回到一个指定的位置而非原来收到信号被中断的位置。</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en-US" altLang="zh-CN" sz="2000" dirty="0">
                <a:solidFill>
                  <a:schemeClr val="tx1"/>
                </a:solidFill>
                <a:latin typeface="Calibri" panose="020F0502020204030204" charset="0"/>
                <a:cs typeface="Calibri" panose="020F0502020204030204" charset="0"/>
                <a:sym typeface="+mn-ea"/>
              </a:rPr>
              <a:t>sigsetjmp</a:t>
            </a:r>
            <a:r>
              <a:rPr lang="zh-CN" altLang="en-US" sz="2000" dirty="0">
                <a:solidFill>
                  <a:schemeClr val="tx1"/>
                </a:solidFill>
                <a:latin typeface="Calibri" panose="020F0502020204030204" charset="0"/>
                <a:cs typeface="Calibri" panose="020F0502020204030204" charset="0"/>
                <a:sym typeface="+mn-ea"/>
              </a:rPr>
              <a:t>和</a:t>
            </a:r>
            <a:r>
              <a:rPr lang="en-US" altLang="zh-CN" sz="2000" dirty="0">
                <a:solidFill>
                  <a:schemeClr val="tx1"/>
                </a:solidFill>
                <a:latin typeface="Calibri" panose="020F0502020204030204" charset="0"/>
                <a:cs typeface="Calibri" panose="020F0502020204030204" charset="0"/>
                <a:sym typeface="+mn-ea"/>
              </a:rPr>
              <a:t>siglongjmp</a:t>
            </a:r>
            <a:r>
              <a:rPr lang="zh-CN" altLang="en-US" sz="2000" dirty="0">
                <a:solidFill>
                  <a:schemeClr val="tx1"/>
                </a:solidFill>
                <a:latin typeface="Calibri" panose="020F0502020204030204" charset="0"/>
                <a:cs typeface="Calibri" panose="020F0502020204030204" charset="0"/>
                <a:sym typeface="+mn-ea"/>
              </a:rPr>
              <a:t>是可以被信号处理程序使用的版本，需要注意的是</a:t>
            </a:r>
            <a:r>
              <a:rPr lang="en-US" altLang="zh-CN" sz="2000" dirty="0">
                <a:solidFill>
                  <a:schemeClr val="tx1"/>
                </a:solidFill>
                <a:latin typeface="Calibri" panose="020F0502020204030204" charset="0"/>
                <a:cs typeface="Calibri" panose="020F0502020204030204" charset="0"/>
                <a:sym typeface="+mn-ea"/>
              </a:rPr>
              <a:t>siglongjmp</a:t>
            </a:r>
            <a:r>
              <a:rPr lang="zh-CN" altLang="en-US" sz="2000" dirty="0">
                <a:solidFill>
                  <a:schemeClr val="tx1"/>
                </a:solidFill>
                <a:latin typeface="Calibri" panose="020F0502020204030204" charset="0"/>
                <a:cs typeface="Calibri" panose="020F0502020204030204" charset="0"/>
                <a:sym typeface="+mn-ea"/>
              </a:rPr>
              <a:t>理论上可以跳转到任意代码，所以我们必须在</a:t>
            </a:r>
            <a:r>
              <a:rPr lang="en-US" altLang="zh-CN" sz="2000" dirty="0">
                <a:solidFill>
                  <a:schemeClr val="tx1"/>
                </a:solidFill>
                <a:latin typeface="Calibri" panose="020F0502020204030204" charset="0"/>
                <a:cs typeface="Calibri" panose="020F0502020204030204" charset="0"/>
                <a:sym typeface="+mn-ea"/>
              </a:rPr>
              <a:t>siglongjmp</a:t>
            </a:r>
            <a:r>
              <a:rPr lang="zh-CN" altLang="en-US" sz="2000" dirty="0">
                <a:solidFill>
                  <a:schemeClr val="tx1"/>
                </a:solidFill>
                <a:latin typeface="Calibri" panose="020F0502020204030204" charset="0"/>
                <a:cs typeface="Calibri" panose="020F0502020204030204" charset="0"/>
                <a:sym typeface="+mn-ea"/>
              </a:rPr>
              <a:t>可达的代码中只调用安全的函数。</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当然，这里也要注意竞争的问题。</a:t>
            </a:r>
            <a:endParaRPr lang="zh-CN" altLang="en-US" sz="2000" dirty="0">
              <a:solidFill>
                <a:schemeClr val="tx1"/>
              </a:solidFill>
              <a:latin typeface="Calibri" panose="020F0502020204030204" charset="0"/>
              <a:cs typeface="Calibri" panose="020F050202020403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panose="020B0503020204020204" charset="-122"/>
                <a:ea typeface="微软雅黑" panose="020B0503020204020204" charset="-122"/>
              </a:rPr>
              <a:t>Part </a:t>
            </a:r>
            <a:r>
              <a:rPr lang="en-US" altLang="zh-CN" sz="4400" b="1" i="1" dirty="0">
                <a:solidFill>
                  <a:schemeClr val="bg1"/>
                </a:solidFill>
                <a:latin typeface="微软雅黑" panose="020B0503020204020204" charset="-122"/>
                <a:ea typeface="微软雅黑" panose="020B0503020204020204" charset="-122"/>
              </a:rPr>
              <a:t>4</a:t>
            </a:r>
            <a:endParaRPr lang="en-US" altLang="zh-CN" sz="4400" b="1" i="1"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675005" y="29273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panose="020B0503020204020204" charset="-122"/>
                <a:ea typeface="微软雅黑" panose="020B0503020204020204" charset="-122"/>
              </a:rPr>
              <a:t>有关习题</a:t>
            </a:r>
            <a:endParaRPr lang="zh-CN" altLang="en-US" sz="4800" b="1" dirty="0">
              <a:solidFill>
                <a:schemeClr val="bg1"/>
              </a:solidFill>
              <a:latin typeface="微软雅黑" panose="020B0503020204020204" charset="-122"/>
              <a:ea typeface="微软雅黑" panose="020B0503020204020204" charset="-122"/>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2"/>
          <a:stretch>
            <a:fillRect/>
          </a:stretch>
        </p:blipFill>
        <p:spPr>
          <a:xfrm>
            <a:off x="763905" y="622300"/>
            <a:ext cx="4789170" cy="55206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4" name="文本框 3"/>
          <p:cNvSpPr txBox="1"/>
          <p:nvPr/>
        </p:nvSpPr>
        <p:spPr>
          <a:xfrm>
            <a:off x="861060" y="923925"/>
            <a:ext cx="1758950" cy="922020"/>
          </a:xfrm>
          <a:prstGeom prst="rect">
            <a:avLst/>
          </a:prstGeom>
          <a:noFill/>
        </p:spPr>
        <p:txBody>
          <a:bodyPr wrap="none" rtlCol="0">
            <a:spAutoFit/>
            <a:scene3d>
              <a:camera prst="orthographicFront"/>
              <a:lightRig rig="threePt" dir="t"/>
            </a:scene3d>
            <a:sp3d contourW="12700"/>
          </a:bodyPr>
          <a:p>
            <a:pPr algn="ctr"/>
            <a:r>
              <a:rPr lang="zh-CN" altLang="en-US" sz="5400" b="1" smtClean="0">
                <a:solidFill>
                  <a:schemeClr val="bg1"/>
                </a:solidFill>
                <a:latin typeface="+mj-ea"/>
                <a:ea typeface="+mj-ea"/>
                <a:cs typeface="微软雅黑" panose="020B0503020204020204" charset="-122"/>
              </a:rPr>
              <a:t>目 录</a:t>
            </a:r>
            <a:endParaRPr lang="zh-CN" altLang="en-US" sz="5400" b="1" dirty="0" smtClean="0">
              <a:solidFill>
                <a:schemeClr val="bg1"/>
              </a:solidFill>
              <a:latin typeface="+mj-ea"/>
              <a:ea typeface="+mj-ea"/>
              <a:cs typeface="微软雅黑" panose="020B0503020204020204" charset="-122"/>
            </a:endParaRPr>
          </a:p>
        </p:txBody>
      </p:sp>
      <p:sp>
        <p:nvSpPr>
          <p:cNvPr id="5" name="文本框 4"/>
          <p:cNvSpPr txBox="1"/>
          <p:nvPr/>
        </p:nvSpPr>
        <p:spPr>
          <a:xfrm>
            <a:off x="861060" y="463550"/>
            <a:ext cx="2661920" cy="460375"/>
          </a:xfrm>
          <a:prstGeom prst="rect">
            <a:avLst/>
          </a:prstGeom>
          <a:noFill/>
        </p:spPr>
        <p:txBody>
          <a:bodyPr wrap="square" rtlCol="0">
            <a:spAutoFit/>
            <a:scene3d>
              <a:camera prst="orthographicFront"/>
              <a:lightRig rig="threePt" dir="t"/>
            </a:scene3d>
            <a:sp3d contourW="12700"/>
          </a:bodyPr>
          <a:p>
            <a:pPr algn="dist"/>
            <a:r>
              <a:rPr lang="en-US" altLang="zh-CN" sz="2400" i="1" smtClean="0">
                <a:solidFill>
                  <a:schemeClr val="bg1"/>
                </a:solidFill>
              </a:rPr>
              <a:t>CONTENTS</a:t>
            </a:r>
            <a:endParaRPr lang="en-US" altLang="zh-CN" sz="2400" i="1" dirty="0" smtClean="0">
              <a:solidFill>
                <a:schemeClr val="bg1"/>
              </a:solidFill>
            </a:endParaRPr>
          </a:p>
        </p:txBody>
      </p:sp>
      <p:grpSp>
        <p:nvGrpSpPr>
          <p:cNvPr id="9" name="组合 8"/>
          <p:cNvGrpSpPr/>
          <p:nvPr/>
        </p:nvGrpSpPr>
        <p:grpSpPr>
          <a:xfrm>
            <a:off x="4052570" y="2557780"/>
            <a:ext cx="1947545" cy="882650"/>
            <a:chOff x="4517" y="6278"/>
            <a:chExt cx="3067" cy="1390"/>
          </a:xfrm>
        </p:grpSpPr>
        <p:sp>
          <p:nvSpPr>
            <p:cNvPr id="10250" name="Rectangle 17"/>
            <p:cNvSpPr/>
            <p:nvPr/>
          </p:nvSpPr>
          <p:spPr>
            <a:xfrm>
              <a:off x="5380" y="6278"/>
              <a:ext cx="1341" cy="581"/>
            </a:xfrm>
            <a:prstGeom prst="rect">
              <a:avLst/>
            </a:prstGeom>
            <a:noFill/>
            <a:ln w="9525">
              <a:noFill/>
            </a:ln>
          </p:spPr>
          <p:txBody>
            <a:bodyPr wrap="none" lIns="0" tIns="0" rIns="0" bIns="0" anchor="t" anchorCtr="0">
              <a:spAutoFit/>
            </a:bodyPr>
            <a:p>
              <a:r>
                <a:rPr lang="zh-CN" altLang="en-US" sz="2400" dirty="0">
                  <a:solidFill>
                    <a:schemeClr val="bg1"/>
                  </a:solidFill>
                  <a:latin typeface="微软雅黑" panose="020B0503020204020204" charset="-122"/>
                  <a:ea typeface="微软雅黑" panose="020B0503020204020204" charset="-122"/>
                </a:rPr>
                <a:t>Part 2</a:t>
              </a:r>
              <a:endParaRPr lang="zh-CN" altLang="en-US" sz="2400" dirty="0">
                <a:solidFill>
                  <a:schemeClr val="bg1"/>
                </a:solidFill>
                <a:latin typeface="微软雅黑" panose="020B0503020204020204" charset="-122"/>
                <a:ea typeface="微软雅黑" panose="020B0503020204020204" charset="-122"/>
              </a:endParaRPr>
            </a:p>
          </p:txBody>
        </p:sp>
        <p:sp>
          <p:nvSpPr>
            <p:cNvPr id="9232" name="TextBox 58"/>
            <p:cNvSpPr txBox="1"/>
            <p:nvPr/>
          </p:nvSpPr>
          <p:spPr>
            <a:xfrm>
              <a:off x="4517" y="6797"/>
              <a:ext cx="3067" cy="871"/>
            </a:xfrm>
            <a:prstGeom prst="rect">
              <a:avLst/>
            </a:prstGeom>
            <a:noFill/>
            <a:ln w="9525">
              <a:noFill/>
            </a:ln>
          </p:spPr>
          <p:txBody>
            <a:bodyPr anchor="t" anchorCtr="0">
              <a:spAutoFit/>
            </a:bodyPr>
            <a:p>
              <a:pPr algn="ctr"/>
              <a:r>
                <a:rPr lang="zh-CN" altLang="en-US" sz="3000" b="1" dirty="0">
                  <a:solidFill>
                    <a:schemeClr val="bg1"/>
                  </a:solidFill>
                  <a:latin typeface="微软雅黑" panose="020B0503020204020204" charset="-122"/>
                  <a:ea typeface="微软雅黑" panose="020B0503020204020204" charset="-122"/>
                </a:rPr>
                <a:t>一些说明</a:t>
              </a:r>
              <a:endParaRPr lang="zh-CN" altLang="en-US" sz="3000" b="1" dirty="0">
                <a:solidFill>
                  <a:schemeClr val="bg1"/>
                </a:solidFill>
                <a:latin typeface="微软雅黑" panose="020B0503020204020204" charset="-122"/>
                <a:ea typeface="微软雅黑" panose="020B0503020204020204" charset="-122"/>
              </a:endParaRPr>
            </a:p>
          </p:txBody>
        </p:sp>
      </p:grpSp>
      <p:grpSp>
        <p:nvGrpSpPr>
          <p:cNvPr id="8" name="组合 7"/>
          <p:cNvGrpSpPr/>
          <p:nvPr/>
        </p:nvGrpSpPr>
        <p:grpSpPr>
          <a:xfrm>
            <a:off x="685165" y="2557780"/>
            <a:ext cx="1947545" cy="882650"/>
            <a:chOff x="1079" y="6278"/>
            <a:chExt cx="3067" cy="1390"/>
          </a:xfrm>
        </p:grpSpPr>
        <p:sp>
          <p:nvSpPr>
            <p:cNvPr id="10249" name="Rectangle 14"/>
            <p:cNvSpPr/>
            <p:nvPr/>
          </p:nvSpPr>
          <p:spPr>
            <a:xfrm>
              <a:off x="1942" y="6278"/>
              <a:ext cx="1341" cy="581"/>
            </a:xfrm>
            <a:prstGeom prst="rect">
              <a:avLst/>
            </a:prstGeom>
            <a:noFill/>
            <a:ln w="9525">
              <a:noFill/>
            </a:ln>
          </p:spPr>
          <p:txBody>
            <a:bodyPr wrap="none" lIns="0" tIns="0" rIns="0" bIns="0" anchor="t" anchorCtr="0">
              <a:spAutoFit/>
            </a:bodyPr>
            <a:p>
              <a:r>
                <a:rPr lang="zh-CN" altLang="en-US" sz="2400" dirty="0">
                  <a:solidFill>
                    <a:schemeClr val="bg1"/>
                  </a:solidFill>
                  <a:latin typeface="微软雅黑" panose="020B0503020204020204" charset="-122"/>
                  <a:ea typeface="微软雅黑" panose="020B0503020204020204" charset="-122"/>
                </a:rPr>
                <a:t>Part 1</a:t>
              </a:r>
              <a:endParaRPr lang="zh-CN" altLang="en-US" sz="2400"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1079" y="6797"/>
              <a:ext cx="3067" cy="871"/>
            </a:xfrm>
            <a:prstGeom prst="rect">
              <a:avLst/>
            </a:prstGeom>
            <a:noFill/>
            <a:ln w="9525">
              <a:noFill/>
            </a:ln>
          </p:spPr>
          <p:txBody>
            <a:bodyPr anchor="t" anchorCtr="0">
              <a:spAutoFit/>
            </a:bodyPr>
            <a:p>
              <a:pPr algn="ctr"/>
              <a:r>
                <a:rPr lang="zh-CN" altLang="en-US" sz="3000" b="1" dirty="0">
                  <a:solidFill>
                    <a:schemeClr val="bg1"/>
                  </a:solidFill>
                  <a:latin typeface="微软雅黑" panose="020B0503020204020204" charset="-122"/>
                  <a:ea typeface="微软雅黑" panose="020B0503020204020204" charset="-122"/>
                </a:rPr>
                <a:t>回课</a:t>
              </a:r>
              <a:endParaRPr lang="zh-CN" altLang="en-US" sz="3000" b="1" dirty="0">
                <a:solidFill>
                  <a:schemeClr val="bg1"/>
                </a:solidFill>
                <a:latin typeface="微软雅黑" panose="020B0503020204020204" charset="-122"/>
                <a:ea typeface="微软雅黑" panose="020B0503020204020204" charset="-122"/>
              </a:endParaRPr>
            </a:p>
          </p:txBody>
        </p:sp>
      </p:grpSp>
      <p:grpSp>
        <p:nvGrpSpPr>
          <p:cNvPr id="11" name="组合 10"/>
          <p:cNvGrpSpPr/>
          <p:nvPr/>
        </p:nvGrpSpPr>
        <p:grpSpPr>
          <a:xfrm>
            <a:off x="7419975" y="2557780"/>
            <a:ext cx="2092325" cy="882650"/>
            <a:chOff x="7955" y="6278"/>
            <a:chExt cx="3295" cy="1390"/>
          </a:xfrm>
        </p:grpSpPr>
        <p:sp>
          <p:nvSpPr>
            <p:cNvPr id="10251" name="Rectangle 20"/>
            <p:cNvSpPr/>
            <p:nvPr/>
          </p:nvSpPr>
          <p:spPr>
            <a:xfrm>
              <a:off x="8932" y="6278"/>
              <a:ext cx="1341" cy="581"/>
            </a:xfrm>
            <a:prstGeom prst="rect">
              <a:avLst/>
            </a:prstGeom>
            <a:noFill/>
            <a:ln w="9525">
              <a:noFill/>
            </a:ln>
          </p:spPr>
          <p:txBody>
            <a:bodyPr wrap="none" lIns="0" tIns="0" rIns="0" bIns="0" anchor="t" anchorCtr="0">
              <a:spAutoFit/>
            </a:bodyPr>
            <a:p>
              <a:r>
                <a:rPr lang="zh-CN" altLang="en-US" sz="2400" dirty="0">
                  <a:solidFill>
                    <a:schemeClr val="bg1"/>
                  </a:solidFill>
                  <a:latin typeface="微软雅黑" panose="020B0503020204020204" charset="-122"/>
                  <a:ea typeface="微软雅黑" panose="020B0503020204020204" charset="-122"/>
                </a:rPr>
                <a:t>Part 3</a:t>
              </a:r>
              <a:endParaRPr lang="zh-CN" altLang="en-US" sz="2400" dirty="0">
                <a:solidFill>
                  <a:schemeClr val="bg1"/>
                </a:solidFill>
                <a:latin typeface="微软雅黑" panose="020B0503020204020204" charset="-122"/>
                <a:ea typeface="微软雅黑" panose="020B0503020204020204" charset="-122"/>
              </a:endParaRPr>
            </a:p>
          </p:txBody>
        </p:sp>
        <p:sp>
          <p:nvSpPr>
            <p:cNvPr id="9234" name="TextBox 68"/>
            <p:cNvSpPr txBox="1"/>
            <p:nvPr/>
          </p:nvSpPr>
          <p:spPr>
            <a:xfrm>
              <a:off x="7955" y="6797"/>
              <a:ext cx="3295" cy="871"/>
            </a:xfrm>
            <a:prstGeom prst="rect">
              <a:avLst/>
            </a:prstGeom>
            <a:noFill/>
            <a:ln w="9525">
              <a:noFill/>
            </a:ln>
          </p:spPr>
          <p:txBody>
            <a:bodyPr anchor="t" anchorCtr="0">
              <a:spAutoFit/>
            </a:bodyPr>
            <a:p>
              <a:pPr algn="ctr"/>
              <a:r>
                <a:rPr lang="zh-CN" altLang="en-US" sz="3000" b="1" dirty="0">
                  <a:solidFill>
                    <a:schemeClr val="bg1"/>
                  </a:solidFill>
                  <a:latin typeface="微软雅黑" panose="020B0503020204020204" charset="-122"/>
                  <a:ea typeface="微软雅黑" panose="020B0503020204020204" charset="-122"/>
                </a:rPr>
                <a:t>重点知识</a:t>
              </a:r>
              <a:endParaRPr lang="zh-CN" altLang="en-US" sz="3000" b="1" dirty="0">
                <a:solidFill>
                  <a:schemeClr val="bg1"/>
                </a:solidFill>
                <a:latin typeface="微软雅黑" panose="020B0503020204020204" charset="-122"/>
                <a:ea typeface="微软雅黑" panose="020B0503020204020204" charset="-122"/>
              </a:endParaRPr>
            </a:p>
          </p:txBody>
        </p:sp>
      </p:gr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2"/>
          <a:stretch>
            <a:fillRect/>
          </a:stretch>
        </p:blipFill>
        <p:spPr>
          <a:xfrm>
            <a:off x="1273175" y="754380"/>
            <a:ext cx="4129405" cy="53124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2"/>
          <a:stretch>
            <a:fillRect/>
          </a:stretch>
        </p:blipFill>
        <p:spPr>
          <a:xfrm>
            <a:off x="785495" y="648335"/>
            <a:ext cx="4110355" cy="5461000"/>
          </a:xfrm>
          <a:prstGeom prst="rect">
            <a:avLst/>
          </a:prstGeom>
        </p:spPr>
      </p:pic>
      <p:pic>
        <p:nvPicPr>
          <p:cNvPr id="5" name="图片 4"/>
          <p:cNvPicPr>
            <a:picLocks noChangeAspect="1"/>
          </p:cNvPicPr>
          <p:nvPr/>
        </p:nvPicPr>
        <p:blipFill>
          <a:blip r:embed="rId3"/>
          <a:stretch>
            <a:fillRect/>
          </a:stretch>
        </p:blipFill>
        <p:spPr>
          <a:xfrm>
            <a:off x="5730240" y="648335"/>
            <a:ext cx="2987040" cy="10020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8956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2"/>
          <a:stretch>
            <a:fillRect/>
          </a:stretch>
        </p:blipFill>
        <p:spPr>
          <a:xfrm>
            <a:off x="272415" y="34290"/>
            <a:ext cx="4087495" cy="4674235"/>
          </a:xfrm>
          <a:prstGeom prst="rect">
            <a:avLst/>
          </a:prstGeom>
        </p:spPr>
      </p:pic>
      <p:pic>
        <p:nvPicPr>
          <p:cNvPr id="5" name="图片 4"/>
          <p:cNvPicPr>
            <a:picLocks noChangeAspect="1"/>
          </p:cNvPicPr>
          <p:nvPr/>
        </p:nvPicPr>
        <p:blipFill>
          <a:blip r:embed="rId3"/>
          <a:stretch>
            <a:fillRect/>
          </a:stretch>
        </p:blipFill>
        <p:spPr>
          <a:xfrm>
            <a:off x="4812665" y="153035"/>
            <a:ext cx="5016500" cy="6604635"/>
          </a:xfrm>
          <a:prstGeom prst="rect">
            <a:avLst/>
          </a:prstGeom>
        </p:spPr>
      </p:pic>
      <p:pic>
        <p:nvPicPr>
          <p:cNvPr id="6" name="图片 5"/>
          <p:cNvPicPr>
            <a:picLocks noChangeAspect="1"/>
          </p:cNvPicPr>
          <p:nvPr/>
        </p:nvPicPr>
        <p:blipFill>
          <a:blip r:embed="rId4"/>
          <a:stretch>
            <a:fillRect/>
          </a:stretch>
        </p:blipFill>
        <p:spPr>
          <a:xfrm>
            <a:off x="272415" y="5633085"/>
            <a:ext cx="4452620" cy="76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panose="020B0503020204020204" charset="-122"/>
                <a:ea typeface="微软雅黑" panose="020B0503020204020204" charset="-122"/>
              </a:rPr>
              <a:t>Part 1</a:t>
            </a:r>
            <a:endParaRPr lang="zh-CN" altLang="en-US" sz="4400" b="1" i="1"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675005" y="29273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panose="020B0503020204020204" charset="-122"/>
                <a:ea typeface="微软雅黑" panose="020B0503020204020204" charset="-122"/>
              </a:rPr>
              <a:t>回课</a:t>
            </a:r>
            <a:endParaRPr lang="zh-CN" altLang="en-US" sz="4800" b="1" dirty="0">
              <a:solidFill>
                <a:schemeClr val="bg1"/>
              </a:solidFill>
              <a:latin typeface="微软雅黑" panose="020B0503020204020204" charset="-122"/>
              <a:ea typeface="微软雅黑" panose="020B0503020204020204" charset="-122"/>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panose="020B0503020204020204" charset="-122"/>
                <a:ea typeface="微软雅黑" panose="020B0503020204020204" charset="-122"/>
              </a:rPr>
              <a:t>Part </a:t>
            </a:r>
            <a:r>
              <a:rPr lang="en-US" altLang="zh-CN" sz="4400" b="1" i="1" dirty="0">
                <a:solidFill>
                  <a:schemeClr val="bg1"/>
                </a:solidFill>
                <a:latin typeface="微软雅黑" panose="020B0503020204020204" charset="-122"/>
                <a:ea typeface="微软雅黑" panose="020B0503020204020204" charset="-122"/>
              </a:rPr>
              <a:t>2</a:t>
            </a:r>
            <a:endParaRPr lang="en-US" altLang="zh-CN" sz="4400" b="1" i="1"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675005" y="27876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panose="020B0503020204020204" charset="-122"/>
                <a:ea typeface="微软雅黑" panose="020B0503020204020204" charset="-122"/>
              </a:rPr>
              <a:t>一些说明</a:t>
            </a:r>
            <a:endParaRPr lang="zh-CN" altLang="en-US" sz="4800" b="1" dirty="0">
              <a:solidFill>
                <a:schemeClr val="bg1"/>
              </a:solidFill>
              <a:latin typeface="微软雅黑" panose="020B0503020204020204" charset="-122"/>
              <a:ea typeface="微软雅黑" panose="020B0503020204020204" charset="-122"/>
            </a:endParaRPr>
          </a:p>
        </p:txBody>
      </p:sp>
      <p:sp>
        <p:nvSpPr>
          <p:cNvPr id="3" name="文本框 2"/>
          <p:cNvSpPr txBox="1"/>
          <p:nvPr/>
        </p:nvSpPr>
        <p:spPr>
          <a:xfrm>
            <a:off x="852170" y="3648075"/>
            <a:ext cx="5334635" cy="3138170"/>
          </a:xfrm>
          <a:prstGeom prst="rect">
            <a:avLst/>
          </a:prstGeom>
          <a:noFill/>
        </p:spPr>
        <p:txBody>
          <a:bodyPr wrap="square" rtlCol="0">
            <a:spAutoFit/>
          </a:bodyPr>
          <a:p>
            <a:r>
              <a:rPr lang="zh-CN" altLang="en-US" i="1">
                <a:solidFill>
                  <a:schemeClr val="bg1"/>
                </a:solidFill>
              </a:rPr>
              <a:t>根据投票结果，我们对小班课的教学做如下调整：</a:t>
            </a:r>
            <a:endParaRPr lang="zh-CN" altLang="en-US" i="1">
              <a:solidFill>
                <a:schemeClr val="bg1"/>
              </a:solidFill>
            </a:endParaRPr>
          </a:p>
          <a:p>
            <a:r>
              <a:rPr lang="en-US" i="1">
                <a:solidFill>
                  <a:schemeClr val="bg1"/>
                </a:solidFill>
              </a:rPr>
              <a:t>1.</a:t>
            </a:r>
            <a:r>
              <a:rPr lang="zh-CN" altLang="en-US" i="1">
                <a:solidFill>
                  <a:schemeClr val="bg1"/>
                </a:solidFill>
              </a:rPr>
              <a:t>将同学的回课与讨论时间缩短至</a:t>
            </a:r>
            <a:r>
              <a:rPr lang="en-US" altLang="zh-CN" i="1">
                <a:solidFill>
                  <a:schemeClr val="bg1"/>
                </a:solidFill>
              </a:rPr>
              <a:t>10~15min</a:t>
            </a:r>
            <a:r>
              <a:rPr lang="zh-CN" altLang="en-US" i="1">
                <a:solidFill>
                  <a:schemeClr val="bg1"/>
                </a:solidFill>
              </a:rPr>
              <a:t>，如果超过</a:t>
            </a:r>
            <a:r>
              <a:rPr lang="en-US" altLang="zh-CN" i="1">
                <a:solidFill>
                  <a:schemeClr val="bg1"/>
                </a:solidFill>
              </a:rPr>
              <a:t>15min</a:t>
            </a:r>
            <a:r>
              <a:rPr lang="zh-CN" altLang="en-US" i="1">
                <a:solidFill>
                  <a:schemeClr val="bg1"/>
                </a:solidFill>
              </a:rPr>
              <a:t>助教将会强制打断</a:t>
            </a:r>
            <a:endParaRPr lang="zh-CN" altLang="en-US" i="1">
              <a:solidFill>
                <a:schemeClr val="bg1"/>
              </a:solidFill>
            </a:endParaRPr>
          </a:p>
          <a:p>
            <a:r>
              <a:rPr lang="en-US" altLang="zh-CN" i="1">
                <a:solidFill>
                  <a:schemeClr val="bg1"/>
                </a:solidFill>
              </a:rPr>
              <a:t>2.</a:t>
            </a:r>
            <a:r>
              <a:rPr lang="zh-CN" altLang="en-US" i="1">
                <a:solidFill>
                  <a:schemeClr val="bg1"/>
                </a:solidFill>
              </a:rPr>
              <a:t>助教将不再试图</a:t>
            </a:r>
            <a:r>
              <a:rPr lang="en-US" altLang="zh-CN" i="1">
                <a:solidFill>
                  <a:schemeClr val="bg1"/>
                </a:solidFill>
              </a:rPr>
              <a:t>cover</a:t>
            </a:r>
            <a:r>
              <a:rPr lang="zh-CN" altLang="en-US" i="1">
                <a:solidFill>
                  <a:schemeClr val="bg1"/>
                </a:solidFill>
              </a:rPr>
              <a:t>一些</a:t>
            </a:r>
            <a:r>
              <a:rPr lang="en-US" altLang="zh-CN" i="1">
                <a:solidFill>
                  <a:schemeClr val="bg1"/>
                </a:solidFill>
              </a:rPr>
              <a:t>details</a:t>
            </a:r>
            <a:r>
              <a:rPr lang="zh-CN" altLang="en-US" i="1">
                <a:solidFill>
                  <a:schemeClr val="bg1"/>
                </a:solidFill>
              </a:rPr>
              <a:t>（比如可能出在选择题的某个选项里）的内容，会将这些内容罗列出来，大家需要自行了解</a:t>
            </a:r>
            <a:endParaRPr lang="zh-CN" altLang="en-US" i="1">
              <a:solidFill>
                <a:schemeClr val="bg1"/>
              </a:solidFill>
            </a:endParaRPr>
          </a:p>
          <a:p>
            <a:r>
              <a:rPr lang="en-US" altLang="zh-CN" i="1">
                <a:solidFill>
                  <a:schemeClr val="bg1"/>
                </a:solidFill>
              </a:rPr>
              <a:t>3.</a:t>
            </a:r>
            <a:r>
              <a:rPr lang="zh-CN" altLang="en-US" i="1">
                <a:solidFill>
                  <a:schemeClr val="bg1"/>
                </a:solidFill>
              </a:rPr>
              <a:t>助教重点讲解一些不好理解的地方，同时更多地讲解一些大题的思路（因为很多大题确实十分</a:t>
            </a:r>
            <a:r>
              <a:rPr lang="en-US" altLang="zh-CN" i="1">
                <a:solidFill>
                  <a:schemeClr val="bg1"/>
                </a:solidFill>
              </a:rPr>
              <a:t>tricky</a:t>
            </a:r>
            <a:r>
              <a:rPr lang="zh-CN" altLang="en-US" i="1">
                <a:solidFill>
                  <a:schemeClr val="bg1"/>
                </a:solidFill>
              </a:rPr>
              <a:t>）</a:t>
            </a:r>
            <a:endParaRPr lang="en-US" i="1">
              <a:solidFill>
                <a:schemeClr val="bg1"/>
              </a:solidFill>
            </a:endParaRPr>
          </a:p>
          <a:p>
            <a:r>
              <a:rPr lang="en-US" i="1">
                <a:solidFill>
                  <a:schemeClr val="bg1"/>
                </a:solidFill>
              </a:rPr>
              <a:t>4.</a:t>
            </a:r>
            <a:r>
              <a:rPr lang="zh-CN" altLang="en-US" i="1">
                <a:solidFill>
                  <a:schemeClr val="bg1"/>
                </a:solidFill>
              </a:rPr>
              <a:t>一般在小班课的当天或第二天会发小班课相关的资料，也请当次小班课回课或讨论的同学及时把自己的</a:t>
            </a:r>
            <a:r>
              <a:rPr lang="en-US" altLang="zh-CN" i="1">
                <a:solidFill>
                  <a:schemeClr val="bg1"/>
                </a:solidFill>
              </a:rPr>
              <a:t>ppt</a:t>
            </a:r>
            <a:r>
              <a:rPr lang="zh-CN" altLang="en-US" i="1">
                <a:solidFill>
                  <a:schemeClr val="bg1"/>
                </a:solidFill>
              </a:rPr>
              <a:t>丢到群里</a:t>
            </a:r>
            <a:endParaRPr lang="zh-CN" altLang="en-US" i="1">
              <a:solidFill>
                <a:schemeClr val="bg1"/>
              </a:solidFill>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panose="020B0503020204020204" charset="-122"/>
                <a:ea typeface="微软雅黑" panose="020B0503020204020204" charset="-122"/>
              </a:rPr>
              <a:t>Part </a:t>
            </a:r>
            <a:r>
              <a:rPr lang="en-US" altLang="zh-CN" sz="4400" b="1" i="1" dirty="0">
                <a:solidFill>
                  <a:schemeClr val="bg1"/>
                </a:solidFill>
                <a:latin typeface="微软雅黑" panose="020B0503020204020204" charset="-122"/>
                <a:ea typeface="微软雅黑" panose="020B0503020204020204" charset="-122"/>
              </a:rPr>
              <a:t>3</a:t>
            </a:r>
            <a:endParaRPr lang="en-US" altLang="zh-CN" sz="4400" b="1" i="1"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675005" y="29273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panose="020B0503020204020204" charset="-122"/>
                <a:ea typeface="微软雅黑" panose="020B0503020204020204" charset="-122"/>
              </a:rPr>
              <a:t>重点知识</a:t>
            </a:r>
            <a:endParaRPr lang="zh-CN" altLang="en-US" sz="4800" b="1" dirty="0">
              <a:solidFill>
                <a:schemeClr val="bg1"/>
              </a:solidFill>
              <a:latin typeface="微软雅黑" panose="020B0503020204020204" charset="-122"/>
              <a:ea typeface="微软雅黑" panose="020B0503020204020204" charset="-122"/>
            </a:endParaRPr>
          </a:p>
        </p:txBody>
      </p:sp>
      <p:sp>
        <p:nvSpPr>
          <p:cNvPr id="3" name="文本框 2"/>
          <p:cNvSpPr txBox="1"/>
          <p:nvPr/>
        </p:nvSpPr>
        <p:spPr>
          <a:xfrm>
            <a:off x="892175" y="4092575"/>
            <a:ext cx="3573780" cy="645160"/>
          </a:xfrm>
          <a:prstGeom prst="rect">
            <a:avLst/>
          </a:prstGeom>
          <a:noFill/>
        </p:spPr>
        <p:txBody>
          <a:bodyPr wrap="square" rtlCol="0">
            <a:spAutoFit/>
          </a:bodyPr>
          <a:p>
            <a:r>
              <a:rPr lang="en-US" i="1">
                <a:solidFill>
                  <a:schemeClr val="bg1"/>
                </a:solidFill>
              </a:rPr>
              <a:t>ECF</a:t>
            </a:r>
            <a:endParaRPr lang="en-US" i="1">
              <a:solidFill>
                <a:schemeClr val="bg1"/>
              </a:solidFill>
            </a:endParaRPr>
          </a:p>
          <a:p>
            <a:r>
              <a:rPr lang="en-US" i="1">
                <a:solidFill>
                  <a:schemeClr val="bg1"/>
                </a:solidFill>
              </a:rPr>
              <a:t> </a:t>
            </a:r>
            <a:endParaRPr lang="en-US" i="1">
              <a:solidFill>
                <a:schemeClr val="bg1"/>
              </a:solidFill>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课程概览</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96570" y="1064260"/>
            <a:ext cx="11045825" cy="4900295"/>
          </a:xfrm>
          <a:prstGeom prst="rect">
            <a:avLst/>
          </a:prstGeom>
          <a:noFill/>
        </p:spPr>
        <p:txBody>
          <a:bodyPr wrap="square" rtlCol="0">
            <a:spAutoFit/>
          </a:bodyPr>
          <a:p>
            <a:pPr fontAlgn="auto">
              <a:lnSpc>
                <a:spcPts val="2500"/>
              </a:lnSpc>
            </a:pPr>
            <a:r>
              <a:rPr lang="zh-CN" altLang="en-US" sz="2000"/>
              <a:t>异常的定义，异常处理是如何进行的，区分异常处理与过程调用（特别是系统调用与过程调用）。</a:t>
            </a:r>
            <a:endParaRPr lang="zh-CN" altLang="en-US" sz="2000"/>
          </a:p>
          <a:p>
            <a:pPr fontAlgn="auto">
              <a:lnSpc>
                <a:spcPts val="2500"/>
              </a:lnSpc>
            </a:pPr>
            <a:r>
              <a:rPr lang="zh-CN" altLang="en-US" sz="2000"/>
              <a:t>异常的类别，每种异常的处理过程和典型例子，同步和异步。（比如故障和终止，系统调用等）</a:t>
            </a:r>
            <a:endParaRPr lang="zh-CN" altLang="en-US" sz="2000"/>
          </a:p>
          <a:p>
            <a:pPr fontAlgn="auto">
              <a:lnSpc>
                <a:spcPts val="2500"/>
              </a:lnSpc>
            </a:pPr>
            <a:r>
              <a:rPr lang="zh-CN" altLang="en-US" sz="2000"/>
              <a:t>进程的定义，逻辑控制流的表示，从逻辑流中发现并行和并发，私有地址空间的抽象。</a:t>
            </a:r>
            <a:endParaRPr lang="zh-CN" altLang="en-US" sz="2000"/>
          </a:p>
          <a:p>
            <a:pPr fontAlgn="auto">
              <a:lnSpc>
                <a:spcPts val="2500"/>
              </a:lnSpc>
            </a:pPr>
            <a:r>
              <a:rPr lang="zh-CN" altLang="en-US" sz="2000"/>
              <a:t>用户模式和内核模式，上下文切换的逻辑（何时发生，如何进行等）</a:t>
            </a:r>
            <a:endParaRPr lang="zh-CN" altLang="en-US" sz="2000"/>
          </a:p>
          <a:p>
            <a:pPr fontAlgn="auto">
              <a:lnSpc>
                <a:spcPts val="2500"/>
              </a:lnSpc>
            </a:pPr>
            <a:r>
              <a:rPr lang="zh-CN" altLang="en-US" sz="2000"/>
              <a:t>系统调用错误处理的写法（可能与</a:t>
            </a:r>
            <a:r>
              <a:rPr lang="en-US" altLang="zh-CN" sz="2000"/>
              <a:t>tshlab</a:t>
            </a:r>
            <a:r>
              <a:rPr lang="zh-CN" altLang="en-US" sz="2000"/>
              <a:t>有关）</a:t>
            </a:r>
            <a:endParaRPr lang="zh-CN" altLang="en-US" sz="2000"/>
          </a:p>
          <a:p>
            <a:pPr fontAlgn="auto">
              <a:lnSpc>
                <a:spcPts val="2500"/>
              </a:lnSpc>
            </a:pPr>
            <a:r>
              <a:rPr lang="zh-CN" altLang="en-US" sz="2000"/>
              <a:t>进程控制，一些基本函数的调用与返回值情况，</a:t>
            </a:r>
            <a:r>
              <a:rPr lang="en-US" altLang="zh-CN" sz="2000"/>
              <a:t>fork</a:t>
            </a:r>
            <a:r>
              <a:rPr lang="zh-CN" altLang="en-US" sz="2000"/>
              <a:t>的理解，</a:t>
            </a:r>
            <a:r>
              <a:rPr lang="en-US" altLang="zh-CN" sz="2000"/>
              <a:t>waitpid</a:t>
            </a:r>
            <a:r>
              <a:rPr lang="zh-CN" altLang="en-US" sz="2000"/>
              <a:t>的理解（各个参数等，请注意这些参数）</a:t>
            </a:r>
            <a:endParaRPr lang="zh-CN" altLang="en-US" sz="2000"/>
          </a:p>
          <a:p>
            <a:pPr fontAlgn="auto">
              <a:lnSpc>
                <a:spcPts val="2500"/>
              </a:lnSpc>
            </a:pPr>
            <a:r>
              <a:rPr lang="zh-CN" altLang="en-US" sz="2000"/>
              <a:t>如何加载和运行程序（与</a:t>
            </a:r>
            <a:r>
              <a:rPr lang="en-US" altLang="zh-CN" sz="2000"/>
              <a:t>tshlab</a:t>
            </a:r>
            <a:r>
              <a:rPr lang="zh-CN" altLang="en-US" sz="2000"/>
              <a:t>有关）</a:t>
            </a:r>
            <a:endParaRPr lang="zh-CN" altLang="en-US" sz="2000"/>
          </a:p>
          <a:p>
            <a:pPr fontAlgn="auto">
              <a:lnSpc>
                <a:spcPts val="2500"/>
              </a:lnSpc>
            </a:pPr>
            <a:r>
              <a:rPr lang="zh-CN" altLang="en-US" sz="2000"/>
              <a:t>一些常见的信号，比如</a:t>
            </a:r>
            <a:r>
              <a:rPr lang="en-US" altLang="zh-CN" sz="2000"/>
              <a:t>SIGINT,SIGQUIT,SIGABRT,SIGKILL,SIGSEGV,SIGALRM,SIGTERM,SIGCHLD,SIGCONT,SIGSTOP,SIGTSTP</a:t>
            </a:r>
            <a:r>
              <a:rPr lang="zh-CN" altLang="en-US" sz="2000"/>
              <a:t>（有的与</a:t>
            </a:r>
            <a:r>
              <a:rPr lang="en-US" altLang="zh-CN" sz="2000"/>
              <a:t>tshlab</a:t>
            </a:r>
            <a:r>
              <a:rPr lang="zh-CN" altLang="en-US" sz="2000"/>
              <a:t>有关）</a:t>
            </a:r>
            <a:endParaRPr lang="zh-CN" altLang="en-US" sz="2000"/>
          </a:p>
          <a:p>
            <a:pPr fontAlgn="auto">
              <a:lnSpc>
                <a:spcPts val="2500"/>
              </a:lnSpc>
            </a:pPr>
            <a:r>
              <a:rPr lang="zh-CN" altLang="en-US" sz="2000"/>
              <a:t>信号处理的基本概念，进程组的定义，如何发送信号，如何接收信号，如何阻塞信号（与</a:t>
            </a:r>
            <a:r>
              <a:rPr lang="en-US" altLang="zh-CN" sz="2000"/>
              <a:t>tshlab</a:t>
            </a:r>
            <a:r>
              <a:rPr lang="zh-CN" altLang="en-US" sz="2000"/>
              <a:t>有关）</a:t>
            </a:r>
            <a:endParaRPr lang="zh-CN" altLang="en-US" sz="2000"/>
          </a:p>
          <a:p>
            <a:pPr fontAlgn="auto">
              <a:lnSpc>
                <a:spcPts val="2500"/>
              </a:lnSpc>
            </a:pPr>
            <a:r>
              <a:rPr lang="zh-CN" altLang="en-US" sz="2000"/>
              <a:t>编写安全而正确的信号处理的手段，一些并发控制问题。</a:t>
            </a:r>
            <a:endParaRPr lang="zh-CN" altLang="en-US" sz="2000"/>
          </a:p>
          <a:p>
            <a:pPr fontAlgn="auto">
              <a:lnSpc>
                <a:spcPts val="2500"/>
              </a:lnSpc>
            </a:pPr>
            <a:r>
              <a:rPr lang="zh-CN" altLang="en-US" sz="2000"/>
              <a:t>非本地跳转（请注意这里，这里的函数并不好理解）</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3846195" y="463550"/>
            <a:ext cx="4746625" cy="398780"/>
          </a:xfrm>
          <a:prstGeom prst="rect">
            <a:avLst/>
          </a:prstGeom>
          <a:noFill/>
        </p:spPr>
        <p:txBody>
          <a:bodyPr wrap="square" rtlCol="0">
            <a:spAutoFit/>
          </a:bodyPr>
          <a:p>
            <a:pPr algn="ctr"/>
            <a:r>
              <a:rPr lang="en-US" altLang="zh-CN" sz="2000" b="1" dirty="0">
                <a:solidFill>
                  <a:srgbClr val="4A707F"/>
                </a:solidFill>
                <a:latin typeface="Calibri Light" panose="020F0302020204030204" pitchFamily="34" charset="0"/>
                <a:sym typeface="+mn-ea"/>
              </a:rPr>
              <a:t>point1:</a:t>
            </a:r>
            <a:r>
              <a:rPr lang="zh-CN" altLang="en-US" sz="2000" b="1" dirty="0">
                <a:solidFill>
                  <a:srgbClr val="4A707F"/>
                </a:solidFill>
                <a:latin typeface="Calibri Light" panose="020F0302020204030204" pitchFamily="34" charset="0"/>
                <a:sym typeface="+mn-ea"/>
              </a:rPr>
              <a:t>异常、同步和异步，系统调用</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55980"/>
            <a:ext cx="11045825" cy="2976880"/>
          </a:xfrm>
          <a:prstGeom prst="rect">
            <a:avLst/>
          </a:prstGeom>
          <a:noFill/>
        </p:spPr>
        <p:txBody>
          <a:bodyPr wrap="square" rtlCol="0">
            <a:spAutoFit/>
          </a:bodyPr>
          <a:p>
            <a:pPr fontAlgn="auto">
              <a:lnSpc>
                <a:spcPts val="2500"/>
              </a:lnSpc>
            </a:pPr>
            <a:r>
              <a:rPr lang="zh-CN" altLang="en-US" sz="2000"/>
              <a:t>首先我们要正确理解异常，异常不等同于错误。异常是控制流的突变，用来响应处理器状态的变化。</a:t>
            </a:r>
            <a:endParaRPr lang="zh-CN" altLang="en-US" sz="2000"/>
          </a:p>
          <a:p>
            <a:pPr fontAlgn="auto">
              <a:lnSpc>
                <a:spcPts val="2500"/>
              </a:lnSpc>
            </a:pPr>
            <a:r>
              <a:rPr lang="zh-CN" altLang="en-US" sz="2000"/>
              <a:t>具体的异常处理逻辑很好理解，请注意中文版教材的图</a:t>
            </a:r>
            <a:r>
              <a:rPr lang="en-US" altLang="zh-CN" sz="2000"/>
              <a:t>8-3</a:t>
            </a:r>
            <a:r>
              <a:rPr lang="zh-CN" altLang="en-US" sz="2000"/>
              <a:t>中</a:t>
            </a:r>
            <a:r>
              <a:rPr lang="en-US" altLang="zh-CN" sz="2000"/>
              <a:t>“</a:t>
            </a:r>
            <a:r>
              <a:rPr lang="zh-CN" altLang="en-US" sz="2000"/>
              <a:t>异常号</a:t>
            </a:r>
            <a:r>
              <a:rPr lang="en-US" altLang="zh-CN" sz="2000"/>
              <a:t>*4”</a:t>
            </a:r>
            <a:r>
              <a:rPr lang="zh-CN" altLang="en-US" sz="2000"/>
              <a:t>应为</a:t>
            </a:r>
            <a:r>
              <a:rPr lang="en-US" altLang="zh-CN" sz="2000"/>
              <a:t>”</a:t>
            </a:r>
            <a:r>
              <a:rPr lang="zh-CN" altLang="en-US" sz="2000"/>
              <a:t>异常号</a:t>
            </a:r>
            <a:r>
              <a:rPr lang="en-US" altLang="zh-CN" sz="2000"/>
              <a:t>*8“</a:t>
            </a:r>
            <a:endParaRPr lang="en-US" altLang="zh-CN" sz="2000"/>
          </a:p>
          <a:p>
            <a:pPr fontAlgn="auto">
              <a:lnSpc>
                <a:spcPts val="2500"/>
              </a:lnSpc>
            </a:pPr>
            <a:r>
              <a:rPr lang="zh-CN" altLang="en-US" sz="2000"/>
              <a:t>异常分为四种类型：中断、陷阱、故障、终止，我个人不喜欢</a:t>
            </a:r>
            <a:r>
              <a:rPr lang="en-US" altLang="zh-CN" sz="2000"/>
              <a:t>“</a:t>
            </a:r>
            <a:r>
              <a:rPr lang="zh-CN" altLang="en-US" sz="2000"/>
              <a:t>陷阱</a:t>
            </a:r>
            <a:r>
              <a:rPr lang="en-US" altLang="zh-CN" sz="2000"/>
              <a:t>”</a:t>
            </a:r>
            <a:r>
              <a:rPr lang="zh-CN" altLang="en-US" sz="2000"/>
              <a:t>这个翻译，这和其真实含义相去甚远。</a:t>
            </a:r>
            <a:endParaRPr lang="zh-CN" altLang="en-US" sz="2000"/>
          </a:p>
          <a:p>
            <a:pPr fontAlgn="auto">
              <a:lnSpc>
                <a:spcPts val="2500"/>
              </a:lnSpc>
            </a:pPr>
            <a:r>
              <a:rPr lang="zh-CN" altLang="en-US" sz="2000"/>
              <a:t>异常的同步和异步：同步往往指异常是执行这条指令所造成的，而异步往往指异常的发生与当前执行的指令无关（关于术语的问题请补充阅读</a:t>
            </a:r>
            <a:r>
              <a:rPr lang="en-US" altLang="zh-CN" sz="2000"/>
              <a:t>P508</a:t>
            </a:r>
            <a:r>
              <a:rPr lang="zh-CN" altLang="en-US" sz="2000"/>
              <a:t>旁注）</a:t>
            </a:r>
            <a:endParaRPr lang="zh-CN" altLang="en-US" sz="2000"/>
          </a:p>
          <a:p>
            <a:pPr fontAlgn="auto">
              <a:lnSpc>
                <a:spcPts val="2500"/>
              </a:lnSpc>
            </a:pPr>
            <a:r>
              <a:rPr lang="zh-CN" altLang="en-US" sz="2000"/>
              <a:t>注意系统调用会导致一种</a:t>
            </a:r>
            <a:r>
              <a:rPr lang="en-US" altLang="zh-CN" sz="2000"/>
              <a:t>“</a:t>
            </a:r>
            <a:r>
              <a:rPr lang="zh-CN" altLang="en-US" sz="2000"/>
              <a:t>陷阱</a:t>
            </a:r>
            <a:r>
              <a:rPr lang="en-US" altLang="zh-CN" sz="2000"/>
              <a:t>”</a:t>
            </a:r>
            <a:r>
              <a:rPr lang="zh-CN" altLang="en-US" sz="2000"/>
              <a:t>，其运行在内核模式中</a:t>
            </a:r>
            <a:endParaRPr lang="zh-CN" altLang="en-US" sz="2000"/>
          </a:p>
          <a:p>
            <a:pPr fontAlgn="auto">
              <a:lnSpc>
                <a:spcPts val="2500"/>
              </a:lnSpc>
            </a:pPr>
            <a:endParaRPr lang="zh-CN" altLang="en-US" sz="2000"/>
          </a:p>
        </p:txBody>
      </p:sp>
      <p:graphicFrame>
        <p:nvGraphicFramePr>
          <p:cNvPr id="4" name="表格 4"/>
          <p:cNvGraphicFramePr>
            <a:graphicFrameLocks noGrp="1"/>
          </p:cNvGraphicFramePr>
          <p:nvPr>
            <p:custDataLst>
              <p:tags r:id="rId2"/>
            </p:custDataLst>
          </p:nvPr>
        </p:nvGraphicFramePr>
        <p:xfrm>
          <a:off x="541020" y="3535680"/>
          <a:ext cx="11318875" cy="2524760"/>
        </p:xfrm>
        <a:graphic>
          <a:graphicData uri="http://schemas.openxmlformats.org/drawingml/2006/table">
            <a:tbl>
              <a:tblPr firstRow="1" bandRow="1">
                <a:tableStyleId>{5C22544A-7EE6-4342-B048-85BDC9FD1C3A}</a:tableStyleId>
              </a:tblPr>
              <a:tblGrid>
                <a:gridCol w="906145"/>
                <a:gridCol w="2034540"/>
                <a:gridCol w="1228725"/>
                <a:gridCol w="2189480"/>
                <a:gridCol w="4959985"/>
              </a:tblGrid>
              <a:tr h="403225">
                <a:tc>
                  <a:txBody>
                    <a:bodyPr/>
                    <a:p>
                      <a:r>
                        <a:rPr lang="zh-CN" altLang="en-US" dirty="0"/>
                        <a:t>类别</a:t>
                      </a:r>
                      <a:endParaRPr lang="zh-CN" altLang="en-US" dirty="0"/>
                    </a:p>
                  </a:txBody>
                  <a:tcPr/>
                </a:tc>
                <a:tc>
                  <a:txBody>
                    <a:bodyPr/>
                    <a:p>
                      <a:r>
                        <a:rPr lang="zh-CN" altLang="en-US" dirty="0"/>
                        <a:t>原因</a:t>
                      </a:r>
                      <a:endParaRPr lang="zh-CN" altLang="en-US" dirty="0"/>
                    </a:p>
                  </a:txBody>
                  <a:tcPr/>
                </a:tc>
                <a:tc>
                  <a:txBody>
                    <a:bodyPr/>
                    <a:p>
                      <a:r>
                        <a:rPr lang="zh-CN" altLang="en-US" dirty="0"/>
                        <a:t>是否同步</a:t>
                      </a:r>
                      <a:endParaRPr lang="zh-CN" altLang="en-US" dirty="0"/>
                    </a:p>
                  </a:txBody>
                  <a:tcPr/>
                </a:tc>
                <a:tc>
                  <a:txBody>
                    <a:bodyPr/>
                    <a:p>
                      <a:r>
                        <a:rPr lang="zh-CN" altLang="en-US" dirty="0"/>
                        <a:t>返回行为</a:t>
                      </a:r>
                      <a:endParaRPr lang="zh-CN" altLang="en-US" dirty="0"/>
                    </a:p>
                  </a:txBody>
                  <a:tcPr/>
                </a:tc>
                <a:tc>
                  <a:txBody>
                    <a:bodyPr/>
                    <a:p>
                      <a:r>
                        <a:rPr lang="zh-CN" altLang="en-US" dirty="0"/>
                        <a:t>例子</a:t>
                      </a:r>
                      <a:endParaRPr lang="zh-CN" altLang="en-US" dirty="0"/>
                    </a:p>
                  </a:txBody>
                  <a:tcPr/>
                </a:tc>
              </a:tr>
              <a:tr h="457835">
                <a:tc>
                  <a:txBody>
                    <a:bodyPr/>
                    <a:p>
                      <a:r>
                        <a:rPr lang="zh-CN" altLang="en-US" dirty="0"/>
                        <a:t>中断</a:t>
                      </a:r>
                      <a:endParaRPr lang="zh-CN" altLang="en-US" dirty="0"/>
                    </a:p>
                  </a:txBody>
                  <a:tcPr/>
                </a:tc>
                <a:tc>
                  <a:txBody>
                    <a:bodyPr/>
                    <a:p>
                      <a:r>
                        <a:rPr lang="zh-CN" altLang="en-US" dirty="0"/>
                        <a:t>外部</a:t>
                      </a:r>
                      <a:r>
                        <a:rPr lang="en-US" altLang="zh-CN" dirty="0"/>
                        <a:t>IO</a:t>
                      </a:r>
                      <a:r>
                        <a:rPr lang="zh-CN" altLang="en-US" dirty="0"/>
                        <a:t>设备的信号</a:t>
                      </a:r>
                      <a:endParaRPr lang="zh-CN" altLang="en-US" dirty="0"/>
                    </a:p>
                  </a:txBody>
                  <a:tcPr/>
                </a:tc>
                <a:tc>
                  <a:txBody>
                    <a:bodyPr/>
                    <a:p>
                      <a:r>
                        <a:rPr lang="zh-CN" altLang="en-US" dirty="0"/>
                        <a:t>异步</a:t>
                      </a:r>
                      <a:endParaRPr lang="zh-CN" altLang="en-US" dirty="0"/>
                    </a:p>
                  </a:txBody>
                  <a:tcPr/>
                </a:tc>
                <a:tc>
                  <a:txBody>
                    <a:bodyPr/>
                    <a:p>
                      <a:r>
                        <a:rPr lang="zh-CN" altLang="en-US" dirty="0"/>
                        <a:t>返回下一条指令</a:t>
                      </a:r>
                      <a:endParaRPr lang="zh-CN" altLang="en-US" dirty="0"/>
                    </a:p>
                  </a:txBody>
                  <a:tcPr/>
                </a:tc>
                <a:tc>
                  <a:txBody>
                    <a:bodyPr/>
                    <a:p>
                      <a:r>
                        <a:rPr lang="en-US" altLang="zh-CN" dirty="0"/>
                        <a:t>I/O</a:t>
                      </a:r>
                      <a:r>
                        <a:rPr lang="zh-CN" altLang="en-US" dirty="0"/>
                        <a:t>设备向处理器芯片上一个引脚发送信号触发中断</a:t>
                      </a:r>
                      <a:endParaRPr lang="zh-CN" altLang="en-US" dirty="0"/>
                    </a:p>
                  </a:txBody>
                  <a:tcPr/>
                </a:tc>
              </a:tr>
              <a:tr h="381635">
                <a:tc>
                  <a:txBody>
                    <a:bodyPr/>
                    <a:p>
                      <a:r>
                        <a:rPr lang="zh-CN" altLang="en-US" dirty="0"/>
                        <a:t>陷阱</a:t>
                      </a:r>
                      <a:endParaRPr lang="zh-CN" altLang="en-US" dirty="0"/>
                    </a:p>
                  </a:txBody>
                  <a:tcPr/>
                </a:tc>
                <a:tc>
                  <a:txBody>
                    <a:bodyPr/>
                    <a:p>
                      <a:r>
                        <a:rPr lang="zh-CN" altLang="en-US" dirty="0"/>
                        <a:t>有意的异常</a:t>
                      </a:r>
                      <a:endParaRPr lang="zh-CN" altLang="en-US" dirty="0"/>
                    </a:p>
                  </a:txBody>
                  <a:tcPr/>
                </a:tc>
                <a:tc>
                  <a:txBody>
                    <a:bodyPr/>
                    <a:p>
                      <a:r>
                        <a:rPr lang="zh-CN" altLang="en-US" dirty="0"/>
                        <a:t>同步</a:t>
                      </a:r>
                      <a:endParaRPr lang="zh-CN" altLang="en-US" dirty="0"/>
                    </a:p>
                  </a:txBody>
                  <a:tcPr/>
                </a:tc>
                <a:tc>
                  <a:txBody>
                    <a:bodyPr/>
                    <a:p>
                      <a:r>
                        <a:rPr lang="zh-CN" altLang="en-US" dirty="0"/>
                        <a:t>返回下一条指令</a:t>
                      </a:r>
                      <a:endParaRPr lang="zh-CN" altLang="en-US" dirty="0"/>
                    </a:p>
                  </a:txBody>
                  <a:tcPr/>
                </a:tc>
                <a:tc>
                  <a:txBody>
                    <a:bodyPr/>
                    <a:p>
                      <a:r>
                        <a:rPr lang="zh-CN" altLang="en-US" dirty="0"/>
                        <a:t>通过系统调用向内核请求服务</a:t>
                      </a:r>
                      <a:endParaRPr lang="zh-CN" altLang="en-US" dirty="0"/>
                    </a:p>
                  </a:txBody>
                  <a:tcPr/>
                </a:tc>
              </a:tr>
              <a:tr h="641985">
                <a:tc>
                  <a:txBody>
                    <a:bodyPr/>
                    <a:p>
                      <a:r>
                        <a:rPr lang="zh-CN" altLang="en-US" dirty="0"/>
                        <a:t>故障</a:t>
                      </a:r>
                      <a:endParaRPr lang="zh-CN" altLang="en-US" dirty="0"/>
                    </a:p>
                  </a:txBody>
                  <a:tcPr/>
                </a:tc>
                <a:tc>
                  <a:txBody>
                    <a:bodyPr/>
                    <a:p>
                      <a:r>
                        <a:rPr lang="zh-CN" altLang="en-US" dirty="0"/>
                        <a:t>潜在可恢复的错误</a:t>
                      </a:r>
                      <a:endParaRPr lang="zh-CN" altLang="en-US" dirty="0"/>
                    </a:p>
                  </a:txBody>
                  <a:tcPr/>
                </a:tc>
                <a:tc>
                  <a:txBody>
                    <a:bodyPr/>
                    <a:p>
                      <a:r>
                        <a:rPr lang="zh-CN" altLang="en-US" dirty="0"/>
                        <a:t>同步</a:t>
                      </a:r>
                      <a:endParaRPr lang="zh-CN" altLang="en-US" dirty="0"/>
                    </a:p>
                  </a:txBody>
                  <a:tcPr/>
                </a:tc>
                <a:tc>
                  <a:txBody>
                    <a:bodyPr/>
                    <a:p>
                      <a:r>
                        <a:rPr lang="zh-CN" altLang="en-US" dirty="0"/>
                        <a:t>返回当前指令或终止</a:t>
                      </a:r>
                      <a:endParaRPr lang="zh-CN" altLang="en-US" dirty="0"/>
                    </a:p>
                  </a:txBody>
                  <a:tcPr/>
                </a:tc>
                <a:tc>
                  <a:txBody>
                    <a:bodyPr/>
                    <a:p>
                      <a:r>
                        <a:rPr lang="zh-CN" altLang="en-US" dirty="0"/>
                        <a:t>一般保护故障（</a:t>
                      </a:r>
                      <a:r>
                        <a:rPr lang="en-US" altLang="zh-CN" dirty="0"/>
                        <a:t>Segmentation fault)</a:t>
                      </a:r>
                      <a:r>
                        <a:rPr lang="zh-CN" altLang="en-US" dirty="0"/>
                        <a:t>，缺页异常或者除法错误</a:t>
                      </a:r>
                      <a:endParaRPr lang="zh-CN" altLang="en-US" dirty="0"/>
                    </a:p>
                  </a:txBody>
                  <a:tcPr/>
                </a:tc>
              </a:tr>
              <a:tr h="640080">
                <a:tc>
                  <a:txBody>
                    <a:bodyPr/>
                    <a:p>
                      <a:r>
                        <a:rPr lang="zh-CN" altLang="en-US" dirty="0"/>
                        <a:t>终止</a:t>
                      </a:r>
                      <a:endParaRPr lang="zh-CN" altLang="en-US" dirty="0"/>
                    </a:p>
                  </a:txBody>
                  <a:tcPr/>
                </a:tc>
                <a:tc>
                  <a:txBody>
                    <a:bodyPr/>
                    <a:p>
                      <a:r>
                        <a:rPr lang="zh-CN" altLang="en-US" dirty="0"/>
                        <a:t>不可恢复的错误</a:t>
                      </a:r>
                      <a:endParaRPr lang="zh-CN" altLang="en-US" dirty="0"/>
                    </a:p>
                  </a:txBody>
                  <a:tcPr/>
                </a:tc>
                <a:tc>
                  <a:txBody>
                    <a:bodyPr/>
                    <a:p>
                      <a:r>
                        <a:rPr lang="zh-CN" altLang="en-US" dirty="0"/>
                        <a:t>同步</a:t>
                      </a:r>
                      <a:endParaRPr lang="zh-CN" altLang="en-US" dirty="0"/>
                    </a:p>
                  </a:txBody>
                  <a:tcPr/>
                </a:tc>
                <a:tc>
                  <a:txBody>
                    <a:bodyPr/>
                    <a:p>
                      <a:r>
                        <a:rPr lang="zh-CN" altLang="en-US" dirty="0"/>
                        <a:t>不返回</a:t>
                      </a:r>
                      <a:endParaRPr lang="zh-CN" altLang="en-US" dirty="0"/>
                    </a:p>
                  </a:txBody>
                  <a:tcPr/>
                </a:tc>
                <a:tc>
                  <a:txBody>
                    <a:bodyPr/>
                    <a:p>
                      <a:r>
                        <a:rPr lang="zh-CN" altLang="en-US" dirty="0"/>
                        <a:t>机器检查，</a:t>
                      </a:r>
                      <a:r>
                        <a:rPr lang="en-US" altLang="zh-CN" dirty="0"/>
                        <a:t>DRAM</a:t>
                      </a:r>
                      <a:r>
                        <a:rPr lang="zh-CN" altLang="en-US" dirty="0"/>
                        <a:t>或者</a:t>
                      </a:r>
                      <a:r>
                        <a:rPr lang="en-US" altLang="zh-CN" dirty="0"/>
                        <a:t>SRAM</a:t>
                      </a:r>
                      <a:r>
                        <a:rPr lang="zh-CN" altLang="en-US" dirty="0"/>
                        <a:t>位被损坏</a:t>
                      </a:r>
                      <a:endParaRPr lang="zh-CN" alt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6670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3646805" cy="398780"/>
          </a:xfrm>
          <a:prstGeom prst="rect">
            <a:avLst/>
          </a:prstGeom>
          <a:noFill/>
        </p:spPr>
        <p:txBody>
          <a:bodyPr wrap="square" rtlCol="0">
            <a:spAutoFit/>
          </a:bodyPr>
          <a:p>
            <a:pPr algn="ctr"/>
            <a:r>
              <a:rPr lang="en-US" altLang="zh-CN" sz="2000" b="1" dirty="0">
                <a:solidFill>
                  <a:srgbClr val="4A707F"/>
                </a:solidFill>
                <a:latin typeface="Calibri Light" panose="020F0302020204030204" pitchFamily="34" charset="0"/>
                <a:sym typeface="+mn-ea"/>
              </a:rPr>
              <a:t>Point2:</a:t>
            </a:r>
            <a:r>
              <a:rPr lang="zh-CN" altLang="en-US" sz="2000" b="1" dirty="0">
                <a:solidFill>
                  <a:srgbClr val="4A707F"/>
                </a:solidFill>
                <a:latin typeface="Calibri Light" panose="020F0302020204030204" pitchFamily="34" charset="0"/>
                <a:sym typeface="+mn-ea"/>
              </a:rPr>
              <a:t>进程，逻辑控制流，</a:t>
            </a:r>
            <a:r>
              <a:rPr lang="en-US" altLang="zh-CN" sz="2000" b="1" dirty="0">
                <a:solidFill>
                  <a:srgbClr val="4A707F"/>
                </a:solidFill>
                <a:latin typeface="Calibri Light" panose="020F0302020204030204" pitchFamily="34" charset="0"/>
                <a:sym typeface="+mn-ea"/>
              </a:rPr>
              <a:t>fork</a:t>
            </a:r>
            <a:endParaRPr lang="en-US" altLang="zh-CN"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3617595"/>
          </a:xfrm>
          <a:prstGeom prst="rect">
            <a:avLst/>
          </a:prstGeom>
          <a:noFill/>
        </p:spPr>
        <p:txBody>
          <a:bodyPr wrap="square" rtlCol="0">
            <a:spAutoFit/>
          </a:bodyPr>
          <a:p>
            <a:pPr fontAlgn="auto">
              <a:lnSpc>
                <a:spcPts val="2500"/>
              </a:lnSpc>
            </a:pPr>
            <a:r>
              <a:rPr lang="zh-CN" altLang="en-US" sz="2000"/>
              <a:t>进程：一个执行中的程序的实例。每个程序都运行在某个进程的上下文（</a:t>
            </a:r>
            <a:r>
              <a:rPr lang="en-US" altLang="zh-CN" sz="2000"/>
              <a:t>context</a:t>
            </a:r>
            <a:r>
              <a:rPr lang="zh-CN" altLang="en-US" sz="2000"/>
              <a:t>）中，上下文由程序正确运行的状态所组成。</a:t>
            </a:r>
            <a:endParaRPr lang="zh-CN" altLang="en-US" sz="2000"/>
          </a:p>
          <a:p>
            <a:pPr fontAlgn="auto">
              <a:lnSpc>
                <a:spcPts val="2500"/>
              </a:lnSpc>
            </a:pPr>
            <a:r>
              <a:rPr lang="zh-CN" altLang="en-US" sz="2000"/>
              <a:t>两个抽象：独立的逻辑控制流，私有的地址空间</a:t>
            </a:r>
            <a:endParaRPr lang="zh-CN" altLang="en-US" sz="2000"/>
          </a:p>
          <a:p>
            <a:pPr fontAlgn="auto">
              <a:lnSpc>
                <a:spcPts val="2500"/>
              </a:lnSpc>
            </a:pPr>
            <a:r>
              <a:rPr lang="zh-CN" altLang="en-US" sz="2000"/>
              <a:t>逻辑控制流：我们希望我们的程序的指令是按顺序执行的，假设我们能观察到计算机按时间顺序执行的每一条指令，那么我们可以得到一个指令序列（唯一对应于一个</a:t>
            </a:r>
            <a:r>
              <a:rPr lang="en-US" altLang="zh-CN" sz="2000"/>
              <a:t>PC</a:t>
            </a:r>
            <a:r>
              <a:rPr lang="zh-CN" altLang="en-US" sz="2000"/>
              <a:t>序列），这个</a:t>
            </a:r>
            <a:r>
              <a:rPr lang="en-US" altLang="zh-CN" sz="2000"/>
              <a:t>PC</a:t>
            </a:r>
            <a:r>
              <a:rPr lang="zh-CN" altLang="en-US" sz="2000"/>
              <a:t>序列称为逻辑流。</a:t>
            </a:r>
            <a:endParaRPr lang="zh-CN" altLang="en-US" sz="2000"/>
          </a:p>
          <a:p>
            <a:pPr fontAlgn="auto">
              <a:lnSpc>
                <a:spcPts val="2500"/>
              </a:lnSpc>
            </a:pPr>
            <a:r>
              <a:rPr lang="zh-CN" altLang="en-US" sz="2000"/>
              <a:t>也就是说，逻辑上我们希望我们的程序是这样执行的，但是现实问题是我们的电脑同一时间要执行很多个程序（我相当不希望我一打开浏览器我的</a:t>
            </a:r>
            <a:r>
              <a:rPr lang="en-US" altLang="zh-CN" sz="2000"/>
              <a:t>IDE</a:t>
            </a:r>
            <a:r>
              <a:rPr lang="zh-CN" altLang="en-US" sz="2000"/>
              <a:t>就关掉了，这样会给我写代码造成很大麻烦）</a:t>
            </a:r>
            <a:endParaRPr lang="zh-CN" altLang="en-US" sz="2000"/>
          </a:p>
          <a:p>
            <a:pPr fontAlgn="auto">
              <a:lnSpc>
                <a:spcPts val="2500"/>
              </a:lnSpc>
            </a:pPr>
            <a:r>
              <a:rPr lang="zh-CN" altLang="en-US" sz="2000"/>
              <a:t>所以如果我们运行很多个进程，那么真实的情况应该是每个进程轮流执行一会。</a:t>
            </a:r>
            <a:endParaRPr lang="zh-CN" altLang="en-US" sz="2000"/>
          </a:p>
          <a:p>
            <a:pPr fontAlgn="auto">
              <a:lnSpc>
                <a:spcPts val="2500"/>
              </a:lnSpc>
            </a:pPr>
            <a:r>
              <a:rPr lang="zh-CN" altLang="en-US" sz="2000"/>
              <a:t>并发，并行，时间片：</a:t>
            </a:r>
            <a:endParaRPr lang="zh-CN" altLang="en-US" sz="2000"/>
          </a:p>
          <a:p>
            <a:pPr fontAlgn="auto">
              <a:lnSpc>
                <a:spcPts val="2500"/>
              </a:lnSpc>
            </a:pPr>
            <a:endParaRPr lang="zh-CN" altLang="en-US" sz="2000"/>
          </a:p>
        </p:txBody>
      </p:sp>
      <p:cxnSp>
        <p:nvCxnSpPr>
          <p:cNvPr id="4" name="直接连接符 3"/>
          <p:cNvCxnSpPr/>
          <p:nvPr/>
        </p:nvCxnSpPr>
        <p:spPr>
          <a:xfrm>
            <a:off x="2054225" y="4253865"/>
            <a:ext cx="0" cy="5822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088390" y="4836160"/>
            <a:ext cx="38982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088390" y="5300980"/>
            <a:ext cx="38982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88390" y="5572125"/>
            <a:ext cx="38982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88390" y="6122035"/>
            <a:ext cx="38982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501265" y="4836160"/>
            <a:ext cx="0" cy="757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054225" y="5300980"/>
            <a:ext cx="0" cy="802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065780" y="4818380"/>
            <a:ext cx="0" cy="48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912495" y="4443730"/>
            <a:ext cx="1118870" cy="600075"/>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flipV="1">
            <a:off x="935355" y="5449570"/>
            <a:ext cx="1114425" cy="460375"/>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03530" y="5020310"/>
            <a:ext cx="1118870" cy="368300"/>
          </a:xfrm>
          <a:prstGeom prst="rect">
            <a:avLst/>
          </a:prstGeom>
          <a:noFill/>
        </p:spPr>
        <p:txBody>
          <a:bodyPr wrap="square" rtlCol="0">
            <a:spAutoFit/>
          </a:bodyPr>
          <a:p>
            <a:r>
              <a:rPr lang="zh-CN" altLang="en-US"/>
              <a:t>时间片</a:t>
            </a:r>
            <a:endParaRPr lang="zh-CN" altLang="en-US"/>
          </a:p>
        </p:txBody>
      </p:sp>
      <p:cxnSp>
        <p:nvCxnSpPr>
          <p:cNvPr id="15" name="直接箭头连接符 14"/>
          <p:cNvCxnSpPr/>
          <p:nvPr/>
        </p:nvCxnSpPr>
        <p:spPr>
          <a:xfrm flipV="1">
            <a:off x="2031365" y="4140835"/>
            <a:ext cx="857250" cy="230505"/>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2505075" y="4267200"/>
            <a:ext cx="397510" cy="803275"/>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847340" y="4050665"/>
            <a:ext cx="1600835" cy="368300"/>
          </a:xfrm>
          <a:prstGeom prst="rect">
            <a:avLst/>
          </a:prstGeom>
          <a:noFill/>
        </p:spPr>
        <p:txBody>
          <a:bodyPr wrap="square" rtlCol="0">
            <a:spAutoFit/>
          </a:bodyPr>
          <a:p>
            <a:r>
              <a:rPr lang="zh-CN" altLang="en-US"/>
              <a:t>并发且并行</a:t>
            </a:r>
            <a:endParaRPr lang="zh-CN" altLang="en-US"/>
          </a:p>
        </p:txBody>
      </p:sp>
      <p:cxnSp>
        <p:nvCxnSpPr>
          <p:cNvPr id="19" name="直接箭头连接符 18"/>
          <p:cNvCxnSpPr/>
          <p:nvPr/>
        </p:nvCxnSpPr>
        <p:spPr>
          <a:xfrm>
            <a:off x="2058670" y="6073775"/>
            <a:ext cx="893445" cy="413385"/>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22" idx="0"/>
          </p:cNvCxnSpPr>
          <p:nvPr/>
        </p:nvCxnSpPr>
        <p:spPr>
          <a:xfrm>
            <a:off x="3119120" y="5183505"/>
            <a:ext cx="638175" cy="1047115"/>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956560" y="6230620"/>
            <a:ext cx="1600835" cy="368300"/>
          </a:xfrm>
          <a:prstGeom prst="rect">
            <a:avLst/>
          </a:prstGeom>
          <a:noFill/>
        </p:spPr>
        <p:txBody>
          <a:bodyPr wrap="square" rtlCol="0">
            <a:spAutoFit/>
          </a:bodyPr>
          <a:p>
            <a:r>
              <a:rPr lang="zh-CN" altLang="en-US"/>
              <a:t>并发而不并行</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3829685" y="463550"/>
            <a:ext cx="5088255" cy="398780"/>
          </a:xfrm>
          <a:prstGeom prst="rect">
            <a:avLst/>
          </a:prstGeom>
          <a:noFill/>
        </p:spPr>
        <p:txBody>
          <a:bodyPr wrap="square" rtlCol="0">
            <a:spAutoFit/>
          </a:bodyPr>
          <a:p>
            <a:pPr algn="ctr"/>
            <a:r>
              <a:rPr lang="en-US" altLang="zh-CN" sz="2000" b="1" dirty="0">
                <a:solidFill>
                  <a:srgbClr val="4A707F"/>
                </a:solidFill>
                <a:latin typeface="Calibri Light" panose="020F0302020204030204" pitchFamily="34" charset="0"/>
                <a:sym typeface="+mn-ea"/>
              </a:rPr>
              <a:t>Point3 </a:t>
            </a:r>
            <a:r>
              <a:rPr lang="zh-CN" altLang="en-US" sz="2000" b="1" dirty="0">
                <a:solidFill>
                  <a:srgbClr val="4A707F"/>
                </a:solidFill>
                <a:latin typeface="Calibri Light" panose="020F0302020204030204" pitchFamily="34" charset="0"/>
                <a:sym typeface="+mn-ea"/>
              </a:rPr>
              <a:t>用户模式，内核模式与上下文切换</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3938270"/>
          </a:xfrm>
          <a:prstGeom prst="rect">
            <a:avLst/>
          </a:prstGeom>
          <a:noFill/>
        </p:spPr>
        <p:txBody>
          <a:bodyPr wrap="square" rtlCol="0">
            <a:spAutoFit/>
          </a:bodyPr>
          <a:p>
            <a:pPr fontAlgn="auto">
              <a:lnSpc>
                <a:spcPts val="2500"/>
              </a:lnSpc>
            </a:pPr>
            <a:r>
              <a:rPr lang="zh-CN" altLang="en-US" sz="2000">
                <a:latin typeface="+mn-ea"/>
                <a:cs typeface="+mn-ea"/>
              </a:rPr>
              <a:t>处理器用控制某个控制寄存器的一个模式位来描述进程享有的特权，设置了模式位的进程运行在内核模式中，可以执行指令集中的任何位置，可以访问系统中的任何内存位置。</a:t>
            </a:r>
            <a:endParaRPr lang="zh-CN" altLang="en-US" sz="2000">
              <a:latin typeface="+mn-ea"/>
              <a:cs typeface="+mn-ea"/>
            </a:endParaRPr>
          </a:p>
          <a:p>
            <a:pPr fontAlgn="auto">
              <a:lnSpc>
                <a:spcPts val="2500"/>
              </a:lnSpc>
            </a:pPr>
            <a:r>
              <a:rPr lang="zh-CN" altLang="en-US" sz="2000">
                <a:latin typeface="+mn-ea"/>
                <a:cs typeface="+mn-ea"/>
              </a:rPr>
              <a:t>而在用户模式下的进程不允许执行特权指令（比如停止处理器，改变模式位或发起</a:t>
            </a:r>
            <a:r>
              <a:rPr lang="en-US" altLang="zh-CN" sz="2000">
                <a:latin typeface="+mn-ea"/>
                <a:cs typeface="+mn-ea"/>
              </a:rPr>
              <a:t>I/O</a:t>
            </a:r>
            <a:r>
              <a:rPr lang="zh-CN" altLang="en-US" sz="2000">
                <a:latin typeface="+mn-ea"/>
                <a:cs typeface="+mn-ea"/>
              </a:rPr>
              <a:t>操作等，也不允许直接引用地址空间中内核区的代码和数据，而是必须通过系统调用接口简介访问。</a:t>
            </a:r>
            <a:endParaRPr lang="zh-CN" altLang="en-US" sz="2000">
              <a:latin typeface="+mn-ea"/>
              <a:cs typeface="+mn-ea"/>
            </a:endParaRPr>
          </a:p>
          <a:p>
            <a:pPr fontAlgn="auto">
              <a:lnSpc>
                <a:spcPts val="2500"/>
              </a:lnSpc>
            </a:pPr>
            <a:r>
              <a:rPr lang="zh-CN" altLang="en-US" sz="2000">
                <a:latin typeface="+mn-ea"/>
                <a:cs typeface="+mn-ea"/>
              </a:rPr>
              <a:t>进程初始位于用户模式，进入内核模式的唯一方法是通过异常，异常发生时控制传递给异常处理程序，变为内核模式。</a:t>
            </a:r>
            <a:endParaRPr lang="zh-CN" altLang="en-US" sz="2000">
              <a:latin typeface="+mn-ea"/>
              <a:cs typeface="+mn-ea"/>
            </a:endParaRPr>
          </a:p>
          <a:p>
            <a:pPr fontAlgn="auto">
              <a:lnSpc>
                <a:spcPts val="2500"/>
              </a:lnSpc>
            </a:pPr>
            <a:r>
              <a:rPr lang="zh-CN" altLang="en-US" sz="2000">
                <a:latin typeface="+mn-ea"/>
                <a:cs typeface="+mn-ea"/>
              </a:rPr>
              <a:t>上下文切换：内核需要决定何时暂停一个进程并开始下一个进程，这就是调度，而进行这样的调度就要求内核保存好当前进程执行的上下文以便之后继续执行的时候能够正常工作，然后回复想要执行的进程的上下文，最后就可以开始下一个进程了，这就是上下文切换。</a:t>
            </a:r>
            <a:endParaRPr lang="zh-CN" altLang="en-US" sz="2000">
              <a:latin typeface="+mn-ea"/>
              <a:cs typeface="+mn-ea"/>
            </a:endParaRPr>
          </a:p>
          <a:p>
            <a:pPr fontAlgn="auto">
              <a:lnSpc>
                <a:spcPts val="2500"/>
              </a:lnSpc>
            </a:pPr>
            <a:r>
              <a:rPr lang="zh-CN" altLang="en-US" sz="2000">
                <a:latin typeface="+mn-ea"/>
                <a:cs typeface="+mn-ea"/>
              </a:rPr>
              <a:t>上下文切换可能发生在一些系统调用（比如等待某个事件发生而阻塞的系统调用），或者中断（比如周期性定时器中断以判定当前进程执行了足够长时间该换下一个了）</a:t>
            </a:r>
            <a:endParaRPr lang="zh-CN" altLang="en-US" sz="2000">
              <a:latin typeface="+mn-ea"/>
              <a:cs typeface="+mn-ea"/>
            </a:endParaRPr>
          </a:p>
          <a:p>
            <a:pPr fontAlgn="auto">
              <a:lnSpc>
                <a:spcPts val="2500"/>
              </a:lnSpc>
            </a:pPr>
            <a:endParaRPr lang="zh-CN" altLang="en-US" sz="2000">
              <a:latin typeface="+mn-ea"/>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TABLE_BEAUTIFY" val="smartTable{1ff93202-84a4-4030-8f40-d0ba24c36613}"/>
  <p:tag name="TABLE_ENDDRAG_ORIGIN_RECT" val="891*293"/>
  <p:tag name="TABLE_ENDDRAG_RECT" val="41*249*891*294"/>
</p:tagLst>
</file>

<file path=ppt/tags/tag2.xml><?xml version="1.0" encoding="utf-8"?>
<p:tagLst xmlns:p="http://schemas.openxmlformats.org/presentationml/2006/main">
  <p:tag name="COMMONDATA" val="eyJjb3VudCI6MTE1MiwiaGRpZCI6ImUwNjFjMWQ1OTExM2Y1NjMwZjE4Nzk0YmI5ZDEzY2NlIiwidXNlckNvdW50IjozNjR9"/>
  <p:tag name="KSO_WPP_MARK_KEY" val="43a43291-4958-4a58-b516-a3723f0593b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5612</Words>
  <Application>WPS 演示</Application>
  <PresentationFormat>宽屏</PresentationFormat>
  <Paragraphs>231</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宋体</vt:lpstr>
      <vt:lpstr>Wingdings</vt:lpstr>
      <vt:lpstr>微软雅黑</vt:lpstr>
      <vt:lpstr>Calibri Light</vt:lpstr>
      <vt:lpstr>Calibri</vt:lpstr>
      <vt:lpstr>Arial Unicode MS</vt:lpstr>
      <vt:lpstr>华文楷体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昵称</cp:lastModifiedBy>
  <cp:revision>1245</cp:revision>
  <dcterms:created xsi:type="dcterms:W3CDTF">2021-05-07T05:29:00Z</dcterms:created>
  <dcterms:modified xsi:type="dcterms:W3CDTF">2022-11-16T10:39:33Z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3DD617C3C8B74426BACD1826C4B10E6C</vt:lpwstr>
  </property>
  <property fmtid="{D5CDD505-2E9C-101B-9397-08002B2CF9AE}" pid="3" name="KSOProductBuildVer">
    <vt:lpwstr>2052-11.1.0.12132</vt:lpwstr>
  </property>
  <property fmtid="{D5CDD505-2E9C-101B-9397-08002B2CF9AE}" pid="4" name="KSOTemplateUUID">
    <vt:lpwstr>v1.0_mb_KRBdJUFbmUh6xGdB5gW5/Q==</vt:lpwstr>
  </property>
</Properties>
</file>