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343" r:id="rId4"/>
    <p:sldId id="385" r:id="rId5"/>
    <p:sldId id="386" r:id="rId6"/>
    <p:sldId id="387" r:id="rId7"/>
    <p:sldId id="388" r:id="rId8"/>
    <p:sldId id="389" r:id="rId9"/>
    <p:sldId id="311" r:id="rId10"/>
    <p:sldId id="345" r:id="rId11"/>
    <p:sldId id="346" r:id="rId12"/>
    <p:sldId id="348" r:id="rId13"/>
    <p:sldId id="390" r:id="rId14"/>
    <p:sldId id="349" r:id="rId15"/>
    <p:sldId id="367" r:id="rId16"/>
    <p:sldId id="361" r:id="rId17"/>
    <p:sldId id="368" r:id="rId18"/>
    <p:sldId id="369" r:id="rId19"/>
    <p:sldId id="391" r:id="rId20"/>
    <p:sldId id="392" r:id="rId21"/>
    <p:sldId id="393" r:id="rId22"/>
    <p:sldId id="394" r:id="rId23"/>
    <p:sldId id="395" r:id="rId24"/>
    <p:sldId id="350" r:id="rId25"/>
    <p:sldId id="396" r:id="rId26"/>
    <p:sldId id="352" r:id="rId27"/>
    <p:sldId id="355" r:id="rId28"/>
    <p:sldId id="353" r:id="rId29"/>
    <p:sldId id="357" r:id="rId30"/>
    <p:sldId id="356" r:id="rId31"/>
    <p:sldId id="358" r:id="rId32"/>
    <p:sldId id="359" r:id="rId33"/>
    <p:sldId id="360" r:id="rId34"/>
    <p:sldId id="363" r:id="rId35"/>
    <p:sldId id="365" r:id="rId36"/>
    <p:sldId id="366" r:id="rId37"/>
    <p:sldId id="362" r:id="rId38"/>
    <p:sldId id="364" r:id="rId39"/>
    <p:sldId id="374" r:id="rId40"/>
    <p:sldId id="375" r:id="rId41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9FF"/>
    <a:srgbClr val="2D0922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23"/>
    <p:restoredTop sz="96405"/>
  </p:normalViewPr>
  <p:slideViewPr>
    <p:cSldViewPr snapToGrid="0">
      <p:cViewPr varScale="1">
        <p:scale>
          <a:sx n="86" d="100"/>
          <a:sy n="86" d="100"/>
        </p:scale>
        <p:origin x="100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31210-30B3-4E19-965C-0C5A0A76A7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7968-E7E2-4584-BB09-521209AB69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E892-2012-4D0C-A36B-2C5595CBA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6195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flipV="1">
            <a:off x="0" y="6740527"/>
            <a:ext cx="9144000" cy="117475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44D2-6C8C-46FE-AFDE-8289265E3AA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8477-E3F4-4E82-BC95-69E0EE6B65C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梯形 7"/>
          <p:cNvSpPr/>
          <p:nvPr userDrawn="1"/>
        </p:nvSpPr>
        <p:spPr>
          <a:xfrm flipV="1">
            <a:off x="-8931" y="0"/>
            <a:ext cx="1275163" cy="365126"/>
          </a:xfrm>
          <a:custGeom>
            <a:avLst/>
            <a:gdLst>
              <a:gd name="connsiteX0" fmla="*/ 0 w 1743075"/>
              <a:gd name="connsiteY0" fmla="*/ 576261 h 576261"/>
              <a:gd name="connsiteX1" fmla="*/ 467912 w 1743075"/>
              <a:gd name="connsiteY1" fmla="*/ 0 h 576261"/>
              <a:gd name="connsiteX2" fmla="*/ 1275163 w 1743075"/>
              <a:gd name="connsiteY2" fmla="*/ 0 h 576261"/>
              <a:gd name="connsiteX3" fmla="*/ 1743075 w 1743075"/>
              <a:gd name="connsiteY3" fmla="*/ 576261 h 576261"/>
              <a:gd name="connsiteX4" fmla="*/ 0 w 1743075"/>
              <a:gd name="connsiteY4" fmla="*/ 576261 h 576261"/>
              <a:gd name="connsiteX0-1" fmla="*/ 8338 w 1275163"/>
              <a:gd name="connsiteY0-2" fmla="*/ 576261 h 576261"/>
              <a:gd name="connsiteX1-3" fmla="*/ 0 w 1275163"/>
              <a:gd name="connsiteY1-4" fmla="*/ 0 h 576261"/>
              <a:gd name="connsiteX2-5" fmla="*/ 807251 w 1275163"/>
              <a:gd name="connsiteY2-6" fmla="*/ 0 h 576261"/>
              <a:gd name="connsiteX3-7" fmla="*/ 1275163 w 1275163"/>
              <a:gd name="connsiteY3-8" fmla="*/ 576261 h 576261"/>
              <a:gd name="connsiteX4-9" fmla="*/ 8338 w 1275163"/>
              <a:gd name="connsiteY4-10" fmla="*/ 576261 h 5762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75163" h="576261">
                <a:moveTo>
                  <a:pt x="8338" y="576261"/>
                </a:moveTo>
                <a:lnTo>
                  <a:pt x="0" y="0"/>
                </a:lnTo>
                <a:lnTo>
                  <a:pt x="807251" y="0"/>
                </a:lnTo>
                <a:lnTo>
                  <a:pt x="1275163" y="576261"/>
                </a:lnTo>
                <a:lnTo>
                  <a:pt x="8338" y="576261"/>
                </a:lnTo>
                <a:close/>
              </a:path>
            </a:pathLst>
          </a:cu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-8932" y="0"/>
            <a:ext cx="9152932" cy="11430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ECB8-4EEF-4A65-98C7-CC825DD50BC1}" type="datetime1">
              <a:rPr lang="zh-CN" altLang="en-US" smtClean="0"/>
            </a:fld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-19051" y="2"/>
            <a:ext cx="6477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C11C-70FD-4EB6-BD59-354650C02EA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A530-8CFF-4165-85FD-BCB58DA3F47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5159-7042-440E-B22A-1FBF0E99BC3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156-399B-4075-B622-B4FA1047314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3C0-F53A-466D-A070-F775A1BCB3B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9BC-30D6-48A9-A1CA-ECD805CD44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D9-666E-40AC-A06C-19E7B59DFC7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5FEE-A3ED-4210-8C21-22C4CAFE9BE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并发编程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664" y="3650806"/>
            <a:ext cx="6858000" cy="1655762"/>
          </a:xfrm>
        </p:spPr>
        <p:txBody>
          <a:bodyPr/>
          <a:lstStyle/>
          <a:p>
            <a:r>
              <a:rPr lang="zh-CN" altLang="en-US" dirty="0"/>
              <a:t>金超 章梓立</a:t>
            </a:r>
            <a:endParaRPr lang="en-US" altLang="zh-CN" dirty="0"/>
          </a:p>
          <a:p>
            <a:r>
              <a:rPr lang="en-US" altLang="zh-CN" dirty="0"/>
              <a:t>2021-12-21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线程竞争</a:t>
            </a:r>
            <a:endParaRPr lang="zh-CN" alt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7406" y="2036920"/>
            <a:ext cx="5909389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foo = 0, bar = 0;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*thread(void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vargp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",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tid1, tid2;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(&amp;tid1, NULL, thread, NULL);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(&amp;tid2, NULL, thread, NULL);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(tid1, NULL);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(tid2, NULL);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5724" y="1367525"/>
            <a:ext cx="769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下面的程序会引发竞争。一个可能的输出结果为</a:t>
            </a:r>
            <a:r>
              <a:rPr lang="en-US" altLang="zh-CN" dirty="0"/>
              <a:t>2 1 2 2</a:t>
            </a:r>
            <a:r>
              <a:rPr lang="zh-CN" altLang="zh-CN" dirty="0"/>
              <a:t>。解释输出这一结果的原因。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线程竞争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629608" y="1521158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foo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9608" y="20045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bar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29608" y="299637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bar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9608" y="347942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foo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9608" y="3962468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9608" y="2513327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foo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9608" y="4433300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bar ++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29608" y="4916347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bar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29608" y="53996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foo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29608" y="5870226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2302" y="2513327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 = 2, bar = 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22301" y="4003374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2300" y="5927231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22300" y="20615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 = 1, bar = 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22300" y="4550597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 = 2, bar = 2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7969" y="1690691"/>
            <a:ext cx="7723573" cy="2064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1690691"/>
            <a:ext cx="7754077" cy="1256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74441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4777" y="176282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4775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84775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629608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608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9608" y="287318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9608" y="342819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这样会引发死锁吗？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74441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4777" y="176282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4775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84775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7457" y="2550475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这样会引发死锁吗？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74441" y="176282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4777" y="176282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441" y="231830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441" y="2873789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4775" y="23181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84775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这样会引发死锁吗？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629608" y="176276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608" y="287378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9608" y="231817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29608" y="398367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441" y="3429000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9608" y="3430600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9608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4775" y="342899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441" y="3984211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441" y="4539422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441" y="5094633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4441" y="5649844"/>
            <a:ext cx="1884784" cy="4833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4777" y="398367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V(x)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84775" y="4539019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V(y)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84775" y="509463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V(w)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4775" y="5649844"/>
            <a:ext cx="1884784" cy="483342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V(z)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一个主修人类学、辅修计算机科学的学生参加了一个研究课题，调查是否可以教会非洲狒狒理解死锁。他找到一处很深的峡谷，在上边固定了一根横跨峡谷的绳索，这样狒狒就可以攀住绳索越过峡谷。</a:t>
            </a:r>
            <a:r>
              <a:rPr lang="zh-CN" altLang="en-US" dirty="0">
                <a:solidFill>
                  <a:srgbClr val="FF0000"/>
                </a:solidFill>
              </a:rPr>
              <a:t>同一时刻，只要朝着相同的方向就可以有几只狒狒通过。但如果向东和向西的狒狒同时攀在绳索上那么会产生死锁（狒狒会被卡在中间），由于它们无法在绳索上从另一只的背上翻过去。如果一只狒狒想越过峡谷， 它必须看当前是否有别的狒狒正在逆向通行。</a:t>
            </a:r>
            <a:r>
              <a:rPr lang="zh-CN" altLang="en-US" dirty="0"/>
              <a:t>利用信号量编写一个避免死锁的程序来解决该问题。不考虑连续东行的狒狒会使得西行的狒狒无限制地等待的情况。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05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读者</a:t>
            </a:r>
            <a:r>
              <a:rPr lang="en-US" altLang="zh-CN" dirty="0"/>
              <a:t>/</a:t>
            </a:r>
            <a:r>
              <a:rPr lang="zh-CN" altLang="en-US" dirty="0"/>
              <a:t>写者问题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写者互斥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读者写者之间互斥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dirty="0"/>
              <a:t>狒狒过峡谷</a:t>
            </a:r>
            <a:r>
              <a:rPr lang="en-US" altLang="zh-CN" dirty="0"/>
              <a:t>/</a:t>
            </a:r>
            <a:r>
              <a:rPr lang="zh-CN" altLang="en-US" dirty="0"/>
              <a:t>北大学生过校门闸机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同向共享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异向互斥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可以看作两拨读者</a:t>
            </a:r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779"/>
          </a:xfrm>
        </p:spPr>
        <p:txBody>
          <a:bodyPr>
            <a:normAutofit/>
          </a:bodyPr>
          <a:lstStyle/>
          <a:p>
            <a:r>
              <a:rPr lang="zh-CN" altLang="en-US" dirty="0"/>
              <a:t>线程</a:t>
            </a:r>
            <a:endParaRPr lang="en-US" altLang="zh-CN" dirty="0"/>
          </a:p>
          <a:p>
            <a:pPr lvl="1"/>
            <a:r>
              <a:rPr lang="zh-CN" altLang="en-US" dirty="0"/>
              <a:t>并发和并行的区别</a:t>
            </a:r>
            <a:endParaRPr lang="en-US" altLang="zh-CN" dirty="0"/>
          </a:p>
          <a:p>
            <a:pPr lvl="1"/>
            <a:r>
              <a:rPr lang="zh-CN" altLang="en-US" dirty="0"/>
              <a:t>并发</a:t>
            </a:r>
            <a:r>
              <a:rPr lang="en-US" altLang="zh-CN" dirty="0" err="1"/>
              <a:t>echoserver</a:t>
            </a:r>
            <a:r>
              <a:rPr lang="zh-CN" altLang="en-US" dirty="0"/>
              <a:t>的三种实现方式</a:t>
            </a:r>
            <a:endParaRPr lang="en-US" altLang="zh-CN" dirty="0"/>
          </a:p>
          <a:p>
            <a:pPr lvl="1"/>
            <a:r>
              <a:rPr lang="zh-CN" altLang="en-US" dirty="0"/>
              <a:t>线程和进程的区别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</a:t>
            </a:r>
            <a:endParaRPr lang="en-US" altLang="zh-CN" dirty="0"/>
          </a:p>
          <a:p>
            <a:pPr lvl="1"/>
            <a:r>
              <a:rPr lang="zh-CN" altLang="en-US" dirty="0"/>
              <a:t>不安全区</a:t>
            </a:r>
            <a:endParaRPr lang="en-US" altLang="zh-CN" dirty="0"/>
          </a:p>
          <a:p>
            <a:pPr lvl="1"/>
            <a:r>
              <a:rPr lang="zh-CN" altLang="en-US" dirty="0"/>
              <a:t>信号量</a:t>
            </a:r>
            <a:r>
              <a:rPr lang="en-US" altLang="zh-CN" dirty="0"/>
              <a:t> P V </a:t>
            </a:r>
            <a:r>
              <a:rPr lang="zh-CN" altLang="en-US" dirty="0"/>
              <a:t>禁止区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同步问题：竞争 死锁 饥饿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狒狒过峡谷问题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6244" y="1275327"/>
            <a:ext cx="4051671" cy="48058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/* reading... */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0" y="1272270"/>
            <a:ext cx="4051671" cy="48058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writer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/* writing... */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56435" y="3192869"/>
            <a:ext cx="6218907" cy="2571610"/>
            <a:chOff x="2688590" y="3370421"/>
            <a:chExt cx="6565316" cy="2696885"/>
          </a:xfrm>
        </p:grpSpPr>
        <p:sp>
          <p:nvSpPr>
            <p:cNvPr id="8" name="椭圆 7"/>
            <p:cNvSpPr/>
            <p:nvPr/>
          </p:nvSpPr>
          <p:spPr>
            <a:xfrm>
              <a:off x="2688590" y="3370421"/>
              <a:ext cx="721360" cy="72136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endCxn id="8" idx="5"/>
            </p:cNvCxnSpPr>
            <p:nvPr/>
          </p:nvCxnSpPr>
          <p:spPr>
            <a:xfrm flipH="1" flipV="1">
              <a:off x="3304309" y="3986140"/>
              <a:ext cx="1552172" cy="12501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080695" y="5236309"/>
              <a:ext cx="517321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w</a:t>
              </a:r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作为</a:t>
              </a:r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0-1</a:t>
              </a:r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互斥信号量来实现读写互斥</a:t>
              </a:r>
              <a:endPara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第一个读者和写者竞争这个信号量</a:t>
              </a:r>
              <a:endPara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0633" y="1452880"/>
            <a:ext cx="3856361" cy="45395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Westward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cross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42276" y="1452879"/>
            <a:ext cx="3856361" cy="45395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Eastward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cross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狒狒过峡谷问题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05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读者</a:t>
            </a:r>
            <a:r>
              <a:rPr lang="en-US" altLang="zh-CN" dirty="0"/>
              <a:t>/</a:t>
            </a:r>
            <a:r>
              <a:rPr lang="zh-CN" altLang="en-US" dirty="0"/>
              <a:t>写者问题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写者互斥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读者写者之间互斥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写者饥饿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第二类读者写者问题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dirty="0"/>
              <a:t>狒狒过峡谷</a:t>
            </a:r>
            <a:r>
              <a:rPr lang="en-US" altLang="zh-CN" dirty="0"/>
              <a:t>/</a:t>
            </a:r>
            <a:r>
              <a:rPr lang="zh-CN" altLang="en-US" dirty="0"/>
              <a:t>北大学生过校门闸机</a:t>
            </a:r>
            <a:endParaRPr lang="en-US" altLang="zh-CN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同向共享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异向互斥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/>
              <a:t>可以看作两拨读者</a:t>
            </a:r>
            <a:endParaRPr lang="en-US" altLang="zh-CN" sz="1800" dirty="0"/>
          </a:p>
          <a:p>
            <a:pPr marL="514350" lvl="2">
              <a:lnSpc>
                <a:spcPct val="100000"/>
              </a:lnSpc>
              <a:spcBef>
                <a:spcPts val="75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可以看作两拨读者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也存在饥饿问题，参考第二类读者写者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某次考试有</a:t>
            </a:r>
            <a:r>
              <a:rPr lang="en-US" altLang="zh-CN" dirty="0"/>
              <a:t>30</a:t>
            </a:r>
            <a:r>
              <a:rPr lang="zh-CN" altLang="zh-CN" dirty="0"/>
              <a:t>名学生与</a:t>
            </a:r>
            <a:r>
              <a:rPr lang="en-US" altLang="zh-CN" dirty="0"/>
              <a:t>1</a:t>
            </a:r>
            <a:r>
              <a:rPr lang="zh-CN" altLang="zh-CN" dirty="0"/>
              <a:t>名监考老师，该教室的门很狭窄，每次只能通过一人。</a:t>
            </a:r>
            <a:endParaRPr lang="en-US" altLang="zh-CN" dirty="0"/>
          </a:p>
          <a:p>
            <a:r>
              <a:rPr lang="zh-CN" altLang="zh-CN" dirty="0"/>
              <a:t>考试开始前，老师和学生进入考场（有的学生来得比老师早）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当人来齐以后，老师开始发放试卷。</a:t>
            </a:r>
            <a:endParaRPr lang="en-US" altLang="zh-CN" dirty="0"/>
          </a:p>
          <a:p>
            <a:r>
              <a:rPr lang="zh-CN" altLang="zh-CN" dirty="0"/>
              <a:t>拿到试卷后，学生就可以开始答卷。</a:t>
            </a:r>
            <a:endParaRPr lang="en-US" altLang="zh-CN" dirty="0"/>
          </a:p>
          <a:p>
            <a:r>
              <a:rPr lang="zh-CN" altLang="zh-CN" dirty="0"/>
              <a:t>学生可以随时交卷，交卷后就可以离开考场。</a:t>
            </a:r>
            <a:endParaRPr lang="en-US" altLang="zh-CN" dirty="0"/>
          </a:p>
          <a:p>
            <a:r>
              <a:rPr lang="zh-CN" altLang="zh-CN" dirty="0"/>
              <a:t>当所有的学生都上交试卷以后，老师才能离开考场。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(13)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(14)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(13)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(14)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306" y="662473"/>
            <a:ext cx="3396343" cy="7557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(13)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(14)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44" y="1315616"/>
            <a:ext cx="1362270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(4)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(11)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44" y="1315616"/>
            <a:ext cx="1362270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(4) //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号学生发放试卷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(11) //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等待拿自己的卷子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44" y="2091328"/>
            <a:ext cx="1875454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(3)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44" y="2091328"/>
            <a:ext cx="1875454" cy="335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779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/>
              <a:t>进程：运行中的程序实例，</a:t>
            </a:r>
            <a:r>
              <a:rPr lang="en-US" altLang="zh-CN" sz="2000" dirty="0"/>
              <a:t>CPU+</a:t>
            </a:r>
            <a:r>
              <a:rPr lang="zh-CN" altLang="en-US" sz="2000" dirty="0"/>
              <a:t>内存的状态（进程上下文）</a:t>
            </a:r>
            <a:endParaRPr lang="en-US" altLang="zh-CN" sz="2000" dirty="0"/>
          </a:p>
          <a:p>
            <a:pPr lvl="1"/>
            <a:r>
              <a:rPr lang="zh-CN" altLang="en-US" dirty="0"/>
              <a:t>基于进程的并发：地址空间相互独立，难以实现共享，切换开销大</a:t>
            </a:r>
            <a:endParaRPr lang="en-US" altLang="zh-CN" dirty="0"/>
          </a:p>
          <a:p>
            <a:pPr marL="257175" lvl="0" indent="-257175" defTabSz="914400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000" dirty="0"/>
              <a:t>线程：“轻量级”进程，某个进程上下文的一组控制流（</a:t>
            </a:r>
            <a:r>
              <a:rPr lang="en-US" altLang="zh-CN" sz="2000" dirty="0"/>
              <a:t>CPU</a:t>
            </a:r>
            <a:r>
              <a:rPr lang="zh-CN" altLang="en-US" sz="2000" dirty="0"/>
              <a:t>的状态）</a:t>
            </a:r>
            <a:endParaRPr lang="en-US" altLang="zh-CN" sz="2000" dirty="0"/>
          </a:p>
          <a:p>
            <a:pPr lvl="1"/>
            <a:r>
              <a:rPr lang="zh-CN" altLang="en-US" dirty="0"/>
              <a:t>基于线程的并发：共享地址空间等进程上下文，切换开销小</a:t>
            </a:r>
            <a:endParaRPr lang="en-US" altLang="zh-CN" dirty="0"/>
          </a:p>
          <a:p>
            <a:pPr lvl="1"/>
            <a:r>
              <a:rPr lang="zh-CN" altLang="en-US" dirty="0"/>
              <a:t>高度的共享引起竞争、饥饿、死锁等问题，在线程模型中这个问题比进程的时候要更多更大。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 vs </a:t>
            </a:r>
            <a:r>
              <a:rPr lang="zh-CN" altLang="en-US" dirty="0"/>
              <a:t>线程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 // </a:t>
            </a:r>
            <a:r>
              <a:rPr lang="zh-CN" alt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等待同学来齐</a:t>
            </a:r>
            <a:endParaRPr lang="zh-CN" alt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altLang="zh-CN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43" y="1623527"/>
            <a:ext cx="2286001" cy="2612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(5)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等待同学将试卷交齐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(12)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  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43" y="1623527"/>
            <a:ext cx="2286001" cy="2612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127"/>
            <a:ext cx="553305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全局变量：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类型，表示考场中的学生数量，初值为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信号量：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保护全局变量，初值为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保证门每次通过一人，初值为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保证学生都到了，初值为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保证学生都交了，初值为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[30]: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表示学生拿到了试卷，初值均为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45" y="1856792"/>
            <a:ext cx="2118050" cy="2799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问：改成右边这样，运行结果正确吗？</a:t>
            </a:r>
            <a:endParaRPr lang="zh-CN" altLang="en-US" dirty="0"/>
          </a:p>
          <a:p>
            <a:r>
              <a:rPr lang="zh-CN" altLang="en-US" dirty="0"/>
              <a:t>运行结果正确，但没有保护好全局变量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问：能否将两个信号量合为一个？</a:t>
            </a:r>
            <a:endParaRPr lang="en-US" altLang="zh-CN" dirty="0"/>
          </a:p>
          <a:p>
            <a:r>
              <a:rPr lang="zh-CN" altLang="en-US" dirty="0"/>
              <a:t>初始值为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问：将两个信号量合为一个以后，能否</a:t>
            </a:r>
            <a:br>
              <a:rPr lang="en-US" altLang="zh-CN" dirty="0"/>
            </a:br>
            <a:r>
              <a:rPr lang="zh-CN" altLang="en-US" dirty="0"/>
              <a:t>像刚才一样缩小保护全局变量的范围？</a:t>
            </a:r>
            <a:endParaRPr lang="en-US" altLang="zh-CN" dirty="0"/>
          </a:p>
          <a:p>
            <a:r>
              <a:rPr lang="zh-CN" altLang="en-US" dirty="0"/>
              <a:t>运行结果不正确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问：有没有不用全局变量的办法？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问：有没有不用全局变量的办法？</a:t>
            </a:r>
            <a:endParaRPr lang="en-US" altLang="zh-CN" dirty="0"/>
          </a:p>
          <a:p>
            <a:r>
              <a:rPr lang="zh-CN" altLang="en-US" dirty="0"/>
              <a:t>初值均为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mutex_arrive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mutex_leave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mutex_arrive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mutex_leave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问：有没有不用信号量数组的办法？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考场问题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问：有没有不用信号量数组的办法？</a:t>
            </a:r>
            <a:endParaRPr lang="en-US" altLang="zh-CN" dirty="0"/>
          </a:p>
          <a:p>
            <a:r>
              <a:rPr lang="zh-CN" altLang="en-US" dirty="0"/>
              <a:t>初值为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750" y="2827340"/>
            <a:ext cx="382555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Teacher: 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2733" y="365127"/>
            <a:ext cx="3386623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Student(x):  // x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号学生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从门进入考场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30)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mutex_all_present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mutex_test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学生答卷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mutex_all_handin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mutex_stu_count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从门离开考场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mutex_door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 vs </a:t>
            </a:r>
            <a:r>
              <a:rPr lang="zh-CN" altLang="en-US" dirty="0"/>
              <a:t>线程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28" y="2105090"/>
            <a:ext cx="8108142" cy="365683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49" y="1507111"/>
            <a:ext cx="7886700" cy="367160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/>
              <a:t>同一进程的不同线程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altLang="zh-CN" dirty="0" err="1"/>
              <a:t>Posix</a:t>
            </a:r>
            <a:r>
              <a:rPr lang="en-US" altLang="zh-CN" dirty="0"/>
              <a:t> threads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04799" y="1460260"/>
            <a:ext cx="10160396" cy="94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#include &lt;</a:t>
            </a:r>
            <a:r>
              <a:rPr lang="en-US" altLang="zh-CN" dirty="0" err="1"/>
              <a:t>pthread.h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线程的大多数接口功能和进程系统调用相似</a:t>
            </a:r>
            <a:endParaRPr lang="en-US" altLang="zh-CN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关键区别：所有的线程都是同级关系，因此它们彼此都能互相创建、互相回收</a:t>
            </a:r>
            <a:endParaRPr lang="en-US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637" y="2667621"/>
          <a:ext cx="8381768" cy="3444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3813"/>
                <a:gridCol w="3089616"/>
                <a:gridCol w="1516397"/>
                <a:gridCol w="3051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区别</a:t>
                      </a:r>
                      <a:endParaRPr lang="zh-CN" alt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pthread_create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fork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创建者和被创建的关系；线程可以通过参数指定逻辑流的入口，进程需要根据返回值进行设定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获取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pthread_self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getpid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终止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pthread_exit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pthread_cancel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exit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任一线程执行</a:t>
                      </a:r>
                      <a:r>
                        <a:rPr lang="en-US" altLang="zh-CN" dirty="0"/>
                        <a:t>exit</a:t>
                      </a:r>
                      <a:r>
                        <a:rPr lang="zh-CN" altLang="en-US" dirty="0"/>
                        <a:t>会终止所有对等线程；线程间提供了直接终止某个对等线程的接口，而进程需要通过信号机制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pthread_join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Wait/</a:t>
                      </a:r>
                      <a:r>
                        <a:rPr lang="en-US" altLang="zh-CN" dirty="0" err="1"/>
                        <a:t>waitpid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前者只能等待特定线程终止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pthread_detach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结束时能自动释放资源，不用专门阻塞其它某个线程；如果我们不在乎某个线程的终止状态和返回值，就可以没有负担地分离它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同步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49" y="1578133"/>
            <a:ext cx="7886700" cy="4068066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2000" dirty="0">
                <a:latin typeface="+mn-ea"/>
              </a:rPr>
              <a:t>竞争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dirty="0"/>
              <a:t>线程共享地址空间</a:t>
            </a:r>
            <a:endParaRPr lang="en-US" altLang="zh-CN" dirty="0"/>
          </a:p>
          <a:p>
            <a:pPr lvl="1"/>
            <a:r>
              <a:rPr lang="zh-CN" altLang="en-US" dirty="0"/>
              <a:t>绝大多数操作不是原子性的</a:t>
            </a:r>
            <a:endParaRPr lang="en-US" altLang="zh-CN" dirty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++;   -&gt;  mov(load), add(use), mov(store)</a:t>
            </a:r>
            <a:endParaRPr lang="en-US" altLang="zh-CN" dirty="0"/>
          </a:p>
          <a:p>
            <a:pPr lvl="0"/>
            <a:r>
              <a:rPr lang="zh-CN" altLang="en-US" dirty="0"/>
              <a:t>死锁</a:t>
            </a:r>
            <a:endParaRPr lang="en-US" altLang="zh-CN" dirty="0"/>
          </a:p>
          <a:p>
            <a:pPr lvl="1"/>
            <a:r>
              <a:rPr lang="zh-CN" altLang="en-US" dirty="0"/>
              <a:t>进度图</a:t>
            </a:r>
            <a:r>
              <a:rPr lang="en-US" altLang="zh-CN" dirty="0"/>
              <a:t> &amp; </a:t>
            </a:r>
            <a:r>
              <a:rPr lang="zh-CN" altLang="en-US" dirty="0"/>
              <a:t>禁止区</a:t>
            </a:r>
            <a:endParaRPr lang="en-US" altLang="zh-CN" dirty="0"/>
          </a:p>
          <a:p>
            <a:pPr lvl="0"/>
            <a:r>
              <a:rPr lang="zh-CN" altLang="en-US" dirty="0"/>
              <a:t>信号量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都是原子操作</a:t>
            </a:r>
            <a:endParaRPr lang="en-US" altLang="zh-CN" dirty="0"/>
          </a:p>
          <a:p>
            <a:pPr lvl="1"/>
            <a:r>
              <a:rPr lang="en-US" altLang="zh-CN" dirty="0"/>
              <a:t>P(&amp;s) while(s == 0) {wait() } s--; </a:t>
            </a:r>
            <a:r>
              <a:rPr lang="zh-CN" altLang="en-US" dirty="0"/>
              <a:t>等待直到可以运行</a:t>
            </a:r>
            <a:endParaRPr lang="zh-CN" altLang="en-US" dirty="0"/>
          </a:p>
          <a:p>
            <a:pPr lvl="1"/>
            <a:r>
              <a:rPr lang="en-US" altLang="zh-CN" dirty="0"/>
              <a:t>V(&amp;s) s++; </a:t>
            </a:r>
            <a:r>
              <a:rPr lang="zh-CN" altLang="en-US" dirty="0"/>
              <a:t>好了</a:t>
            </a:r>
            <a:endParaRPr lang="en-US" altLang="zh-CN" dirty="0"/>
          </a:p>
          <a:p>
            <a:pPr lvl="1"/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消费者问题（当缓冲区满</a:t>
            </a:r>
            <a:r>
              <a:rPr lang="en-US" altLang="zh-CN" dirty="0"/>
              <a:t>/</a:t>
            </a:r>
            <a:r>
              <a:rPr lang="zh-CN" altLang="en-US" dirty="0"/>
              <a:t>空时，生产者</a:t>
            </a:r>
            <a:r>
              <a:rPr lang="en-US" altLang="zh-CN" dirty="0"/>
              <a:t>/</a:t>
            </a:r>
            <a:r>
              <a:rPr lang="zh-CN" altLang="en-US" dirty="0"/>
              <a:t>消费者不能继续）</a:t>
            </a:r>
            <a:endParaRPr lang="zh-CN" altLang="en-US" dirty="0"/>
          </a:p>
          <a:p>
            <a:pPr lvl="1"/>
            <a:r>
              <a:rPr lang="zh-CN" altLang="en-US" dirty="0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写者问题（当读者</a:t>
            </a:r>
            <a:r>
              <a:rPr lang="en-US" altLang="zh-CN" dirty="0"/>
              <a:t>or</a:t>
            </a:r>
            <a:r>
              <a:rPr lang="zh-CN" altLang="en-US" dirty="0"/>
              <a:t>写者在访问时，写者不能继续；当写者在访问时，读者不能继续）</a:t>
            </a:r>
            <a:endParaRPr lang="zh-CN" altLang="en-US" dirty="0"/>
          </a:p>
          <a:p>
            <a:pPr lvl="1"/>
            <a:r>
              <a:rPr lang="zh-CN" altLang="en-US" dirty="0"/>
              <a:t>把复杂问题转化成已经学过的两个问题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dirty="0"/>
              <a:t>线程安全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49" y="1578133"/>
            <a:ext cx="7886700" cy="4068066"/>
          </a:xfrm>
        </p:spPr>
        <p:txBody>
          <a:bodyPr>
            <a:normAutofit/>
          </a:bodyPr>
          <a:lstStyle/>
          <a:p>
            <a:pPr marL="457200" lvl="1"/>
            <a:r>
              <a:rPr lang="zh-CN" altLang="en-US" sz="2000" dirty="0">
                <a:latin typeface="+mn-ea"/>
              </a:rPr>
              <a:t>线程不安全函数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不保护共享变量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保持跨越多个调用的状态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返回指向静态变量的指针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调用线程不安全函数</a:t>
            </a:r>
            <a:endParaRPr lang="en-US" altLang="zh-CN" sz="1800" dirty="0">
              <a:latin typeface="+mn-ea"/>
            </a:endParaRPr>
          </a:p>
          <a:p>
            <a:pPr marL="457200" lvl="1"/>
            <a:r>
              <a:rPr lang="zh-CN" altLang="en-US" sz="2000" dirty="0">
                <a:latin typeface="+mn-ea"/>
              </a:rPr>
              <a:t>可重入函数</a:t>
            </a:r>
            <a:endParaRPr lang="en-US" altLang="zh-CN" sz="2000" dirty="0">
              <a:latin typeface="+mn-ea"/>
            </a:endParaRPr>
          </a:p>
          <a:p>
            <a:pPr marL="3429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446" y="2309554"/>
            <a:ext cx="2157413" cy="1325563"/>
          </a:xfrm>
        </p:spPr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题目讲解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5695" y="3635117"/>
            <a:ext cx="2728913" cy="4171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完成题目 时间</a:t>
            </a:r>
            <a:r>
              <a:rPr lang="en-US" altLang="zh-CN" dirty="0"/>
              <a:t>20min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共享变量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99" y="1819304"/>
            <a:ext cx="546424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*thread(void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vargp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volatile long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*(long *)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vargp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long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gCount+vCount+lCount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var;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tid1, tid2;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&amp;var);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(&amp;tid1,NULL,thread,&amp;var);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(&amp;tid2,NULL,thread,&amp;var);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(tid1, NULL);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(tid2, NULL);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zh-CN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41318" y="1819303"/>
          <a:ext cx="2608160" cy="4647426"/>
        </p:xfrm>
        <a:graphic>
          <a:graphicData uri="http://schemas.openxmlformats.org/drawingml/2006/table">
            <a:tbl>
              <a:tblPr firstRow="1" firstCol="1" bandRow="1"/>
              <a:tblGrid>
                <a:gridCol w="843613"/>
                <a:gridCol w="842621"/>
                <a:gridCol w="921926"/>
              </a:tblGrid>
              <a:tr h="1327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共享库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共享库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共享库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堆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数据区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代码区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父进程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子进程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Callout: Line 8"/>
          <p:cNvSpPr/>
          <p:nvPr/>
        </p:nvSpPr>
        <p:spPr>
          <a:xfrm>
            <a:off x="2976465" y="475861"/>
            <a:ext cx="2108719" cy="895739"/>
          </a:xfrm>
          <a:prstGeom prst="borderCallout1">
            <a:avLst>
              <a:gd name="adj1" fmla="val 75000"/>
              <a:gd name="adj2" fmla="val -8775"/>
              <a:gd name="adj3" fmla="val 155208"/>
              <a:gd name="adj4" fmla="val -591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全局变量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位于数据区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线程共享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Callout: Line 9"/>
          <p:cNvSpPr/>
          <p:nvPr/>
        </p:nvSpPr>
        <p:spPr>
          <a:xfrm>
            <a:off x="3750906" y="644346"/>
            <a:ext cx="2108719" cy="895739"/>
          </a:xfrm>
          <a:prstGeom prst="borderCallout1">
            <a:avLst>
              <a:gd name="adj1" fmla="val 105208"/>
              <a:gd name="adj2" fmla="val -8332"/>
              <a:gd name="adj3" fmla="val 231249"/>
              <a:gd name="adj4" fmla="val -480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局部静态变量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位于数据区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线程共享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Callout: Line 10"/>
          <p:cNvSpPr/>
          <p:nvPr/>
        </p:nvSpPr>
        <p:spPr>
          <a:xfrm>
            <a:off x="5236679" y="279629"/>
            <a:ext cx="2108719" cy="895739"/>
          </a:xfrm>
          <a:prstGeom prst="borderCallout1">
            <a:avLst>
              <a:gd name="adj1" fmla="val 105208"/>
              <a:gd name="adj2" fmla="val -8332"/>
              <a:gd name="adj3" fmla="val 232291"/>
              <a:gd name="adj4" fmla="val -892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栈上的临时变量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线程不共享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41318" y="4814596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lCount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6143" y="4814596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lCount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0395" y="5112485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gCount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7066" y="5131091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gCount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41317" y="2008926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vCount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41316" y="2496438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vCount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7067" y="2008926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vCount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7066" y="2496438"/>
            <a:ext cx="86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vCount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KSO_WPP_MARK_KEY" val="67b8857b-aa90-44bb-a086-a54041640078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2828"/>
      </a:accent1>
      <a:accent2>
        <a:srgbClr val="E61E1E"/>
      </a:accent2>
      <a:accent3>
        <a:srgbClr val="D21414"/>
      </a:accent3>
      <a:accent4>
        <a:srgbClr val="C80808"/>
      </a:accent4>
      <a:accent5>
        <a:srgbClr val="8C0000"/>
      </a:accent5>
      <a:accent6>
        <a:srgbClr val="640000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14255</Words>
  <Application>WPS 演示</Application>
  <PresentationFormat>全屏显示(4:3)</PresentationFormat>
  <Paragraphs>1357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Courier New</vt:lpstr>
      <vt:lpstr>微软雅黑</vt:lpstr>
      <vt:lpstr>Consolas</vt:lpstr>
      <vt:lpstr>Times New Roman</vt:lpstr>
      <vt:lpstr>黑体</vt:lpstr>
      <vt:lpstr>Arial Unicode MS</vt:lpstr>
      <vt:lpstr>等线</vt:lpstr>
      <vt:lpstr>Calibri</vt:lpstr>
      <vt:lpstr>Office 主题​​</vt:lpstr>
      <vt:lpstr>并发编程</vt:lpstr>
      <vt:lpstr>Keywords</vt:lpstr>
      <vt:lpstr>进程 vs 线程</vt:lpstr>
      <vt:lpstr>进程 vs 线程</vt:lpstr>
      <vt:lpstr>Posix threads</vt:lpstr>
      <vt:lpstr>同步</vt:lpstr>
      <vt:lpstr>线程安全</vt:lpstr>
      <vt:lpstr>题目讲解</vt:lpstr>
      <vt:lpstr>共享变量</vt:lpstr>
      <vt:lpstr>线程竞争</vt:lpstr>
      <vt:lpstr>线程竞争</vt:lpstr>
      <vt:lpstr>死锁</vt:lpstr>
      <vt:lpstr>死锁</vt:lpstr>
      <vt:lpstr>死锁</vt:lpstr>
      <vt:lpstr>这样会引发死锁吗？</vt:lpstr>
      <vt:lpstr>这样会引发死锁吗？</vt:lpstr>
      <vt:lpstr>这样会引发死锁吗？</vt:lpstr>
      <vt:lpstr>狒狒过峡谷问题</vt:lpstr>
      <vt:lpstr>狒狒过峡谷问题</vt:lpstr>
      <vt:lpstr>狒狒过峡谷问题</vt:lpstr>
      <vt:lpstr>狒狒过峡谷问题</vt:lpstr>
      <vt:lpstr>狒狒过峡谷问题</vt:lpstr>
      <vt:lpstr>考场问题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考场问题</vt:lpstr>
      <vt:lpstr>考场问题</vt:lpstr>
      <vt:lpstr>考场问题</vt:lpstr>
      <vt:lpstr>考场问题</vt:lpstr>
      <vt:lpstr>考场问题</vt:lpstr>
      <vt:lpstr>考场问题</vt:lpstr>
      <vt:lpstr>考场问题</vt:lpstr>
    </vt:vector>
  </TitlesOfParts>
  <Company>PKU2016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昵称</cp:lastModifiedBy>
  <cp:revision>502</cp:revision>
  <dcterms:created xsi:type="dcterms:W3CDTF">2018-12-21T13:45:00Z</dcterms:created>
  <dcterms:modified xsi:type="dcterms:W3CDTF">2022-12-13T02:11:04Z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32A5F33C9626487098A5E85BE36415BD</vt:lpwstr>
  </property>
  <property fmtid="{D5CDD505-2E9C-101B-9397-08002B2CF9AE}" pid="3" name="KSOProductBuildVer">
    <vt:lpwstr>2052-11.1.0.12132</vt:lpwstr>
  </property>
</Properties>
</file>