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3" r:id="rId15"/>
    <p:sldId id="271" r:id="rId16"/>
    <p:sldId id="272" r:id="rId17"/>
    <p:sldId id="274" r:id="rId18"/>
    <p:sldId id="275" r:id="rId19"/>
    <p:sldId id="276" r:id="rId20"/>
    <p:sldId id="278" r:id="rId21"/>
    <p:sldId id="277" r:id="rId22"/>
    <p:sldId id="281" r:id="rId23"/>
    <p:sldId id="282" r:id="rId24"/>
    <p:sldId id="284" r:id="rId25"/>
    <p:sldId id="285" r:id="rId26"/>
    <p:sldId id="283" r:id="rId27"/>
    <p:sldId id="286" r:id="rId28"/>
    <p:sldId id="279" r:id="rId29"/>
    <p:sldId id="280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2C372-0DBB-4AB1-B920-2AFBA113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30B6E7-A9BA-40C2-853F-475DD1D52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7CE79-E1EC-4901-A29F-DD421D26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5D2B-E9DD-4EEC-8757-285C7828147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5B7B5-10E7-40FE-ADDD-0B41AA3C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03FF5-284B-4A42-A311-6B925BE3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44-88CD-449D-A73C-89AC32EA9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9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7CEB4-ECFE-4FCD-AD1F-249CCD9D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DE3D2-C802-456B-AB5F-1842DBFD4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50847-C6AB-4010-BBBD-7BB7AF0B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5D2B-E9DD-4EEC-8757-285C7828147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46A1C-3FAD-47C7-868A-C350C6C5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8413C-5C7D-4C98-8F09-18D6AD89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44-88CD-449D-A73C-89AC32EA9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B2D873-E716-40F8-86F7-271E76C7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F0E80-3F62-4CF5-A563-7CA3EE868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E1566-8CB8-4557-81D9-8F8F0FD6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5D2B-E9DD-4EEC-8757-285C7828147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CEEC6-AFD5-4CE3-8F30-AB66B21A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8C519-5C98-407A-9FA7-C85BA860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44-88CD-449D-A73C-89AC32EA9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2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C076D-A53A-40FC-AA53-ADDCF658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BA732-CC13-4366-B5B4-A07672EA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994E5-C30A-4AB0-AAC6-62430D81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5D2B-E9DD-4EEC-8757-285C7828147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EE882-1008-42D1-9B2D-108C656C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A3A69-0C70-49FF-A104-EA0B63F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44-88CD-449D-A73C-89AC32EA9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0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420B0-DD9B-409F-98C7-EA044996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4BA69-03FC-4EF3-9518-75B6BF8E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2FAA6-7AE5-4CC7-99E3-59D30DFF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5D2B-E9DD-4EEC-8757-285C7828147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B4B8E-562F-4F09-9F05-5BEEE2D6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B83E4-B0D3-446E-834F-FC941406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44-88CD-449D-A73C-89AC32EA9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1CAD8-E627-4037-94A9-76A24EAF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6375B-70EB-4CF2-912D-3BF40CAFF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62037-D9C0-4515-A91E-9A3F1475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4EC2F5-8FF5-493F-B7D4-D1F87A99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5D2B-E9DD-4EEC-8757-285C7828147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9339F-45F5-43C6-BD0E-5A993321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3E43A-64A9-45AA-BF4D-5E012640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44-88CD-449D-A73C-89AC32EA9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105A-7D6E-4051-843E-0B3D4058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24EBE-3AA3-4A46-A38C-D7C32BAE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207CA4-EB2F-4B46-9B36-D89057811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E100BB-B320-4088-AD1E-AEE7621DF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790F3-E0DD-4332-8432-6CE9375E8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F712D6-7298-4FBE-8FF5-7325571B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5D2B-E9DD-4EEC-8757-285C7828147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3DC2F-52CA-4E4E-9446-980224BC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E6A8E1-515B-43CE-BCD8-D4E6A7FE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44-88CD-449D-A73C-89AC32EA9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15475-30F7-4D6E-9002-983AD0B7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60F473-FB83-4DB6-B4F0-4CD02EF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5D2B-E9DD-4EEC-8757-285C7828147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88EC3-D978-4C32-BCA5-75BC5115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2DC92-7DB6-4D83-83FB-ED36DDBF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44-88CD-449D-A73C-89AC32EA9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3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4BAF03-5190-49A6-BEC1-4D4AA42D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5D2B-E9DD-4EEC-8757-285C7828147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887303-D484-4F45-9FA8-DD7C7906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B648DA-4FD8-437D-BAF4-BF8F40B6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44-88CD-449D-A73C-89AC32EA9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1DFE6-16BC-4C91-AEB4-370E2145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39A94-741D-4351-9A1F-B9B56F50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86242-8671-4769-A797-0B61A06AD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A38DF-2016-47E8-8D41-20937703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5D2B-E9DD-4EEC-8757-285C7828147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604EF-954C-4801-9B24-D6968B89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F6253-8462-4F35-A681-FE419122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44-88CD-449D-A73C-89AC32EA9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5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903D4-3C75-4581-8471-8FD17C58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D5D84C-DDB3-4CBB-B739-9A4C5E59A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68ADE-7480-4EBD-BD42-F02FD7FB9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FF9E2-6EA2-4C31-B602-CD056F42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5D2B-E9DD-4EEC-8757-285C7828147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6DCC5-48F5-4050-B04B-733CA95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0E331-14C8-47A2-8E36-1EE19F7F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2944-88CD-449D-A73C-89AC32EA9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080EBF-585C-404D-87FD-4F89F3E0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F2DEA-9A93-488F-8E26-F36604A2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C6D69-7967-47DB-B765-AFDB2ECB0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5D2B-E9DD-4EEC-8757-285C7828147A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E2A1B-7F18-4126-B8B9-BE027F20A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DCB81-816F-4A77-AFBE-72600DB14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2944-88CD-449D-A73C-89AC32EA9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0318E-B030-4D0E-B5F9-0DCEC23A3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191" y="1458650"/>
            <a:ext cx="9144000" cy="2387600"/>
          </a:xfrm>
        </p:spPr>
        <p:txBody>
          <a:bodyPr/>
          <a:lstStyle/>
          <a:p>
            <a:r>
              <a:rPr lang="en-US" altLang="zh-CN" dirty="0"/>
              <a:t>		ICS</a:t>
            </a:r>
            <a:r>
              <a:rPr lang="zh-CN" altLang="en-US" dirty="0"/>
              <a:t>期末章节总复习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2683B1-6021-48DA-9777-DF6111C0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426" y="4099188"/>
            <a:ext cx="9144000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2-7</a:t>
            </a:r>
            <a:r>
              <a:rPr lang="zh-CN" altLang="en-US"/>
              <a:t>章，连详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036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7D39-D85E-4DF1-88C4-7A098FDB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18256"/>
            <a:ext cx="10515600" cy="967166"/>
          </a:xfrm>
        </p:spPr>
        <p:txBody>
          <a:bodyPr/>
          <a:lstStyle/>
          <a:p>
            <a:r>
              <a:rPr lang="fr-FR" altLang="zh-CN" dirty="0"/>
              <a:t>Machine-Level Programming I: Basics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127C6-75C9-4FAD-8303-331BE532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1"/>
            <a:ext cx="10515600" cy="6045693"/>
          </a:xfrm>
        </p:spPr>
        <p:txBody>
          <a:bodyPr>
            <a:normAutofit/>
          </a:bodyPr>
          <a:lstStyle/>
          <a:p>
            <a:r>
              <a:rPr lang="zh-CN" altLang="en-US" dirty="0"/>
              <a:t>机器代码、</a:t>
            </a:r>
            <a:r>
              <a:rPr lang="en-US" altLang="zh-CN" dirty="0"/>
              <a:t> </a:t>
            </a:r>
            <a:r>
              <a:rPr lang="zh-CN" altLang="en-US" dirty="0"/>
              <a:t>汇编代码和指令集架构（</a:t>
            </a:r>
            <a:r>
              <a:rPr lang="en-US" altLang="zh-CN" dirty="0"/>
              <a:t>ISA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机器代码：处理器执行的字节级的程序</a:t>
            </a:r>
          </a:p>
          <a:p>
            <a:pPr lvl="1"/>
            <a:r>
              <a:rPr lang="zh-CN" altLang="en-US" dirty="0"/>
              <a:t>汇编代码：机器代码的文本表示，人类可读的表示</a:t>
            </a:r>
          </a:p>
          <a:p>
            <a:pPr lvl="1"/>
            <a:r>
              <a:rPr lang="zh-CN" altLang="en-US" dirty="0"/>
              <a:t>指令集架构（</a:t>
            </a:r>
            <a:r>
              <a:rPr lang="en-US" altLang="zh-CN" dirty="0"/>
              <a:t>ISA</a:t>
            </a:r>
            <a:r>
              <a:rPr lang="zh-CN" altLang="en-US" dirty="0"/>
              <a:t>）：定义机器级程序的格式和行为，定义了处理器状态、指令的格式，以及每条指令对状态的影响</a:t>
            </a:r>
          </a:p>
          <a:p>
            <a:r>
              <a:rPr lang="zh-CN" altLang="en-US" dirty="0"/>
              <a:t>寄存器、操作数、数据传送指令</a:t>
            </a:r>
            <a:endParaRPr lang="en-US" altLang="zh-CN" dirty="0"/>
          </a:p>
          <a:p>
            <a:pPr lvl="1"/>
            <a:r>
              <a:rPr lang="zh-CN" altLang="en-US" dirty="0"/>
              <a:t>寄存器（</a:t>
            </a:r>
            <a:r>
              <a:rPr lang="en-US" altLang="zh-CN" dirty="0"/>
              <a:t>16</a:t>
            </a:r>
            <a:r>
              <a:rPr lang="zh-CN" altLang="en-US" dirty="0"/>
              <a:t>个）</a:t>
            </a:r>
            <a:r>
              <a:rPr lang="en-US" altLang="zh-CN" dirty="0"/>
              <a:t>--</a:t>
            </a:r>
            <a:r>
              <a:rPr lang="zh-CN" altLang="en-US" dirty="0"/>
              <a:t>特殊作用的寄存器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寻址（立即数寻址、绝对寻址、寄存器寻址、基址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偏移量、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zh-CN" altLang="en-US" dirty="0">
                <a:solidFill>
                  <a:srgbClr val="FF0000"/>
                </a:solidFill>
              </a:rPr>
              <a:t>比例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变址寻址）</a:t>
            </a:r>
            <a:r>
              <a:rPr lang="en-US" altLang="zh-CN" dirty="0">
                <a:solidFill>
                  <a:srgbClr val="FF0000"/>
                </a:solidFill>
              </a:rPr>
              <a:t>P121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数据传送指令（记忆特殊指令如</a:t>
            </a:r>
            <a:r>
              <a:rPr lang="en-US" altLang="zh-CN" dirty="0" err="1">
                <a:solidFill>
                  <a:srgbClr val="FF0000"/>
                </a:solidFill>
              </a:rPr>
              <a:t>movabsq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cltq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cqto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算术运算和逻辑运算</a:t>
            </a:r>
            <a:endParaRPr lang="en-US" altLang="zh-CN" dirty="0"/>
          </a:p>
          <a:p>
            <a:pPr lvl="1"/>
            <a:r>
              <a:rPr lang="en-US" altLang="zh-CN" dirty="0"/>
              <a:t>lea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一元（如</a:t>
            </a:r>
            <a:r>
              <a:rPr lang="en-US" altLang="zh-CN" dirty="0" err="1"/>
              <a:t>imul</a:t>
            </a:r>
            <a:r>
              <a:rPr lang="zh-CN" altLang="en-US" dirty="0"/>
              <a:t>）和二元（如</a:t>
            </a:r>
            <a:r>
              <a:rPr lang="en-US" altLang="zh-CN" dirty="0"/>
              <a:t>add</a:t>
            </a:r>
            <a:r>
              <a:rPr lang="zh-CN" altLang="en-US" dirty="0"/>
              <a:t>）运算</a:t>
            </a:r>
            <a:endParaRPr lang="en-US" altLang="zh-CN" dirty="0"/>
          </a:p>
          <a:p>
            <a:pPr lvl="1"/>
            <a:r>
              <a:rPr lang="zh-CN" altLang="en-US" dirty="0"/>
              <a:t>移位操作（区分</a:t>
            </a:r>
            <a:r>
              <a:rPr lang="en-US" altLang="zh-CN" dirty="0" err="1"/>
              <a:t>sar</a:t>
            </a:r>
            <a:r>
              <a:rPr lang="zh-CN" altLang="en-US" dirty="0"/>
              <a:t>和</a:t>
            </a:r>
            <a:r>
              <a:rPr lang="en-US" altLang="zh-CN" dirty="0" err="1"/>
              <a:t>shr</a:t>
            </a:r>
            <a:r>
              <a:rPr lang="zh-CN" altLang="en-US" dirty="0"/>
              <a:t>）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6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E7861-D442-4B2C-8597-3004F1AF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307543"/>
            <a:ext cx="10515600" cy="60044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一般算术运算会设置条件码，下面一些情况特殊。</a:t>
            </a:r>
          </a:p>
          <a:p>
            <a:pPr lvl="1"/>
            <a:r>
              <a:rPr lang="en-US" altLang="zh-CN" sz="2000" dirty="0" err="1"/>
              <a:t>leaq</a:t>
            </a:r>
            <a:r>
              <a:rPr lang="en-US" altLang="zh-CN" sz="2000" dirty="0"/>
              <a:t> </a:t>
            </a:r>
            <a:r>
              <a:rPr lang="zh-CN" altLang="en-US" sz="2000" dirty="0"/>
              <a:t>不改变任何条件码</a:t>
            </a:r>
          </a:p>
          <a:p>
            <a:pPr lvl="1"/>
            <a:r>
              <a:rPr lang="zh-CN" altLang="en-US" sz="2000" dirty="0"/>
              <a:t>逻辑操作将</a:t>
            </a:r>
            <a:r>
              <a:rPr lang="en-US" altLang="zh-CN" sz="2000" dirty="0"/>
              <a:t>CF</a:t>
            </a:r>
            <a:r>
              <a:rPr lang="zh-CN" altLang="en-US" sz="2000" dirty="0"/>
              <a:t>，</a:t>
            </a:r>
            <a:r>
              <a:rPr lang="en-US" altLang="zh-CN" sz="2000" dirty="0"/>
              <a:t>OF</a:t>
            </a:r>
            <a:r>
              <a:rPr lang="zh-CN" altLang="en-US" sz="2000" dirty="0"/>
              <a:t>设为</a:t>
            </a:r>
            <a:r>
              <a:rPr lang="en-US" altLang="zh-CN" sz="2000" dirty="0"/>
              <a:t>0</a:t>
            </a:r>
          </a:p>
          <a:p>
            <a:pPr lvl="1"/>
            <a:r>
              <a:rPr lang="zh-CN" altLang="en-US" sz="2000" dirty="0"/>
              <a:t>移位将</a:t>
            </a:r>
            <a:r>
              <a:rPr lang="en-US" altLang="zh-CN" sz="2000" dirty="0"/>
              <a:t>CF</a:t>
            </a:r>
            <a:r>
              <a:rPr lang="zh-CN" altLang="en-US" sz="2000" dirty="0"/>
              <a:t>设为最后一个被移出的位（*</a:t>
            </a:r>
            <a:r>
              <a:rPr lang="en-US" altLang="zh-CN" sz="2000" dirty="0"/>
              <a:t>the last bit shifted out</a:t>
            </a:r>
            <a:r>
              <a:rPr lang="zh-CN" altLang="en-US" sz="2000" dirty="0"/>
              <a:t>），</a:t>
            </a:r>
            <a:r>
              <a:rPr lang="en-US" altLang="zh-CN" sz="2000" dirty="0"/>
              <a:t>OF</a:t>
            </a:r>
            <a:r>
              <a:rPr lang="zh-CN" altLang="en-US" sz="2000" dirty="0"/>
              <a:t>设为</a:t>
            </a:r>
            <a:r>
              <a:rPr lang="en-US" altLang="zh-CN" sz="2000" dirty="0"/>
              <a:t>0</a:t>
            </a:r>
          </a:p>
          <a:p>
            <a:pPr lvl="1"/>
            <a:r>
              <a:rPr lang="en-US" altLang="zh-CN" sz="2000" dirty="0"/>
              <a:t>INC</a:t>
            </a:r>
            <a:r>
              <a:rPr lang="zh-CN" altLang="en-US" sz="2000" dirty="0"/>
              <a:t>和</a:t>
            </a:r>
            <a:r>
              <a:rPr lang="en-US" altLang="zh-CN" sz="2000" dirty="0"/>
              <a:t>DEC</a:t>
            </a:r>
            <a:r>
              <a:rPr lang="zh-CN" altLang="en-US" sz="2000" dirty="0"/>
              <a:t>指令设置</a:t>
            </a:r>
            <a:r>
              <a:rPr lang="en-US" altLang="zh-CN" sz="2000" dirty="0"/>
              <a:t>OF</a:t>
            </a:r>
            <a:r>
              <a:rPr lang="zh-CN" altLang="en-US" sz="2000" dirty="0"/>
              <a:t>和</a:t>
            </a:r>
            <a:r>
              <a:rPr lang="en-US" altLang="zh-CN" sz="2000" dirty="0"/>
              <a:t>ZF</a:t>
            </a:r>
            <a:r>
              <a:rPr lang="zh-CN" altLang="en-US" sz="2000" dirty="0"/>
              <a:t>，不改变</a:t>
            </a:r>
            <a:r>
              <a:rPr lang="en-US" altLang="zh-CN" sz="2000" dirty="0"/>
              <a:t>CF</a:t>
            </a:r>
          </a:p>
          <a:p>
            <a:r>
              <a:rPr lang="zh-CN" altLang="en-US" sz="2400" dirty="0"/>
              <a:t>条件传送：两条分支上的结果都会被计算，根据条件码决定使用那个</a:t>
            </a:r>
            <a:endParaRPr lang="en-US" altLang="zh-CN" sz="2400" dirty="0"/>
          </a:p>
          <a:p>
            <a:r>
              <a:rPr lang="zh-CN" altLang="en-US" sz="2400" dirty="0"/>
              <a:t>不能（不适合）用的情况：</a:t>
            </a:r>
          </a:p>
          <a:p>
            <a:pPr lvl="1"/>
            <a:r>
              <a:rPr lang="zh-CN" altLang="en-US" sz="2000" dirty="0"/>
              <a:t>分支其中之一可能产生</a:t>
            </a:r>
            <a:r>
              <a:rPr lang="en-US" altLang="zh-CN" sz="2000" dirty="0"/>
              <a:t>error  </a:t>
            </a:r>
            <a:r>
              <a:rPr lang="zh-CN" altLang="en-US" sz="2000" dirty="0"/>
              <a:t>典型：空指针</a:t>
            </a:r>
          </a:p>
          <a:p>
            <a:pPr lvl="1"/>
            <a:r>
              <a:rPr lang="zh-CN" altLang="en-US" sz="2000" dirty="0"/>
              <a:t>分支其中之一会有副作用</a:t>
            </a:r>
          </a:p>
          <a:p>
            <a:pPr lvl="1"/>
            <a:r>
              <a:rPr lang="zh-CN" altLang="en-US" sz="2000" dirty="0"/>
              <a:t>分支求值复杂</a:t>
            </a:r>
            <a:endParaRPr lang="en-US" altLang="zh-CN" sz="2000" dirty="0"/>
          </a:p>
          <a:p>
            <a:r>
              <a:rPr lang="zh-CN" altLang="en-US" dirty="0"/>
              <a:t>注意：编译器可能会对</a:t>
            </a:r>
            <a:r>
              <a:rPr lang="en-US" altLang="zh-CN" dirty="0"/>
              <a:t>if</a:t>
            </a:r>
            <a:r>
              <a:rPr lang="zh-CN" altLang="en-US" dirty="0"/>
              <a:t>的条件进行优化</a:t>
            </a:r>
            <a:endParaRPr lang="en-US" altLang="zh-CN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3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A3FFC-0713-4899-899A-429A2D21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altLang="zh-CN" dirty="0"/>
              <a:t>Machine-Level Programming II: C</a:t>
            </a:r>
            <a:r>
              <a:rPr lang="en-US" altLang="zh-CN" dirty="0" err="1"/>
              <a:t>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FDBF6-5E80-4C9E-8061-4B42B37A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799"/>
            <a:ext cx="10515600" cy="5542842"/>
          </a:xfrm>
        </p:spPr>
        <p:txBody>
          <a:bodyPr/>
          <a:lstStyle/>
          <a:p>
            <a:r>
              <a:rPr lang="zh-CN" altLang="en-US" dirty="0"/>
              <a:t>条件码寄存器</a:t>
            </a:r>
            <a:r>
              <a:rPr lang="en-US" altLang="zh-CN" dirty="0"/>
              <a:t>CZSO</a:t>
            </a:r>
          </a:p>
          <a:p>
            <a:pPr lvl="1"/>
            <a:r>
              <a:rPr lang="en-US" altLang="zh-CN" dirty="0"/>
              <a:t>CF(</a:t>
            </a:r>
            <a:r>
              <a:rPr lang="zh-CN" altLang="en-US" dirty="0"/>
              <a:t>进位，</a:t>
            </a:r>
            <a:r>
              <a:rPr lang="en-US" altLang="zh-CN" dirty="0"/>
              <a:t>unsigned</a:t>
            </a:r>
            <a:r>
              <a:rPr lang="zh-CN" altLang="en-US" dirty="0"/>
              <a:t>）</a:t>
            </a:r>
            <a:r>
              <a:rPr lang="en-US" altLang="zh-CN" dirty="0"/>
              <a:t>ZF</a:t>
            </a:r>
            <a:r>
              <a:rPr lang="zh-CN" altLang="en-US" dirty="0"/>
              <a:t>（零）</a:t>
            </a:r>
            <a:r>
              <a:rPr lang="en-US" altLang="zh-CN" dirty="0"/>
              <a:t>SF</a:t>
            </a:r>
            <a:r>
              <a:rPr lang="zh-CN" altLang="en-US" dirty="0"/>
              <a:t>（符号）</a:t>
            </a:r>
            <a:r>
              <a:rPr lang="en-US" altLang="zh-CN" dirty="0"/>
              <a:t>OF</a:t>
            </a:r>
            <a:r>
              <a:rPr lang="zh-CN" altLang="en-US" dirty="0"/>
              <a:t>（溢出，</a:t>
            </a:r>
            <a:r>
              <a:rPr lang="en-US" altLang="zh-CN" dirty="0"/>
              <a:t>signed</a:t>
            </a:r>
            <a:r>
              <a:rPr lang="zh-CN" altLang="en-US" dirty="0"/>
              <a:t>）以及它们的算术指令设置</a:t>
            </a:r>
            <a:endParaRPr lang="en-US" altLang="zh-CN" dirty="0"/>
          </a:p>
          <a:p>
            <a:pPr lvl="1"/>
            <a:r>
              <a:rPr lang="en-US" altLang="zh-CN" dirty="0"/>
              <a:t>CMP &amp;&amp; TEST </a:t>
            </a:r>
            <a:r>
              <a:rPr lang="zh-CN" altLang="en-US" dirty="0"/>
              <a:t>指令（仅设置条件码）</a:t>
            </a:r>
            <a:endParaRPr lang="en-US" altLang="zh-CN" dirty="0"/>
          </a:p>
          <a:p>
            <a:pPr lvl="1"/>
            <a:r>
              <a:rPr lang="zh-CN" altLang="en-US" dirty="0"/>
              <a:t>基于条件码实现条件判断（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JMP, CMOV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If else</a:t>
            </a:r>
            <a:r>
              <a:rPr lang="zh-CN" altLang="en-US" dirty="0"/>
              <a:t>判断语句</a:t>
            </a:r>
            <a:endParaRPr lang="en-US" altLang="zh-CN" dirty="0"/>
          </a:p>
          <a:p>
            <a:pPr lvl="1"/>
            <a:r>
              <a:rPr lang="zh-CN" altLang="en-US" dirty="0"/>
              <a:t>条件控制（使用控制，基于</a:t>
            </a:r>
            <a:r>
              <a:rPr lang="en-US" altLang="zh-CN" dirty="0" err="1"/>
              <a:t>jmp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条件传送（使用数据，基于</a:t>
            </a:r>
            <a:r>
              <a:rPr lang="en-US" altLang="zh-CN" dirty="0" err="1"/>
              <a:t>cmov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while &amp;&amp; for 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zh-CN" altLang="en-US" dirty="0"/>
              <a:t>利用跳转和条件判断实现</a:t>
            </a:r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跳转表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64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2B0D5-9FAE-4403-8855-51845F65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altLang="zh-CN" dirty="0"/>
              <a:t>Machine-Level Programming III: </a:t>
            </a:r>
            <a:r>
              <a:rPr lang="en-US" altLang="zh-CN" dirty="0"/>
              <a:t>Procedures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33A4D-6D21-41CA-B55A-2427074B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84820"/>
          </a:xfrm>
        </p:spPr>
        <p:txBody>
          <a:bodyPr/>
          <a:lstStyle/>
          <a:p>
            <a:r>
              <a:rPr lang="zh-CN" altLang="en-US" dirty="0"/>
              <a:t>运行时栈</a:t>
            </a:r>
            <a:endParaRPr lang="en-US" altLang="zh-CN" dirty="0"/>
          </a:p>
          <a:p>
            <a:pPr lvl="1"/>
            <a:r>
              <a:rPr lang="en-US" altLang="zh-CN" dirty="0" err="1"/>
              <a:t>pushq</a:t>
            </a:r>
            <a:r>
              <a:rPr lang="zh-CN" altLang="en-US" dirty="0"/>
              <a:t>和</a:t>
            </a:r>
            <a:r>
              <a:rPr lang="en-US" altLang="zh-CN" dirty="0" err="1"/>
              <a:t>popq</a:t>
            </a:r>
            <a:endParaRPr lang="en-US" altLang="zh-CN" dirty="0"/>
          </a:p>
          <a:p>
            <a:pPr lvl="1"/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return</a:t>
            </a:r>
          </a:p>
          <a:p>
            <a:r>
              <a:rPr lang="zh-CN" altLang="en-US" dirty="0"/>
              <a:t>转移控制</a:t>
            </a:r>
            <a:endParaRPr lang="en-US" altLang="zh-CN" dirty="0"/>
          </a:p>
          <a:p>
            <a:pPr lvl="1"/>
            <a:r>
              <a:rPr lang="fr-FR" altLang="zh-CN" dirty="0"/>
              <a:t>Call func()</a:t>
            </a:r>
          </a:p>
          <a:p>
            <a:pPr lvl="1"/>
            <a:r>
              <a:rPr lang="fr-FR" altLang="zh-CN" dirty="0"/>
              <a:t>Return</a:t>
            </a:r>
          </a:p>
          <a:p>
            <a:r>
              <a:rPr lang="zh-CN" altLang="en-US" dirty="0"/>
              <a:t>数据传送</a:t>
            </a:r>
            <a:endParaRPr lang="en-US" altLang="zh-CN" dirty="0"/>
          </a:p>
          <a:p>
            <a:pPr lvl="1"/>
            <a:r>
              <a:rPr lang="en-US" altLang="zh-CN" dirty="0"/>
              <a:t>Call </a:t>
            </a:r>
            <a:r>
              <a:rPr lang="en-US" altLang="zh-CN" dirty="0" err="1"/>
              <a:t>func</a:t>
            </a:r>
            <a:r>
              <a:rPr lang="en-US" altLang="zh-CN" dirty="0"/>
              <a:t>(arguments)</a:t>
            </a:r>
          </a:p>
          <a:p>
            <a:pPr lvl="1"/>
            <a:r>
              <a:rPr lang="en-US" altLang="zh-CN" dirty="0"/>
              <a:t>Return value</a:t>
            </a:r>
          </a:p>
          <a:p>
            <a:r>
              <a:rPr lang="zh-CN" altLang="en-US" dirty="0"/>
              <a:t>记忆管理</a:t>
            </a:r>
            <a:endParaRPr lang="en-US" altLang="zh-CN" dirty="0"/>
          </a:p>
          <a:p>
            <a:pPr lvl="1"/>
            <a:r>
              <a:rPr lang="zh-CN" altLang="en-US" dirty="0"/>
              <a:t>调用者和被调用者有责任维护自己保存的数据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不变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40CA89-477E-400F-AE1D-5714AC8A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010" y="1056257"/>
            <a:ext cx="3095625" cy="52959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1E6A7E0-BC39-49FA-90DA-9244C5B250D4}"/>
              </a:ext>
            </a:extLst>
          </p:cNvPr>
          <p:cNvCxnSpPr>
            <a:cxnSpLocks/>
          </p:cNvCxnSpPr>
          <p:nvPr/>
        </p:nvCxnSpPr>
        <p:spPr>
          <a:xfrm>
            <a:off x="2575402" y="2756517"/>
            <a:ext cx="6452750" cy="109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37531F-2101-49F3-89B5-A4A6EE6C18FB}"/>
              </a:ext>
            </a:extLst>
          </p:cNvPr>
          <p:cNvCxnSpPr>
            <a:cxnSpLocks/>
          </p:cNvCxnSpPr>
          <p:nvPr/>
        </p:nvCxnSpPr>
        <p:spPr>
          <a:xfrm flipV="1">
            <a:off x="2654423" y="3178207"/>
            <a:ext cx="6303146" cy="86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62933B2-7D8F-40CD-8EDB-C71F5219E259}"/>
              </a:ext>
            </a:extLst>
          </p:cNvPr>
          <p:cNvCxnSpPr>
            <a:cxnSpLocks/>
          </p:cNvCxnSpPr>
          <p:nvPr/>
        </p:nvCxnSpPr>
        <p:spPr>
          <a:xfrm flipV="1">
            <a:off x="2654423" y="4406519"/>
            <a:ext cx="6462944" cy="106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8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C2C43-F14F-4009-A05C-85114A6F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1" y="1425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altLang="zh-CN" sz="4000" dirty="0"/>
              <a:t>Machine-Level Programming IV: D</a:t>
            </a:r>
            <a:r>
              <a:rPr lang="en-US" altLang="zh-CN" sz="4000" dirty="0" err="1"/>
              <a:t>ata</a:t>
            </a:r>
            <a:br>
              <a:rPr lang="en-US" altLang="zh-CN" sz="4000" dirty="0"/>
            </a:br>
            <a:r>
              <a:rPr lang="fr-FR" altLang="zh-CN" sz="4000" dirty="0"/>
              <a:t>Machine-Level Programming V: </a:t>
            </a:r>
            <a:r>
              <a:rPr lang="en-US" altLang="zh-CN" sz="4000" dirty="0"/>
              <a:t>Advanced Topics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C2C23-653D-4816-85F1-8449AFD0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106"/>
            <a:ext cx="10515600" cy="47906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异质的数据结构</a:t>
            </a:r>
            <a:endParaRPr lang="en-US" altLang="zh-CN" dirty="0"/>
          </a:p>
          <a:p>
            <a:pPr lvl="1"/>
            <a:r>
              <a:rPr lang="zh-CN" altLang="en-US" dirty="0"/>
              <a:t>将不同对象组合贷一起创建数据类型的机制：结构（</a:t>
            </a:r>
            <a:r>
              <a:rPr lang="en-US" altLang="zh-CN" dirty="0"/>
              <a:t>struct</a:t>
            </a:r>
            <a:r>
              <a:rPr lang="zh-CN" altLang="en-US" dirty="0"/>
              <a:t>）与联合（</a:t>
            </a:r>
            <a:r>
              <a:rPr lang="en-US" altLang="zh-CN" dirty="0"/>
              <a:t>union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数据对齐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数组分配和访问</a:t>
            </a:r>
            <a:endParaRPr lang="en-US" altLang="zh-CN" dirty="0"/>
          </a:p>
          <a:p>
            <a:pPr lvl="1"/>
            <a:r>
              <a:rPr lang="zh-CN" altLang="en-US" dirty="0"/>
              <a:t>基本原则（声明、地址表示）</a:t>
            </a:r>
            <a:endParaRPr lang="en-US" altLang="zh-CN" dirty="0"/>
          </a:p>
          <a:p>
            <a:pPr lvl="1"/>
            <a:r>
              <a:rPr lang="zh-CN" altLang="en-US" dirty="0"/>
              <a:t>指针运算 ：注意计算同一个数据结构中两个指针之差，结果要除以该数据类型的大小</a:t>
            </a:r>
            <a:endParaRPr lang="en-US" altLang="zh-CN" dirty="0"/>
          </a:p>
          <a:p>
            <a:pPr lvl="1"/>
            <a:r>
              <a:rPr lang="zh-CN" altLang="en-US" dirty="0"/>
              <a:t>嵌套数组（和第五章的优化结合）、定长数组、变长数组</a:t>
            </a:r>
            <a:endParaRPr lang="en-US" altLang="zh-CN" dirty="0"/>
          </a:p>
          <a:p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zh-CN" altLang="en-US" dirty="0"/>
              <a:t>函数指针：从里往外读</a:t>
            </a:r>
            <a:r>
              <a:rPr lang="en-US" altLang="zh-CN" dirty="0"/>
              <a:t>	int (*f)(int*)</a:t>
            </a:r>
          </a:p>
          <a:p>
            <a:r>
              <a:rPr lang="zh-CN" altLang="en-US" dirty="0"/>
              <a:t>内存越界和缓冲区溢出</a:t>
            </a:r>
            <a:endParaRPr lang="en-US" altLang="zh-CN" dirty="0"/>
          </a:p>
          <a:p>
            <a:pPr lvl="1"/>
            <a:r>
              <a:rPr lang="en-US" altLang="zh-CN" dirty="0" err="1"/>
              <a:t>attacklab</a:t>
            </a:r>
            <a:endParaRPr lang="en-US" altLang="zh-CN" dirty="0"/>
          </a:p>
          <a:p>
            <a:pPr lvl="1"/>
            <a:r>
              <a:rPr lang="zh-CN" altLang="en-US" dirty="0"/>
              <a:t>实用工具：</a:t>
            </a:r>
            <a:r>
              <a:rPr lang="en-US" altLang="zh-CN" dirty="0"/>
              <a:t>GCC C</a:t>
            </a:r>
            <a:r>
              <a:rPr lang="zh-CN" altLang="en-US" dirty="0"/>
              <a:t>语言编译器、</a:t>
            </a:r>
            <a:r>
              <a:rPr lang="en-US" altLang="zh-CN" dirty="0"/>
              <a:t>GDB</a:t>
            </a:r>
            <a:r>
              <a:rPr lang="zh-CN" altLang="en-US" dirty="0"/>
              <a:t>调试器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2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D04A4-1398-452A-B74F-629A6973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83" y="18255"/>
            <a:ext cx="10830017" cy="736347"/>
          </a:xfrm>
        </p:spPr>
        <p:txBody>
          <a:bodyPr/>
          <a:lstStyle/>
          <a:p>
            <a:r>
              <a:rPr lang="en-US" altLang="zh-CN" dirty="0"/>
              <a:t>Ch3 </a:t>
            </a:r>
            <a:r>
              <a:rPr lang="zh-CN" altLang="en-US" dirty="0"/>
              <a:t>考点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8DF48-0945-4D18-9686-A282A3B0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49" y="693222"/>
            <a:ext cx="10515600" cy="635564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寻址方式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2016. 3</a:t>
            </a:r>
          </a:p>
          <a:p>
            <a:r>
              <a:rPr lang="zh-CN" altLang="en-US" dirty="0"/>
              <a:t>汇编指令（与</a:t>
            </a:r>
            <a:r>
              <a:rPr lang="en-US" altLang="zh-CN" dirty="0"/>
              <a:t>C</a:t>
            </a:r>
            <a:r>
              <a:rPr lang="zh-CN" altLang="en-US" dirty="0"/>
              <a:t>代码结合）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mov</a:t>
            </a:r>
            <a:r>
              <a:rPr lang="zh-CN" altLang="en-US" dirty="0"/>
              <a:t>、</a:t>
            </a:r>
            <a:r>
              <a:rPr lang="en-US" altLang="zh-CN" dirty="0"/>
              <a:t>push</a:t>
            </a:r>
            <a:r>
              <a:rPr lang="zh-CN" altLang="en-US" dirty="0"/>
              <a:t>、</a:t>
            </a:r>
            <a:r>
              <a:rPr lang="en-US" altLang="zh-CN" dirty="0"/>
              <a:t>call</a:t>
            </a:r>
            <a:r>
              <a:rPr lang="zh-CN" altLang="en-US" dirty="0"/>
              <a:t>、</a:t>
            </a:r>
            <a:r>
              <a:rPr lang="en-US" altLang="zh-CN" dirty="0"/>
              <a:t>lea</a:t>
            </a:r>
            <a:r>
              <a:rPr lang="zh-CN" altLang="en-US" dirty="0"/>
              <a:t>、</a:t>
            </a:r>
            <a:r>
              <a:rPr lang="en-US" altLang="zh-CN" dirty="0" err="1"/>
              <a:t>cmov</a:t>
            </a:r>
            <a:r>
              <a:rPr lang="zh-CN" altLang="en-US" dirty="0"/>
              <a:t>等指令掌握熟练</a:t>
            </a:r>
            <a:endParaRPr lang="en-US" altLang="zh-CN" dirty="0"/>
          </a:p>
          <a:p>
            <a:pPr lvl="1"/>
            <a:r>
              <a:rPr lang="zh-CN" altLang="en-US" dirty="0"/>
              <a:t>对循环、判断、函数调用等掌握熟练</a:t>
            </a:r>
            <a:endParaRPr lang="en-US" altLang="zh-CN" dirty="0"/>
          </a:p>
          <a:p>
            <a:pPr lvl="1"/>
            <a:r>
              <a:rPr lang="zh-CN" altLang="en-US" dirty="0"/>
              <a:t>基本会考一道大题（不算难），用期中的做题方法即可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2015.3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（汇编代码与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代码之间的转换，考察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lea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cmov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2016.1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（汇编指令理解）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2019.2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（汇编指令和数据对齐结合）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2015.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二（汇编代码填空）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2016.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二（汇编代码和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代码填空）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2017.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二（汇编代码转化为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代码填空）</a:t>
            </a:r>
          </a:p>
          <a:p>
            <a:r>
              <a:rPr lang="zh-CN" altLang="en-US" dirty="0"/>
              <a:t>数据对齐</a:t>
            </a:r>
            <a:endParaRPr lang="en-US" altLang="zh-CN" dirty="0"/>
          </a:p>
          <a:p>
            <a:pPr lvl="1"/>
            <a:r>
              <a:rPr lang="zh-CN" altLang="en-US" dirty="0"/>
              <a:t>一般为</a:t>
            </a:r>
            <a:r>
              <a:rPr lang="en-US" altLang="zh-CN" dirty="0"/>
              <a:t>struct</a:t>
            </a:r>
            <a:r>
              <a:rPr lang="zh-CN" altLang="en-US" dirty="0"/>
              <a:t>和</a:t>
            </a:r>
            <a:r>
              <a:rPr lang="en-US" altLang="zh-CN" dirty="0"/>
              <a:t>union</a:t>
            </a:r>
          </a:p>
          <a:p>
            <a:pPr lvl="1"/>
            <a:r>
              <a:rPr lang="zh-CN" altLang="en-US" dirty="0"/>
              <a:t>对齐原则：任何</a:t>
            </a:r>
            <a:r>
              <a:rPr lang="en-US" altLang="zh-CN" dirty="0"/>
              <a:t>K</a:t>
            </a:r>
            <a:r>
              <a:rPr lang="zh-CN" altLang="en-US" dirty="0"/>
              <a:t>字节的基本对象地址必须是</a:t>
            </a:r>
            <a:r>
              <a:rPr lang="en-US" altLang="zh-CN" dirty="0"/>
              <a:t>K</a:t>
            </a:r>
            <a:r>
              <a:rPr lang="zh-CN" altLang="en-US" dirty="0"/>
              <a:t>的倍数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2015.4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2019.2</a:t>
            </a:r>
          </a:p>
          <a:p>
            <a:r>
              <a:rPr lang="zh-CN" altLang="en-US" dirty="0"/>
              <a:t>其他基本概念</a:t>
            </a:r>
            <a:endParaRPr lang="en-US" altLang="zh-CN" dirty="0"/>
          </a:p>
          <a:p>
            <a:pPr lvl="1"/>
            <a:r>
              <a:rPr lang="zh-CN" altLang="en-US" dirty="0"/>
              <a:t>重新好好读一下书，回顾期中前画的重点句子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2017.3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（缓冲区溢出）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6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9BCED-02D5-4994-A29D-0A7A264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Ch 4 </a:t>
            </a:r>
            <a:r>
              <a:rPr lang="zh-CN" altLang="en-US" dirty="0"/>
              <a:t>处理器体系结构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85E85-E0EB-477E-99F6-936B7544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7" y="1253330"/>
            <a:ext cx="10515600" cy="5586415"/>
          </a:xfrm>
        </p:spPr>
        <p:txBody>
          <a:bodyPr>
            <a:normAutofit/>
          </a:bodyPr>
          <a:lstStyle/>
          <a:p>
            <a:r>
              <a:rPr lang="en-US" altLang="zh-CN" dirty="0"/>
              <a:t>Class 8 </a:t>
            </a:r>
            <a:r>
              <a:rPr lang="zh-CN" altLang="en-US" dirty="0"/>
              <a:t>处理器架构：</a:t>
            </a:r>
            <a:r>
              <a:rPr lang="en-US" altLang="zh-CN" dirty="0"/>
              <a:t>ISA</a:t>
            </a:r>
            <a:r>
              <a:rPr lang="zh-CN" altLang="en-US" dirty="0"/>
              <a:t>和逻辑设计</a:t>
            </a:r>
            <a:endParaRPr lang="en-US" altLang="zh-CN" dirty="0"/>
          </a:p>
          <a:p>
            <a:pPr lvl="1"/>
            <a:r>
              <a:rPr lang="en-US" altLang="zh-CN" dirty="0"/>
              <a:t>Y86-64</a:t>
            </a:r>
            <a:r>
              <a:rPr lang="zh-CN" altLang="en-US" dirty="0"/>
              <a:t>指令集体系结构</a:t>
            </a:r>
            <a:endParaRPr lang="en-US" altLang="zh-CN" dirty="0"/>
          </a:p>
          <a:p>
            <a:pPr lvl="1"/>
            <a:r>
              <a:rPr lang="zh-CN" altLang="en-US" dirty="0"/>
              <a:t>逻辑设计和硬件控制语言</a:t>
            </a:r>
            <a:r>
              <a:rPr lang="en-US" altLang="zh-CN" dirty="0"/>
              <a:t>HCL</a:t>
            </a:r>
          </a:p>
          <a:p>
            <a:r>
              <a:rPr lang="en-US" altLang="zh-CN" dirty="0"/>
              <a:t>Class 9 </a:t>
            </a:r>
            <a:r>
              <a:rPr lang="zh-CN" altLang="en-US" dirty="0"/>
              <a:t>处理器架构：顺序实现</a:t>
            </a:r>
            <a:endParaRPr lang="en-US" altLang="zh-CN" dirty="0"/>
          </a:p>
          <a:p>
            <a:pPr lvl="1"/>
            <a:r>
              <a:rPr lang="zh-CN" altLang="en-US" dirty="0"/>
              <a:t>将处理组织成阶段</a:t>
            </a:r>
            <a:endParaRPr lang="en-US" altLang="zh-CN" dirty="0"/>
          </a:p>
          <a:p>
            <a:pPr lvl="1"/>
            <a:r>
              <a:rPr lang="en-US" altLang="zh-CN" dirty="0"/>
              <a:t>SEQ</a:t>
            </a:r>
            <a:r>
              <a:rPr lang="zh-CN" altLang="en-US" dirty="0"/>
              <a:t>硬件结构</a:t>
            </a:r>
            <a:endParaRPr lang="en-US" altLang="zh-CN" dirty="0"/>
          </a:p>
          <a:p>
            <a:pPr lvl="1"/>
            <a:r>
              <a:rPr lang="en-US" altLang="zh-CN" dirty="0"/>
              <a:t>SEQ</a:t>
            </a:r>
            <a:r>
              <a:rPr lang="zh-CN" altLang="en-US" dirty="0"/>
              <a:t>的时序</a:t>
            </a:r>
            <a:endParaRPr lang="en-US" altLang="zh-CN" dirty="0"/>
          </a:p>
          <a:p>
            <a:pPr lvl="1"/>
            <a:r>
              <a:rPr lang="en-US" altLang="zh-CN" dirty="0"/>
              <a:t>SEQ</a:t>
            </a:r>
            <a:r>
              <a:rPr lang="zh-CN" altLang="en-US" dirty="0"/>
              <a:t>阶段的实现</a:t>
            </a:r>
            <a:endParaRPr lang="en-US" altLang="zh-CN" dirty="0"/>
          </a:p>
          <a:p>
            <a:r>
              <a:rPr lang="en-US" altLang="zh-CN" dirty="0"/>
              <a:t>Class 10</a:t>
            </a:r>
            <a:r>
              <a:rPr lang="zh-CN" altLang="en-US" dirty="0"/>
              <a:t>处理器架构：流水线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流水线原理基础</a:t>
            </a:r>
          </a:p>
          <a:p>
            <a:pPr lvl="1"/>
            <a:r>
              <a:rPr lang="fr-FR" altLang="zh-CN" dirty="0"/>
              <a:t>Y86-64</a:t>
            </a:r>
            <a:r>
              <a:rPr lang="zh-CN" altLang="en-US" dirty="0"/>
              <a:t>的流水线实现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主要学习目标：了解</a:t>
            </a:r>
            <a:r>
              <a:rPr lang="en-US" altLang="zh-CN" dirty="0"/>
              <a:t>SEQ</a:t>
            </a:r>
            <a:r>
              <a:rPr lang="zh-CN" altLang="en-US" dirty="0"/>
              <a:t>和</a:t>
            </a:r>
            <a:r>
              <a:rPr lang="en-US" altLang="zh-CN" dirty="0"/>
              <a:t>PIPE</a:t>
            </a:r>
            <a:r>
              <a:rPr lang="zh-CN" altLang="en-US" dirty="0"/>
              <a:t>处理器体系结构和工作原理</a:t>
            </a:r>
          </a:p>
        </p:txBody>
      </p:sp>
    </p:spTree>
    <p:extLst>
      <p:ext uri="{BB962C8B-B14F-4D97-AF65-F5344CB8AC3E}">
        <p14:creationId xmlns:p14="http://schemas.microsoft.com/office/powerpoint/2010/main" val="24871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68407-B156-43D3-8483-E4FAF682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64"/>
            <a:ext cx="10515600" cy="1325563"/>
          </a:xfrm>
        </p:spPr>
        <p:txBody>
          <a:bodyPr/>
          <a:lstStyle/>
          <a:p>
            <a:r>
              <a:rPr lang="it-IT" altLang="zh-CN" dirty="0"/>
              <a:t>Processor Architecture I: ISA &amp; Logic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09DD5-3E7D-4B2C-B785-6CBFF694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47" y="1625600"/>
            <a:ext cx="10515600" cy="4351338"/>
          </a:xfrm>
        </p:spPr>
        <p:txBody>
          <a:bodyPr/>
          <a:lstStyle/>
          <a:p>
            <a:r>
              <a:rPr lang="en-US" altLang="zh-CN" dirty="0"/>
              <a:t>Y86-64</a:t>
            </a:r>
            <a:r>
              <a:rPr lang="zh-CN" altLang="en-US" dirty="0"/>
              <a:t>指令集体系结构</a:t>
            </a:r>
            <a:endParaRPr lang="en-US" altLang="zh-CN" dirty="0"/>
          </a:p>
          <a:p>
            <a:pPr lvl="1"/>
            <a:r>
              <a:rPr lang="zh-CN" altLang="en-US" dirty="0"/>
              <a:t>区分于</a:t>
            </a:r>
            <a:r>
              <a:rPr lang="en-US" altLang="zh-CN" dirty="0"/>
              <a:t>x86-64</a:t>
            </a:r>
          </a:p>
          <a:p>
            <a:pPr lvl="1"/>
            <a:r>
              <a:rPr lang="zh-CN" altLang="en-US" dirty="0"/>
              <a:t>程序员可见状态：寄存器、条件码、</a:t>
            </a:r>
            <a:r>
              <a:rPr lang="en-US" altLang="zh-CN" dirty="0"/>
              <a:t>Stat</a:t>
            </a:r>
            <a:r>
              <a:rPr lang="zh-CN" altLang="en-US" dirty="0"/>
              <a:t>、内存、</a:t>
            </a:r>
            <a:r>
              <a:rPr lang="en-US" altLang="zh-CN" dirty="0"/>
              <a:t>PC</a:t>
            </a:r>
          </a:p>
          <a:p>
            <a:pPr lvl="1"/>
            <a:r>
              <a:rPr lang="zh-CN" altLang="en-US" dirty="0"/>
              <a:t>指令与异常（</a:t>
            </a:r>
            <a:r>
              <a:rPr lang="en-US" altLang="zh-CN" dirty="0"/>
              <a:t>AOK/HLT/ADR/INS)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CISC</a:t>
            </a:r>
            <a:r>
              <a:rPr lang="zh-CN" altLang="en-US" dirty="0"/>
              <a:t>与</a:t>
            </a:r>
            <a:r>
              <a:rPr lang="en-US" altLang="zh-CN" dirty="0"/>
              <a:t>RISC</a:t>
            </a:r>
          </a:p>
          <a:p>
            <a:r>
              <a:rPr lang="zh-CN" altLang="en-US" dirty="0"/>
              <a:t>逻辑设计和硬件控制语言</a:t>
            </a:r>
            <a:r>
              <a:rPr lang="en-US" altLang="zh-CN" dirty="0"/>
              <a:t>HCL</a:t>
            </a:r>
          </a:p>
          <a:p>
            <a:pPr lvl="1"/>
            <a:r>
              <a:rPr lang="zh-CN" altLang="en-US" dirty="0"/>
              <a:t>逻辑门</a:t>
            </a:r>
            <a:endParaRPr lang="en-US" altLang="zh-CN" dirty="0"/>
          </a:p>
          <a:p>
            <a:pPr lvl="1"/>
            <a:r>
              <a:rPr lang="zh-CN" altLang="en-US" dirty="0"/>
              <a:t>组合电路和</a:t>
            </a:r>
            <a:r>
              <a:rPr lang="en-US" altLang="zh-CN" dirty="0"/>
              <a:t>HCL</a:t>
            </a:r>
            <a:r>
              <a:rPr lang="zh-CN" altLang="en-US" dirty="0"/>
              <a:t>表达式</a:t>
            </a:r>
            <a:endParaRPr lang="en-US" altLang="zh-CN" dirty="0"/>
          </a:p>
          <a:p>
            <a:pPr lvl="1"/>
            <a:r>
              <a:rPr lang="zh-CN" altLang="en-US" dirty="0"/>
              <a:t>存储器和时钟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FA21CB12-CC08-4FDE-9271-5D919D58338A}"/>
              </a:ext>
            </a:extLst>
          </p:cNvPr>
          <p:cNvGrpSpPr>
            <a:grpSpLocks/>
          </p:cNvGrpSpPr>
          <p:nvPr/>
        </p:nvGrpSpPr>
        <p:grpSpPr bwMode="auto">
          <a:xfrm>
            <a:off x="8462947" y="1825625"/>
            <a:ext cx="2743200" cy="4168775"/>
            <a:chOff x="2160" y="864"/>
            <a:chExt cx="1728" cy="2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F81E61-9355-43E8-B0D1-32F7CA16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24"/>
              <a:ext cx="1728" cy="226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solidFill>
                    <a:srgbClr val="FFCCFF"/>
                  </a:solidFill>
                </a:rPr>
                <a:t>ISA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DE3133E-343F-45E4-821C-258052EF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344"/>
              <a:ext cx="672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Compiler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C95C5183-EB22-41B5-BC5A-A33EA8277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44"/>
              <a:ext cx="624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OS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9AE84541-406C-4DA0-AC4B-1CBD28290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6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CPU</a:t>
              </a:r>
            </a:p>
            <a:p>
              <a:r>
                <a:rPr lang="en-US"/>
                <a:t>Design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5A189AED-B405-4976-84C4-B8AC0D6E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4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dirty="0"/>
                <a:t>Circuit</a:t>
              </a:r>
            </a:p>
            <a:p>
              <a:r>
                <a:rPr lang="en-US" dirty="0"/>
                <a:t>Design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0EDEE3A8-8369-4B4A-8C8E-FD0FA6DB2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24"/>
              <a:ext cx="1296" cy="46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 dirty="0"/>
                <a:t>Chip</a:t>
              </a:r>
            </a:p>
            <a:p>
              <a:r>
                <a:rPr lang="en-US" dirty="0"/>
                <a:t>Layout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017DAC34-5E46-4E29-9932-6CFEBA9C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864"/>
              <a:ext cx="1296" cy="466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/>
                <a:t>Application</a:t>
              </a:r>
            </a:p>
            <a:p>
              <a:r>
                <a:rPr lang="en-US"/>
                <a:t>Program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E8ED4EE8-8051-4CE2-8999-CAD236BF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60" y="2860308"/>
            <a:ext cx="5097996" cy="3681672"/>
          </a:xfrm>
          <a:prstGeom prst="rect">
            <a:avLst/>
          </a:prstGeom>
        </p:spPr>
      </p:pic>
      <p:pic>
        <p:nvPicPr>
          <p:cNvPr id="13" name="Picture 37">
            <a:extLst>
              <a:ext uri="{FF2B5EF4-FFF2-40B4-BE49-F238E27FC236}">
                <a16:creationId xmlns:a16="http://schemas.microsoft.com/office/drawing/2014/main" id="{E0CE3E98-7ED9-4ABB-A3EA-7C83C8405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4443" y="3997692"/>
            <a:ext cx="4329079" cy="106717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2E8D0F8A-7125-49E4-841B-AE9FAF1AED3E}"/>
              </a:ext>
            </a:extLst>
          </p:cNvPr>
          <p:cNvGrpSpPr/>
          <p:nvPr/>
        </p:nvGrpSpPr>
        <p:grpSpPr>
          <a:xfrm>
            <a:off x="5184560" y="3962692"/>
            <a:ext cx="3051175" cy="2365083"/>
            <a:chOff x="5184560" y="3962692"/>
            <a:chExt cx="3051175" cy="2365083"/>
          </a:xfrm>
        </p:grpSpPr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70C98D5F-0F28-4391-8C2A-47F1FC419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560" y="4862512"/>
              <a:ext cx="3051175" cy="146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 Min3 = [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A &lt; B &amp;&amp; A &lt; C : A;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B &lt; A &amp;&amp; B &lt; C : B;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1              : C;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];</a:t>
              </a: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E2B31A20-D3F5-4242-B9CD-FBF069C56D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8672" y="3962692"/>
              <a:ext cx="2300288" cy="914400"/>
              <a:chOff x="2236" y="1104"/>
              <a:chExt cx="1449" cy="576"/>
            </a:xfrm>
          </p:grpSpPr>
          <p:sp>
            <p:nvSpPr>
              <p:cNvPr id="16" name="Line 4">
                <a:extLst>
                  <a:ext uri="{FF2B5EF4-FFF2-40B4-BE49-F238E27FC236}">
                    <a16:creationId xmlns:a16="http://schemas.microsoft.com/office/drawing/2014/main" id="{20B01AA9-849B-4938-A7C8-6C47C59CD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8" y="153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9DB5DE65-9E96-4128-A4E1-74E642328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1440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8" name="Line 6">
                <a:extLst>
                  <a:ext uri="{FF2B5EF4-FFF2-40B4-BE49-F238E27FC236}">
                    <a16:creationId xmlns:a16="http://schemas.microsoft.com/office/drawing/2014/main" id="{56B18245-EFA9-4299-B957-0CCF6C6DF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2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1A521333-81B5-4DA3-A793-7EE3B56D6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1286"/>
                <a:ext cx="3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Min3</a:t>
                </a:r>
              </a:p>
            </p:txBody>
          </p:sp>
          <p:sp>
            <p:nvSpPr>
              <p:cNvPr id="20" name="AutoShape 8">
                <a:extLst>
                  <a:ext uri="{FF2B5EF4-FFF2-40B4-BE49-F238E27FC236}">
                    <a16:creationId xmlns:a16="http://schemas.microsoft.com/office/drawing/2014/main" id="{41CF5453-EF1B-49C4-8898-2B5420A40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1104"/>
                <a:ext cx="423" cy="576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1430" tIns="45715" rIns="91430" bIns="45715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MIN3</a:t>
                </a:r>
              </a:p>
            </p:txBody>
          </p:sp>
          <p:sp>
            <p:nvSpPr>
              <p:cNvPr id="21" name="Line 9">
                <a:extLst>
                  <a:ext uri="{FF2B5EF4-FFF2-40B4-BE49-F238E27FC236}">
                    <a16:creationId xmlns:a16="http://schemas.microsoft.com/office/drawing/2014/main" id="{287402B9-3012-46B5-8D6A-B535F4C8D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247A4FB1-C157-4470-BD6D-988E158C9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1296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3" name="Line 11">
                <a:extLst>
                  <a:ext uri="{FF2B5EF4-FFF2-40B4-BE49-F238E27FC236}">
                    <a16:creationId xmlns:a16="http://schemas.microsoft.com/office/drawing/2014/main" id="{90CC438C-2929-4FFD-A51A-31B9DB561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8" y="124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4F6646BE-F1CF-4090-A5F4-2697BB5C6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1152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</a:t>
                </a: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98A6595-5A01-41E8-B957-A11CBD2F7CB2}"/>
              </a:ext>
            </a:extLst>
          </p:cNvPr>
          <p:cNvGrpSpPr/>
          <p:nvPr/>
        </p:nvGrpSpPr>
        <p:grpSpPr>
          <a:xfrm>
            <a:off x="1367161" y="5267219"/>
            <a:ext cx="6851048" cy="1597208"/>
            <a:chOff x="762000" y="1524000"/>
            <a:chExt cx="7381875" cy="1752600"/>
          </a:xfrm>
        </p:grpSpPr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AB3A4801-D869-49B4-86B1-69757F65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1524000"/>
              <a:ext cx="1092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State = x</a:t>
              </a:r>
            </a:p>
          </p:txBody>
        </p:sp>
        <p:grpSp>
          <p:nvGrpSpPr>
            <p:cNvPr id="48" name="Group 21">
              <a:extLst>
                <a:ext uri="{FF2B5EF4-FFF2-40B4-BE49-F238E27FC236}">
                  <a16:creationId xmlns:a16="http://schemas.microsoft.com/office/drawing/2014/main" id="{9F1C44A3-0242-41E2-9E72-220CA91F4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675" y="1905000"/>
              <a:ext cx="1909763" cy="1143000"/>
              <a:chOff x="2202" y="1200"/>
              <a:chExt cx="1203" cy="720"/>
            </a:xfrm>
          </p:grpSpPr>
          <p:grpSp>
            <p:nvGrpSpPr>
              <p:cNvPr id="62" name="Group 8">
                <a:extLst>
                  <a:ext uri="{FF2B5EF4-FFF2-40B4-BE49-F238E27FC236}">
                    <a16:creationId xmlns:a16="http://schemas.microsoft.com/office/drawing/2014/main" id="{F6ADC3AF-E6AA-4DED-9A4F-89D2961307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1" y="1200"/>
                <a:ext cx="864" cy="720"/>
                <a:chOff x="2832" y="912"/>
                <a:chExt cx="864" cy="720"/>
              </a:xfrm>
            </p:grpSpPr>
            <p:sp>
              <p:nvSpPr>
                <p:cNvPr id="64" name="Freeform 9">
                  <a:extLst>
                    <a:ext uri="{FF2B5EF4-FFF2-40B4-BE49-F238E27FC236}">
                      <a16:creationId xmlns:a16="http://schemas.microsoft.com/office/drawing/2014/main" id="{8CE9BAEA-EB84-4F3E-BC68-D757B805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4" y="1344"/>
                  <a:ext cx="432" cy="288"/>
                </a:xfrm>
                <a:custGeom>
                  <a:avLst/>
                  <a:gdLst/>
                  <a:ahLst/>
                  <a:cxnLst>
                    <a:cxn ang="0">
                      <a:pos x="0" y="288"/>
                    </a:cxn>
                    <a:cxn ang="0">
                      <a:pos x="240" y="288"/>
                    </a:cxn>
                    <a:cxn ang="0">
                      <a:pos x="240" y="0"/>
                    </a:cxn>
                    <a:cxn ang="0">
                      <a:pos x="432" y="0"/>
                    </a:cxn>
                  </a:cxnLst>
                  <a:rect l="0" t="0" r="r" b="b"/>
                  <a:pathLst>
                    <a:path w="432" h="288">
                      <a:moveTo>
                        <a:pt x="0" y="288"/>
                      </a:moveTo>
                      <a:lnTo>
                        <a:pt x="240" y="288"/>
                      </a:lnTo>
                      <a:lnTo>
                        <a:pt x="240" y="0"/>
                      </a:lnTo>
                      <a:lnTo>
                        <a:pt x="43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tangle 10">
                  <a:extLst>
                    <a:ext uri="{FF2B5EF4-FFF2-40B4-BE49-F238E27FC236}">
                      <a16:creationId xmlns:a16="http://schemas.microsoft.com/office/drawing/2014/main" id="{AC3BA1E4-C535-4B12-82E9-08879ED3BC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912"/>
                  <a:ext cx="864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Rising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clock</a:t>
                  </a:r>
                </a:p>
              </p:txBody>
            </p:sp>
          </p:grpSp>
          <p:sp>
            <p:nvSpPr>
              <p:cNvPr id="63" name="Rectangle 11">
                <a:extLst>
                  <a:ext uri="{FF2B5EF4-FFF2-40B4-BE49-F238E27FC236}">
                    <a16:creationId xmlns:a16="http://schemas.microsoft.com/office/drawing/2014/main" id="{E936121A-7B03-441E-8A48-AA587B3A0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" y="1324"/>
                <a:ext cx="387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  <a:sym typeface="Wingdings 3" pitchFamily="18" charset="2"/>
                  </a:rPr>
                  <a:t></a:t>
                </a:r>
              </a:p>
            </p:txBody>
          </p:sp>
        </p:grp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2E4B9351-9F83-4998-AB44-FD71DF199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438" y="2057400"/>
              <a:ext cx="1244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Output = x</a:t>
              </a:r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E992D68A-B2E4-4D99-87B6-2A826C305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057400"/>
              <a:ext cx="10620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Input = y</a:t>
              </a:r>
            </a:p>
          </p:txBody>
        </p:sp>
        <p:sp>
          <p:nvSpPr>
            <p:cNvPr id="51" name="AutoShape 17">
              <a:extLst>
                <a:ext uri="{FF2B5EF4-FFF2-40B4-BE49-F238E27FC236}">
                  <a16:creationId xmlns:a16="http://schemas.microsoft.com/office/drawing/2014/main" id="{787585F9-4A37-4CFA-8218-73D61E047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2514600"/>
              <a:ext cx="457200" cy="228600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2" name="AutoShape 18">
              <a:extLst>
                <a:ext uri="{FF2B5EF4-FFF2-40B4-BE49-F238E27FC236}">
                  <a16:creationId xmlns:a16="http://schemas.microsoft.com/office/drawing/2014/main" id="{C3893F9D-F9F5-4E63-84DE-762D04E4A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514600"/>
              <a:ext cx="457200" cy="228600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93A8EADC-9A3D-40CE-AE4C-47C7FA0B7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038" y="1981200"/>
              <a:ext cx="228600" cy="1295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</a:p>
          </p:txBody>
        </p:sp>
        <p:grpSp>
          <p:nvGrpSpPr>
            <p:cNvPr id="54" name="Group 23">
              <a:extLst>
                <a:ext uri="{FF2B5EF4-FFF2-40B4-BE49-F238E27FC236}">
                  <a16:creationId xmlns:a16="http://schemas.microsoft.com/office/drawing/2014/main" id="{9D944300-0B82-4C58-A76A-32CC4D01A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675" y="1524000"/>
              <a:ext cx="2743200" cy="1752600"/>
              <a:chOff x="3402" y="960"/>
              <a:chExt cx="1728" cy="1104"/>
            </a:xfrm>
          </p:grpSpPr>
          <p:sp>
            <p:nvSpPr>
              <p:cNvPr id="55" name="Rectangle 12">
                <a:extLst>
                  <a:ext uri="{FF2B5EF4-FFF2-40B4-BE49-F238E27FC236}">
                    <a16:creationId xmlns:a16="http://schemas.microsoft.com/office/drawing/2014/main" id="{8D16E881-3541-4A00-8938-27E76D895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" y="1324"/>
                <a:ext cx="387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  <a:sym typeface="Wingdings 3" pitchFamily="18" charset="2"/>
                  </a:rPr>
                  <a:t></a:t>
                </a:r>
              </a:p>
            </p:txBody>
          </p:sp>
          <p:grpSp>
            <p:nvGrpSpPr>
              <p:cNvPr id="56" name="Group 22">
                <a:extLst>
                  <a:ext uri="{FF2B5EF4-FFF2-40B4-BE49-F238E27FC236}">
                    <a16:creationId xmlns:a16="http://schemas.microsoft.com/office/drawing/2014/main" id="{367E4339-F697-42F2-9543-3BE697CAFC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5" y="960"/>
                <a:ext cx="1245" cy="1104"/>
                <a:chOff x="3885" y="960"/>
                <a:chExt cx="1245" cy="1104"/>
              </a:xfrm>
            </p:grpSpPr>
            <p:sp>
              <p:nvSpPr>
                <p:cNvPr id="57" name="Rectangle 15">
                  <a:extLst>
                    <a:ext uri="{FF2B5EF4-FFF2-40B4-BE49-F238E27FC236}">
                      <a16:creationId xmlns:a16="http://schemas.microsoft.com/office/drawing/2014/main" id="{9829F2AC-E59B-4E21-A00A-5A2503E31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960"/>
                  <a:ext cx="6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State = y</a:t>
                  </a:r>
                </a:p>
              </p:txBody>
            </p:sp>
            <p:sp>
              <p:nvSpPr>
                <p:cNvPr id="58" name="Rectangle 16">
                  <a:extLst>
                    <a:ext uri="{FF2B5EF4-FFF2-40B4-BE49-F238E27FC236}">
                      <a16:creationId xmlns:a16="http://schemas.microsoft.com/office/drawing/2014/main" id="{E6BFC917-3A6D-481F-8A90-5373F8E11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9" y="1296"/>
                  <a:ext cx="781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Output = y</a:t>
                  </a:r>
                </a:p>
              </p:txBody>
            </p:sp>
            <p:sp>
              <p:nvSpPr>
                <p:cNvPr id="59" name="AutoShape 19">
                  <a:extLst>
                    <a:ext uri="{FF2B5EF4-FFF2-40B4-BE49-F238E27FC236}">
                      <a16:creationId xmlns:a16="http://schemas.microsoft.com/office/drawing/2014/main" id="{7BC719E3-B9EE-412E-85A3-FF5F7C5671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5" y="1584"/>
                  <a:ext cx="288" cy="144"/>
                </a:xfrm>
                <a:prstGeom prst="rightArrow">
                  <a:avLst>
                    <a:gd name="adj1" fmla="val 16667"/>
                    <a:gd name="adj2" fmla="val 66667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AutoShape 20">
                  <a:extLst>
                    <a:ext uri="{FF2B5EF4-FFF2-40B4-BE49-F238E27FC236}">
                      <a16:creationId xmlns:a16="http://schemas.microsoft.com/office/drawing/2014/main" id="{106E4D04-5CE5-4589-825E-AEE19D1D2A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7" y="1584"/>
                  <a:ext cx="288" cy="144"/>
                </a:xfrm>
                <a:prstGeom prst="rightArrow">
                  <a:avLst>
                    <a:gd name="adj1" fmla="val 16667"/>
                    <a:gd name="adj2" fmla="val 66667"/>
                  </a:avLst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6">
                  <a:extLst>
                    <a:ext uri="{FF2B5EF4-FFF2-40B4-BE49-F238E27FC236}">
                      <a16:creationId xmlns:a16="http://schemas.microsoft.com/office/drawing/2014/main" id="{51DE00BC-FF95-4F2F-9227-E7FE6BCEFE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3" y="1248"/>
                  <a:ext cx="144" cy="81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y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947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1A8F5-6416-401C-BC4B-AB5FB72C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0"/>
            <a:ext cx="10515600" cy="1325563"/>
          </a:xfrm>
        </p:spPr>
        <p:txBody>
          <a:bodyPr/>
          <a:lstStyle/>
          <a:p>
            <a:r>
              <a:rPr lang="it-IT" altLang="zh-CN" dirty="0"/>
              <a:t>Processor Architecture II: Sequential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708EBDD-349C-4BFD-91B0-55A2139FE981}"/>
              </a:ext>
            </a:extLst>
          </p:cNvPr>
          <p:cNvSpPr txBox="1">
            <a:spLocks/>
          </p:cNvSpPr>
          <p:nvPr/>
        </p:nvSpPr>
        <p:spPr>
          <a:xfrm>
            <a:off x="660647" y="1253330"/>
            <a:ext cx="10515600" cy="6443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将处理组织成阶段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zh-CN" altLang="en-US" dirty="0"/>
              <a:t>取指、</a:t>
            </a:r>
            <a:r>
              <a:rPr lang="en-US" altLang="zh-CN" dirty="0"/>
              <a:t>D</a:t>
            </a:r>
            <a:r>
              <a:rPr lang="zh-CN" altLang="en-US" dirty="0"/>
              <a:t>译码、</a:t>
            </a:r>
            <a:r>
              <a:rPr lang="en-US" altLang="zh-CN" dirty="0"/>
              <a:t>E</a:t>
            </a:r>
            <a:r>
              <a:rPr lang="zh-CN" altLang="en-US" dirty="0"/>
              <a:t>执行、</a:t>
            </a:r>
            <a:r>
              <a:rPr lang="en-US" altLang="zh-CN" dirty="0"/>
              <a:t>M</a:t>
            </a:r>
            <a:r>
              <a:rPr lang="zh-CN" altLang="en-US" dirty="0"/>
              <a:t>访存、</a:t>
            </a:r>
            <a:r>
              <a:rPr lang="en-US" altLang="zh-CN" dirty="0"/>
              <a:t>W</a:t>
            </a:r>
            <a:r>
              <a:rPr lang="zh-CN" altLang="en-US" dirty="0"/>
              <a:t>写回、更新</a:t>
            </a:r>
            <a:r>
              <a:rPr lang="en-US" altLang="zh-CN" dirty="0"/>
              <a:t>PC</a:t>
            </a:r>
          </a:p>
          <a:p>
            <a:pPr lvl="1"/>
            <a:r>
              <a:rPr lang="zh-CN" altLang="en-US" dirty="0"/>
              <a:t>写一条指令的</a:t>
            </a:r>
            <a:r>
              <a:rPr lang="en-US" altLang="zh-CN" dirty="0"/>
              <a:t>SEQ</a:t>
            </a:r>
            <a:r>
              <a:rPr lang="zh-CN" altLang="en-US" dirty="0"/>
              <a:t>处理情况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SEQ</a:t>
            </a:r>
            <a:r>
              <a:rPr lang="zh-CN" altLang="en-US" dirty="0"/>
              <a:t>的硬件实现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3A88D8-864C-4102-BCF9-01116FD9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29" y="2578893"/>
            <a:ext cx="5207748" cy="292088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2D00FFF7-7071-4510-85DC-CCD985902D4E}"/>
              </a:ext>
            </a:extLst>
          </p:cNvPr>
          <p:cNvGrpSpPr/>
          <p:nvPr/>
        </p:nvGrpSpPr>
        <p:grpSpPr>
          <a:xfrm>
            <a:off x="6684096" y="862144"/>
            <a:ext cx="5381718" cy="5631872"/>
            <a:chOff x="714282" y="1226128"/>
            <a:chExt cx="5381718" cy="5631872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34C83925-D244-48F3-8238-D3EBECA67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14013" y="1226128"/>
              <a:ext cx="3781987" cy="5631872"/>
            </a:xfrm>
            <a:prstGeom prst="rect">
              <a:avLst/>
            </a:prstGeom>
            <a:noFill/>
            <a:ln w="19050" cap="flat" cmpd="sng">
              <a:noFill/>
              <a:prstDash val="solid"/>
              <a:miter lim="800000"/>
              <a:headEnd type="none" w="med" len="med"/>
              <a:tailEnd type="none" w="sm" len="sm"/>
            </a:ln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973DE5B-F5D5-4C43-BA4B-92C650FCE0B8}"/>
                </a:ext>
              </a:extLst>
            </p:cNvPr>
            <p:cNvSpPr txBox="1"/>
            <p:nvPr/>
          </p:nvSpPr>
          <p:spPr>
            <a:xfrm>
              <a:off x="714282" y="1635785"/>
              <a:ext cx="4163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SEQ</a:t>
              </a:r>
              <a:r>
                <a:rPr lang="zh-CN" altLang="en-US" dirty="0"/>
                <a:t>硬件结构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18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3D7A0-8C54-4470-9092-D0FBB713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1"/>
            <a:ext cx="10515600" cy="812084"/>
          </a:xfrm>
        </p:spPr>
        <p:txBody>
          <a:bodyPr/>
          <a:lstStyle/>
          <a:p>
            <a:r>
              <a:rPr lang="it-IT" altLang="zh-CN" dirty="0"/>
              <a:t>Processor Architecture III: P</a:t>
            </a:r>
            <a:r>
              <a:rPr lang="en-US" altLang="zh-CN" dirty="0" err="1"/>
              <a:t>ipelined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60FAA-D044-4B18-B2BC-B0E98C29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70" y="893125"/>
            <a:ext cx="10515600" cy="653527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流水线原理基础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目标和方法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局限性</a:t>
            </a:r>
            <a:r>
              <a:rPr lang="en-US" altLang="zh-CN" dirty="0"/>
              <a:t>:1.</a:t>
            </a:r>
            <a:r>
              <a:rPr lang="zh-CN" altLang="en-US" dirty="0"/>
              <a:t>不一致的划分</a:t>
            </a:r>
            <a:r>
              <a:rPr lang="en-US" altLang="zh-CN" dirty="0"/>
              <a:t>, 2.</a:t>
            </a:r>
            <a:r>
              <a:rPr lang="zh-CN" altLang="en-US" dirty="0"/>
              <a:t>流水线过深，收益反而下降</a:t>
            </a:r>
            <a:r>
              <a:rPr lang="en-US" altLang="zh-CN" dirty="0"/>
              <a:t>, 3.</a:t>
            </a:r>
            <a:r>
              <a:rPr lang="zh-CN" altLang="en-US" dirty="0"/>
              <a:t>带反馈的流水线系统</a:t>
            </a:r>
            <a:endParaRPr lang="en-US" altLang="zh-CN" dirty="0"/>
          </a:p>
          <a:p>
            <a:r>
              <a:rPr lang="en-US" altLang="zh-CN" dirty="0"/>
              <a:t>Y86-64</a:t>
            </a:r>
            <a:r>
              <a:rPr lang="zh-CN" altLang="en-US" dirty="0"/>
              <a:t>的流水线实现</a:t>
            </a:r>
            <a:endParaRPr lang="en-US" altLang="zh-CN" dirty="0"/>
          </a:p>
          <a:p>
            <a:pPr lvl="1"/>
            <a:r>
              <a:rPr lang="en-US" altLang="zh-CN" dirty="0"/>
              <a:t>SEQ</a:t>
            </a:r>
            <a:r>
              <a:rPr lang="en-US" altLang="zh-CN" dirty="0">
                <a:sym typeface="Wingdings" panose="05000000000000000000" pitchFamily="2" charset="2"/>
              </a:rPr>
              <a:t>SEQ+——</a:t>
            </a:r>
            <a:r>
              <a:rPr lang="zh-CN" altLang="en-US" dirty="0"/>
              <a:t>电路重定时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SEQ+PIPELINE- </a:t>
            </a:r>
          </a:p>
          <a:p>
            <a:pPr lvl="2"/>
            <a:r>
              <a:rPr lang="en-US" altLang="zh-CN" dirty="0"/>
              <a:t>(1)</a:t>
            </a:r>
            <a:r>
              <a:rPr lang="zh-CN" altLang="en-US" dirty="0"/>
              <a:t>相应阶段前插入流水线寄存器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（流水线化）</a:t>
            </a:r>
            <a:endParaRPr lang="en-US" altLang="zh-CN" dirty="0"/>
          </a:p>
          <a:p>
            <a:pPr lvl="2"/>
            <a:r>
              <a:rPr lang="en-US" altLang="zh-CN" dirty="0"/>
              <a:t>(2)</a:t>
            </a:r>
            <a:r>
              <a:rPr lang="zh-CN" altLang="en-US" dirty="0"/>
              <a:t>信号的重新排列和标号</a:t>
            </a:r>
            <a:endParaRPr lang="en-US" altLang="zh-CN" dirty="0"/>
          </a:p>
          <a:p>
            <a:pPr lvl="2"/>
            <a:r>
              <a:rPr lang="en-US" altLang="zh-CN" dirty="0"/>
              <a:t>(3)</a:t>
            </a:r>
            <a:r>
              <a:rPr lang="zh-CN" altLang="en-US" dirty="0"/>
              <a:t>预测下一个</a:t>
            </a:r>
            <a:r>
              <a:rPr lang="en-US" altLang="zh-CN" dirty="0"/>
              <a:t>PC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PIPELINE-PIPELINE</a:t>
            </a:r>
          </a:p>
          <a:p>
            <a:pPr lvl="2"/>
            <a:r>
              <a:rPr lang="zh-CN" altLang="en-US" dirty="0"/>
              <a:t>用暂停来避免数据冒险</a:t>
            </a:r>
          </a:p>
          <a:p>
            <a:pPr lvl="2"/>
            <a:r>
              <a:rPr lang="zh-CN" altLang="en-US" dirty="0"/>
              <a:t>用转发来避免数据冒险</a:t>
            </a:r>
            <a:endParaRPr lang="en-US" altLang="zh-CN" dirty="0"/>
          </a:p>
          <a:p>
            <a:pPr lvl="2"/>
            <a:r>
              <a:rPr lang="zh-CN" altLang="en-US" dirty="0"/>
              <a:t>特殊考虑的冒险类型</a:t>
            </a:r>
            <a:endParaRPr lang="en-US" altLang="zh-CN" dirty="0"/>
          </a:p>
          <a:p>
            <a:pPr lvl="3"/>
            <a:r>
              <a:rPr lang="zh-CN" altLang="en-US" dirty="0"/>
              <a:t>加载</a:t>
            </a:r>
            <a:r>
              <a:rPr lang="en-US" altLang="zh-CN" dirty="0"/>
              <a:t>/</a:t>
            </a:r>
            <a:r>
              <a:rPr lang="zh-CN" altLang="en-US" dirty="0"/>
              <a:t>使用数据冒险</a:t>
            </a:r>
          </a:p>
          <a:p>
            <a:pPr lvl="3"/>
            <a:r>
              <a:rPr lang="zh-CN" altLang="en-US" dirty="0"/>
              <a:t>避免控制冒险（</a:t>
            </a:r>
            <a:r>
              <a:rPr lang="en-US" altLang="zh-CN" dirty="0"/>
              <a:t>RET</a:t>
            </a:r>
            <a:r>
              <a:rPr lang="zh-CN" altLang="en-US" dirty="0"/>
              <a:t>）</a:t>
            </a:r>
          </a:p>
          <a:p>
            <a:pPr lvl="3"/>
            <a:r>
              <a:rPr lang="zh-CN" altLang="en-US" dirty="0"/>
              <a:t>预测错误的分支</a:t>
            </a:r>
            <a:endParaRPr lang="en-US" altLang="zh-CN" dirty="0"/>
          </a:p>
          <a:p>
            <a:pPr lvl="2"/>
            <a:r>
              <a:rPr lang="zh-CN" altLang="en-US" dirty="0"/>
              <a:t>异常处理</a:t>
            </a:r>
            <a:endParaRPr lang="en-US" altLang="zh-CN" dirty="0"/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0B65DF3-159F-4258-A818-9FE195A786DB}"/>
              </a:ext>
            </a:extLst>
          </p:cNvPr>
          <p:cNvGrpSpPr/>
          <p:nvPr/>
        </p:nvGrpSpPr>
        <p:grpSpPr>
          <a:xfrm>
            <a:off x="5912012" y="1926809"/>
            <a:ext cx="4892458" cy="2127016"/>
            <a:chOff x="5808703" y="963237"/>
            <a:chExt cx="6279424" cy="264481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BA7D277-81EA-4D0F-B386-5465F7827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8703" y="963237"/>
              <a:ext cx="6279424" cy="233497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0378486-BC35-410A-84EB-CD29A1684A6C}"/>
                </a:ext>
              </a:extLst>
            </p:cNvPr>
            <p:cNvSpPr txBox="1"/>
            <p:nvPr/>
          </p:nvSpPr>
          <p:spPr>
            <a:xfrm>
              <a:off x="7723222" y="3269498"/>
              <a:ext cx="2592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非流水线化计算硬件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B5B75FF-2B08-4D49-B477-78AFEE52755C}"/>
              </a:ext>
            </a:extLst>
          </p:cNvPr>
          <p:cNvGrpSpPr/>
          <p:nvPr/>
        </p:nvGrpSpPr>
        <p:grpSpPr>
          <a:xfrm>
            <a:off x="4367937" y="4176465"/>
            <a:ext cx="7942712" cy="2600495"/>
            <a:chOff x="550903" y="3805536"/>
            <a:chExt cx="9417947" cy="2408545"/>
          </a:xfrm>
        </p:grpSpPr>
        <p:grpSp>
          <p:nvGrpSpPr>
            <p:cNvPr id="9" name="Group 38">
              <a:extLst>
                <a:ext uri="{FF2B5EF4-FFF2-40B4-BE49-F238E27FC236}">
                  <a16:creationId xmlns:a16="http://schemas.microsoft.com/office/drawing/2014/main" id="{400EA849-4D34-4457-8DB6-2AE072919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903" y="3805536"/>
              <a:ext cx="9417947" cy="2239268"/>
              <a:chOff x="257" y="720"/>
              <a:chExt cx="5640" cy="1506"/>
            </a:xfrm>
          </p:grpSpPr>
          <p:sp>
            <p:nvSpPr>
              <p:cNvPr id="11" name="Rectangle 14">
                <a:extLst>
                  <a:ext uri="{FF2B5EF4-FFF2-40B4-BE49-F238E27FC236}">
                    <a16:creationId xmlns:a16="http://schemas.microsoft.com/office/drawing/2014/main" id="{99A9D209-FBB0-4756-BBF3-463642FF8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978"/>
                <a:ext cx="136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2" name="Line 15">
                <a:extLst>
                  <a:ext uri="{FF2B5EF4-FFF2-40B4-BE49-F238E27FC236}">
                    <a16:creationId xmlns:a16="http://schemas.microsoft.com/office/drawing/2014/main" id="{9F3DF815-9E89-4A6F-B87D-0ACD12812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" y="135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6">
                <a:extLst>
                  <a:ext uri="{FF2B5EF4-FFF2-40B4-BE49-F238E27FC236}">
                    <a16:creationId xmlns:a16="http://schemas.microsoft.com/office/drawing/2014/main" id="{222ECB3A-1DF3-413C-BB04-40C70A6A7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135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7">
                <a:extLst>
                  <a:ext uri="{FF2B5EF4-FFF2-40B4-BE49-F238E27FC236}">
                    <a16:creationId xmlns:a16="http://schemas.microsoft.com/office/drawing/2014/main" id="{D931CFA8-5533-48B0-BCCB-4C1E8930F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" y="1790"/>
                <a:ext cx="0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0A6B1332-2C2F-45F8-B55D-B3BD55FBE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016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D191EA69-9DB9-40AF-AF85-2FB50AD73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" y="978"/>
                <a:ext cx="568" cy="80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36A12590-4825-4434-B315-28B89833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978"/>
                <a:ext cx="136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8" name="Line 21">
                <a:extLst>
                  <a:ext uri="{FF2B5EF4-FFF2-40B4-BE49-F238E27FC236}">
                    <a16:creationId xmlns:a16="http://schemas.microsoft.com/office/drawing/2014/main" id="{79CF112C-1706-4AE7-BAFA-E45322EFD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3" y="135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2">
                <a:extLst>
                  <a:ext uri="{FF2B5EF4-FFF2-40B4-BE49-F238E27FC236}">
                    <a16:creationId xmlns:a16="http://schemas.microsoft.com/office/drawing/2014/main" id="{4FB16455-3759-464A-9B3B-A22E3F604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7" y="135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3">
                <a:extLst>
                  <a:ext uri="{FF2B5EF4-FFF2-40B4-BE49-F238E27FC236}">
                    <a16:creationId xmlns:a16="http://schemas.microsoft.com/office/drawing/2014/main" id="{787DBB2B-E51D-4749-8F98-019F60803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1" y="1790"/>
                <a:ext cx="0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4">
                <a:extLst>
                  <a:ext uri="{FF2B5EF4-FFF2-40B4-BE49-F238E27FC236}">
                    <a16:creationId xmlns:a16="http://schemas.microsoft.com/office/drawing/2014/main" id="{CAAAE8DF-6632-464A-8DEC-5CE929634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" y="978"/>
                <a:ext cx="568" cy="80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B</a:t>
                </a:r>
              </a:p>
            </p:txBody>
          </p:sp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AEF1A1E0-971F-4406-920C-18ADA85C7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5" y="978"/>
                <a:ext cx="136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C1D5D6F5-46D1-4705-AF00-469651E34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9" y="135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7">
                <a:extLst>
                  <a:ext uri="{FF2B5EF4-FFF2-40B4-BE49-F238E27FC236}">
                    <a16:creationId xmlns:a16="http://schemas.microsoft.com/office/drawing/2014/main" id="{EC2CEEFF-E9BB-4D16-9B41-FAA05840B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3" y="135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8">
                <a:extLst>
                  <a:ext uri="{FF2B5EF4-FFF2-40B4-BE49-F238E27FC236}">
                    <a16:creationId xmlns:a16="http://schemas.microsoft.com/office/drawing/2014/main" id="{48B7B06B-A4F9-41AA-B8EB-FE2B0C0769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7" y="1790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A5FCF463-5D6A-4A9E-8C54-456487201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978"/>
                <a:ext cx="568" cy="808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A24DE1CE-80C7-4CE5-B2FF-358A81DA9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" y="720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EC25B687-9C01-470F-9C59-5B4E44174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" y="720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59462C39-3848-42F0-9882-996E191F6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" y="720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F5D6FEA2-2DCE-4A33-BD3A-E4C2FC33D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720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20 </a:t>
                </a:r>
                <a:r>
                  <a:rPr lang="en-US" sz="1600" b="0" dirty="0" err="1">
                    <a:latin typeface="Arial" charset="0"/>
                  </a:rPr>
                  <a:t>ps</a:t>
                </a:r>
                <a:endParaRPr lang="en-US" sz="1600" b="0" dirty="0">
                  <a:latin typeface="Arial" charset="0"/>
                </a:endParaRPr>
              </a:p>
            </p:txBody>
          </p:sp>
          <p:sp>
            <p:nvSpPr>
              <p:cNvPr id="31" name="Rectangle 34">
                <a:extLst>
                  <a:ext uri="{FF2B5EF4-FFF2-40B4-BE49-F238E27FC236}">
                    <a16:creationId xmlns:a16="http://schemas.microsoft.com/office/drawing/2014/main" id="{63B8EB13-25E0-42A0-B08A-F20731F65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720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32" name="Rectangle 35">
                <a:extLst>
                  <a:ext uri="{FF2B5EF4-FFF2-40B4-BE49-F238E27FC236}">
                    <a16:creationId xmlns:a16="http://schemas.microsoft.com/office/drawing/2014/main" id="{335EB7B4-5DBF-4DFA-B616-F44EAE77C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720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33" name="Line 36">
                <a:extLst>
                  <a:ext uri="{FF2B5EF4-FFF2-40B4-BE49-F238E27FC236}">
                    <a16:creationId xmlns:a16="http://schemas.microsoft.com/office/drawing/2014/main" id="{16F56E5E-2C60-4CE7-9894-4001C9F6A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" y="1920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7">
                <a:extLst>
                  <a:ext uri="{FF2B5EF4-FFF2-40B4-BE49-F238E27FC236}">
                    <a16:creationId xmlns:a16="http://schemas.microsoft.com/office/drawing/2014/main" id="{E4A4251B-E048-4559-A2A0-FA95870AA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1199"/>
                <a:ext cx="1713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Delay = 360 </a:t>
                </a:r>
                <a:r>
                  <a:rPr lang="en-US" sz="1600" b="0" dirty="0" err="1">
                    <a:latin typeface="Arial" charset="0"/>
                  </a:rPr>
                  <a:t>ps</a:t>
                </a:r>
                <a:endParaRPr lang="en-US" sz="1600" b="0" dirty="0">
                  <a:latin typeface="Arial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1600" b="0" dirty="0">
                    <a:latin typeface="Arial" charset="0"/>
                  </a:rPr>
                  <a:t>Throughput = 8.33GIPS</a:t>
                </a: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B8F3F74-1C8F-4765-91B6-48899C1ED1C5}"/>
                </a:ext>
              </a:extLst>
            </p:cNvPr>
            <p:cNvSpPr txBox="1"/>
            <p:nvPr/>
          </p:nvSpPr>
          <p:spPr>
            <a:xfrm>
              <a:off x="3447255" y="5875527"/>
              <a:ext cx="33447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三阶段流水线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6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6C4C5-338F-469F-A187-83F14411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3" y="938813"/>
            <a:ext cx="10515600" cy="5477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我们对计算机的探索是从学习计算机本身开始的。在</a:t>
            </a:r>
            <a:r>
              <a:rPr lang="en-US" altLang="zh-CN" dirty="0"/>
              <a:t>2-6</a:t>
            </a:r>
            <a:r>
              <a:rPr lang="zh-CN" altLang="en-US" dirty="0"/>
              <a:t>章，我们主要学习程序结构和执行，我们需要方法</a:t>
            </a:r>
            <a:r>
              <a:rPr lang="zh-CN" altLang="en-US" dirty="0">
                <a:solidFill>
                  <a:srgbClr val="FF0000"/>
                </a:solidFill>
              </a:rPr>
              <a:t>表示基本数据类型</a:t>
            </a:r>
            <a:r>
              <a:rPr lang="zh-CN" altLang="en-US" dirty="0"/>
              <a:t>，然后我们考虑</a:t>
            </a:r>
            <a:r>
              <a:rPr lang="zh-CN" altLang="en-US" dirty="0">
                <a:solidFill>
                  <a:srgbClr val="FF0000"/>
                </a:solidFill>
              </a:rPr>
              <a:t>机器级指令</a:t>
            </a:r>
            <a:r>
              <a:rPr lang="zh-CN" altLang="en-US" dirty="0"/>
              <a:t>如何处理这样的数据，以及编译器如何将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r>
              <a:rPr lang="zh-CN" altLang="en-US" dirty="0">
                <a:solidFill>
                  <a:srgbClr val="FF0000"/>
                </a:solidFill>
              </a:rPr>
              <a:t>翻译</a:t>
            </a:r>
            <a:r>
              <a:rPr lang="zh-CN" altLang="en-US" dirty="0"/>
              <a:t>成这样的指令。接下来，我们研究几种实现</a:t>
            </a:r>
            <a:r>
              <a:rPr lang="zh-CN" altLang="en-US" dirty="0">
                <a:solidFill>
                  <a:srgbClr val="FF0000"/>
                </a:solidFill>
              </a:rPr>
              <a:t>处理器</a:t>
            </a:r>
            <a:r>
              <a:rPr lang="zh-CN" altLang="en-US" dirty="0"/>
              <a:t>的方法，帮助我们更好了解硬件资源如何被用来</a:t>
            </a:r>
            <a:r>
              <a:rPr lang="zh-CN" altLang="en-US" dirty="0">
                <a:solidFill>
                  <a:srgbClr val="FF0000"/>
                </a:solidFill>
              </a:rPr>
              <a:t>执行指令</a:t>
            </a:r>
            <a:r>
              <a:rPr lang="zh-CN" altLang="en-US" dirty="0"/>
              <a:t>。一旦理解了编译器和机器级代码，我们就能知道如何通过编写</a:t>
            </a:r>
            <a:r>
              <a:rPr lang="en-US" altLang="zh-CN" dirty="0"/>
              <a:t>C</a:t>
            </a:r>
            <a:r>
              <a:rPr lang="zh-CN" altLang="en-US" dirty="0"/>
              <a:t>程序以及编译它们来</a:t>
            </a:r>
            <a:r>
              <a:rPr lang="zh-CN" altLang="en-US" dirty="0">
                <a:solidFill>
                  <a:srgbClr val="FF0000"/>
                </a:solidFill>
              </a:rPr>
              <a:t>最大化程序的性能</a:t>
            </a:r>
            <a:r>
              <a:rPr lang="zh-CN" altLang="en-US" dirty="0"/>
              <a:t>。本部分以</a:t>
            </a:r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en-US" dirty="0"/>
              <a:t>器子系统的设计作为结束，这是现代计算机系统最为复杂的部分之一。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章我们继续对计算机的探索，学习在系统上运行程序，进一步讨论一个构建和运行应用程序的系统软件。第七章我们学习链接器，它把程序的各个部分</a:t>
            </a:r>
            <a:r>
              <a:rPr lang="zh-CN" altLang="en-US" dirty="0">
                <a:solidFill>
                  <a:srgbClr val="FF0000"/>
                </a:solidFill>
              </a:rPr>
              <a:t>联合</a:t>
            </a:r>
            <a:r>
              <a:rPr lang="zh-CN" altLang="en-US" dirty="0"/>
              <a:t>成一个文件，处理器将这个文件</a:t>
            </a:r>
            <a:r>
              <a:rPr lang="zh-CN" altLang="en-US" dirty="0">
                <a:solidFill>
                  <a:srgbClr val="FF0000"/>
                </a:solidFill>
              </a:rPr>
              <a:t>加载</a:t>
            </a:r>
            <a:r>
              <a:rPr lang="zh-CN" altLang="en-US" dirty="0"/>
              <a:t>到内存，并且</a:t>
            </a:r>
            <a:r>
              <a:rPr lang="zh-CN" altLang="en-US" dirty="0">
                <a:solidFill>
                  <a:srgbClr val="FF0000"/>
                </a:solidFill>
              </a:rPr>
              <a:t>执行</a:t>
            </a:r>
            <a:r>
              <a:rPr lang="zh-CN" altLang="en-US" dirty="0"/>
              <a:t>它。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这一部分的学习，能够帮助我们深入了解如何表示和执行应用程序。我们在这半个学期的学习中学到了如何写出安全、可靠且充分利用计算机资源的程序。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7EF418F-2829-4837-AA1D-8DB2F875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3" y="-111542"/>
            <a:ext cx="10515600" cy="1325563"/>
          </a:xfrm>
        </p:spPr>
        <p:txBody>
          <a:bodyPr/>
          <a:lstStyle/>
          <a:p>
            <a:r>
              <a:rPr lang="zh-CN" altLang="en-US" dirty="0"/>
              <a:t>章节概况</a:t>
            </a:r>
          </a:p>
        </p:txBody>
      </p:sp>
    </p:spTree>
    <p:extLst>
      <p:ext uri="{BB962C8B-B14F-4D97-AF65-F5344CB8AC3E}">
        <p14:creationId xmlns:p14="http://schemas.microsoft.com/office/powerpoint/2010/main" val="27314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6C41E-4ECA-441B-AFCB-94422048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3" y="856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信号的重新排列和标号</a:t>
            </a:r>
            <a:endParaRPr lang="en-US" altLang="zh-CN" dirty="0"/>
          </a:p>
          <a:p>
            <a:r>
              <a:rPr lang="zh-CN" altLang="en-US" dirty="0"/>
              <a:t>流水线化的设计中，与各个指令相关联的值有多个版本，会随指令一起流过系统。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 err="1"/>
              <a:t>dstE</a:t>
            </a:r>
            <a:r>
              <a:rPr lang="zh-CN" altLang="en-US" dirty="0"/>
              <a:t>与</a:t>
            </a:r>
            <a:r>
              <a:rPr lang="en-US" altLang="zh-CN" dirty="0" err="1"/>
              <a:t>dstM</a:t>
            </a:r>
            <a:r>
              <a:rPr lang="zh-CN" altLang="en-US" dirty="0"/>
              <a:t>的传递</a:t>
            </a:r>
            <a:endParaRPr lang="en-US" altLang="zh-CN" dirty="0"/>
          </a:p>
          <a:p>
            <a:r>
              <a:rPr lang="zh-CN" altLang="en-US" dirty="0"/>
              <a:t>合并信号（</a:t>
            </a:r>
            <a:r>
              <a:rPr lang="en-US" altLang="zh-CN" dirty="0"/>
              <a:t>SELECT 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更严谨的命名机制</a:t>
            </a:r>
            <a:endParaRPr lang="en-US" altLang="zh-CN" dirty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两个原则：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由流水线中最深的指令引起的异常，优先级最高。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避免异常指令之后指令更新任何程序员可见的状态。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F30BB0-F5A9-4651-ABDA-81E92B768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79719"/>
              </p:ext>
            </p:extLst>
          </p:nvPr>
        </p:nvGraphicFramePr>
        <p:xfrm>
          <a:off x="752170" y="4253661"/>
          <a:ext cx="4525626" cy="1084136"/>
        </p:xfrm>
        <a:graphic>
          <a:graphicData uri="http://schemas.openxmlformats.org/drawingml/2006/table">
            <a:tbl>
              <a:tblPr/>
              <a:tblGrid>
                <a:gridCol w="1424426">
                  <a:extLst>
                    <a:ext uri="{9D8B030D-6E8A-4147-A177-3AD203B41FA5}">
                      <a16:colId xmlns:a16="http://schemas.microsoft.com/office/drawing/2014/main" val="3822145608"/>
                    </a:ext>
                  </a:extLst>
                </a:gridCol>
                <a:gridCol w="620240">
                  <a:extLst>
                    <a:ext uri="{9D8B030D-6E8A-4147-A177-3AD203B41FA5}">
                      <a16:colId xmlns:a16="http://schemas.microsoft.com/office/drawing/2014/main" val="1822068523"/>
                    </a:ext>
                  </a:extLst>
                </a:gridCol>
                <a:gridCol w="620240">
                  <a:extLst>
                    <a:ext uri="{9D8B030D-6E8A-4147-A177-3AD203B41FA5}">
                      <a16:colId xmlns:a16="http://schemas.microsoft.com/office/drawing/2014/main" val="1515081918"/>
                    </a:ext>
                  </a:extLst>
                </a:gridCol>
                <a:gridCol w="620240">
                  <a:extLst>
                    <a:ext uri="{9D8B030D-6E8A-4147-A177-3AD203B41FA5}">
                      <a16:colId xmlns:a16="http://schemas.microsoft.com/office/drawing/2014/main" val="1077539492"/>
                    </a:ext>
                  </a:extLst>
                </a:gridCol>
                <a:gridCol w="620240">
                  <a:extLst>
                    <a:ext uri="{9D8B030D-6E8A-4147-A177-3AD203B41FA5}">
                      <a16:colId xmlns:a16="http://schemas.microsoft.com/office/drawing/2014/main" val="3759198437"/>
                    </a:ext>
                  </a:extLst>
                </a:gridCol>
                <a:gridCol w="620240">
                  <a:extLst>
                    <a:ext uri="{9D8B030D-6E8A-4147-A177-3AD203B41FA5}">
                      <a16:colId xmlns:a16="http://schemas.microsoft.com/office/drawing/2014/main" val="2881975688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565228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71501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5DB639-419B-4383-87C3-E6C0C10C4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37212"/>
              </p:ext>
            </p:extLst>
          </p:nvPr>
        </p:nvGraphicFramePr>
        <p:xfrm>
          <a:off x="5628442" y="4253661"/>
          <a:ext cx="4687408" cy="1087565"/>
        </p:xfrm>
        <a:graphic>
          <a:graphicData uri="http://schemas.openxmlformats.org/drawingml/2006/table">
            <a:tbl>
              <a:tblPr/>
              <a:tblGrid>
                <a:gridCol w="1475348">
                  <a:extLst>
                    <a:ext uri="{9D8B030D-6E8A-4147-A177-3AD203B41FA5}">
                      <a16:colId xmlns:a16="http://schemas.microsoft.com/office/drawing/2014/main" val="3783113359"/>
                    </a:ext>
                  </a:extLst>
                </a:gridCol>
                <a:gridCol w="642412">
                  <a:extLst>
                    <a:ext uri="{9D8B030D-6E8A-4147-A177-3AD203B41FA5}">
                      <a16:colId xmlns:a16="http://schemas.microsoft.com/office/drawing/2014/main" val="3645573321"/>
                    </a:ext>
                  </a:extLst>
                </a:gridCol>
                <a:gridCol w="642412">
                  <a:extLst>
                    <a:ext uri="{9D8B030D-6E8A-4147-A177-3AD203B41FA5}">
                      <a16:colId xmlns:a16="http://schemas.microsoft.com/office/drawing/2014/main" val="822034739"/>
                    </a:ext>
                  </a:extLst>
                </a:gridCol>
                <a:gridCol w="642412">
                  <a:extLst>
                    <a:ext uri="{9D8B030D-6E8A-4147-A177-3AD203B41FA5}">
                      <a16:colId xmlns:a16="http://schemas.microsoft.com/office/drawing/2014/main" val="1217098219"/>
                    </a:ext>
                  </a:extLst>
                </a:gridCol>
                <a:gridCol w="642412">
                  <a:extLst>
                    <a:ext uri="{9D8B030D-6E8A-4147-A177-3AD203B41FA5}">
                      <a16:colId xmlns:a16="http://schemas.microsoft.com/office/drawing/2014/main" val="4293832934"/>
                    </a:ext>
                  </a:extLst>
                </a:gridCol>
                <a:gridCol w="642412">
                  <a:extLst>
                    <a:ext uri="{9D8B030D-6E8A-4147-A177-3AD203B41FA5}">
                      <a16:colId xmlns:a16="http://schemas.microsoft.com/office/drawing/2014/main" val="1913887962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492008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/>
                          <a:cs typeface="Courier New"/>
                        </a:rPr>
                        <a:t>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785912"/>
                  </a:ext>
                </a:extLst>
              </a:tr>
            </a:tbl>
          </a:graphicData>
        </a:graphic>
      </p:graphicFrame>
      <p:graphicFrame>
        <p:nvGraphicFramePr>
          <p:cNvPr id="6" name="Group 42">
            <a:extLst>
              <a:ext uri="{FF2B5EF4-FFF2-40B4-BE49-F238E27FC236}">
                <a16:creationId xmlns:a16="http://schemas.microsoft.com/office/drawing/2014/main" id="{67BD21B8-3287-4D19-81E6-35AE8BB8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07996"/>
              </p:ext>
            </p:extLst>
          </p:nvPr>
        </p:nvGraphicFramePr>
        <p:xfrm>
          <a:off x="673984" y="5429896"/>
          <a:ext cx="4603812" cy="1166650"/>
        </p:xfrm>
        <a:graphic>
          <a:graphicData uri="http://schemas.openxmlformats.org/drawingml/2006/table">
            <a:tbl>
              <a:tblPr/>
              <a:tblGrid>
                <a:gridCol w="1361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1019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631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09641-D019-4576-89B0-EE74A616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 4 </a:t>
            </a:r>
            <a:r>
              <a:rPr lang="zh-CN" altLang="en-US" dirty="0"/>
              <a:t>考点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2A65E-18F2-48F2-81F6-4E690D16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流水线处理器</a:t>
            </a:r>
            <a:endParaRPr lang="en-US" altLang="zh-CN" dirty="0"/>
          </a:p>
          <a:p>
            <a:pPr lvl="1"/>
            <a:r>
              <a:rPr lang="zh-CN" altLang="en-US" dirty="0"/>
              <a:t>基本必考！</a:t>
            </a:r>
            <a:endParaRPr lang="en-US" altLang="zh-CN" dirty="0"/>
          </a:p>
          <a:p>
            <a:pPr lvl="1"/>
            <a:r>
              <a:rPr lang="zh-CN" altLang="en-US" dirty="0"/>
              <a:t>主要考流水线的实现原理和方法、吞吐量的计算</a:t>
            </a:r>
            <a:endParaRPr lang="en-US" altLang="zh-CN" dirty="0"/>
          </a:p>
          <a:p>
            <a:pPr lvl="1"/>
            <a:r>
              <a:rPr lang="zh-CN" altLang="en-US" dirty="0"/>
              <a:t>流水线的实现：将组合逻辑分成阶段，使得阶段最大经历的时间最小（周期最小）</a:t>
            </a:r>
            <a:endParaRPr lang="en-US" altLang="zh-CN" dirty="0"/>
          </a:p>
          <a:p>
            <a:pPr lvl="1"/>
            <a:r>
              <a:rPr lang="zh-CN" altLang="en-US" dirty="0"/>
              <a:t>吞吐量（</a:t>
            </a:r>
            <a:r>
              <a:rPr lang="en-US" altLang="zh-CN" dirty="0"/>
              <a:t>GIPS</a:t>
            </a:r>
            <a:r>
              <a:rPr lang="zh-CN" altLang="en-US" dirty="0"/>
              <a:t>）</a:t>
            </a:r>
            <a:r>
              <a:rPr lang="en-US" altLang="zh-CN" dirty="0"/>
              <a:t>=1000/</a:t>
            </a:r>
            <a:r>
              <a:rPr lang="zh-CN" altLang="en-US" dirty="0"/>
              <a:t>最大周期（</a:t>
            </a:r>
            <a:r>
              <a:rPr lang="en-US" altLang="zh-CN" dirty="0" err="1"/>
              <a:t>ps</a:t>
            </a:r>
            <a:r>
              <a:rPr lang="zh-CN" altLang="en-US" dirty="0"/>
              <a:t>）（看清单位）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2017.4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（流水线处理器）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2015.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三（流水线处理器）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2016.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三（流水线处理器）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2017.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三（流水线处理器）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2019.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二（流水线处理器）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73883C-C9D6-4674-A02C-1FF6EC50F88F}"/>
              </a:ext>
            </a:extLst>
          </p:cNvPr>
          <p:cNvGrpSpPr/>
          <p:nvPr/>
        </p:nvGrpSpPr>
        <p:grpSpPr>
          <a:xfrm>
            <a:off x="6614604" y="811798"/>
            <a:ext cx="4976674" cy="1569158"/>
            <a:chOff x="838200" y="1690688"/>
            <a:chExt cx="4976674" cy="156915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100B8E4-1363-446F-BC5E-9365DBBE722D}"/>
                </a:ext>
              </a:extLst>
            </p:cNvPr>
            <p:cNvSpPr txBox="1"/>
            <p:nvPr/>
          </p:nvSpPr>
          <p:spPr>
            <a:xfrm>
              <a:off x="838200" y="1690688"/>
              <a:ext cx="4825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吞吐量：单位时间内完成的指令数</a:t>
              </a:r>
              <a:endParaRPr lang="en-US" altLang="zh-CN" sz="2400" dirty="0"/>
            </a:p>
            <a:p>
              <a:r>
                <a:rPr lang="zh-CN" altLang="en-US" sz="2400" dirty="0"/>
                <a:t>（单位：</a:t>
              </a:r>
              <a:r>
                <a:rPr lang="en-US" altLang="zh-CN" sz="2400" dirty="0"/>
                <a:t>GIPS</a:t>
              </a:r>
              <a:r>
                <a:rPr lang="zh-CN" altLang="en-US" sz="2400" dirty="0"/>
                <a:t>，每秒十亿条指令）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DCCE068-1BDE-4096-AF5E-95B8D1E98F10}"/>
                </a:ext>
              </a:extLst>
            </p:cNvPr>
            <p:cNvSpPr txBox="1"/>
            <p:nvPr/>
          </p:nvSpPr>
          <p:spPr>
            <a:xfrm>
              <a:off x="838200" y="2428849"/>
              <a:ext cx="49766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延迟：完成一条指令需要的时间</a:t>
              </a:r>
              <a:endParaRPr lang="en-US" altLang="zh-CN" sz="2400" dirty="0"/>
            </a:p>
            <a:p>
              <a:r>
                <a:rPr lang="zh-CN" altLang="en-US" sz="2400" dirty="0"/>
                <a:t>（单位：</a:t>
              </a:r>
              <a:r>
                <a:rPr lang="en-US" altLang="zh-CN" sz="2400" dirty="0" err="1"/>
                <a:t>ps</a:t>
              </a:r>
              <a:r>
                <a:rPr lang="zh-CN" altLang="en-US" sz="2400" dirty="0"/>
                <a:t>，皮秒）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2E868-D6AE-4821-9315-14C5B286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Ch 6 </a:t>
            </a:r>
            <a:r>
              <a:rPr lang="zh-CN" altLang="en-US" dirty="0"/>
              <a:t>存储器层次结构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2ABDB-5500-4F7C-9019-0AA869F0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100830"/>
            <a:ext cx="11466251" cy="5757169"/>
          </a:xfrm>
        </p:spPr>
        <p:txBody>
          <a:bodyPr>
            <a:normAutofit/>
          </a:bodyPr>
          <a:lstStyle/>
          <a:p>
            <a:r>
              <a:rPr lang="en-US" altLang="zh-CN" dirty="0"/>
              <a:t>Class 11 </a:t>
            </a:r>
            <a:r>
              <a:rPr lang="zh-CN" altLang="en-US" dirty="0"/>
              <a:t>层次存储</a:t>
            </a:r>
            <a:endParaRPr lang="en-US" altLang="zh-CN" dirty="0"/>
          </a:p>
          <a:p>
            <a:pPr lvl="1"/>
            <a:r>
              <a:rPr lang="zh-CN" altLang="en-US" dirty="0"/>
              <a:t>存储技术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局部性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存储器层次结构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Class 12 </a:t>
            </a:r>
            <a:r>
              <a:rPr lang="zh-CN" altLang="en-US" dirty="0"/>
              <a:t>高速缓存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高速缓存存储器的组织结构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高速缓存对程序性能的影响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学习目标：了解计算机的存储技术、速度与成本之间的关系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编写具有良好局部性的程序来显著改进程序运行时间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25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94B9E-841E-48CC-83C0-697F8F25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fr-FR" altLang="zh-CN" dirty="0"/>
              <a:t>emory-</a:t>
            </a:r>
            <a:r>
              <a:rPr lang="en-US" altLang="zh-CN" dirty="0"/>
              <a:t>h</a:t>
            </a:r>
            <a:r>
              <a:rPr lang="fr-FR" altLang="zh-CN" dirty="0"/>
              <a:t>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F4C34-80AC-4AC2-8478-C31010006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443"/>
            <a:ext cx="10515600" cy="595691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存储技术</a:t>
            </a:r>
            <a:endParaRPr lang="en-US" altLang="zh-CN" dirty="0"/>
          </a:p>
          <a:p>
            <a:pPr lvl="1"/>
            <a:r>
              <a:rPr lang="zh-CN" altLang="en-US" dirty="0"/>
              <a:t>随机访问寄存器</a:t>
            </a:r>
            <a:endParaRPr lang="en-US" altLang="zh-CN" dirty="0"/>
          </a:p>
          <a:p>
            <a:pPr lvl="2"/>
            <a:r>
              <a:rPr lang="en-US" altLang="zh-CN" dirty="0"/>
              <a:t>SRAM &amp; DRAM</a:t>
            </a:r>
          </a:p>
          <a:p>
            <a:pPr lvl="2"/>
            <a:r>
              <a:rPr lang="zh-CN" altLang="en-US" dirty="0"/>
              <a:t>内存模块</a:t>
            </a:r>
            <a:endParaRPr lang="en-US" altLang="zh-CN" dirty="0"/>
          </a:p>
          <a:p>
            <a:pPr lvl="2"/>
            <a:r>
              <a:rPr lang="zh-CN" altLang="en-US" dirty="0"/>
              <a:t>非易失性存储器</a:t>
            </a:r>
            <a:r>
              <a:rPr lang="en-US" altLang="zh-CN" dirty="0"/>
              <a:t>ROM</a:t>
            </a:r>
          </a:p>
          <a:p>
            <a:pPr lvl="2"/>
            <a:r>
              <a:rPr lang="zh-CN" altLang="en-US" dirty="0"/>
              <a:t>访问主存（</a:t>
            </a:r>
            <a:r>
              <a:rPr lang="en-US" altLang="zh-CN" dirty="0"/>
              <a:t>I/O</a:t>
            </a:r>
            <a:r>
              <a:rPr lang="zh-CN" altLang="en-US" dirty="0"/>
              <a:t>桥）</a:t>
            </a:r>
            <a:endParaRPr lang="en-US" altLang="zh-CN" dirty="0"/>
          </a:p>
          <a:p>
            <a:pPr lvl="1"/>
            <a:r>
              <a:rPr lang="zh-CN" altLang="en-US" dirty="0"/>
              <a:t>磁盘存储</a:t>
            </a:r>
            <a:endParaRPr lang="en-US" altLang="zh-CN" dirty="0"/>
          </a:p>
          <a:p>
            <a:pPr lvl="2"/>
            <a:r>
              <a:rPr lang="zh-CN" altLang="en-US" dirty="0"/>
              <a:t>磁盘构造：盘片</a:t>
            </a:r>
            <a:r>
              <a:rPr lang="en-US" altLang="zh-CN" dirty="0"/>
              <a:t>-&gt;</a:t>
            </a:r>
            <a:r>
              <a:rPr lang="zh-CN" altLang="en-US" dirty="0"/>
              <a:t>表面</a:t>
            </a:r>
            <a:r>
              <a:rPr lang="en-US" altLang="zh-CN" dirty="0"/>
              <a:t>*2-&gt;</a:t>
            </a:r>
            <a:r>
              <a:rPr lang="zh-CN" altLang="en-US" dirty="0"/>
              <a:t>磁道（柱面）</a:t>
            </a:r>
            <a:r>
              <a:rPr lang="en-US" altLang="zh-CN" dirty="0"/>
              <a:t>-&gt;</a:t>
            </a:r>
            <a:r>
              <a:rPr lang="zh-CN" altLang="en-US" dirty="0"/>
              <a:t>扇区</a:t>
            </a:r>
            <a:r>
              <a:rPr lang="en-US" altLang="zh-CN" dirty="0"/>
              <a:t>-&gt;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2"/>
            <a:r>
              <a:rPr lang="zh-CN" altLang="en-US" dirty="0"/>
              <a:t>磁盘容量：记录密度、磁道密度、面密度</a:t>
            </a:r>
            <a:endParaRPr lang="en-US" altLang="zh-CN" dirty="0"/>
          </a:p>
          <a:p>
            <a:pPr lvl="2"/>
            <a:r>
              <a:rPr lang="zh-CN" altLang="en-US" dirty="0"/>
              <a:t>磁盘操作：计算磁盘访问时间</a:t>
            </a:r>
            <a:endParaRPr lang="en-US" altLang="zh-CN" dirty="0"/>
          </a:p>
          <a:p>
            <a:pPr lvl="2"/>
            <a:r>
              <a:rPr lang="zh-CN" altLang="en-US" dirty="0"/>
              <a:t>连接</a:t>
            </a:r>
            <a:r>
              <a:rPr lang="en-US" altLang="zh-CN" dirty="0"/>
              <a:t>I/O</a:t>
            </a:r>
            <a:r>
              <a:rPr lang="zh-CN" altLang="en-US" dirty="0"/>
              <a:t>设备和访问磁盘</a:t>
            </a:r>
            <a:endParaRPr lang="en-US" altLang="zh-CN" dirty="0"/>
          </a:p>
          <a:p>
            <a:pPr lvl="1"/>
            <a:r>
              <a:rPr lang="zh-CN" altLang="en-US" dirty="0"/>
              <a:t>固态硬盘</a:t>
            </a:r>
            <a:r>
              <a:rPr lang="en-US" altLang="zh-CN" dirty="0"/>
              <a:t>——</a:t>
            </a:r>
            <a:r>
              <a:rPr lang="zh-CN" altLang="en-US" dirty="0"/>
              <a:t>基于闪存，读比写快</a:t>
            </a:r>
            <a:endParaRPr lang="en-US" altLang="zh-CN" dirty="0"/>
          </a:p>
          <a:p>
            <a:r>
              <a:rPr lang="zh-CN" altLang="en-US" dirty="0"/>
              <a:t>局部性</a:t>
            </a:r>
            <a:endParaRPr lang="en-US" altLang="zh-CN" dirty="0"/>
          </a:p>
          <a:p>
            <a:pPr lvl="1"/>
            <a:r>
              <a:rPr lang="zh-CN" altLang="en-US" dirty="0"/>
              <a:t>时间局部性</a:t>
            </a:r>
            <a:endParaRPr lang="en-US" altLang="zh-CN" dirty="0"/>
          </a:p>
          <a:p>
            <a:pPr lvl="1"/>
            <a:r>
              <a:rPr lang="zh-CN" altLang="en-US" dirty="0"/>
              <a:t>空间局部性</a:t>
            </a:r>
            <a:endParaRPr lang="en-US" altLang="zh-CN" dirty="0"/>
          </a:p>
          <a:p>
            <a:r>
              <a:rPr lang="zh-CN" altLang="en-US" dirty="0"/>
              <a:t>存储器层次结构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93" name="图片 192">
            <a:extLst>
              <a:ext uri="{FF2B5EF4-FFF2-40B4-BE49-F238E27FC236}">
                <a16:creationId xmlns:a16="http://schemas.microsoft.com/office/drawing/2014/main" id="{D323EF6F-863E-43E0-8589-6731705D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048" y="486135"/>
            <a:ext cx="7151228" cy="62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3269EFF-7440-4BB3-8A00-C22919F70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944" y="191765"/>
            <a:ext cx="40720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5" dirty="0"/>
              <a:t>存储器层次结构</a:t>
            </a: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879B8CC8-D8EF-4B07-8D4C-688E3010905A}"/>
              </a:ext>
            </a:extLst>
          </p:cNvPr>
          <p:cNvGrpSpPr/>
          <p:nvPr/>
        </p:nvGrpSpPr>
        <p:grpSpPr>
          <a:xfrm>
            <a:off x="2486458" y="361695"/>
            <a:ext cx="6908928" cy="6496305"/>
            <a:chOff x="545972" y="303275"/>
            <a:chExt cx="6908928" cy="6496305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6385D691-255D-4E30-8C54-E8137C3D545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972" y="303275"/>
              <a:ext cx="6903719" cy="6458711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DB44C11-DE65-421C-828D-BAD91E861CDD}"/>
                </a:ext>
              </a:extLst>
            </p:cNvPr>
            <p:cNvSpPr/>
            <p:nvPr/>
          </p:nvSpPr>
          <p:spPr>
            <a:xfrm>
              <a:off x="552450" y="342900"/>
              <a:ext cx="6902450" cy="6456680"/>
            </a:xfrm>
            <a:custGeom>
              <a:avLst/>
              <a:gdLst/>
              <a:ahLst/>
              <a:cxnLst/>
              <a:rect l="l" t="t" r="r" b="b"/>
              <a:pathLst>
                <a:path w="6902450" h="6456680">
                  <a:moveTo>
                    <a:pt x="0" y="6456363"/>
                  </a:moveTo>
                  <a:lnTo>
                    <a:pt x="3451225" y="0"/>
                  </a:lnTo>
                  <a:lnTo>
                    <a:pt x="6902450" y="6456363"/>
                  </a:lnTo>
                  <a:lnTo>
                    <a:pt x="0" y="64563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C90E8911-EDAC-4065-8539-93B3376D5E3D}"/>
              </a:ext>
            </a:extLst>
          </p:cNvPr>
          <p:cNvSpPr txBox="1"/>
          <p:nvPr/>
        </p:nvSpPr>
        <p:spPr>
          <a:xfrm>
            <a:off x="5430226" y="1376426"/>
            <a:ext cx="9531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00965" marR="5080" indent="-8890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L1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cache  (SRAM)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E2E82F3-B086-41E0-B440-D1CD4AA0B3B9}"/>
              </a:ext>
            </a:extLst>
          </p:cNvPr>
          <p:cNvSpPr txBox="1"/>
          <p:nvPr/>
        </p:nvSpPr>
        <p:spPr>
          <a:xfrm>
            <a:off x="5233376" y="3915409"/>
            <a:ext cx="140970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2100" marR="5080" indent="-27940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Main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memory  (DRAM)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51373EC-5A61-414B-9549-5EE6720EBE60}"/>
              </a:ext>
            </a:extLst>
          </p:cNvPr>
          <p:cNvSpPr txBox="1"/>
          <p:nvPr/>
        </p:nvSpPr>
        <p:spPr>
          <a:xfrm>
            <a:off x="4680926" y="4939538"/>
            <a:ext cx="25152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54050" marR="5080" indent="-64135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Local secondary storage  (local disks)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759A7FD3-912E-4F4B-9EBD-D23C8573589F}"/>
              </a:ext>
            </a:extLst>
          </p:cNvPr>
          <p:cNvGrpSpPr/>
          <p:nvPr/>
        </p:nvGrpSpPr>
        <p:grpSpPr>
          <a:xfrm>
            <a:off x="2999666" y="1316037"/>
            <a:ext cx="5765800" cy="4491355"/>
            <a:chOff x="1117600" y="1258887"/>
            <a:chExt cx="5765800" cy="449135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82A8F86E-6744-4241-A0E7-BCEA1B89D547}"/>
                </a:ext>
              </a:extLst>
            </p:cNvPr>
            <p:cNvSpPr/>
            <p:nvPr/>
          </p:nvSpPr>
          <p:spPr>
            <a:xfrm>
              <a:off x="3513137" y="1265237"/>
              <a:ext cx="981075" cy="0"/>
            </a:xfrm>
            <a:custGeom>
              <a:avLst/>
              <a:gdLst/>
              <a:ahLst/>
              <a:cxnLst/>
              <a:rect l="l" t="t" r="r" b="b"/>
              <a:pathLst>
                <a:path w="981075">
                  <a:moveTo>
                    <a:pt x="0" y="0"/>
                  </a:moveTo>
                  <a:lnTo>
                    <a:pt x="981075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CBA22A01-2A14-44BA-B387-6CF6C2AC1225}"/>
                </a:ext>
              </a:extLst>
            </p:cNvPr>
            <p:cNvSpPr/>
            <p:nvPr/>
          </p:nvSpPr>
          <p:spPr>
            <a:xfrm>
              <a:off x="3162300" y="1903412"/>
              <a:ext cx="1671955" cy="0"/>
            </a:xfrm>
            <a:custGeom>
              <a:avLst/>
              <a:gdLst/>
              <a:ahLst/>
              <a:cxnLst/>
              <a:rect l="l" t="t" r="r" b="b"/>
              <a:pathLst>
                <a:path w="1671954">
                  <a:moveTo>
                    <a:pt x="0" y="0"/>
                  </a:moveTo>
                  <a:lnTo>
                    <a:pt x="1671638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691AC8AA-0680-4EC8-A92C-FEF9C077D94E}"/>
                </a:ext>
              </a:extLst>
            </p:cNvPr>
            <p:cNvSpPr/>
            <p:nvPr/>
          </p:nvSpPr>
          <p:spPr>
            <a:xfrm>
              <a:off x="1117600" y="5743575"/>
              <a:ext cx="5765800" cy="0"/>
            </a:xfrm>
            <a:custGeom>
              <a:avLst/>
              <a:gdLst/>
              <a:ahLst/>
              <a:cxnLst/>
              <a:rect l="l" t="t" r="r" b="b"/>
              <a:pathLst>
                <a:path w="5765800">
                  <a:moveTo>
                    <a:pt x="0" y="0"/>
                  </a:moveTo>
                  <a:lnTo>
                    <a:pt x="57658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78DB9587-27FA-4511-9109-D5FB266076A5}"/>
              </a:ext>
            </a:extLst>
          </p:cNvPr>
          <p:cNvSpPr/>
          <p:nvPr/>
        </p:nvSpPr>
        <p:spPr>
          <a:xfrm>
            <a:off x="1901116" y="3530600"/>
            <a:ext cx="114300" cy="2345055"/>
          </a:xfrm>
          <a:custGeom>
            <a:avLst/>
            <a:gdLst/>
            <a:ahLst/>
            <a:cxnLst/>
            <a:rect l="l" t="t" r="r" b="b"/>
            <a:pathLst>
              <a:path w="114300" h="2345054">
                <a:moveTo>
                  <a:pt x="38099" y="2230438"/>
                </a:moveTo>
                <a:lnTo>
                  <a:pt x="0" y="2230438"/>
                </a:lnTo>
                <a:lnTo>
                  <a:pt x="57150" y="2344738"/>
                </a:lnTo>
                <a:lnTo>
                  <a:pt x="104775" y="2249487"/>
                </a:lnTo>
                <a:lnTo>
                  <a:pt x="38099" y="2249487"/>
                </a:lnTo>
                <a:lnTo>
                  <a:pt x="38099" y="2230438"/>
                </a:lnTo>
                <a:close/>
              </a:path>
              <a:path w="114300" h="2345054">
                <a:moveTo>
                  <a:pt x="76199" y="0"/>
                </a:moveTo>
                <a:lnTo>
                  <a:pt x="38099" y="0"/>
                </a:lnTo>
                <a:lnTo>
                  <a:pt x="38099" y="2249487"/>
                </a:lnTo>
                <a:lnTo>
                  <a:pt x="76199" y="2249487"/>
                </a:lnTo>
                <a:lnTo>
                  <a:pt x="76199" y="0"/>
                </a:lnTo>
                <a:close/>
              </a:path>
              <a:path w="114300" h="2345054">
                <a:moveTo>
                  <a:pt x="114299" y="2230438"/>
                </a:moveTo>
                <a:lnTo>
                  <a:pt x="76199" y="2230438"/>
                </a:lnTo>
                <a:lnTo>
                  <a:pt x="76199" y="2249487"/>
                </a:lnTo>
                <a:lnTo>
                  <a:pt x="104775" y="2249487"/>
                </a:lnTo>
                <a:lnTo>
                  <a:pt x="114299" y="2230438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331BDE6A-5802-4D4E-A3F1-44EC35D4324D}"/>
              </a:ext>
            </a:extLst>
          </p:cNvPr>
          <p:cNvSpPr txBox="1"/>
          <p:nvPr/>
        </p:nvSpPr>
        <p:spPr>
          <a:xfrm>
            <a:off x="3577516" y="4446778"/>
            <a:ext cx="4602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9145" algn="l"/>
              </a:tabLst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endParaRPr sz="16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035D373-A808-4172-B694-B8EE58ABAA3A}"/>
              </a:ext>
            </a:extLst>
          </p:cNvPr>
          <p:cNvSpPr txBox="1"/>
          <p:nvPr/>
        </p:nvSpPr>
        <p:spPr>
          <a:xfrm>
            <a:off x="2084630" y="3724402"/>
            <a:ext cx="89661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Larger,  slower,  and  cheaper  (per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byte)  storage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7FC39C1-590A-4A5D-8323-4D4FB85EFD7B}"/>
              </a:ext>
            </a:extLst>
          </p:cNvPr>
          <p:cNvSpPr txBox="1"/>
          <p:nvPr/>
        </p:nvSpPr>
        <p:spPr>
          <a:xfrm>
            <a:off x="2084630" y="5184394"/>
            <a:ext cx="7131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de</a:t>
            </a:r>
            <a:r>
              <a:rPr sz="1600" dirty="0">
                <a:latin typeface="Arial" panose="020B0604020202020204"/>
                <a:cs typeface="Arial" panose="020B0604020202020204"/>
              </a:rPr>
              <a:t>v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i</a:t>
            </a:r>
            <a:r>
              <a:rPr sz="1600" dirty="0">
                <a:latin typeface="Arial" panose="020B0604020202020204"/>
                <a:cs typeface="Arial" panose="020B0604020202020204"/>
              </a:rPr>
              <a:t>c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1600" dirty="0">
                <a:latin typeface="Arial" panose="020B0604020202020204"/>
                <a:cs typeface="Arial" panose="020B0604020202020204"/>
              </a:rPr>
              <a:t>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4E2548A-DE22-4CBD-949E-67C0D057D929}"/>
              </a:ext>
            </a:extLst>
          </p:cNvPr>
          <p:cNvSpPr txBox="1"/>
          <p:nvPr/>
        </p:nvSpPr>
        <p:spPr>
          <a:xfrm>
            <a:off x="4553925" y="6039866"/>
            <a:ext cx="27692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12750" marR="5080" indent="-40005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Remote secondary storage  (e.g., Web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servers)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3620E74-567F-4129-81F0-00E86FDDDD01}"/>
              </a:ext>
            </a:extLst>
          </p:cNvPr>
          <p:cNvSpPr txBox="1"/>
          <p:nvPr/>
        </p:nvSpPr>
        <p:spPr>
          <a:xfrm>
            <a:off x="9034111" y="5468873"/>
            <a:ext cx="1816100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8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Local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disks </a:t>
            </a:r>
            <a:r>
              <a:rPr sz="14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hold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files  retrieved from disks  on remote</a:t>
            </a:r>
            <a:r>
              <a:rPr sz="1400" b="1" spc="-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servers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C09E403-54A9-478D-B094-40F72C9C4DDA}"/>
              </a:ext>
            </a:extLst>
          </p:cNvPr>
          <p:cNvSpPr txBox="1"/>
          <p:nvPr/>
        </p:nvSpPr>
        <p:spPr>
          <a:xfrm>
            <a:off x="5430226" y="2040890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L2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cache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85177D3-5EC3-4903-A317-88CA642936C5}"/>
              </a:ext>
            </a:extLst>
          </p:cNvPr>
          <p:cNvSpPr txBox="1"/>
          <p:nvPr/>
        </p:nvSpPr>
        <p:spPr>
          <a:xfrm>
            <a:off x="5519062" y="2309114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(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S</a:t>
            </a:r>
            <a:r>
              <a:rPr sz="1800" dirty="0">
                <a:latin typeface="Arial" panose="020B0604020202020204"/>
                <a:cs typeface="Arial" panose="020B0604020202020204"/>
              </a:rPr>
              <a:t>R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800" dirty="0">
                <a:latin typeface="Arial" panose="020B0604020202020204"/>
                <a:cs typeface="Arial" panose="020B0604020202020204"/>
              </a:rPr>
              <a:t>M)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ED7F929-9CA4-4B8F-9D28-690E2C5C8724}"/>
              </a:ext>
            </a:extLst>
          </p:cNvPr>
          <p:cNvSpPr txBox="1"/>
          <p:nvPr/>
        </p:nvSpPr>
        <p:spPr>
          <a:xfrm>
            <a:off x="6923332" y="1735073"/>
            <a:ext cx="238950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L1 cache </a:t>
            </a:r>
            <a:r>
              <a:rPr sz="14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holds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cache lines  retrieved from the L2</a:t>
            </a:r>
            <a:r>
              <a:rPr sz="1400" b="1" spc="-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cache.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340C851-DCD0-4866-92A1-59540B52D6D2}"/>
              </a:ext>
            </a:extLst>
          </p:cNvPr>
          <p:cNvSpPr txBox="1"/>
          <p:nvPr/>
        </p:nvSpPr>
        <p:spPr>
          <a:xfrm>
            <a:off x="6534393" y="1067561"/>
            <a:ext cx="238950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CPU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registers </a:t>
            </a:r>
            <a:r>
              <a:rPr sz="14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hold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words  retrieved from the L1</a:t>
            </a:r>
            <a:r>
              <a:rPr sz="1400" b="1" spc="-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cache.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00AB0478-D2CE-4B03-9CF2-AB5BE8831ACA}"/>
              </a:ext>
            </a:extLst>
          </p:cNvPr>
          <p:cNvSpPr txBox="1"/>
          <p:nvPr/>
        </p:nvSpPr>
        <p:spPr>
          <a:xfrm>
            <a:off x="4649078" y="2497073"/>
            <a:ext cx="4986655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  <a:tabLst>
                <a:tab pos="2459990" algn="l"/>
                <a:tab pos="2689860" algn="l"/>
              </a:tabLst>
            </a:pPr>
            <a:r>
              <a:rPr sz="14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1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L2 cache </a:t>
            </a:r>
            <a:r>
              <a:rPr sz="14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holds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cache</a:t>
            </a:r>
            <a:r>
              <a:rPr sz="1400" b="1" spc="-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lines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739390">
              <a:lnSpc>
                <a:spcPts val="1630"/>
              </a:lnSpc>
            </a:pP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retrieved from L3</a:t>
            </a:r>
            <a:r>
              <a:rPr sz="1400" b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cache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9891C91-7B1A-4597-9DD5-6AB6E0DFDD7B}"/>
              </a:ext>
            </a:extLst>
          </p:cNvPr>
          <p:cNvSpPr txBox="1"/>
          <p:nvPr/>
        </p:nvSpPr>
        <p:spPr>
          <a:xfrm>
            <a:off x="5196131" y="736345"/>
            <a:ext cx="1021715" cy="48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100"/>
              </a:spcBef>
            </a:pPr>
            <a:r>
              <a:rPr sz="1800" b="1" spc="-5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L0: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74980">
              <a:lnSpc>
                <a:spcPts val="18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R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eg</a:t>
            </a:r>
            <a:r>
              <a:rPr sz="1800" dirty="0">
                <a:latin typeface="Arial" panose="020B0604020202020204"/>
                <a:cs typeface="Arial" panose="020B0604020202020204"/>
              </a:rPr>
              <a:t>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413E24E-99CE-428B-B8C7-6CAE815F41E8}"/>
              </a:ext>
            </a:extLst>
          </p:cNvPr>
          <p:cNvSpPr txBox="1"/>
          <p:nvPr/>
        </p:nvSpPr>
        <p:spPr>
          <a:xfrm>
            <a:off x="4827830" y="1446529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81F50F5F-293F-46B8-9606-E1BF773CE5BC}"/>
              </a:ext>
            </a:extLst>
          </p:cNvPr>
          <p:cNvSpPr txBox="1"/>
          <p:nvPr/>
        </p:nvSpPr>
        <p:spPr>
          <a:xfrm>
            <a:off x="4446830" y="2132329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F6AF1261-A58F-4EC9-996E-584B46A71165}"/>
              </a:ext>
            </a:extLst>
          </p:cNvPr>
          <p:cNvSpPr txBox="1"/>
          <p:nvPr/>
        </p:nvSpPr>
        <p:spPr>
          <a:xfrm>
            <a:off x="4040430" y="2888234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800" b="1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A9C87A5D-0227-497B-BECA-E71562FE1884}"/>
              </a:ext>
            </a:extLst>
          </p:cNvPr>
          <p:cNvSpPr txBox="1"/>
          <p:nvPr/>
        </p:nvSpPr>
        <p:spPr>
          <a:xfrm>
            <a:off x="3514968" y="3887978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1800" b="1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7A55450D-058D-4B7E-B69F-EDCB6FF13F07}"/>
              </a:ext>
            </a:extLst>
          </p:cNvPr>
          <p:cNvSpPr txBox="1"/>
          <p:nvPr/>
        </p:nvSpPr>
        <p:spPr>
          <a:xfrm>
            <a:off x="2894255" y="5003545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1800" b="1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7E77DA29-40E4-4C66-91EE-84ADA17779B8}"/>
              </a:ext>
            </a:extLst>
          </p:cNvPr>
          <p:cNvSpPr txBox="1"/>
          <p:nvPr/>
        </p:nvSpPr>
        <p:spPr>
          <a:xfrm>
            <a:off x="2090981" y="1237234"/>
            <a:ext cx="896619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Smaller,  </a:t>
            </a:r>
            <a:r>
              <a:rPr sz="1600" dirty="0">
                <a:latin typeface="Arial" panose="020B0604020202020204"/>
                <a:cs typeface="Arial" panose="020B0604020202020204"/>
              </a:rPr>
              <a:t>faster, 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and  costlier  (per</a:t>
            </a:r>
            <a:r>
              <a:rPr sz="1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byte)  storage  devices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E66CD136-3484-41FF-A539-547271BE92CA}"/>
              </a:ext>
            </a:extLst>
          </p:cNvPr>
          <p:cNvSpPr/>
          <p:nvPr/>
        </p:nvSpPr>
        <p:spPr>
          <a:xfrm>
            <a:off x="1915403" y="1011237"/>
            <a:ext cx="114300" cy="2154555"/>
          </a:xfrm>
          <a:custGeom>
            <a:avLst/>
            <a:gdLst/>
            <a:ahLst/>
            <a:cxnLst/>
            <a:rect l="l" t="t" r="r" b="b"/>
            <a:pathLst>
              <a:path w="114300" h="2154555">
                <a:moveTo>
                  <a:pt x="76199" y="95251"/>
                </a:moveTo>
                <a:lnTo>
                  <a:pt x="38099" y="95251"/>
                </a:lnTo>
                <a:lnTo>
                  <a:pt x="38100" y="2154237"/>
                </a:lnTo>
                <a:lnTo>
                  <a:pt x="76200" y="2154237"/>
                </a:lnTo>
                <a:lnTo>
                  <a:pt x="76199" y="95251"/>
                </a:lnTo>
                <a:close/>
              </a:path>
              <a:path w="114300" h="2154555">
                <a:moveTo>
                  <a:pt x="57149" y="0"/>
                </a:moveTo>
                <a:lnTo>
                  <a:pt x="0" y="114300"/>
                </a:lnTo>
                <a:lnTo>
                  <a:pt x="38099" y="114300"/>
                </a:lnTo>
                <a:lnTo>
                  <a:pt x="38099" y="95251"/>
                </a:lnTo>
                <a:lnTo>
                  <a:pt x="104775" y="95251"/>
                </a:lnTo>
                <a:lnTo>
                  <a:pt x="57149" y="0"/>
                </a:lnTo>
                <a:close/>
              </a:path>
              <a:path w="114300" h="2154555">
                <a:moveTo>
                  <a:pt x="104775" y="95251"/>
                </a:moveTo>
                <a:lnTo>
                  <a:pt x="76199" y="95251"/>
                </a:lnTo>
                <a:lnTo>
                  <a:pt x="76199" y="114300"/>
                </a:lnTo>
                <a:lnTo>
                  <a:pt x="114299" y="114300"/>
                </a:lnTo>
                <a:lnTo>
                  <a:pt x="104775" y="95251"/>
                </a:lnTo>
                <a:close/>
              </a:path>
            </a:pathLst>
          </a:custGeom>
          <a:solidFill>
            <a:srgbClr val="2222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88828B9E-F217-427A-852E-7B326D2BB60A}"/>
              </a:ext>
            </a:extLst>
          </p:cNvPr>
          <p:cNvSpPr txBox="1"/>
          <p:nvPr/>
        </p:nvSpPr>
        <p:spPr>
          <a:xfrm>
            <a:off x="5430226" y="2872994"/>
            <a:ext cx="9531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00965" marR="5080" indent="-8890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L3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cache  (SRAM)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7A504F1-80D5-4674-8934-530DA9B9DEB5}"/>
              </a:ext>
            </a:extLst>
          </p:cNvPr>
          <p:cNvSpPr txBox="1"/>
          <p:nvPr/>
        </p:nvSpPr>
        <p:spPr>
          <a:xfrm>
            <a:off x="4125203" y="3399282"/>
            <a:ext cx="6169025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  <a:tabLst>
                <a:tab pos="3487420" algn="l"/>
                <a:tab pos="3658235" algn="l"/>
              </a:tabLst>
            </a:pPr>
            <a:r>
              <a:rPr sz="14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1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L3 cache </a:t>
            </a:r>
            <a:r>
              <a:rPr sz="14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holds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cache</a:t>
            </a:r>
            <a:r>
              <a:rPr sz="1400" b="1" spc="-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lines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3707765">
              <a:lnSpc>
                <a:spcPts val="1630"/>
              </a:lnSpc>
            </a:pP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retrieved from main</a:t>
            </a:r>
            <a:r>
              <a:rPr sz="1400" b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memory.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FBCFE7B-0486-4874-919A-6CB85C8799D8}"/>
              </a:ext>
            </a:extLst>
          </p:cNvPr>
          <p:cNvSpPr txBox="1"/>
          <p:nvPr/>
        </p:nvSpPr>
        <p:spPr>
          <a:xfrm>
            <a:off x="2348156" y="6055105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5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sz="1800" b="1" dirty="0">
                <a:solidFill>
                  <a:srgbClr val="22228B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6AD1B395-1EA3-440A-A3E4-5702344DDA99}"/>
              </a:ext>
            </a:extLst>
          </p:cNvPr>
          <p:cNvSpPr txBox="1"/>
          <p:nvPr/>
        </p:nvSpPr>
        <p:spPr>
          <a:xfrm>
            <a:off x="8360496" y="4331970"/>
            <a:ext cx="1789430" cy="659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0"/>
              </a:spcBef>
            </a:pP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Main </a:t>
            </a:r>
            <a:r>
              <a:rPr sz="14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memory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holds  disk </a:t>
            </a:r>
            <a:r>
              <a:rPr sz="14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blocks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retrieved  from local</a:t>
            </a:r>
            <a:r>
              <a:rPr sz="1400" b="1" spc="-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disks.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1329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45917-BD4C-4AFE-A252-44415296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-213061"/>
            <a:ext cx="10515600" cy="1325563"/>
          </a:xfrm>
        </p:spPr>
        <p:txBody>
          <a:bodyPr/>
          <a:lstStyle/>
          <a:p>
            <a:r>
              <a:rPr lang="en-US" altLang="zh-CN" dirty="0"/>
              <a:t>Cache Memories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CD542-FFB5-4BC9-868E-97B44EB1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87" y="1152448"/>
            <a:ext cx="10515600" cy="5120836"/>
          </a:xfrm>
        </p:spPr>
        <p:txBody>
          <a:bodyPr/>
          <a:lstStyle/>
          <a:p>
            <a:r>
              <a:rPr lang="zh-CN" altLang="en-US" dirty="0"/>
              <a:t>高速缓存存储器的组织结构</a:t>
            </a:r>
            <a:endParaRPr lang="en-US" altLang="zh-CN" dirty="0"/>
          </a:p>
          <a:p>
            <a:pPr lvl="1"/>
            <a:r>
              <a:rPr lang="zh-CN" altLang="en-US" dirty="0"/>
              <a:t>直接映射高速缓存</a:t>
            </a:r>
            <a:endParaRPr lang="en-US" altLang="zh-CN" dirty="0"/>
          </a:p>
          <a:p>
            <a:pPr lvl="1"/>
            <a:r>
              <a:rPr lang="zh-CN" altLang="en-US" dirty="0"/>
              <a:t>组相联高速缓存</a:t>
            </a:r>
            <a:r>
              <a:rPr lang="zh-CN" altLang="en-US" sz="2000" dirty="0"/>
              <a:t>（</a:t>
            </a:r>
            <a:r>
              <a:rPr lang="en-US" altLang="zh-CN" sz="2000" dirty="0"/>
              <a:t>TLB</a:t>
            </a:r>
            <a:r>
              <a:rPr lang="zh-CN" altLang="en-US" sz="2000" dirty="0"/>
              <a:t>：四路）</a:t>
            </a:r>
            <a:endParaRPr lang="en-US" altLang="zh-CN" dirty="0"/>
          </a:p>
          <a:p>
            <a:pPr lvl="1"/>
            <a:r>
              <a:rPr lang="zh-CN" altLang="en-US" dirty="0"/>
              <a:t>全相联高速缓存</a:t>
            </a:r>
            <a:r>
              <a:rPr lang="zh-CN" altLang="en-US" sz="2000" dirty="0"/>
              <a:t>（</a:t>
            </a:r>
            <a:r>
              <a:rPr lang="en-US" altLang="zh-CN" sz="2000" dirty="0"/>
              <a:t>DRAM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dirty="0"/>
              <a:t>有关写的问题</a:t>
            </a:r>
            <a:r>
              <a:rPr lang="zh-CN" altLang="en-US" sz="2000" dirty="0"/>
              <a:t>（直写、写回）</a:t>
            </a:r>
            <a:endParaRPr lang="en-US" altLang="zh-CN" sz="2000" dirty="0"/>
          </a:p>
          <a:p>
            <a:pPr lvl="1"/>
            <a:r>
              <a:rPr lang="zh-CN" altLang="en-US" dirty="0"/>
              <a:t>参数和策略不同对缓存的影响</a:t>
            </a:r>
            <a:endParaRPr lang="en-US" altLang="zh-CN" dirty="0"/>
          </a:p>
          <a:p>
            <a:r>
              <a:rPr lang="zh-CN" altLang="en-US" dirty="0"/>
              <a:t>高速缓存对程序性能的影响</a:t>
            </a:r>
            <a:endParaRPr lang="en-US" altLang="zh-CN" dirty="0"/>
          </a:p>
          <a:p>
            <a:pPr lvl="1"/>
            <a:r>
              <a:rPr lang="zh-CN" altLang="en-US" dirty="0"/>
              <a:t>存储器山</a:t>
            </a:r>
            <a:endParaRPr lang="en-US" altLang="zh-CN" dirty="0"/>
          </a:p>
          <a:p>
            <a:pPr lvl="1"/>
            <a:r>
              <a:rPr lang="zh-CN" altLang="en-US" dirty="0"/>
              <a:t>重新排序循环以提高空间局部性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		</a:t>
            </a:r>
            <a:r>
              <a:rPr lang="zh-CN" altLang="en-US" dirty="0"/>
              <a:t>（</a:t>
            </a:r>
            <a:r>
              <a:rPr lang="en-US" altLang="zh-CN" dirty="0" err="1"/>
              <a:t>cachelab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4270075-0A8A-47FB-ADC4-CB9BD0A11EFB}"/>
              </a:ext>
            </a:extLst>
          </p:cNvPr>
          <p:cNvGrpSpPr/>
          <p:nvPr/>
        </p:nvGrpSpPr>
        <p:grpSpPr>
          <a:xfrm>
            <a:off x="4876801" y="352948"/>
            <a:ext cx="7315199" cy="4444917"/>
            <a:chOff x="76200" y="1344634"/>
            <a:chExt cx="8699678" cy="5399600"/>
          </a:xfrm>
        </p:grpSpPr>
        <p:sp>
          <p:nvSpPr>
            <p:cNvPr id="5" name="AutoShape 16">
              <a:extLst>
                <a:ext uri="{FF2B5EF4-FFF2-40B4-BE49-F238E27FC236}">
                  <a16:creationId xmlns:a16="http://schemas.microsoft.com/office/drawing/2014/main" id="{3A34E1F2-3EB3-45B6-8D77-C0B93080001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58235" y="-290401"/>
              <a:ext cx="228600" cy="423733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grpSp>
          <p:nvGrpSpPr>
            <p:cNvPr id="6" name="Group 79">
              <a:extLst>
                <a:ext uri="{FF2B5EF4-FFF2-40B4-BE49-F238E27FC236}">
                  <a16:creationId xmlns:a16="http://schemas.microsoft.com/office/drawing/2014/main" id="{F888CC8F-58ED-4BE3-9B75-9E096B2460D7}"/>
                </a:ext>
              </a:extLst>
            </p:cNvPr>
            <p:cNvGrpSpPr/>
            <p:nvPr/>
          </p:nvGrpSpPr>
          <p:grpSpPr>
            <a:xfrm>
              <a:off x="1553867" y="2078999"/>
              <a:ext cx="4237333" cy="492484"/>
              <a:chOff x="1637766" y="1995289"/>
              <a:chExt cx="4648200" cy="492484"/>
            </a:xfrm>
          </p:grpSpPr>
          <p:sp>
            <p:nvSpPr>
              <p:cNvPr id="56" name="Rectangle 33">
                <a:extLst>
                  <a:ext uri="{FF2B5EF4-FFF2-40B4-BE49-F238E27FC236}">
                    <a16:creationId xmlns:a16="http://schemas.microsoft.com/office/drawing/2014/main" id="{520A1652-CDC6-4244-89DC-19FE548CC63A}"/>
                  </a:ext>
                </a:extLst>
              </p:cNvPr>
              <p:cNvSpPr/>
              <p:nvPr/>
            </p:nvSpPr>
            <p:spPr bwMode="auto">
              <a:xfrm>
                <a:off x="1637766" y="1995289"/>
                <a:ext cx="4648200" cy="492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7" name="Rectangle 34">
                <a:extLst>
                  <a:ext uri="{FF2B5EF4-FFF2-40B4-BE49-F238E27FC236}">
                    <a16:creationId xmlns:a16="http://schemas.microsoft.com/office/drawing/2014/main" id="{F5D0271A-7B62-4563-BB2A-AC778CB29A2A}"/>
                  </a:ext>
                </a:extLst>
              </p:cNvPr>
              <p:cNvSpPr/>
              <p:nvPr/>
            </p:nvSpPr>
            <p:spPr bwMode="auto">
              <a:xfrm>
                <a:off x="1784795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8" name="Rectangle 35">
                <a:extLst>
                  <a:ext uri="{FF2B5EF4-FFF2-40B4-BE49-F238E27FC236}">
                    <a16:creationId xmlns:a16="http://schemas.microsoft.com/office/drawing/2014/main" id="{9E200334-2A6F-4073-92FB-23DEADBD2828}"/>
                  </a:ext>
                </a:extLst>
              </p:cNvPr>
              <p:cNvSpPr/>
              <p:nvPr/>
            </p:nvSpPr>
            <p:spPr bwMode="auto">
              <a:xfrm>
                <a:off x="3048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9" name="Rectangle 36">
                <a:extLst>
                  <a:ext uri="{FF2B5EF4-FFF2-40B4-BE49-F238E27FC236}">
                    <a16:creationId xmlns:a16="http://schemas.microsoft.com/office/drawing/2014/main" id="{8B19871C-CC07-4E09-A927-C5E71C37E055}"/>
                  </a:ext>
                </a:extLst>
              </p:cNvPr>
              <p:cNvSpPr/>
              <p:nvPr/>
            </p:nvSpPr>
            <p:spPr bwMode="auto">
              <a:xfrm>
                <a:off x="4953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60" name="Straight Connector 37">
                <a:extLst>
                  <a:ext uri="{FF2B5EF4-FFF2-40B4-BE49-F238E27FC236}">
                    <a16:creationId xmlns:a16="http://schemas.microsoft.com/office/drawing/2014/main" id="{BE616415-0427-49F1-825C-85F1B06982B4}"/>
                  </a:ext>
                </a:extLst>
              </p:cNvPr>
              <p:cNvCxnSpPr/>
              <p:nvPr/>
            </p:nvCxnSpPr>
            <p:spPr bwMode="auto">
              <a:xfrm>
                <a:off x="4349839" y="2254873"/>
                <a:ext cx="609600" cy="1588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" name="Straight Connector 44">
              <a:extLst>
                <a:ext uri="{FF2B5EF4-FFF2-40B4-BE49-F238E27FC236}">
                  <a16:creationId xmlns:a16="http://schemas.microsoft.com/office/drawing/2014/main" id="{E9EAFF18-DCB2-4D61-927F-581D09214F26}"/>
                </a:ext>
              </a:extLst>
            </p:cNvPr>
            <p:cNvCxnSpPr/>
            <p:nvPr/>
          </p:nvCxnSpPr>
          <p:spPr bwMode="auto">
            <a:xfrm>
              <a:off x="1782467" y="4019283"/>
              <a:ext cx="3875673" cy="10096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AutoShape 16">
              <a:extLst>
                <a:ext uri="{FF2B5EF4-FFF2-40B4-BE49-F238E27FC236}">
                  <a16:creationId xmlns:a16="http://schemas.microsoft.com/office/drawing/2014/main" id="{91CBFD8A-7F12-4D5A-B09A-A4EC72AF4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67" y="2067735"/>
              <a:ext cx="228600" cy="2732865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9" name="TextBox 55">
              <a:extLst>
                <a:ext uri="{FF2B5EF4-FFF2-40B4-BE49-F238E27FC236}">
                  <a16:creationId xmlns:a16="http://schemas.microsoft.com/office/drawing/2014/main" id="{4D88AE18-BDAF-454E-A75F-809580C7390B}"/>
                </a:ext>
              </a:extLst>
            </p:cNvPr>
            <p:cNvSpPr txBox="1"/>
            <p:nvPr/>
          </p:nvSpPr>
          <p:spPr>
            <a:xfrm>
              <a:off x="3300213" y="1344634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E = 2</a:t>
              </a:r>
              <a:r>
                <a:rPr lang="en-US" sz="1800" baseline="30000" dirty="0">
                  <a:latin typeface="Calibri" pitchFamily="34" charset="0"/>
                </a:rPr>
                <a:t>e</a:t>
              </a:r>
              <a:r>
                <a:rPr lang="en-US" sz="1800" dirty="0">
                  <a:latin typeface="Calibri" pitchFamily="34" charset="0"/>
                </a:rPr>
                <a:t> lines per set</a:t>
              </a:r>
            </a:p>
          </p:txBody>
        </p:sp>
        <p:sp>
          <p:nvSpPr>
            <p:cNvPr id="10" name="TextBox 56">
              <a:extLst>
                <a:ext uri="{FF2B5EF4-FFF2-40B4-BE49-F238E27FC236}">
                  <a16:creationId xmlns:a16="http://schemas.microsoft.com/office/drawing/2014/main" id="{9409EFB5-DF70-479B-B2D6-DDBEC105B33A}"/>
                </a:ext>
              </a:extLst>
            </p:cNvPr>
            <p:cNvSpPr txBox="1"/>
            <p:nvPr/>
          </p:nvSpPr>
          <p:spPr>
            <a:xfrm>
              <a:off x="76200" y="3244405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S = 2</a:t>
              </a:r>
              <a:r>
                <a:rPr lang="en-US" sz="1800" baseline="30000" dirty="0">
                  <a:latin typeface="Calibri" pitchFamily="34" charset="0"/>
                </a:rPr>
                <a:t>s</a:t>
              </a:r>
              <a:r>
                <a:rPr lang="en-US" sz="1800" dirty="0">
                  <a:latin typeface="Calibri" pitchFamily="34" charset="0"/>
                </a:rPr>
                <a:t> sets</a:t>
              </a:r>
            </a:p>
          </p:txBody>
        </p:sp>
        <p:grpSp>
          <p:nvGrpSpPr>
            <p:cNvPr id="11" name="Group 80">
              <a:extLst>
                <a:ext uri="{FF2B5EF4-FFF2-40B4-BE49-F238E27FC236}">
                  <a16:creationId xmlns:a16="http://schemas.microsoft.com/office/drawing/2014/main" id="{1B95B6AE-73E4-474F-A1A7-78C906DE8B18}"/>
                </a:ext>
              </a:extLst>
            </p:cNvPr>
            <p:cNvGrpSpPr/>
            <p:nvPr/>
          </p:nvGrpSpPr>
          <p:grpSpPr>
            <a:xfrm>
              <a:off x="1553867" y="2647683"/>
              <a:ext cx="4237333" cy="492484"/>
              <a:chOff x="1637766" y="1995289"/>
              <a:chExt cx="4648200" cy="492484"/>
            </a:xfrm>
          </p:grpSpPr>
          <p:sp>
            <p:nvSpPr>
              <p:cNvPr id="51" name="Rectangle 81">
                <a:extLst>
                  <a:ext uri="{FF2B5EF4-FFF2-40B4-BE49-F238E27FC236}">
                    <a16:creationId xmlns:a16="http://schemas.microsoft.com/office/drawing/2014/main" id="{81861CBB-1F60-43D9-BA01-D173480ED184}"/>
                  </a:ext>
                </a:extLst>
              </p:cNvPr>
              <p:cNvSpPr/>
              <p:nvPr/>
            </p:nvSpPr>
            <p:spPr bwMode="auto">
              <a:xfrm>
                <a:off x="1637766" y="1995289"/>
                <a:ext cx="4648200" cy="492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2" name="Rectangle 82">
                <a:extLst>
                  <a:ext uri="{FF2B5EF4-FFF2-40B4-BE49-F238E27FC236}">
                    <a16:creationId xmlns:a16="http://schemas.microsoft.com/office/drawing/2014/main" id="{1D2B14D1-F571-4CAF-9966-D3316587A368}"/>
                  </a:ext>
                </a:extLst>
              </p:cNvPr>
              <p:cNvSpPr/>
              <p:nvPr/>
            </p:nvSpPr>
            <p:spPr bwMode="auto">
              <a:xfrm>
                <a:off x="1784795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" name="Rectangle 83">
                <a:extLst>
                  <a:ext uri="{FF2B5EF4-FFF2-40B4-BE49-F238E27FC236}">
                    <a16:creationId xmlns:a16="http://schemas.microsoft.com/office/drawing/2014/main" id="{A99CD76F-E51B-4DD5-B9F5-AF882C542212}"/>
                  </a:ext>
                </a:extLst>
              </p:cNvPr>
              <p:cNvSpPr/>
              <p:nvPr/>
            </p:nvSpPr>
            <p:spPr bwMode="auto">
              <a:xfrm>
                <a:off x="3048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4" name="Rectangle 84">
                <a:extLst>
                  <a:ext uri="{FF2B5EF4-FFF2-40B4-BE49-F238E27FC236}">
                    <a16:creationId xmlns:a16="http://schemas.microsoft.com/office/drawing/2014/main" id="{D523FA5C-EA5A-4530-ABC6-5D4E8005EB84}"/>
                  </a:ext>
                </a:extLst>
              </p:cNvPr>
              <p:cNvSpPr/>
              <p:nvPr/>
            </p:nvSpPr>
            <p:spPr bwMode="auto">
              <a:xfrm>
                <a:off x="4953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55" name="Straight Connector 85">
                <a:extLst>
                  <a:ext uri="{FF2B5EF4-FFF2-40B4-BE49-F238E27FC236}">
                    <a16:creationId xmlns:a16="http://schemas.microsoft.com/office/drawing/2014/main" id="{CE661D78-DD49-46CE-94C3-F4710BB180C4}"/>
                  </a:ext>
                </a:extLst>
              </p:cNvPr>
              <p:cNvCxnSpPr/>
              <p:nvPr/>
            </p:nvCxnSpPr>
            <p:spPr bwMode="auto">
              <a:xfrm>
                <a:off x="4349839" y="2254873"/>
                <a:ext cx="609600" cy="1588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86">
              <a:extLst>
                <a:ext uri="{FF2B5EF4-FFF2-40B4-BE49-F238E27FC236}">
                  <a16:creationId xmlns:a16="http://schemas.microsoft.com/office/drawing/2014/main" id="{5F01060B-1A78-4CE7-9184-2DCCAAC08663}"/>
                </a:ext>
              </a:extLst>
            </p:cNvPr>
            <p:cNvGrpSpPr/>
            <p:nvPr/>
          </p:nvGrpSpPr>
          <p:grpSpPr>
            <a:xfrm>
              <a:off x="1553867" y="3221999"/>
              <a:ext cx="4237333" cy="492484"/>
              <a:chOff x="1637766" y="1995289"/>
              <a:chExt cx="4648200" cy="492484"/>
            </a:xfrm>
          </p:grpSpPr>
          <p:sp>
            <p:nvSpPr>
              <p:cNvPr id="46" name="Rectangle 87">
                <a:extLst>
                  <a:ext uri="{FF2B5EF4-FFF2-40B4-BE49-F238E27FC236}">
                    <a16:creationId xmlns:a16="http://schemas.microsoft.com/office/drawing/2014/main" id="{5DE40FF2-EA5F-452C-A242-B78380B9BCFE}"/>
                  </a:ext>
                </a:extLst>
              </p:cNvPr>
              <p:cNvSpPr/>
              <p:nvPr/>
            </p:nvSpPr>
            <p:spPr bwMode="auto">
              <a:xfrm>
                <a:off x="1637766" y="1995289"/>
                <a:ext cx="4648200" cy="492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7" name="Rectangle 88">
                <a:extLst>
                  <a:ext uri="{FF2B5EF4-FFF2-40B4-BE49-F238E27FC236}">
                    <a16:creationId xmlns:a16="http://schemas.microsoft.com/office/drawing/2014/main" id="{4AA313A1-7BFC-4FC1-9F24-5FA1D791A7D7}"/>
                  </a:ext>
                </a:extLst>
              </p:cNvPr>
              <p:cNvSpPr/>
              <p:nvPr/>
            </p:nvSpPr>
            <p:spPr bwMode="auto">
              <a:xfrm>
                <a:off x="1784795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8" name="Rectangle 89">
                <a:extLst>
                  <a:ext uri="{FF2B5EF4-FFF2-40B4-BE49-F238E27FC236}">
                    <a16:creationId xmlns:a16="http://schemas.microsoft.com/office/drawing/2014/main" id="{386A17AB-E4FC-4ED1-95D4-85CDF22C5CC3}"/>
                  </a:ext>
                </a:extLst>
              </p:cNvPr>
              <p:cNvSpPr/>
              <p:nvPr/>
            </p:nvSpPr>
            <p:spPr bwMode="auto">
              <a:xfrm>
                <a:off x="3048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9" name="Rectangle 90">
                <a:extLst>
                  <a:ext uri="{FF2B5EF4-FFF2-40B4-BE49-F238E27FC236}">
                    <a16:creationId xmlns:a16="http://schemas.microsoft.com/office/drawing/2014/main" id="{F6B8D84C-E109-4E8E-AA14-CC3B7232C92D}"/>
                  </a:ext>
                </a:extLst>
              </p:cNvPr>
              <p:cNvSpPr/>
              <p:nvPr/>
            </p:nvSpPr>
            <p:spPr bwMode="auto">
              <a:xfrm>
                <a:off x="4953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50" name="Straight Connector 91">
                <a:extLst>
                  <a:ext uri="{FF2B5EF4-FFF2-40B4-BE49-F238E27FC236}">
                    <a16:creationId xmlns:a16="http://schemas.microsoft.com/office/drawing/2014/main" id="{E96CDD54-1B05-47BB-A2BA-A6E1B038306D}"/>
                  </a:ext>
                </a:extLst>
              </p:cNvPr>
              <p:cNvCxnSpPr/>
              <p:nvPr/>
            </p:nvCxnSpPr>
            <p:spPr bwMode="auto">
              <a:xfrm>
                <a:off x="4349839" y="2254873"/>
                <a:ext cx="609600" cy="1588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92">
              <a:extLst>
                <a:ext uri="{FF2B5EF4-FFF2-40B4-BE49-F238E27FC236}">
                  <a16:creationId xmlns:a16="http://schemas.microsoft.com/office/drawing/2014/main" id="{F71D1A45-0507-4628-8C29-21A5692E52DC}"/>
                </a:ext>
              </a:extLst>
            </p:cNvPr>
            <p:cNvGrpSpPr/>
            <p:nvPr/>
          </p:nvGrpSpPr>
          <p:grpSpPr>
            <a:xfrm>
              <a:off x="1553867" y="4288799"/>
              <a:ext cx="4237333" cy="492484"/>
              <a:chOff x="1637766" y="1995289"/>
              <a:chExt cx="4648200" cy="492484"/>
            </a:xfrm>
          </p:grpSpPr>
          <p:sp>
            <p:nvSpPr>
              <p:cNvPr id="41" name="Rectangle 93">
                <a:extLst>
                  <a:ext uri="{FF2B5EF4-FFF2-40B4-BE49-F238E27FC236}">
                    <a16:creationId xmlns:a16="http://schemas.microsoft.com/office/drawing/2014/main" id="{D2D25AEE-5A1A-4574-8385-E6B0A63A9D26}"/>
                  </a:ext>
                </a:extLst>
              </p:cNvPr>
              <p:cNvSpPr/>
              <p:nvPr/>
            </p:nvSpPr>
            <p:spPr bwMode="auto">
              <a:xfrm>
                <a:off x="1637766" y="1995289"/>
                <a:ext cx="4648200" cy="492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2" name="Rectangle 94">
                <a:extLst>
                  <a:ext uri="{FF2B5EF4-FFF2-40B4-BE49-F238E27FC236}">
                    <a16:creationId xmlns:a16="http://schemas.microsoft.com/office/drawing/2014/main" id="{319722A3-0316-46B8-8FEC-667C764FCDCE}"/>
                  </a:ext>
                </a:extLst>
              </p:cNvPr>
              <p:cNvSpPr/>
              <p:nvPr/>
            </p:nvSpPr>
            <p:spPr bwMode="auto">
              <a:xfrm>
                <a:off x="1784795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3" name="Rectangle 95">
                <a:extLst>
                  <a:ext uri="{FF2B5EF4-FFF2-40B4-BE49-F238E27FC236}">
                    <a16:creationId xmlns:a16="http://schemas.microsoft.com/office/drawing/2014/main" id="{6122F856-5B59-466F-8B77-28B25C262F3E}"/>
                  </a:ext>
                </a:extLst>
              </p:cNvPr>
              <p:cNvSpPr/>
              <p:nvPr/>
            </p:nvSpPr>
            <p:spPr bwMode="auto">
              <a:xfrm>
                <a:off x="3048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4" name="Rectangle 96">
                <a:extLst>
                  <a:ext uri="{FF2B5EF4-FFF2-40B4-BE49-F238E27FC236}">
                    <a16:creationId xmlns:a16="http://schemas.microsoft.com/office/drawing/2014/main" id="{CD7427CE-D8BA-446E-AEA1-AC3359EA52C5}"/>
                  </a:ext>
                </a:extLst>
              </p:cNvPr>
              <p:cNvSpPr/>
              <p:nvPr/>
            </p:nvSpPr>
            <p:spPr bwMode="auto">
              <a:xfrm>
                <a:off x="4953000" y="2090806"/>
                <a:ext cx="1187005" cy="312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cxnSp>
            <p:nvCxnSpPr>
              <p:cNvPr id="45" name="Straight Connector 97">
                <a:extLst>
                  <a:ext uri="{FF2B5EF4-FFF2-40B4-BE49-F238E27FC236}">
                    <a16:creationId xmlns:a16="http://schemas.microsoft.com/office/drawing/2014/main" id="{4E3C9985-AC11-4FB4-8195-2F08508A6BC8}"/>
                  </a:ext>
                </a:extLst>
              </p:cNvPr>
              <p:cNvCxnSpPr/>
              <p:nvPr/>
            </p:nvCxnSpPr>
            <p:spPr bwMode="auto">
              <a:xfrm>
                <a:off x="4349839" y="2254873"/>
                <a:ext cx="609600" cy="1588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rapezoid 98">
              <a:extLst>
                <a:ext uri="{FF2B5EF4-FFF2-40B4-BE49-F238E27FC236}">
                  <a16:creationId xmlns:a16="http://schemas.microsoft.com/office/drawing/2014/main" id="{7CBEDA9D-3F5F-4C04-9995-69E41DBC0E81}"/>
                </a:ext>
              </a:extLst>
            </p:cNvPr>
            <p:cNvSpPr/>
            <p:nvPr/>
          </p:nvSpPr>
          <p:spPr bwMode="auto">
            <a:xfrm>
              <a:off x="1619863" y="4709564"/>
              <a:ext cx="3523449" cy="865914"/>
            </a:xfrm>
            <a:prstGeom prst="trapezoid">
              <a:avLst>
                <a:gd name="adj" fmla="val 141754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F0E94FD6-0C01-47E0-810C-EE0B97B9D854}"/>
                </a:ext>
              </a:extLst>
            </p:cNvPr>
            <p:cNvSpPr/>
            <p:nvPr/>
          </p:nvSpPr>
          <p:spPr bwMode="auto">
            <a:xfrm>
              <a:off x="1619863" y="5575478"/>
              <a:ext cx="35234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925B3A20-7623-490C-9E8A-9080EAE66F21}"/>
                </a:ext>
              </a:extLst>
            </p:cNvPr>
            <p:cNvSpPr/>
            <p:nvPr/>
          </p:nvSpPr>
          <p:spPr bwMode="auto">
            <a:xfrm>
              <a:off x="3118107" y="568977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" name="Rectangle 65">
              <a:extLst>
                <a:ext uri="{FF2B5EF4-FFF2-40B4-BE49-F238E27FC236}">
                  <a16:creationId xmlns:a16="http://schemas.microsoft.com/office/drawing/2014/main" id="{4BE6091A-2512-42E1-8AF3-DC635BDFD252}"/>
                </a:ext>
              </a:extLst>
            </p:cNvPr>
            <p:cNvSpPr/>
            <p:nvPr/>
          </p:nvSpPr>
          <p:spPr bwMode="auto">
            <a:xfrm>
              <a:off x="3390712" y="568977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9B607A-C602-4BAB-AC84-CF5568768F53}"/>
                </a:ext>
              </a:extLst>
            </p:cNvPr>
            <p:cNvSpPr/>
            <p:nvPr/>
          </p:nvSpPr>
          <p:spPr bwMode="auto">
            <a:xfrm>
              <a:off x="3651507" y="568977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9" name="Rectangle 67">
              <a:extLst>
                <a:ext uri="{FF2B5EF4-FFF2-40B4-BE49-F238E27FC236}">
                  <a16:creationId xmlns:a16="http://schemas.microsoft.com/office/drawing/2014/main" id="{B888ED4E-3DFA-4623-A1CE-8673C8075DAC}"/>
                </a:ext>
              </a:extLst>
            </p:cNvPr>
            <p:cNvSpPr/>
            <p:nvPr/>
          </p:nvSpPr>
          <p:spPr bwMode="auto">
            <a:xfrm>
              <a:off x="4565907" y="5689778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20" name="Rectangle 68">
              <a:extLst>
                <a:ext uri="{FF2B5EF4-FFF2-40B4-BE49-F238E27FC236}">
                  <a16:creationId xmlns:a16="http://schemas.microsoft.com/office/drawing/2014/main" id="{C6B0E20A-F362-4031-B809-0882B90A7930}"/>
                </a:ext>
              </a:extLst>
            </p:cNvPr>
            <p:cNvSpPr/>
            <p:nvPr/>
          </p:nvSpPr>
          <p:spPr bwMode="auto">
            <a:xfrm>
              <a:off x="3924112" y="5689778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21" name="Straight Connector 69">
              <a:extLst>
                <a:ext uri="{FF2B5EF4-FFF2-40B4-BE49-F238E27FC236}">
                  <a16:creationId xmlns:a16="http://schemas.microsoft.com/office/drawing/2014/main" id="{84AFC6DC-D04A-4C3F-BE20-276EC1364B44}"/>
                </a:ext>
              </a:extLst>
            </p:cNvPr>
            <p:cNvCxnSpPr/>
            <p:nvPr/>
          </p:nvCxnSpPr>
          <p:spPr bwMode="auto">
            <a:xfrm>
              <a:off x="4058263" y="5841384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B72A6EB8-3527-42E2-92AE-CE8EC067147B}"/>
                </a:ext>
              </a:extLst>
            </p:cNvPr>
            <p:cNvSpPr/>
            <p:nvPr/>
          </p:nvSpPr>
          <p:spPr bwMode="auto">
            <a:xfrm>
              <a:off x="2215517" y="5689778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3" name="Rectangle 72">
              <a:extLst>
                <a:ext uri="{FF2B5EF4-FFF2-40B4-BE49-F238E27FC236}">
                  <a16:creationId xmlns:a16="http://schemas.microsoft.com/office/drawing/2014/main" id="{C4F0ED57-3BED-44AB-BA93-8362ECD4C097}"/>
                </a:ext>
              </a:extLst>
            </p:cNvPr>
            <p:cNvSpPr/>
            <p:nvPr/>
          </p:nvSpPr>
          <p:spPr bwMode="auto">
            <a:xfrm>
              <a:off x="1746507" y="568977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4" name="TextBox 73">
              <a:extLst>
                <a:ext uri="{FF2B5EF4-FFF2-40B4-BE49-F238E27FC236}">
                  <a16:creationId xmlns:a16="http://schemas.microsoft.com/office/drawing/2014/main" id="{31727BC4-6D9C-4212-880D-A465175C0747}"/>
                </a:ext>
              </a:extLst>
            </p:cNvPr>
            <p:cNvSpPr txBox="1"/>
            <p:nvPr/>
          </p:nvSpPr>
          <p:spPr>
            <a:xfrm>
              <a:off x="1092556" y="6107668"/>
              <a:ext cx="952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valid bit</a:t>
              </a:r>
            </a:p>
          </p:txBody>
        </p:sp>
        <p:cxnSp>
          <p:nvCxnSpPr>
            <p:cNvPr id="25" name="Straight Connector 75">
              <a:extLst>
                <a:ext uri="{FF2B5EF4-FFF2-40B4-BE49-F238E27FC236}">
                  <a16:creationId xmlns:a16="http://schemas.microsoft.com/office/drawing/2014/main" id="{018ABD29-189E-4B7A-B03C-3471C84E40DC}"/>
                </a:ext>
              </a:extLst>
            </p:cNvPr>
            <p:cNvCxnSpPr/>
            <p:nvPr/>
          </p:nvCxnSpPr>
          <p:spPr bwMode="auto">
            <a:xfrm rot="5400000" flipH="1" flipV="1">
              <a:off x="1867506" y="6138001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AutoShape 16">
              <a:extLst>
                <a:ext uri="{FF2B5EF4-FFF2-40B4-BE49-F238E27FC236}">
                  <a16:creationId xmlns:a16="http://schemas.microsoft.com/office/drawing/2014/main" id="{64EB596E-70A2-4533-BE7E-C2F60A54628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69184" y="5333467"/>
              <a:ext cx="228600" cy="1905000"/>
            </a:xfrm>
            <a:prstGeom prst="leftBrace">
              <a:avLst>
                <a:gd name="adj1" fmla="val 13697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27" name="TextBox 77">
              <a:extLst>
                <a:ext uri="{FF2B5EF4-FFF2-40B4-BE49-F238E27FC236}">
                  <a16:creationId xmlns:a16="http://schemas.microsoft.com/office/drawing/2014/main" id="{821A125C-9FB5-447C-A53C-0039CC399AFC}"/>
                </a:ext>
              </a:extLst>
            </p:cNvPr>
            <p:cNvSpPr txBox="1"/>
            <p:nvPr/>
          </p:nvSpPr>
          <p:spPr>
            <a:xfrm>
              <a:off x="3485097" y="6374902"/>
              <a:ext cx="383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 = 2</a:t>
              </a:r>
              <a:r>
                <a:rPr lang="en-US" sz="1800" baseline="30000" dirty="0">
                  <a:latin typeface="Calibri" pitchFamily="34" charset="0"/>
                </a:rPr>
                <a:t>b</a:t>
              </a:r>
              <a:r>
                <a:rPr lang="en-US" sz="1800" dirty="0">
                  <a:latin typeface="Calibri" pitchFamily="34" charset="0"/>
                </a:rPr>
                <a:t> bytes per cache block (the data)</a:t>
              </a:r>
            </a:p>
          </p:txBody>
        </p:sp>
        <p:sp>
          <p:nvSpPr>
            <p:cNvPr id="28" name="Rectangle 50">
              <a:extLst>
                <a:ext uri="{FF2B5EF4-FFF2-40B4-BE49-F238E27FC236}">
                  <a16:creationId xmlns:a16="http://schemas.microsoft.com/office/drawing/2014/main" id="{0117D8EF-E6A6-4496-AF0E-39EECE5C030C}"/>
                </a:ext>
              </a:extLst>
            </p:cNvPr>
            <p:cNvSpPr/>
            <p:nvPr/>
          </p:nvSpPr>
          <p:spPr bwMode="auto">
            <a:xfrm>
              <a:off x="6337478" y="285335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29" name="Rectangle 51">
              <a:extLst>
                <a:ext uri="{FF2B5EF4-FFF2-40B4-BE49-F238E27FC236}">
                  <a16:creationId xmlns:a16="http://schemas.microsoft.com/office/drawing/2014/main" id="{1A83474C-8954-4545-9E5F-77B577E8561F}"/>
                </a:ext>
              </a:extLst>
            </p:cNvPr>
            <p:cNvSpPr/>
            <p:nvPr/>
          </p:nvSpPr>
          <p:spPr bwMode="auto">
            <a:xfrm>
              <a:off x="7328078" y="285335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24E127F1-F250-4778-973B-2A7B1F23544C}"/>
                </a:ext>
              </a:extLst>
            </p:cNvPr>
            <p:cNvSpPr/>
            <p:nvPr/>
          </p:nvSpPr>
          <p:spPr bwMode="auto">
            <a:xfrm>
              <a:off x="8090078" y="2853352"/>
              <a:ext cx="6858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31" name="TextBox 54">
              <a:extLst>
                <a:ext uri="{FF2B5EF4-FFF2-40B4-BE49-F238E27FC236}">
                  <a16:creationId xmlns:a16="http://schemas.microsoft.com/office/drawing/2014/main" id="{C9E76B17-9954-45E5-9B1C-E8585F087AC7}"/>
                </a:ext>
              </a:extLst>
            </p:cNvPr>
            <p:cNvSpPr txBox="1"/>
            <p:nvPr/>
          </p:nvSpPr>
          <p:spPr>
            <a:xfrm>
              <a:off x="6248400" y="2513390"/>
              <a:ext cx="1810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32" name="AutoShape 16">
              <a:extLst>
                <a:ext uri="{FF2B5EF4-FFF2-40B4-BE49-F238E27FC236}">
                  <a16:creationId xmlns:a16="http://schemas.microsoft.com/office/drawing/2014/main" id="{06DE33C7-596D-4A13-AA0E-BE7E3CF26A2A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6718478" y="282221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3" name="AutoShape 16">
              <a:extLst>
                <a:ext uri="{FF2B5EF4-FFF2-40B4-BE49-F238E27FC236}">
                  <a16:creationId xmlns:a16="http://schemas.microsoft.com/office/drawing/2014/main" id="{5375600D-04AB-4ADD-B7F2-65BADE0DDCD5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7594779" y="293370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4" name="AutoShape 16">
              <a:extLst>
                <a:ext uri="{FF2B5EF4-FFF2-40B4-BE49-F238E27FC236}">
                  <a16:creationId xmlns:a16="http://schemas.microsoft.com/office/drawing/2014/main" id="{9BA1B0BF-CC9A-47EC-AB81-B21AA875280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80578" y="300990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8E43524B-B123-4885-AED8-3C9C5CF740F1}"/>
                </a:ext>
              </a:extLst>
            </p:cNvPr>
            <p:cNvSpPr txBox="1"/>
            <p:nvPr/>
          </p:nvSpPr>
          <p:spPr>
            <a:xfrm>
              <a:off x="6594772" y="3365678"/>
              <a:ext cx="48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36" name="TextBox 79">
              <a:extLst>
                <a:ext uri="{FF2B5EF4-FFF2-40B4-BE49-F238E27FC236}">
                  <a16:creationId xmlns:a16="http://schemas.microsoft.com/office/drawing/2014/main" id="{5570E50B-378F-4157-A107-D1B442F16E26}"/>
                </a:ext>
              </a:extLst>
            </p:cNvPr>
            <p:cNvSpPr txBox="1"/>
            <p:nvPr/>
          </p:nvSpPr>
          <p:spPr>
            <a:xfrm>
              <a:off x="7360273" y="3364468"/>
              <a:ext cx="705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37" name="TextBox 80">
              <a:extLst>
                <a:ext uri="{FF2B5EF4-FFF2-40B4-BE49-F238E27FC236}">
                  <a16:creationId xmlns:a16="http://schemas.microsoft.com/office/drawing/2014/main" id="{0D514FDD-C3A2-48A4-B01E-03A68578F308}"/>
                </a:ext>
              </a:extLst>
            </p:cNvPr>
            <p:cNvSpPr txBox="1"/>
            <p:nvPr/>
          </p:nvSpPr>
          <p:spPr>
            <a:xfrm>
              <a:off x="8033195" y="3364468"/>
              <a:ext cx="738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offset</a:t>
              </a:r>
            </a:p>
          </p:txBody>
        </p:sp>
        <p:cxnSp>
          <p:nvCxnSpPr>
            <p:cNvPr id="38" name="Shape 92">
              <a:extLst>
                <a:ext uri="{FF2B5EF4-FFF2-40B4-BE49-F238E27FC236}">
                  <a16:creationId xmlns:a16="http://schemas.microsoft.com/office/drawing/2014/main" id="{DB7B0955-6DE5-4201-9EBB-CB5A62D97E71}"/>
                </a:ext>
              </a:extLst>
            </p:cNvPr>
            <p:cNvCxnSpPr>
              <a:stCxn id="36" idx="2"/>
              <a:endCxn id="41" idx="3"/>
            </p:cNvCxnSpPr>
            <p:nvPr/>
          </p:nvCxnSpPr>
          <p:spPr bwMode="auto">
            <a:xfrm rot="5400000">
              <a:off x="6489930" y="3312069"/>
              <a:ext cx="524242" cy="1921702"/>
            </a:xfrm>
            <a:prstGeom prst="bentConnector2">
              <a:avLst/>
            </a:prstGeom>
            <a:noFill/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Elbow Connector 101">
              <a:extLst>
                <a:ext uri="{FF2B5EF4-FFF2-40B4-BE49-F238E27FC236}">
                  <a16:creationId xmlns:a16="http://schemas.microsoft.com/office/drawing/2014/main" id="{D1EF633A-05C2-46DC-95E2-FE595204BD63}"/>
                </a:ext>
              </a:extLst>
            </p:cNvPr>
            <p:cNvCxnSpPr>
              <a:stCxn id="37" idx="2"/>
              <a:endCxn id="18" idx="0"/>
            </p:cNvCxnSpPr>
            <p:nvPr/>
          </p:nvCxnSpPr>
          <p:spPr bwMode="auto">
            <a:xfrm rot="5400000">
              <a:off x="5255680" y="2542930"/>
              <a:ext cx="1678979" cy="4614717"/>
            </a:xfrm>
            <a:prstGeom prst="bentConnector3">
              <a:avLst>
                <a:gd name="adj1" fmla="val 63807"/>
              </a:avLst>
            </a:prstGeom>
            <a:noFill/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103">
              <a:extLst>
                <a:ext uri="{FF2B5EF4-FFF2-40B4-BE49-F238E27FC236}">
                  <a16:creationId xmlns:a16="http://schemas.microsoft.com/office/drawing/2014/main" id="{86828893-A18F-4AF3-B1FD-12D1E17F7F42}"/>
                </a:ext>
              </a:extLst>
            </p:cNvPr>
            <p:cNvSpPr txBox="1"/>
            <p:nvPr/>
          </p:nvSpPr>
          <p:spPr>
            <a:xfrm>
              <a:off x="6471298" y="5054956"/>
              <a:ext cx="2015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data begins at this offset</a:t>
              </a:r>
            </a:p>
          </p:txBody>
        </p:sp>
      </p:grpSp>
      <p:sp>
        <p:nvSpPr>
          <p:cNvPr id="61" name="TextBox 104">
            <a:extLst>
              <a:ext uri="{FF2B5EF4-FFF2-40B4-BE49-F238E27FC236}">
                <a16:creationId xmlns:a16="http://schemas.microsoft.com/office/drawing/2014/main" id="{764DFDF2-A36B-45B8-86A5-DE8C537E857F}"/>
              </a:ext>
            </a:extLst>
          </p:cNvPr>
          <p:cNvSpPr txBox="1"/>
          <p:nvPr/>
        </p:nvSpPr>
        <p:spPr>
          <a:xfrm>
            <a:off x="7314774" y="5099668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EA279BA6-7921-49E0-AD6B-DB6C12B4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17" y="4318114"/>
            <a:ext cx="4205854" cy="27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BF2F75F-9446-48E7-80F0-3E7428F8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5" y="272032"/>
            <a:ext cx="10515600" cy="658596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SRAM</a:t>
            </a:r>
            <a:r>
              <a:rPr lang="zh-CN" altLang="en-US" dirty="0"/>
              <a:t>：每个位存储在一个双稳态存储器单元；更快、更贵；</a:t>
            </a:r>
            <a:r>
              <a:rPr lang="en-US" altLang="zh-CN" dirty="0"/>
              <a:t>	</a:t>
            </a:r>
            <a:r>
              <a:rPr lang="zh-CN" altLang="en-US" dirty="0"/>
              <a:t>不刷新；光电不敏感；晶体管更多；功耗更大</a:t>
            </a:r>
          </a:p>
          <a:p>
            <a:r>
              <a:rPr lang="en-US" altLang="zh-CN" dirty="0"/>
              <a:t>DRAM</a:t>
            </a:r>
            <a:r>
              <a:rPr lang="zh-CN" altLang="en-US" dirty="0"/>
              <a:t>：每个位存储为对一个电容的充电；规模更大、密集度</a:t>
            </a:r>
            <a:r>
              <a:rPr lang="en-US" altLang="zh-CN" dirty="0"/>
              <a:t>	</a:t>
            </a:r>
            <a:r>
              <a:rPr lang="zh-CN" altLang="en-US" dirty="0"/>
              <a:t>高；对干扰敏感且不恢复（数码照相机和摄像机）</a:t>
            </a:r>
            <a:endParaRPr lang="en-US" altLang="zh-CN" dirty="0"/>
          </a:p>
          <a:p>
            <a:r>
              <a:rPr lang="zh-CN" altLang="en-US" dirty="0"/>
              <a:t>磁盘访问时间</a:t>
            </a:r>
            <a:r>
              <a:rPr lang="en-US" altLang="zh-CN" dirty="0"/>
              <a:t>=</a:t>
            </a:r>
            <a:r>
              <a:rPr lang="zh-CN" altLang="en-US" dirty="0"/>
              <a:t>寻道时间</a:t>
            </a:r>
            <a:r>
              <a:rPr lang="en-US" altLang="zh-CN" dirty="0"/>
              <a:t>+</a:t>
            </a:r>
            <a:r>
              <a:rPr lang="zh-CN" altLang="en-US" dirty="0"/>
              <a:t>旋转时间</a:t>
            </a:r>
            <a:r>
              <a:rPr lang="en-US" altLang="zh-CN" dirty="0"/>
              <a:t>+</a:t>
            </a:r>
            <a:r>
              <a:rPr lang="zh-CN" altLang="en-US" dirty="0"/>
              <a:t>传送时间</a:t>
            </a:r>
            <a:endParaRPr lang="en-US" altLang="zh-CN" dirty="0"/>
          </a:p>
          <a:p>
            <a:r>
              <a:rPr lang="zh-CN" altLang="en-US"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局部性原理</a:t>
            </a:r>
            <a:r>
              <a:rPr lang="en-US" altLang="zh-CN"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lang="zh-CN" altLang="en-US" sz="2800" b="1" spc="-5" dirty="0">
                <a:latin typeface="Calibri" panose="020F0502020204030204"/>
                <a:cs typeface="Calibri" panose="020F0502020204030204"/>
              </a:rPr>
              <a:t>倾向于引用临近于其他最近引用过的数据项的数据项，或者最近引用过的数据项本身</a:t>
            </a:r>
            <a:endParaRPr lang="zh-CN" altLang="en-US" sz="4000" dirty="0">
              <a:latin typeface="Calibri" panose="020F0502020204030204"/>
              <a:cs typeface="Calibri" panose="020F0502020204030204"/>
            </a:endParaRPr>
          </a:p>
          <a:p>
            <a:pPr marL="12700" indent="0">
              <a:lnSpc>
                <a:spcPct val="100000"/>
              </a:lnSpc>
              <a:buClr>
                <a:srgbClr val="990000"/>
              </a:buClr>
              <a:buSzPct val="58000"/>
              <a:buNone/>
              <a:tabLst>
                <a:tab pos="354965" algn="l"/>
                <a:tab pos="355600" algn="l"/>
              </a:tabLst>
            </a:pPr>
            <a:r>
              <a:rPr lang="en-US" altLang="zh-CN"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	  </a:t>
            </a:r>
            <a:r>
              <a:rPr lang="zh-CN" altLang="en-US"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时间局部性</a:t>
            </a:r>
            <a:r>
              <a:rPr lang="en-US" altLang="zh-CN"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</a:p>
          <a:p>
            <a:pPr marL="812800" lvl="1" indent="-342900">
              <a:lnSpc>
                <a:spcPct val="100000"/>
              </a:lnSpc>
              <a:buClr>
                <a:srgbClr val="990000"/>
              </a:buClr>
              <a:buSzPct val="58000"/>
              <a:buFont typeface="Wingdings" panose="05000000000000000000"/>
              <a:buChar char=""/>
              <a:tabLst>
                <a:tab pos="354965" algn="l"/>
                <a:tab pos="355600" algn="l"/>
              </a:tabLst>
            </a:pPr>
            <a:r>
              <a:rPr lang="zh-CN" altLang="en-US" sz="2000" spc="-5" dirty="0">
                <a:latin typeface="Calibri" panose="020F0502020204030204"/>
                <a:cs typeface="Calibri" panose="020F0502020204030204"/>
              </a:rPr>
              <a:t>被引用过一次的内存位置很可能在不远的将来再被多次引用</a:t>
            </a:r>
          </a:p>
          <a:p>
            <a:pPr marL="469900" lvl="1" indent="0">
              <a:lnSpc>
                <a:spcPct val="100000"/>
              </a:lnSpc>
              <a:buClr>
                <a:srgbClr val="990000"/>
              </a:buClr>
              <a:buSzPct val="58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zh-CN" altLang="en-US"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空间局部性</a:t>
            </a:r>
            <a:r>
              <a:rPr lang="en-US" altLang="zh-CN" sz="24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:</a:t>
            </a:r>
          </a:p>
          <a:p>
            <a:pPr marL="812800" lvl="1" indent="-342900">
              <a:lnSpc>
                <a:spcPct val="100000"/>
              </a:lnSpc>
              <a:buClr>
                <a:srgbClr val="990000"/>
              </a:buClr>
              <a:buSzPct val="58000"/>
              <a:buFont typeface="Wingdings" panose="05000000000000000000"/>
              <a:buChar char=""/>
              <a:tabLst>
                <a:tab pos="354965" algn="l"/>
                <a:tab pos="355600" algn="l"/>
              </a:tabLst>
            </a:pPr>
            <a:r>
              <a:rPr lang="zh-CN" altLang="en-US" sz="2000" dirty="0">
                <a:latin typeface="Calibri" panose="020F0502020204030204"/>
                <a:cs typeface="Calibri" panose="020F0502020204030204"/>
              </a:rPr>
              <a:t>如果一个内存位置被引用了一次，那么程序很可能在不远的将来引用附近的一个内存位置</a:t>
            </a:r>
            <a:endParaRPr lang="en-US" altLang="zh-CN" sz="2000" dirty="0">
              <a:latin typeface="Calibri" panose="020F0502020204030204"/>
              <a:cs typeface="Calibri" panose="020F0502020204030204"/>
            </a:endParaRPr>
          </a:p>
          <a:p>
            <a:r>
              <a:rPr lang="en-US" altLang="zh-CN" dirty="0"/>
              <a:t>Cache</a:t>
            </a:r>
            <a:r>
              <a:rPr lang="zh-CN" altLang="en-US" dirty="0"/>
              <a:t>大小</a:t>
            </a:r>
            <a:r>
              <a:rPr lang="en-US" altLang="zh-CN" dirty="0"/>
              <a:t>up</a:t>
            </a:r>
            <a:r>
              <a:rPr lang="zh-CN" altLang="en-US" dirty="0"/>
              <a:t>：</a:t>
            </a:r>
            <a:r>
              <a:rPr lang="en-US" altLang="zh-CN" dirty="0"/>
              <a:t>up</a:t>
            </a:r>
            <a:r>
              <a:rPr lang="zh-CN" altLang="en-US" dirty="0"/>
              <a:t>命中率（可能）</a:t>
            </a:r>
            <a:r>
              <a:rPr lang="en-US" altLang="zh-CN" dirty="0"/>
              <a:t>down</a:t>
            </a:r>
            <a:r>
              <a:rPr lang="zh-CN" altLang="en-US" dirty="0"/>
              <a:t>增加命中时间</a:t>
            </a:r>
            <a:endParaRPr lang="en-US" altLang="zh-CN" dirty="0"/>
          </a:p>
          <a:p>
            <a:r>
              <a:rPr lang="zh-CN" altLang="en-US" dirty="0"/>
              <a:t>块大小</a:t>
            </a:r>
            <a:r>
              <a:rPr lang="en-US" altLang="zh-CN" dirty="0"/>
              <a:t>up</a:t>
            </a:r>
            <a:r>
              <a:rPr lang="zh-CN" altLang="en-US" dirty="0"/>
              <a:t>：</a:t>
            </a:r>
            <a:r>
              <a:rPr lang="en-US" altLang="zh-CN" dirty="0"/>
              <a:t>up</a:t>
            </a:r>
            <a:r>
              <a:rPr lang="zh-CN" altLang="en-US" dirty="0"/>
              <a:t>空间局部性，</a:t>
            </a:r>
            <a:r>
              <a:rPr lang="en-US" altLang="zh-CN" dirty="0"/>
              <a:t>down</a:t>
            </a:r>
            <a:r>
              <a:rPr lang="zh-CN" altLang="en-US" dirty="0"/>
              <a:t>时间局部性比空间局部性好的</a:t>
            </a:r>
            <a:endParaRPr lang="en-US" altLang="zh-CN" dirty="0"/>
          </a:p>
          <a:p>
            <a:r>
              <a:rPr lang="zh-CN" altLang="en-US" dirty="0"/>
              <a:t>相连度</a:t>
            </a:r>
            <a:r>
              <a:rPr lang="en-US" altLang="zh-CN" dirty="0"/>
              <a:t>up</a:t>
            </a:r>
            <a:r>
              <a:rPr lang="zh-CN" altLang="en-US" dirty="0"/>
              <a:t>：</a:t>
            </a:r>
            <a:r>
              <a:rPr lang="en-US" altLang="zh-CN" dirty="0"/>
              <a:t>up</a:t>
            </a:r>
            <a:r>
              <a:rPr lang="zh-CN" altLang="en-US" dirty="0"/>
              <a:t>降低抖动可能性，</a:t>
            </a:r>
            <a:r>
              <a:rPr lang="en-US" altLang="zh-CN" dirty="0"/>
              <a:t>down</a:t>
            </a:r>
            <a:r>
              <a:rPr lang="zh-CN" altLang="en-US" dirty="0"/>
              <a:t>增加成本和不命中处罚</a:t>
            </a:r>
            <a:endParaRPr lang="en-US" altLang="zh-CN" dirty="0"/>
          </a:p>
          <a:p>
            <a:r>
              <a:rPr lang="zh-CN" altLang="en-US" dirty="0"/>
              <a:t>写策略：不能确定</a:t>
            </a:r>
            <a:endParaRPr lang="en-US" altLang="zh-CN" dirty="0"/>
          </a:p>
          <a:p>
            <a:endParaRPr lang="en-US" altLang="zh-CN" dirty="0"/>
          </a:p>
          <a:p>
            <a:pPr marL="812800" lvl="1" indent="-342900">
              <a:lnSpc>
                <a:spcPct val="100000"/>
              </a:lnSpc>
              <a:buClr>
                <a:srgbClr val="990000"/>
              </a:buClr>
              <a:buSzPct val="58000"/>
              <a:buFont typeface="Wingdings" panose="05000000000000000000"/>
              <a:buChar char=""/>
              <a:tabLst>
                <a:tab pos="354965" algn="l"/>
                <a:tab pos="355600" algn="l"/>
              </a:tabLst>
            </a:pPr>
            <a:endParaRPr lang="zh-CN" altLang="en-US" sz="2000" dirty="0">
              <a:latin typeface="Calibri" panose="020F0502020204030204"/>
              <a:cs typeface="Calibri" panose="020F0502020204030204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99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8B33E-9E90-4C05-9A07-3E40687F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80" y="36651"/>
            <a:ext cx="10515600" cy="1325563"/>
          </a:xfrm>
        </p:spPr>
        <p:txBody>
          <a:bodyPr/>
          <a:lstStyle/>
          <a:p>
            <a:r>
              <a:rPr lang="en-US" altLang="zh-CN" dirty="0"/>
              <a:t>Ch 6 </a:t>
            </a:r>
            <a:r>
              <a:rPr lang="zh-CN" altLang="en-US" dirty="0"/>
              <a:t>考点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5011E-30DC-447E-891B-07FECB8D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630"/>
            <a:ext cx="10515600" cy="555171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Cache</a:t>
            </a:r>
            <a:r>
              <a:rPr lang="zh-CN" altLang="en-US" dirty="0"/>
              <a:t>的设计原理</a:t>
            </a:r>
            <a:endParaRPr lang="en-US" altLang="zh-CN" dirty="0"/>
          </a:p>
          <a:p>
            <a:pPr lvl="1"/>
            <a:r>
              <a:rPr lang="zh-CN" altLang="en-US" dirty="0"/>
              <a:t>主要是书上知识点的记忆，要好好看书（</a:t>
            </a:r>
            <a:r>
              <a:rPr lang="en-US" altLang="zh-CN" dirty="0"/>
              <a:t>cache</a:t>
            </a:r>
            <a:r>
              <a:rPr lang="zh-CN" altLang="en-US" dirty="0"/>
              <a:t>那块）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2015.6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2017.6</a:t>
            </a:r>
          </a:p>
          <a:p>
            <a:r>
              <a:rPr lang="zh-CN" altLang="en-US" dirty="0"/>
              <a:t>局部性</a:t>
            </a:r>
            <a:endParaRPr lang="en-US" altLang="zh-CN" dirty="0"/>
          </a:p>
          <a:p>
            <a:pPr lvl="1"/>
            <a:r>
              <a:rPr lang="zh-CN" altLang="en-US" dirty="0"/>
              <a:t>多次引用的变量体现时间局部性</a:t>
            </a:r>
            <a:endParaRPr lang="en-US" altLang="zh-CN" dirty="0"/>
          </a:p>
          <a:p>
            <a:pPr lvl="1"/>
            <a:r>
              <a:rPr lang="zh-CN" altLang="en-US" dirty="0"/>
              <a:t>对于具有步长为</a:t>
            </a:r>
            <a:r>
              <a:rPr lang="en-US" altLang="zh-CN" dirty="0"/>
              <a:t>k</a:t>
            </a:r>
            <a:r>
              <a:rPr lang="zh-CN" altLang="en-US" dirty="0"/>
              <a:t>的引用模式的程序，步长越小，空间局部性越好</a:t>
            </a:r>
            <a:endParaRPr lang="en-US" altLang="zh-CN" dirty="0"/>
          </a:p>
          <a:p>
            <a:pPr lvl="1"/>
            <a:r>
              <a:rPr lang="zh-CN" altLang="en-US" dirty="0"/>
              <a:t>循环有好的时间局部性和空间局部性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章的页命中也利用了局部性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2015.7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2019.1</a:t>
            </a:r>
          </a:p>
          <a:p>
            <a:r>
              <a:rPr lang="en-US" altLang="zh-CN" dirty="0"/>
              <a:t>miss</a:t>
            </a:r>
            <a:r>
              <a:rPr lang="zh-CN" altLang="en-US" dirty="0"/>
              <a:t>判断（期中的重点）</a:t>
            </a:r>
            <a:endParaRPr lang="en-US" altLang="zh-CN" dirty="0"/>
          </a:p>
          <a:p>
            <a:pPr lvl="1"/>
            <a:r>
              <a:rPr lang="zh-CN" altLang="en-US" dirty="0"/>
              <a:t>与第九章结合考察！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2017.6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6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84A60-D71A-4418-A5E3-F8E26BB6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Ch 5 </a:t>
            </a:r>
            <a:r>
              <a:rPr lang="zh-CN" altLang="en-US" dirty="0"/>
              <a:t>优化程序性能（</a:t>
            </a:r>
            <a:r>
              <a:rPr lang="en-US" altLang="zh-CN" dirty="0"/>
              <a:t>Class 13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B74FB-4C1A-4799-A4C8-9C7498D1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803"/>
            <a:ext cx="10515600" cy="525101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编译器进行的优化</a:t>
            </a:r>
            <a:endParaRPr lang="en-US" altLang="zh-CN" dirty="0"/>
          </a:p>
          <a:p>
            <a:pPr lvl="1"/>
            <a:r>
              <a:rPr lang="zh-CN" altLang="en-US" dirty="0"/>
              <a:t>无法自动优化的情况</a:t>
            </a:r>
            <a:endParaRPr lang="en-US" altLang="zh-CN" dirty="0"/>
          </a:p>
          <a:p>
            <a:pPr lvl="2"/>
            <a:r>
              <a:rPr lang="zh-CN" altLang="en-US" dirty="0"/>
              <a:t>浮点数不满足结合律</a:t>
            </a:r>
            <a:endParaRPr lang="en-US" altLang="zh-CN" dirty="0"/>
          </a:p>
          <a:p>
            <a:pPr lvl="2"/>
            <a:r>
              <a:rPr lang="zh-CN" altLang="en-US" dirty="0"/>
              <a:t>无法判断地址重复引用</a:t>
            </a:r>
            <a:endParaRPr lang="en-US" altLang="zh-CN" dirty="0"/>
          </a:p>
          <a:p>
            <a:pPr lvl="2"/>
            <a:r>
              <a:rPr lang="zh-CN" altLang="en-US" dirty="0"/>
              <a:t>无法判断循环体中函数是否有副作用</a:t>
            </a:r>
            <a:endParaRPr lang="en-US" altLang="zh-CN" dirty="0"/>
          </a:p>
          <a:p>
            <a:r>
              <a:rPr lang="zh-CN" altLang="en-US" dirty="0"/>
              <a:t>程序性能表示：</a:t>
            </a:r>
            <a:r>
              <a:rPr lang="en-US" altLang="zh-CN" dirty="0"/>
              <a:t>CPE</a:t>
            </a:r>
          </a:p>
          <a:p>
            <a:r>
              <a:rPr lang="zh-CN" altLang="en-US" dirty="0"/>
              <a:t>程序员优化</a:t>
            </a:r>
            <a:endParaRPr lang="en-US" altLang="zh-CN" dirty="0"/>
          </a:p>
          <a:p>
            <a:pPr lvl="1"/>
            <a:r>
              <a:rPr lang="zh-CN" altLang="en-US" dirty="0"/>
              <a:t>减少循环中的函数重复引用、减少不必要的过程调用（如边界检查）、减少内存引用</a:t>
            </a:r>
            <a:endParaRPr lang="en-US" altLang="zh-CN" dirty="0"/>
          </a:p>
          <a:p>
            <a:r>
              <a:rPr lang="zh-CN" altLang="en-US" dirty="0"/>
              <a:t>关键路径及并行优化（</a:t>
            </a:r>
            <a:r>
              <a:rPr lang="en-US" altLang="zh-CN" dirty="0" err="1"/>
              <a:t>archlab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优化的限制</a:t>
            </a:r>
            <a:endParaRPr lang="en-US" altLang="zh-CN" dirty="0"/>
          </a:p>
          <a:p>
            <a:pPr lvl="2"/>
            <a:r>
              <a:rPr lang="zh-CN" altLang="en-US" dirty="0"/>
              <a:t>寄存器溢出</a:t>
            </a:r>
            <a:endParaRPr lang="en-US" altLang="zh-CN" dirty="0"/>
          </a:p>
          <a:p>
            <a:pPr lvl="2"/>
            <a:r>
              <a:rPr lang="zh-CN" altLang="en-US" dirty="0"/>
              <a:t>分支预测错误处罚</a:t>
            </a:r>
            <a:endParaRPr lang="en-US" altLang="zh-CN" dirty="0"/>
          </a:p>
          <a:p>
            <a:pPr lvl="2"/>
            <a:r>
              <a:rPr lang="zh-CN" altLang="en-US" dirty="0"/>
              <a:t>内存性能限制</a:t>
            </a:r>
            <a:endParaRPr lang="en-US" altLang="zh-CN" dirty="0"/>
          </a:p>
          <a:p>
            <a:r>
              <a:rPr lang="zh-CN" altLang="en-US" dirty="0"/>
              <a:t>学习目标：程序员和编译器合作使得程序性能最大化。</a:t>
            </a:r>
          </a:p>
        </p:txBody>
      </p:sp>
    </p:spTree>
    <p:extLst>
      <p:ext uri="{BB962C8B-B14F-4D97-AF65-F5344CB8AC3E}">
        <p14:creationId xmlns:p14="http://schemas.microsoft.com/office/powerpoint/2010/main" val="19470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91A21-B4E7-421F-85AC-C6BC7EF7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 5 </a:t>
            </a:r>
            <a:r>
              <a:rPr lang="zh-CN" altLang="en-US" dirty="0"/>
              <a:t>考点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35ED5-140D-47E6-8370-3AE90EEA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程序员的安全优化策略（三条）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2015.5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2017.5</a:t>
            </a:r>
          </a:p>
          <a:p>
            <a:r>
              <a:rPr lang="zh-CN" altLang="en-US" dirty="0"/>
              <a:t>编译器自己进行的优化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224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0FFCA-C4F9-4B23-A45A-E886BF3B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29583" cy="1152957"/>
          </a:xfrm>
        </p:spPr>
        <p:txBody>
          <a:bodyPr/>
          <a:lstStyle/>
          <a:p>
            <a:r>
              <a:rPr lang="zh-CN" altLang="en-US" dirty="0"/>
              <a:t>知识结构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A2A67-77A1-46E1-9B80-C414FCC2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51" y="1935332"/>
            <a:ext cx="4115540" cy="4685514"/>
          </a:xfrm>
        </p:spPr>
        <p:txBody>
          <a:bodyPr>
            <a:normAutofit/>
          </a:bodyPr>
          <a:lstStyle/>
          <a:p>
            <a:r>
              <a:rPr lang="zh-CN" altLang="en-US" dirty="0"/>
              <a:t>信息的机器级表示</a:t>
            </a:r>
            <a:endParaRPr lang="en-US" altLang="zh-CN" dirty="0"/>
          </a:p>
          <a:p>
            <a:pPr lvl="1"/>
            <a:r>
              <a:rPr lang="zh-CN" altLang="en-US" dirty="0"/>
              <a:t>数据的机器级表示</a:t>
            </a:r>
            <a:endParaRPr lang="en-US" altLang="zh-CN" dirty="0"/>
          </a:p>
          <a:p>
            <a:pPr lvl="1"/>
            <a:r>
              <a:rPr lang="zh-CN" altLang="en-US" dirty="0"/>
              <a:t>程序的机器级表示</a:t>
            </a:r>
            <a:endParaRPr lang="en-US" altLang="zh-CN" dirty="0"/>
          </a:p>
          <a:p>
            <a:r>
              <a:rPr lang="zh-CN" altLang="en-US" dirty="0"/>
              <a:t>计算机子系统简介</a:t>
            </a:r>
            <a:endParaRPr lang="en-US" altLang="zh-CN" dirty="0"/>
          </a:p>
          <a:p>
            <a:pPr lvl="1"/>
            <a:r>
              <a:rPr lang="zh-CN" altLang="en-US" dirty="0"/>
              <a:t>处理器系统</a:t>
            </a:r>
            <a:endParaRPr lang="en-US" altLang="zh-CN" dirty="0"/>
          </a:p>
          <a:p>
            <a:pPr lvl="1"/>
            <a:r>
              <a:rPr lang="zh-CN" altLang="en-US" dirty="0"/>
              <a:t>存储器系统</a:t>
            </a:r>
            <a:endParaRPr lang="en-US" altLang="zh-CN" dirty="0"/>
          </a:p>
          <a:p>
            <a:r>
              <a:rPr lang="zh-CN" altLang="en-US" dirty="0"/>
              <a:t>实操：优化算法</a:t>
            </a:r>
            <a:endParaRPr lang="en-US" altLang="zh-CN" dirty="0"/>
          </a:p>
          <a:p>
            <a:r>
              <a:rPr lang="zh-CN" altLang="en-US" dirty="0"/>
              <a:t>链接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F8EAC32-3EC9-48B4-8E6C-F5D3D4FAD177}"/>
              </a:ext>
            </a:extLst>
          </p:cNvPr>
          <p:cNvSpPr txBox="1">
            <a:spLocks/>
          </p:cNvSpPr>
          <p:nvPr/>
        </p:nvSpPr>
        <p:spPr>
          <a:xfrm>
            <a:off x="6670830" y="1935332"/>
            <a:ext cx="50954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四个重要部件</a:t>
            </a:r>
            <a:endParaRPr lang="en-US" altLang="zh-CN" sz="3600" dirty="0"/>
          </a:p>
          <a:p>
            <a:pPr lvl="1"/>
            <a:r>
              <a:rPr lang="zh-CN" altLang="en-US" sz="3200" dirty="0"/>
              <a:t>编译器</a:t>
            </a:r>
            <a:endParaRPr lang="en-US" altLang="zh-CN" sz="3200" dirty="0"/>
          </a:p>
          <a:p>
            <a:pPr lvl="1"/>
            <a:r>
              <a:rPr lang="zh-CN" altLang="en-US" sz="3200" dirty="0"/>
              <a:t>处理器</a:t>
            </a:r>
            <a:endParaRPr lang="en-US" altLang="zh-CN" sz="3200" dirty="0"/>
          </a:p>
          <a:p>
            <a:pPr lvl="1"/>
            <a:r>
              <a:rPr lang="zh-CN" altLang="en-US" sz="3200" dirty="0"/>
              <a:t>存储器</a:t>
            </a:r>
            <a:endParaRPr lang="en-US" altLang="zh-CN" sz="3200" dirty="0"/>
          </a:p>
          <a:p>
            <a:pPr lvl="1"/>
            <a:r>
              <a:rPr lang="zh-CN" altLang="en-US" sz="3200" dirty="0"/>
              <a:t>链接器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6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AAFE-9B69-443E-83EB-0A9C86EA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Ch 7 </a:t>
            </a:r>
            <a:r>
              <a:rPr lang="zh-CN" altLang="en-US" dirty="0"/>
              <a:t>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DA581-4A4B-42FB-B0E7-BCECCBCB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zh-CN" altLang="en-US" dirty="0"/>
              <a:t>基础知识和静态链接（</a:t>
            </a:r>
            <a:r>
              <a:rPr lang="en-US" altLang="zh-CN" dirty="0"/>
              <a:t>Class 14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编译器驱动程序</a:t>
            </a:r>
            <a:endParaRPr lang="en-US" altLang="zh-CN" dirty="0"/>
          </a:p>
          <a:p>
            <a:pPr lvl="1"/>
            <a:r>
              <a:rPr lang="zh-CN" altLang="en-US" dirty="0"/>
              <a:t>可重定位目标文件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静态链接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加载可执行目标文件</a:t>
            </a:r>
            <a:endParaRPr lang="en-US" altLang="zh-CN" dirty="0"/>
          </a:p>
          <a:p>
            <a:r>
              <a:rPr lang="zh-CN" altLang="en-US" dirty="0"/>
              <a:t>共享库和动态链接（</a:t>
            </a:r>
            <a:r>
              <a:rPr lang="en-US" altLang="zh-CN" dirty="0"/>
              <a:t>Class 15</a:t>
            </a:r>
            <a:r>
              <a:rPr lang="zh-CN" altLang="en-US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共享库</a:t>
            </a:r>
            <a:endParaRPr lang="en-US" altLang="zh-CN" dirty="0"/>
          </a:p>
          <a:p>
            <a:pPr lvl="1"/>
            <a:r>
              <a:rPr lang="zh-CN" altLang="en-US" dirty="0"/>
              <a:t>位置无关代码</a:t>
            </a:r>
            <a:endParaRPr lang="en-US" altLang="zh-CN" dirty="0"/>
          </a:p>
          <a:p>
            <a:pPr lvl="1"/>
            <a:r>
              <a:rPr lang="zh-CN" altLang="en-US" dirty="0"/>
              <a:t>库打桩</a:t>
            </a:r>
          </a:p>
        </p:txBody>
      </p:sp>
    </p:spTree>
    <p:extLst>
      <p:ext uri="{BB962C8B-B14F-4D97-AF65-F5344CB8AC3E}">
        <p14:creationId xmlns:p14="http://schemas.microsoft.com/office/powerpoint/2010/main" val="71455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E28A4-AE11-4C76-85B3-E8F7CBA5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Linking: Basic Concepts &amp; Static Linking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F9C58FD-43CA-4ED6-8756-BD34575E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074199"/>
            <a:ext cx="10515600" cy="530831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编译器驱动程序</a:t>
            </a:r>
            <a:endParaRPr lang="en-US" altLang="zh-CN" dirty="0"/>
          </a:p>
          <a:p>
            <a:pPr lvl="1"/>
            <a:r>
              <a:rPr lang="en-US" altLang="zh-CN" sz="2000" dirty="0" err="1"/>
              <a:t>main.c</a:t>
            </a:r>
            <a:r>
              <a:rPr lang="en-US" altLang="zh-CN" sz="2000" dirty="0"/>
              <a:t>-&gt;c</a:t>
            </a:r>
            <a:r>
              <a:rPr lang="zh-CN" altLang="en-US" sz="2000" dirty="0"/>
              <a:t>预处理器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cpp</a:t>
            </a:r>
            <a:r>
              <a:rPr lang="en-US" altLang="zh-CN" sz="2000" dirty="0"/>
              <a:t>)-&gt;</a:t>
            </a:r>
            <a:r>
              <a:rPr lang="en-US" altLang="zh-CN" sz="2000" dirty="0" err="1"/>
              <a:t>main.i</a:t>
            </a:r>
            <a:r>
              <a:rPr lang="en-US" altLang="zh-CN" sz="2000" dirty="0"/>
              <a:t>-&gt;</a:t>
            </a:r>
            <a:r>
              <a:rPr lang="zh-CN" altLang="en-US" sz="2000" dirty="0"/>
              <a:t>编译器</a:t>
            </a:r>
            <a:r>
              <a:rPr lang="en-US" altLang="zh-CN" sz="2000" dirty="0"/>
              <a:t>(cc1)-&gt;</a:t>
            </a:r>
            <a:r>
              <a:rPr lang="en-US" altLang="zh-CN" sz="2000" dirty="0" err="1"/>
              <a:t>main.s</a:t>
            </a:r>
            <a:r>
              <a:rPr lang="en-US" altLang="zh-CN" sz="2000" dirty="0"/>
              <a:t>-&gt;</a:t>
            </a:r>
            <a:r>
              <a:rPr lang="zh-CN" altLang="en-US" sz="2000" dirty="0"/>
              <a:t>汇编器</a:t>
            </a:r>
            <a:r>
              <a:rPr lang="en-US" altLang="zh-CN" sz="2000" dirty="0"/>
              <a:t>(as)-&gt;</a:t>
            </a:r>
            <a:r>
              <a:rPr lang="en-US" altLang="zh-CN" sz="2000" dirty="0" err="1"/>
              <a:t>main.o</a:t>
            </a:r>
            <a:r>
              <a:rPr lang="en-US" altLang="zh-CN" sz="2000" dirty="0"/>
              <a:t>(</a:t>
            </a:r>
            <a:r>
              <a:rPr lang="zh-CN" altLang="en-US" sz="2000" dirty="0"/>
              <a:t>可重定位目标文件</a:t>
            </a:r>
            <a:r>
              <a:rPr lang="en-US" altLang="zh-CN" sz="2000" dirty="0"/>
              <a:t>)-&gt;</a:t>
            </a:r>
            <a:r>
              <a:rPr lang="zh-CN" altLang="en-US" sz="2000" dirty="0"/>
              <a:t>链接器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ld</a:t>
            </a:r>
            <a:r>
              <a:rPr lang="en-US" altLang="zh-CN" sz="2000" dirty="0"/>
              <a:t>)-&gt;prog(</a:t>
            </a:r>
            <a:r>
              <a:rPr lang="zh-CN" altLang="en-US" sz="2000" dirty="0"/>
              <a:t>可执行目标文件</a:t>
            </a:r>
            <a:r>
              <a:rPr lang="en-US" altLang="zh-CN" sz="2000" dirty="0"/>
              <a:t>)</a:t>
            </a:r>
          </a:p>
          <a:p>
            <a:r>
              <a:rPr lang="zh-CN" altLang="en-US" dirty="0"/>
              <a:t>可重定位目标文件</a:t>
            </a:r>
            <a:r>
              <a:rPr lang="en-US" altLang="zh-CN" dirty="0"/>
              <a:t>&gt;&gt;</a:t>
            </a:r>
          </a:p>
          <a:p>
            <a:r>
              <a:rPr lang="zh-CN" altLang="en-US" dirty="0"/>
              <a:t>静态链接</a:t>
            </a:r>
            <a:endParaRPr lang="en-US" altLang="zh-CN" dirty="0"/>
          </a:p>
          <a:p>
            <a:pPr lvl="1"/>
            <a:r>
              <a:rPr lang="zh-CN" altLang="en-US" dirty="0"/>
              <a:t>符号解析</a:t>
            </a:r>
            <a:endParaRPr lang="en-US" altLang="zh-CN" dirty="0"/>
          </a:p>
          <a:p>
            <a:pPr lvl="2"/>
            <a:r>
              <a:rPr lang="zh-CN" altLang="en-US" dirty="0"/>
              <a:t>符号和符号表</a:t>
            </a:r>
            <a:r>
              <a:rPr lang="en-US" altLang="zh-CN" dirty="0"/>
              <a:t>&gt;</a:t>
            </a:r>
          </a:p>
          <a:p>
            <a:pPr lvl="2"/>
            <a:r>
              <a:rPr lang="zh-CN" altLang="en-US" dirty="0"/>
              <a:t>解析多重定义的全局符号（三个规则）</a:t>
            </a:r>
            <a:endParaRPr lang="en-US" altLang="zh-CN" dirty="0"/>
          </a:p>
          <a:p>
            <a:pPr lvl="1"/>
            <a:r>
              <a:rPr lang="zh-CN" altLang="en-US" dirty="0"/>
              <a:t>与静态库链接</a:t>
            </a:r>
            <a:r>
              <a:rPr lang="en-US" altLang="zh-CN" dirty="0"/>
              <a:t>&gt;</a:t>
            </a:r>
          </a:p>
          <a:p>
            <a:pPr lvl="2"/>
            <a:r>
              <a:rPr lang="zh-CN" altLang="en-US" dirty="0"/>
              <a:t>静态库</a:t>
            </a:r>
            <a:endParaRPr lang="en-US" altLang="zh-CN" dirty="0"/>
          </a:p>
          <a:p>
            <a:pPr lvl="2"/>
            <a:r>
              <a:rPr lang="zh-CN" altLang="en-US" dirty="0"/>
              <a:t>链接顺序</a:t>
            </a:r>
            <a:endParaRPr lang="en-US" altLang="zh-CN" dirty="0"/>
          </a:p>
          <a:p>
            <a:pPr lvl="1"/>
            <a:r>
              <a:rPr lang="zh-CN" altLang="en-US" dirty="0"/>
              <a:t>重定位</a:t>
            </a:r>
            <a:endParaRPr lang="en-US" altLang="zh-CN" dirty="0"/>
          </a:p>
          <a:p>
            <a:pPr lvl="2"/>
            <a:r>
              <a:rPr lang="zh-CN" altLang="en-US" dirty="0"/>
              <a:t>重定位条目</a:t>
            </a:r>
            <a:r>
              <a:rPr lang="en-US" altLang="zh-CN" dirty="0"/>
              <a:t>&gt;</a:t>
            </a:r>
          </a:p>
          <a:p>
            <a:pPr lvl="2"/>
            <a:r>
              <a:rPr lang="zh-CN" altLang="en-US" dirty="0"/>
              <a:t>重定位符号引用</a:t>
            </a:r>
            <a:endParaRPr lang="en-US" altLang="zh-CN" dirty="0"/>
          </a:p>
          <a:p>
            <a:r>
              <a:rPr lang="zh-CN" altLang="en-US" dirty="0"/>
              <a:t>加载可执行目标文件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38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6CFDB8-F753-4499-9374-38E74681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4" y="395287"/>
            <a:ext cx="4457700" cy="6067425"/>
          </a:xfrm>
          <a:prstGeom prst="rect">
            <a:avLst/>
          </a:prstGeom>
        </p:spPr>
      </p:pic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9C82416F-EE0E-4C3B-8A3B-FD0BF1719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26094"/>
              </p:ext>
            </p:extLst>
          </p:nvPr>
        </p:nvGraphicFramePr>
        <p:xfrm>
          <a:off x="4465467" y="1274038"/>
          <a:ext cx="772653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083">
                  <a:extLst>
                    <a:ext uri="{9D8B030D-6E8A-4147-A177-3AD203B41FA5}">
                      <a16:colId xmlns:a16="http://schemas.microsoft.com/office/drawing/2014/main" val="2836537483"/>
                    </a:ext>
                  </a:extLst>
                </a:gridCol>
                <a:gridCol w="6204450">
                  <a:extLst>
                    <a:ext uri="{9D8B030D-6E8A-4147-A177-3AD203B41FA5}">
                      <a16:colId xmlns:a16="http://schemas.microsoft.com/office/drawing/2014/main" val="3501289894"/>
                    </a:ext>
                  </a:extLst>
                </a:gridCol>
              </a:tblGrid>
              <a:tr h="307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组成部分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27821"/>
                  </a:ext>
                </a:extLst>
              </a:tr>
              <a:tr h="30701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ELF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header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描述生成该目标文件的系统的字大小和字节顺序、目标文件类型、机器类型等信息。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99992"/>
                  </a:ext>
                </a:extLst>
              </a:tr>
              <a:tr h="30701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.text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已编译程序的机器代码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63696"/>
                  </a:ext>
                </a:extLst>
              </a:tr>
              <a:tr h="30701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rodata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只读数据（如跳转表、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常量字符串）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99044"/>
                  </a:ext>
                </a:extLst>
              </a:tr>
              <a:tr h="30701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.data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已初始化的且初始值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的全局变量和静态变量。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38713"/>
                  </a:ext>
                </a:extLst>
              </a:tr>
              <a:tr h="30701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bss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未初始化的或初始值为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的全局变量和静态变量。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3168"/>
                  </a:ext>
                </a:extLst>
              </a:tr>
              <a:tr h="30701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symtab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一个符号表，存放着在目标文件中定义和引用的函数和全局变量的信息。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91186"/>
                  </a:ext>
                </a:extLst>
              </a:tr>
              <a:tr h="30701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rel.text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机器代码节中的重定位信息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83427"/>
                  </a:ext>
                </a:extLst>
              </a:tr>
              <a:tr h="30701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rel.data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被模块引用或定义的所有全局变量的重定位信息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67021"/>
                  </a:ext>
                </a:extLst>
              </a:tr>
              <a:tr h="41865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.debug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一个调试符号表，其条目是程序中定义的局部变量和类型定义，程序中定义和引用的全局变量，以及原始的 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源文件。（只有带 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 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编译时才会产生）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680122"/>
                  </a:ext>
                </a:extLst>
              </a:tr>
              <a:tr h="30701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.line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</a:t>
                      </a:r>
                      <a:r>
                        <a:rPr lang="zh-CN" altLang="en-US" sz="1200" dirty="0"/>
                        <a:t>程序中行号和</a:t>
                      </a:r>
                      <a:r>
                        <a:rPr lang="en-US" altLang="zh-CN" sz="1200" dirty="0"/>
                        <a:t>.text</a:t>
                      </a:r>
                      <a:r>
                        <a:rPr lang="zh-CN" altLang="en-US" sz="1200" dirty="0"/>
                        <a:t>节中机器指令之间的映射关系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（只有带 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 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编译时才会产生）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6931"/>
                  </a:ext>
                </a:extLst>
              </a:tr>
              <a:tr h="30701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strtab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一个字符串表，其内容包括所有符号的名称。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73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4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E28A4-AE11-4C76-85B3-E8F7CBA5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Linking: Basic Concepts &amp; Static Linking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362C9-C0EE-4035-A8F1-52170513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074199"/>
            <a:ext cx="10515600" cy="530831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编译器驱动程序</a:t>
            </a:r>
            <a:endParaRPr lang="en-US" altLang="zh-CN" dirty="0"/>
          </a:p>
          <a:p>
            <a:pPr lvl="1"/>
            <a:r>
              <a:rPr lang="en-US" altLang="zh-CN" sz="2000" dirty="0" err="1"/>
              <a:t>main.c</a:t>
            </a:r>
            <a:r>
              <a:rPr lang="en-US" altLang="zh-CN" sz="2000" dirty="0"/>
              <a:t>-&gt;c</a:t>
            </a:r>
            <a:r>
              <a:rPr lang="zh-CN" altLang="en-US" sz="2000" dirty="0"/>
              <a:t>预处理器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cpp</a:t>
            </a:r>
            <a:r>
              <a:rPr lang="en-US" altLang="zh-CN" sz="2000" dirty="0"/>
              <a:t>)-&gt;</a:t>
            </a:r>
            <a:r>
              <a:rPr lang="en-US" altLang="zh-CN" sz="2000" dirty="0" err="1"/>
              <a:t>main.i</a:t>
            </a:r>
            <a:r>
              <a:rPr lang="en-US" altLang="zh-CN" sz="2000" dirty="0"/>
              <a:t>-&gt;</a:t>
            </a:r>
            <a:r>
              <a:rPr lang="zh-CN" altLang="en-US" sz="2000" dirty="0"/>
              <a:t>编译器</a:t>
            </a:r>
            <a:r>
              <a:rPr lang="en-US" altLang="zh-CN" sz="2000" dirty="0"/>
              <a:t>(cc1)-&gt;</a:t>
            </a:r>
            <a:r>
              <a:rPr lang="en-US" altLang="zh-CN" sz="2000" dirty="0" err="1"/>
              <a:t>main.s</a:t>
            </a:r>
            <a:r>
              <a:rPr lang="en-US" altLang="zh-CN" sz="2000" dirty="0"/>
              <a:t>-&gt;</a:t>
            </a:r>
            <a:r>
              <a:rPr lang="zh-CN" altLang="en-US" sz="2000" dirty="0"/>
              <a:t>汇编器</a:t>
            </a:r>
            <a:r>
              <a:rPr lang="en-US" altLang="zh-CN" sz="2000" dirty="0"/>
              <a:t>(as)-&gt;</a:t>
            </a:r>
            <a:r>
              <a:rPr lang="en-US" altLang="zh-CN" sz="2000" dirty="0" err="1"/>
              <a:t>main.o</a:t>
            </a:r>
            <a:r>
              <a:rPr lang="en-US" altLang="zh-CN" sz="2000" dirty="0"/>
              <a:t>(</a:t>
            </a:r>
            <a:r>
              <a:rPr lang="zh-CN" altLang="en-US" sz="2000" dirty="0"/>
              <a:t>可重定位目标文件</a:t>
            </a:r>
            <a:r>
              <a:rPr lang="en-US" altLang="zh-CN" sz="2000" dirty="0"/>
              <a:t>)-&gt;</a:t>
            </a:r>
            <a:r>
              <a:rPr lang="zh-CN" altLang="en-US" sz="2000" dirty="0"/>
              <a:t>链接器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ld</a:t>
            </a:r>
            <a:r>
              <a:rPr lang="en-US" altLang="zh-CN" sz="2000" dirty="0"/>
              <a:t>)-&gt;prog(</a:t>
            </a:r>
            <a:r>
              <a:rPr lang="zh-CN" altLang="en-US" sz="2000" dirty="0"/>
              <a:t>可执行目标文件</a:t>
            </a:r>
            <a:r>
              <a:rPr lang="en-US" altLang="zh-CN" sz="2000" dirty="0"/>
              <a:t>)</a:t>
            </a:r>
          </a:p>
          <a:p>
            <a:r>
              <a:rPr lang="zh-CN" altLang="en-US" dirty="0"/>
              <a:t>可重定位目标文件</a:t>
            </a:r>
            <a:r>
              <a:rPr lang="en-US" altLang="zh-CN" dirty="0"/>
              <a:t>&gt;&gt;</a:t>
            </a:r>
          </a:p>
          <a:p>
            <a:r>
              <a:rPr lang="zh-CN" altLang="en-US" dirty="0"/>
              <a:t>静态链接</a:t>
            </a:r>
            <a:endParaRPr lang="en-US" altLang="zh-CN" dirty="0"/>
          </a:p>
          <a:p>
            <a:pPr lvl="1"/>
            <a:r>
              <a:rPr lang="zh-CN" altLang="en-US" dirty="0"/>
              <a:t>符号解析</a:t>
            </a:r>
            <a:endParaRPr lang="en-US" altLang="zh-CN" dirty="0"/>
          </a:p>
          <a:p>
            <a:pPr lvl="2"/>
            <a:r>
              <a:rPr lang="zh-CN" altLang="en-US" dirty="0"/>
              <a:t>符号和符号表</a:t>
            </a:r>
            <a:r>
              <a:rPr lang="en-US" altLang="zh-CN" dirty="0"/>
              <a:t>&gt;</a:t>
            </a:r>
          </a:p>
          <a:p>
            <a:pPr lvl="2"/>
            <a:r>
              <a:rPr lang="zh-CN" altLang="en-US" dirty="0"/>
              <a:t>解析多重定义的全局符号（三个规则）</a:t>
            </a:r>
            <a:endParaRPr lang="en-US" altLang="zh-CN" dirty="0"/>
          </a:p>
          <a:p>
            <a:pPr lvl="1"/>
            <a:r>
              <a:rPr lang="zh-CN" altLang="en-US" dirty="0"/>
              <a:t>与静态库链接</a:t>
            </a:r>
            <a:r>
              <a:rPr lang="en-US" altLang="zh-CN" dirty="0"/>
              <a:t>&gt;</a:t>
            </a:r>
          </a:p>
          <a:p>
            <a:pPr lvl="2"/>
            <a:r>
              <a:rPr lang="zh-CN" altLang="en-US" dirty="0"/>
              <a:t>静态库</a:t>
            </a:r>
            <a:endParaRPr lang="en-US" altLang="zh-CN" dirty="0"/>
          </a:p>
          <a:p>
            <a:pPr lvl="2"/>
            <a:r>
              <a:rPr lang="zh-CN" altLang="en-US" dirty="0"/>
              <a:t>链接顺序</a:t>
            </a:r>
            <a:endParaRPr lang="en-US" altLang="zh-CN" dirty="0"/>
          </a:p>
          <a:p>
            <a:pPr lvl="1"/>
            <a:r>
              <a:rPr lang="zh-CN" altLang="en-US" dirty="0"/>
              <a:t>重定位</a:t>
            </a:r>
            <a:endParaRPr lang="en-US" altLang="zh-CN" dirty="0"/>
          </a:p>
          <a:p>
            <a:pPr lvl="2"/>
            <a:r>
              <a:rPr lang="zh-CN" altLang="en-US" dirty="0"/>
              <a:t>重定位条目</a:t>
            </a:r>
            <a:r>
              <a:rPr lang="en-US" altLang="zh-CN" dirty="0"/>
              <a:t>&gt;</a:t>
            </a:r>
          </a:p>
          <a:p>
            <a:pPr lvl="2"/>
            <a:r>
              <a:rPr lang="zh-CN" altLang="en-US" dirty="0"/>
              <a:t>重定位符号引用</a:t>
            </a:r>
            <a:endParaRPr lang="en-US" altLang="zh-CN" dirty="0"/>
          </a:p>
          <a:p>
            <a:r>
              <a:rPr lang="zh-CN" altLang="en-US" dirty="0"/>
              <a:t>加载可执行目标文件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838735-43C9-4D1E-969D-87EF02718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6" r="6624" b="24690"/>
          <a:stretch/>
        </p:blipFill>
        <p:spPr>
          <a:xfrm>
            <a:off x="4234646" y="2948029"/>
            <a:ext cx="7415814" cy="2592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FE8204-24CE-4439-9057-C7A8FB14A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16" y="2948029"/>
            <a:ext cx="5814873" cy="29655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168DA2-8703-4AA7-8535-4D509D27B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58" y="2526324"/>
            <a:ext cx="10167998" cy="232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01A2D-303C-4D21-B052-0BC9C678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8" y="461639"/>
            <a:ext cx="10515600" cy="5662058"/>
          </a:xfrm>
        </p:spPr>
        <p:txBody>
          <a:bodyPr>
            <a:normAutofit/>
          </a:bodyPr>
          <a:lstStyle/>
          <a:p>
            <a:r>
              <a:rPr lang="zh-CN" altLang="en-US" dirty="0"/>
              <a:t>符号解析目的：</a:t>
            </a:r>
            <a:r>
              <a:rPr lang="zh-CN" altLang="en-US" sz="2800" kern="0" dirty="0">
                <a:latin typeface="+mn-ea"/>
              </a:rPr>
              <a:t>链接器将每个引用与符号表中确定的符号关联。</a:t>
            </a:r>
            <a:endParaRPr lang="en-US" altLang="zh-CN" sz="2800" kern="0" dirty="0">
              <a:latin typeface="+mn-ea"/>
            </a:endParaRPr>
          </a:p>
          <a:p>
            <a:r>
              <a:rPr lang="zh-CN" altLang="en-US" dirty="0"/>
              <a:t>符号表中</a:t>
            </a:r>
            <a:r>
              <a:rPr lang="en-US" altLang="zh-CN" dirty="0"/>
              <a:t>section</a:t>
            </a:r>
            <a:r>
              <a:rPr lang="zh-CN" altLang="en-US" dirty="0"/>
              <a:t>字段包含三个特殊的伪节：</a:t>
            </a:r>
            <a:r>
              <a:rPr lang="en-US" altLang="zh-CN" dirty="0"/>
              <a:t>ABS,COMMON,UNDEF</a:t>
            </a:r>
          </a:p>
          <a:p>
            <a:r>
              <a:rPr lang="en-US" altLang="zh-CN" dirty="0"/>
              <a:t>COMMON:</a:t>
            </a:r>
            <a:r>
              <a:rPr lang="zh-CN" altLang="en-US" dirty="0"/>
              <a:t>未初始化的全局变量</a:t>
            </a:r>
            <a:endParaRPr lang="en-US" altLang="zh-CN" dirty="0"/>
          </a:p>
          <a:p>
            <a:r>
              <a:rPr lang="en-US" altLang="zh-CN" dirty="0"/>
              <a:t>UNDEF</a:t>
            </a:r>
            <a:r>
              <a:rPr lang="zh-CN" altLang="en-US" dirty="0"/>
              <a:t>：引用或声明而未定义的符号</a:t>
            </a:r>
            <a:endParaRPr lang="en-US" altLang="zh-CN" dirty="0"/>
          </a:p>
          <a:p>
            <a:r>
              <a:rPr lang="zh-CN" altLang="en-US" dirty="0"/>
              <a:t>三个规则：</a:t>
            </a:r>
            <a:r>
              <a:rPr lang="en-US" altLang="zh-CN" dirty="0"/>
              <a:t>1.</a:t>
            </a:r>
            <a:r>
              <a:rPr lang="zh-CN" altLang="en-US" dirty="0"/>
              <a:t>不允许有多个同名强符号</a:t>
            </a:r>
            <a:r>
              <a:rPr lang="en-US" altLang="zh-CN" dirty="0"/>
              <a:t>2.</a:t>
            </a:r>
            <a:r>
              <a:rPr lang="zh-CN" altLang="en-US" dirty="0"/>
              <a:t>强符号和弱符号选择强符号</a:t>
            </a:r>
            <a:r>
              <a:rPr lang="en-US" altLang="zh-CN" dirty="0"/>
              <a:t>3.</a:t>
            </a:r>
            <a:r>
              <a:rPr lang="zh-CN" altLang="en-US" dirty="0"/>
              <a:t>多个弱符号同名则随机选择</a:t>
            </a:r>
            <a:endParaRPr lang="en-US" altLang="zh-CN" dirty="0"/>
          </a:p>
          <a:p>
            <a:r>
              <a:rPr lang="zh-CN" altLang="en-US" dirty="0"/>
              <a:t>重定位条目</a:t>
            </a:r>
          </a:p>
          <a:p>
            <a:pPr lvl="1"/>
            <a:r>
              <a:rPr lang="zh-CN" altLang="en-US" dirty="0"/>
              <a:t>遇到对最终位置未知的目标引用，汇编器会生成一个重定位条目。</a:t>
            </a:r>
          </a:p>
          <a:p>
            <a:pPr lvl="1"/>
            <a:r>
              <a:rPr lang="zh-CN" altLang="en-US" dirty="0"/>
              <a:t>代码的重定位条目 </a:t>
            </a:r>
            <a:r>
              <a:rPr lang="en-US" altLang="zh-CN" dirty="0"/>
              <a:t>—— .</a:t>
            </a:r>
            <a:r>
              <a:rPr lang="en-US" altLang="zh-CN" dirty="0" err="1"/>
              <a:t>rel.text</a:t>
            </a:r>
            <a:endParaRPr lang="en-US" altLang="zh-CN" dirty="0"/>
          </a:p>
          <a:p>
            <a:pPr lvl="1"/>
            <a:r>
              <a:rPr lang="zh-CN" altLang="en-US" dirty="0"/>
              <a:t>已初始化数据的重定位条目 </a:t>
            </a:r>
            <a:r>
              <a:rPr lang="en-US" altLang="zh-CN" dirty="0"/>
              <a:t>——  .</a:t>
            </a:r>
            <a:r>
              <a:rPr lang="en-US" altLang="zh-CN" dirty="0" err="1"/>
              <a:t>rel.data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3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3B50F-E1F8-45B7-80E7-E3292A7A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82" y="30423"/>
            <a:ext cx="10515600" cy="1325563"/>
          </a:xfrm>
        </p:spPr>
        <p:txBody>
          <a:bodyPr/>
          <a:lstStyle/>
          <a:p>
            <a:r>
              <a:rPr lang="zh-CN" altLang="en-US" dirty="0"/>
              <a:t>重定位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D3925D-804F-4C9F-B98D-BA71F3CB77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43818"/>
            <a:ext cx="10515600" cy="48681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kern="0" dirty="0">
                <a:latin typeface="+mn-ea"/>
              </a:rPr>
              <a:t>1.</a:t>
            </a:r>
            <a:r>
              <a:rPr lang="zh-CN" altLang="en-US" sz="2400" kern="0" dirty="0">
                <a:latin typeface="+mn-ea"/>
              </a:rPr>
              <a:t> 重定位</a:t>
            </a:r>
            <a:r>
              <a:rPr lang="en-US" altLang="zh-CN" sz="2400" kern="0" dirty="0">
                <a:latin typeface="+mn-ea"/>
              </a:rPr>
              <a:t>PC</a:t>
            </a:r>
            <a:r>
              <a:rPr lang="zh-CN" altLang="en-US" sz="2400" kern="0" dirty="0">
                <a:latin typeface="+mn-ea"/>
              </a:rPr>
              <a:t>相对引用</a:t>
            </a:r>
            <a:r>
              <a:rPr lang="en-US" altLang="zh-CN" sz="2400" kern="0" dirty="0">
                <a:latin typeface="+mn-ea"/>
              </a:rPr>
              <a:t> (R_X86_64_PC32)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latin typeface="+mn-ea"/>
              </a:rPr>
              <a:t>	PC</a:t>
            </a:r>
            <a:r>
              <a:rPr lang="zh-CN" altLang="en-US" sz="2000" kern="0" dirty="0">
                <a:latin typeface="+mn-ea"/>
              </a:rPr>
              <a:t>相对寻址方式</a:t>
            </a:r>
            <a:r>
              <a:rPr lang="zh-CN" altLang="en-US" sz="2000" kern="0" dirty="0">
                <a:latin typeface="+mn-ea"/>
                <a:sym typeface="Wingdings" pitchFamily="2" charset="2"/>
              </a:rPr>
              <a:t>： （</a:t>
            </a:r>
            <a:r>
              <a:rPr lang="en-US" altLang="zh-CN" sz="2000" kern="0" dirty="0">
                <a:latin typeface="+mn-ea"/>
                <a:sym typeface="Wingdings" pitchFamily="2" charset="2"/>
              </a:rPr>
              <a:t>call</a:t>
            </a:r>
            <a:r>
              <a:rPr lang="zh-CN" altLang="en-US" sz="2000" kern="0" dirty="0">
                <a:latin typeface="+mn-ea"/>
                <a:sym typeface="Wingdings" pitchFamily="2" charset="2"/>
              </a:rPr>
              <a:t>指令）</a:t>
            </a:r>
            <a:endParaRPr lang="en-US" altLang="zh-CN" sz="2000" kern="0" dirty="0">
              <a:latin typeface="+mn-ea"/>
            </a:endParaRP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latin typeface="+mn-ea"/>
              </a:rPr>
              <a:t> *</a:t>
            </a:r>
            <a:r>
              <a:rPr lang="en-US" altLang="zh-CN" sz="2000" kern="0" dirty="0" err="1">
                <a:latin typeface="+mn-ea"/>
              </a:rPr>
              <a:t>refptr</a:t>
            </a:r>
            <a:r>
              <a:rPr lang="zh-CN" altLang="en-US" sz="2000" kern="0" dirty="0">
                <a:latin typeface="+mn-ea"/>
              </a:rPr>
              <a:t> </a:t>
            </a:r>
            <a:r>
              <a:rPr lang="en-US" altLang="zh-CN" sz="2000" kern="0" dirty="0">
                <a:latin typeface="+mn-ea"/>
              </a:rPr>
              <a:t>=</a:t>
            </a:r>
            <a:r>
              <a:rPr lang="zh-CN" altLang="en-US" sz="2000" kern="0" dirty="0">
                <a:latin typeface="+mn-ea"/>
              </a:rPr>
              <a:t> </a:t>
            </a:r>
            <a:r>
              <a:rPr lang="en-US" altLang="zh-CN" sz="2000" kern="0" dirty="0">
                <a:latin typeface="+mn-ea"/>
              </a:rPr>
              <a:t>ADDR(</a:t>
            </a:r>
            <a:r>
              <a:rPr lang="en-US" altLang="zh-CN" sz="2000" kern="0" dirty="0" err="1">
                <a:latin typeface="+mn-ea"/>
              </a:rPr>
              <a:t>r.symbol</a:t>
            </a:r>
            <a:r>
              <a:rPr lang="en-US" altLang="zh-CN" sz="2000" kern="0" dirty="0">
                <a:latin typeface="+mn-ea"/>
              </a:rPr>
              <a:t>)</a:t>
            </a:r>
            <a:r>
              <a:rPr lang="zh-CN" altLang="en-US" sz="2000" kern="0" dirty="0">
                <a:latin typeface="+mn-ea"/>
              </a:rPr>
              <a:t> </a:t>
            </a:r>
            <a:r>
              <a:rPr lang="en-US" altLang="zh-CN" sz="2000" kern="0" dirty="0">
                <a:latin typeface="+mn-ea"/>
              </a:rPr>
              <a:t>–</a:t>
            </a:r>
            <a:r>
              <a:rPr lang="zh-CN" altLang="en-US" sz="2000" kern="0" dirty="0">
                <a:latin typeface="+mn-ea"/>
              </a:rPr>
              <a:t> </a:t>
            </a:r>
            <a:r>
              <a:rPr lang="en-US" altLang="zh-CN" sz="2000" kern="0" dirty="0">
                <a:latin typeface="+mn-ea"/>
              </a:rPr>
              <a:t>ADDR(next instruction)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latin typeface="+mn-ea"/>
              </a:rPr>
              <a:t>            </a:t>
            </a:r>
            <a:r>
              <a:rPr lang="en-US" altLang="zh-CN" sz="2000" kern="0" dirty="0">
                <a:latin typeface="+mn-ea"/>
              </a:rPr>
              <a:t>= ADDR(</a:t>
            </a:r>
            <a:r>
              <a:rPr lang="en-US" altLang="zh-CN" sz="2000" kern="0" dirty="0" err="1">
                <a:latin typeface="+mn-ea"/>
              </a:rPr>
              <a:t>r.symbol</a:t>
            </a:r>
            <a:r>
              <a:rPr lang="en-US" altLang="zh-CN" sz="2000" kern="0" dirty="0">
                <a:latin typeface="+mn-ea"/>
              </a:rPr>
              <a:t>) – (</a:t>
            </a:r>
            <a:r>
              <a:rPr lang="en-US" altLang="zh-CN" sz="2000" kern="0" dirty="0" err="1">
                <a:latin typeface="+mn-ea"/>
              </a:rPr>
              <a:t>refaddr</a:t>
            </a:r>
            <a:r>
              <a:rPr lang="en-US" altLang="zh-CN" sz="2000" kern="0" dirty="0">
                <a:latin typeface="+mn-ea"/>
              </a:rPr>
              <a:t> – </a:t>
            </a:r>
            <a:r>
              <a:rPr lang="en-US" altLang="zh-CN" sz="2000" kern="0" dirty="0" err="1">
                <a:latin typeface="+mn-ea"/>
              </a:rPr>
              <a:t>r.addend</a:t>
            </a:r>
            <a:r>
              <a:rPr lang="en-US" altLang="zh-CN" sz="2000" kern="0" dirty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latin typeface="+mn-ea"/>
              </a:rPr>
              <a:t>           </a:t>
            </a:r>
            <a:r>
              <a:rPr lang="en-US" altLang="zh-CN" sz="2000" kern="0" dirty="0">
                <a:latin typeface="+mn-ea"/>
              </a:rPr>
              <a:t> = ADDR(</a:t>
            </a:r>
            <a:r>
              <a:rPr lang="en-US" altLang="zh-CN" sz="2000" kern="0" dirty="0" err="1">
                <a:latin typeface="+mn-ea"/>
              </a:rPr>
              <a:t>r.symbol</a:t>
            </a:r>
            <a:r>
              <a:rPr lang="en-US" altLang="zh-CN" sz="2000" kern="0" dirty="0">
                <a:latin typeface="+mn-ea"/>
              </a:rPr>
              <a:t>) –  </a:t>
            </a:r>
            <a:r>
              <a:rPr lang="en-US" altLang="zh-CN" sz="2000" kern="0" dirty="0" err="1">
                <a:latin typeface="+mn-ea"/>
              </a:rPr>
              <a:t>refaddr</a:t>
            </a:r>
            <a:r>
              <a:rPr lang="en-US" altLang="zh-CN" sz="2000" kern="0" dirty="0">
                <a:latin typeface="+mn-ea"/>
              </a:rPr>
              <a:t> + </a:t>
            </a:r>
            <a:r>
              <a:rPr lang="en-US" altLang="zh-CN" sz="2000" kern="0" dirty="0" err="1">
                <a:latin typeface="+mn-ea"/>
              </a:rPr>
              <a:t>r.addend</a:t>
            </a:r>
            <a:endParaRPr lang="en-US" altLang="zh-CN" sz="2000" kern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kern="0" dirty="0">
                <a:latin typeface="+mn-ea"/>
              </a:rPr>
              <a:t>2.</a:t>
            </a:r>
            <a:r>
              <a:rPr lang="zh-CN" altLang="en-US" sz="2400" kern="0" dirty="0">
                <a:latin typeface="+mn-ea"/>
              </a:rPr>
              <a:t> 重定位绝对引用</a:t>
            </a:r>
            <a:r>
              <a:rPr lang="en-US" altLang="zh-CN" sz="2400" kern="0" dirty="0">
                <a:latin typeface="+mn-ea"/>
              </a:rPr>
              <a:t> (R_X86_64_32)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kern="0" dirty="0">
                <a:latin typeface="+mn-ea"/>
              </a:rPr>
              <a:t>*</a:t>
            </a:r>
            <a:r>
              <a:rPr lang="en-US" altLang="zh-CN" sz="2400" kern="0" dirty="0" err="1">
                <a:latin typeface="+mn-ea"/>
              </a:rPr>
              <a:t>refptr</a:t>
            </a:r>
            <a:r>
              <a:rPr lang="zh-CN" altLang="en-US" sz="2400" kern="0" dirty="0">
                <a:latin typeface="+mn-ea"/>
              </a:rPr>
              <a:t> </a:t>
            </a:r>
            <a:r>
              <a:rPr lang="en-US" altLang="zh-CN" sz="2400" kern="0" dirty="0">
                <a:latin typeface="+mn-ea"/>
              </a:rPr>
              <a:t>=</a:t>
            </a:r>
            <a:r>
              <a:rPr lang="zh-CN" altLang="en-US" sz="2400" kern="0" dirty="0">
                <a:latin typeface="+mn-ea"/>
              </a:rPr>
              <a:t> </a:t>
            </a:r>
            <a:r>
              <a:rPr lang="en-US" altLang="zh-CN" sz="2400" kern="0" dirty="0">
                <a:latin typeface="+mn-ea"/>
              </a:rPr>
              <a:t>ADDR(</a:t>
            </a:r>
            <a:r>
              <a:rPr lang="en-US" altLang="zh-CN" sz="2400" kern="0" dirty="0" err="1">
                <a:latin typeface="+mn-ea"/>
              </a:rPr>
              <a:t>r.symbol</a:t>
            </a:r>
            <a:r>
              <a:rPr lang="en-US" altLang="zh-CN" sz="2400" kern="0" dirty="0">
                <a:latin typeface="+mn-ea"/>
              </a:rPr>
              <a:t>) +</a:t>
            </a:r>
            <a:r>
              <a:rPr lang="zh-CN" altLang="en-US" sz="2400" kern="0" dirty="0">
                <a:latin typeface="+mn-ea"/>
              </a:rPr>
              <a:t> </a:t>
            </a:r>
            <a:r>
              <a:rPr lang="en-US" altLang="zh-CN" sz="2400" kern="0" dirty="0" err="1">
                <a:latin typeface="+mn-ea"/>
              </a:rPr>
              <a:t>r.addend</a:t>
            </a:r>
            <a:endParaRPr lang="en-US" altLang="zh-CN" sz="2400" kern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272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5E1E5-FFE1-47B2-9810-0405794C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6"/>
            <a:ext cx="10515600" cy="1325563"/>
          </a:xfrm>
        </p:spPr>
        <p:txBody>
          <a:bodyPr/>
          <a:lstStyle/>
          <a:p>
            <a:r>
              <a:rPr lang="zh-CN" altLang="en-US" dirty="0"/>
              <a:t>加载可执行目标文件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50021F-1F53-4754-9C4C-2EE29E2D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5965"/>
            <a:ext cx="5464005" cy="3767762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E47CD6-15D3-43E9-B56C-E9BC4FD0F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23763" y="1253331"/>
            <a:ext cx="4713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494FB-312D-4779-BBDB-4C3FE1CD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5"/>
            <a:ext cx="10515600" cy="1325563"/>
          </a:xfrm>
        </p:spPr>
        <p:txBody>
          <a:bodyPr/>
          <a:lstStyle/>
          <a:p>
            <a:r>
              <a:rPr lang="zh-CN" altLang="en-US" dirty="0"/>
              <a:t>共享库与动态链接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9EC6-8E87-4E38-9601-AD61FDB4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动态链接库</a:t>
            </a:r>
            <a:endParaRPr lang="en-US" altLang="zh-CN" dirty="0"/>
          </a:p>
          <a:p>
            <a:r>
              <a:rPr lang="zh-CN" altLang="en-US" dirty="0"/>
              <a:t>位置无关代码（</a:t>
            </a:r>
            <a:r>
              <a:rPr lang="en-US" altLang="zh-CN" dirty="0"/>
              <a:t>PIC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PIC</a:t>
            </a:r>
            <a:r>
              <a:rPr lang="zh-CN" altLang="en-US" dirty="0"/>
              <a:t>数据引用</a:t>
            </a:r>
            <a:r>
              <a:rPr lang="en-US" altLang="zh-CN" dirty="0">
                <a:sym typeface="Wingdings" panose="05000000000000000000" pitchFamily="2" charset="2"/>
              </a:rPr>
              <a:t>GOT</a:t>
            </a:r>
            <a:r>
              <a:rPr lang="zh-CN" altLang="en-US" dirty="0">
                <a:sym typeface="Wingdings" panose="05000000000000000000" pitchFamily="2" charset="2"/>
              </a:rPr>
              <a:t>表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PIC</a:t>
            </a:r>
            <a:r>
              <a:rPr lang="zh-CN" altLang="en-US" dirty="0">
                <a:sym typeface="Wingdings" panose="05000000000000000000" pitchFamily="2" charset="2"/>
              </a:rPr>
              <a:t>函数调用（延迟绑定机制）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库打桩机制（了解）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0598CB-15B7-4CE6-A619-94DD9552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609" y="1825625"/>
            <a:ext cx="6232423" cy="33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EB451-C377-4ACC-813E-014DAD3C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662650"/>
            <a:ext cx="10515600" cy="606662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每个动态链接库只有一份文件，每个可执行目标文件共享它</a:t>
            </a:r>
            <a:endParaRPr lang="en-US" altLang="zh-CN" dirty="0"/>
          </a:p>
          <a:p>
            <a:pPr lvl="1"/>
            <a:r>
              <a:rPr lang="zh-CN" altLang="en-US" dirty="0"/>
              <a:t>在内存中，一个共享库的副本只存在一份</a:t>
            </a:r>
            <a:endParaRPr lang="en-US" altLang="zh-CN" dirty="0"/>
          </a:p>
          <a:p>
            <a:pPr lvl="1"/>
            <a:r>
              <a:rPr lang="zh-CN" altLang="en-US" dirty="0"/>
              <a:t>动态链接避免了不必要的内存重复占用</a:t>
            </a:r>
            <a:endParaRPr lang="en-US" altLang="zh-CN" dirty="0"/>
          </a:p>
          <a:p>
            <a:r>
              <a:rPr lang="zh-CN" altLang="en-US" dirty="0"/>
              <a:t>加载时，通过</a:t>
            </a:r>
            <a:r>
              <a:rPr lang="en-US" altLang="zh-CN" dirty="0"/>
              <a:t>program</a:t>
            </a:r>
            <a:r>
              <a:rPr lang="zh-CN" altLang="en-US" dirty="0"/>
              <a:t>的 </a:t>
            </a:r>
            <a:r>
              <a:rPr lang="en-US" altLang="zh-CN" dirty="0"/>
              <a:t>.</a:t>
            </a:r>
            <a:r>
              <a:rPr lang="en-US" altLang="zh-CN" dirty="0" err="1"/>
              <a:t>interp</a:t>
            </a:r>
            <a:r>
              <a:rPr lang="en-US" altLang="zh-CN" dirty="0"/>
              <a:t> </a:t>
            </a:r>
            <a:r>
              <a:rPr lang="zh-CN" altLang="en-US" dirty="0"/>
              <a:t>节找到动态链接器，然后加载和运行动态链接器。</a:t>
            </a:r>
            <a:endParaRPr lang="en-US" altLang="zh-CN" dirty="0"/>
          </a:p>
          <a:p>
            <a:r>
              <a:rPr lang="zh-CN" altLang="en-US" dirty="0"/>
              <a:t>动态链接器重定位 </a:t>
            </a:r>
            <a:r>
              <a:rPr lang="en-US" altLang="zh-CN" dirty="0"/>
              <a:t>.so</a:t>
            </a:r>
            <a:r>
              <a:rPr lang="zh-CN" altLang="en-US" dirty="0"/>
              <a:t>文件到内存段，并重定位</a:t>
            </a:r>
            <a:r>
              <a:rPr lang="en-US" altLang="zh-CN" dirty="0"/>
              <a:t>program</a:t>
            </a:r>
            <a:r>
              <a:rPr lang="zh-CN" altLang="en-US" dirty="0"/>
              <a:t>中的符号引用，最后将控制传递给应用程序。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GOT</a:t>
            </a:r>
            <a:r>
              <a:rPr lang="zh-CN" altLang="en-US" dirty="0"/>
              <a:t>中每个被这个目标模块引用的全局数据目标都有自己的</a:t>
            </a:r>
            <a:r>
              <a:rPr lang="en-US" altLang="zh-CN" dirty="0"/>
              <a:t>8</a:t>
            </a:r>
            <a:r>
              <a:rPr lang="zh-CN" altLang="en-US" dirty="0"/>
              <a:t>字节条目，编译器为每个条目生成重定位记录，在加载时，动态链接器重定位</a:t>
            </a:r>
            <a:r>
              <a:rPr lang="en-US" altLang="zh-CN" dirty="0"/>
              <a:t>GOT</a:t>
            </a:r>
            <a:r>
              <a:rPr lang="zh-CN" altLang="en-US" dirty="0"/>
              <a:t>中的每个条目，使得它包含目标正确的绝对地址。每个引用全局目标的目标模块都有自己的</a:t>
            </a:r>
            <a:r>
              <a:rPr lang="en-US" altLang="zh-CN" dirty="0"/>
              <a:t>GOT</a:t>
            </a:r>
          </a:p>
          <a:p>
            <a:r>
              <a:rPr lang="zh-CN" altLang="en-US" dirty="0"/>
              <a:t>延迟绑定：将过程地址的绑定推迟到第一次调用该过程时，通过</a:t>
            </a:r>
            <a:r>
              <a:rPr lang="en-US" altLang="zh-CN" dirty="0"/>
              <a:t>PLT</a:t>
            </a:r>
            <a:r>
              <a:rPr lang="zh-CN" altLang="en-US" dirty="0"/>
              <a:t>表和</a:t>
            </a:r>
            <a:r>
              <a:rPr lang="en-US" altLang="zh-CN" dirty="0"/>
              <a:t>GOT</a:t>
            </a:r>
            <a:r>
              <a:rPr lang="zh-CN" altLang="en-US" dirty="0"/>
              <a:t>表结合来确定绝对地址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12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5F86D-D240-4FD3-976F-62A00686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 7 </a:t>
            </a:r>
            <a:r>
              <a:rPr lang="zh-CN" altLang="en-US" dirty="0"/>
              <a:t>考点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FE7D3-EC54-425C-86A4-008643AB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50"/>
            <a:ext cx="10515600" cy="4752728"/>
          </a:xfrm>
        </p:spPr>
        <p:txBody>
          <a:bodyPr>
            <a:normAutofit/>
          </a:bodyPr>
          <a:lstStyle/>
          <a:p>
            <a:r>
              <a:rPr lang="zh-CN" altLang="en-US" dirty="0"/>
              <a:t>由于第七章属于期中后内容，故需好好准备</a:t>
            </a:r>
            <a:endParaRPr lang="en-US" altLang="zh-CN" dirty="0"/>
          </a:p>
          <a:p>
            <a:r>
              <a:rPr lang="zh-CN" altLang="en-US" dirty="0"/>
              <a:t>结合往年题，总结出常考的点如下：</a:t>
            </a:r>
            <a:endParaRPr lang="en-US" altLang="zh-CN" dirty="0"/>
          </a:p>
          <a:p>
            <a:pPr lvl="1"/>
            <a:r>
              <a:rPr lang="en-US" altLang="zh-CN" dirty="0"/>
              <a:t>1.ELF</a:t>
            </a:r>
            <a:r>
              <a:rPr lang="zh-CN" altLang="en-US" dirty="0"/>
              <a:t>文件格式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2015.9 2016.5 2017.8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静态库链接顺序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2015.8 2016.4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符号表与符号解析（</a:t>
            </a:r>
            <a:r>
              <a:rPr lang="en-US" altLang="zh-CN" dirty="0"/>
              <a:t>GNU READELF) 	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历年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链接大题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重定位计算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2019.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三（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另，基础知识需要好好准备，一定要认真看书！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2019.4</a:t>
            </a:r>
            <a:r>
              <a:rPr lang="zh-CN" altLang="en-US" dirty="0"/>
              <a:t>的考察</a:t>
            </a:r>
            <a:endParaRPr lang="en-US" altLang="zh-CN" dirty="0"/>
          </a:p>
          <a:p>
            <a:r>
              <a:rPr lang="zh-CN" altLang="en-US" dirty="0"/>
              <a:t>此部分大题可以与数据表示、代码表示等多个知识点融合出题，灵活性较大。</a:t>
            </a:r>
          </a:p>
        </p:txBody>
      </p:sp>
    </p:spTree>
    <p:extLst>
      <p:ext uri="{BB962C8B-B14F-4D97-AF65-F5344CB8AC3E}">
        <p14:creationId xmlns:p14="http://schemas.microsoft.com/office/powerpoint/2010/main" val="255988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59C31-4D87-4983-9D13-4992E63F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Ch2.</a:t>
            </a:r>
            <a:r>
              <a:rPr lang="zh-CN" altLang="en-US" dirty="0"/>
              <a:t>信息的表示与处理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D3CA8-DDF8-48B4-92F7-711F83F7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117"/>
          </a:xfrm>
        </p:spPr>
        <p:txBody>
          <a:bodyPr>
            <a:normAutofit/>
          </a:bodyPr>
          <a:lstStyle/>
          <a:p>
            <a:r>
              <a:rPr lang="en-US" altLang="zh-CN" dirty="0"/>
              <a:t>Class 1 </a:t>
            </a:r>
            <a:r>
              <a:rPr lang="zh-CN" altLang="en-US" dirty="0"/>
              <a:t>位、字节和整数</a:t>
            </a:r>
            <a:endParaRPr lang="en-US" altLang="zh-CN" dirty="0"/>
          </a:p>
          <a:p>
            <a:pPr lvl="1"/>
            <a:r>
              <a:rPr lang="zh-CN" altLang="en-US" dirty="0"/>
              <a:t>整数表示</a:t>
            </a:r>
            <a:endParaRPr lang="en-US" altLang="zh-CN" dirty="0"/>
          </a:p>
          <a:p>
            <a:pPr lvl="1"/>
            <a:r>
              <a:rPr lang="zh-CN" altLang="en-US" dirty="0"/>
              <a:t>整数运算</a:t>
            </a:r>
            <a:endParaRPr lang="en-US" altLang="zh-CN" dirty="0"/>
          </a:p>
          <a:p>
            <a:r>
              <a:rPr lang="en-US" altLang="zh-CN" dirty="0"/>
              <a:t>Class 2 </a:t>
            </a:r>
            <a:r>
              <a:rPr lang="zh-CN" altLang="en-US" dirty="0"/>
              <a:t>浮点数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IEEE</a:t>
            </a:r>
            <a:r>
              <a:rPr lang="zh-CN" altLang="en-US" dirty="0">
                <a:solidFill>
                  <a:srgbClr val="FF0000"/>
                </a:solidFill>
              </a:rPr>
              <a:t>浮点表示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浮点运算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主要学习目标</a:t>
            </a:r>
            <a:r>
              <a:rPr lang="en-US" altLang="zh-CN" dirty="0"/>
              <a:t>——</a:t>
            </a:r>
            <a:r>
              <a:rPr lang="zh-CN" altLang="en-US" dirty="0"/>
              <a:t>在位级上理解整数和浮点数的编码，并理解算术运算的数学特性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76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F59C-51CB-48E1-94BF-ACA72FA3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486" y="2766218"/>
            <a:ext cx="6983027" cy="1325563"/>
          </a:xfrm>
        </p:spPr>
        <p:txBody>
          <a:bodyPr/>
          <a:lstStyle/>
          <a:p>
            <a:r>
              <a:rPr lang="zh-CN" altLang="en-US" dirty="0"/>
              <a:t>祝大家复习顺利！期末加油！</a:t>
            </a:r>
          </a:p>
        </p:txBody>
      </p:sp>
    </p:spTree>
    <p:extLst>
      <p:ext uri="{BB962C8B-B14F-4D97-AF65-F5344CB8AC3E}">
        <p14:creationId xmlns:p14="http://schemas.microsoft.com/office/powerpoint/2010/main" val="38258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59ED6-8E69-4D51-8E3C-004877CB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0"/>
            <a:ext cx="10515600" cy="1325563"/>
          </a:xfrm>
        </p:spPr>
        <p:txBody>
          <a:bodyPr/>
          <a:lstStyle/>
          <a:p>
            <a:r>
              <a:rPr lang="en-US" altLang="zh-CN" dirty="0"/>
              <a:t>Bits Bytes and 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7E181-C7B8-4215-9771-44D6CD6F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2" y="1213065"/>
            <a:ext cx="10515600" cy="5578352"/>
          </a:xfrm>
        </p:spPr>
        <p:txBody>
          <a:bodyPr>
            <a:normAutofit/>
          </a:bodyPr>
          <a:lstStyle/>
          <a:p>
            <a:r>
              <a:rPr lang="zh-CN" altLang="en-US" dirty="0"/>
              <a:t>整数表示</a:t>
            </a:r>
            <a:endParaRPr lang="en-US" altLang="zh-CN" dirty="0"/>
          </a:p>
          <a:p>
            <a:pPr lvl="1"/>
            <a:r>
              <a:rPr lang="zh-CN" altLang="en-US" dirty="0"/>
              <a:t>计算机用二进制储存信息，基本单元是</a:t>
            </a:r>
            <a:r>
              <a:rPr lang="en-US" altLang="zh-CN" dirty="0"/>
              <a:t>bit</a:t>
            </a:r>
            <a:r>
              <a:rPr lang="zh-CN" altLang="en-US" dirty="0"/>
              <a:t>，代表一位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，我们通常用</a:t>
            </a:r>
            <a:r>
              <a:rPr lang="en-US" altLang="zh-CN" dirty="0"/>
              <a:t>16</a:t>
            </a:r>
            <a:r>
              <a:rPr lang="zh-CN" altLang="en-US" dirty="0"/>
              <a:t>进制来表示位模式</a:t>
            </a:r>
            <a:endParaRPr lang="en-US" altLang="zh-CN" dirty="0"/>
          </a:p>
          <a:p>
            <a:pPr lvl="1"/>
            <a:r>
              <a:rPr lang="zh-CN" altLang="en-US" dirty="0"/>
              <a:t>在计算机中，每个</a:t>
            </a:r>
            <a:r>
              <a:rPr lang="en-US" altLang="zh-CN" dirty="0"/>
              <a:t>C</a:t>
            </a:r>
            <a:r>
              <a:rPr lang="zh-CN" altLang="en-US" dirty="0"/>
              <a:t>数据类型有着自己固定的大小，它们的基本单位都是</a:t>
            </a:r>
            <a:r>
              <a:rPr lang="en-US" altLang="zh-CN" dirty="0"/>
              <a:t>byte</a:t>
            </a:r>
            <a:r>
              <a:rPr lang="zh-CN" altLang="en-US" dirty="0"/>
              <a:t>，</a:t>
            </a:r>
            <a:r>
              <a:rPr lang="en-US" altLang="zh-CN" dirty="0"/>
              <a:t>1byte=8bits</a:t>
            </a:r>
          </a:p>
          <a:p>
            <a:pPr lvl="1"/>
            <a:r>
              <a:rPr lang="zh-CN" altLang="en-US" dirty="0"/>
              <a:t>整数（</a:t>
            </a:r>
            <a:r>
              <a:rPr lang="en-US" altLang="zh-CN" dirty="0"/>
              <a:t>int)</a:t>
            </a:r>
            <a:r>
              <a:rPr lang="zh-CN" altLang="en-US" dirty="0"/>
              <a:t>在机器表示中占有四个</a:t>
            </a:r>
            <a:r>
              <a:rPr lang="en-US" altLang="zh-CN" dirty="0"/>
              <a:t>byte</a:t>
            </a:r>
            <a:r>
              <a:rPr lang="zh-CN" altLang="en-US" dirty="0"/>
              <a:t>，分为有符号整数和无符号整数，前者最高位为符号位，</a:t>
            </a:r>
            <a:r>
              <a:rPr lang="zh-CN" altLang="en-US" dirty="0">
                <a:solidFill>
                  <a:srgbClr val="FF0000"/>
                </a:solidFill>
              </a:rPr>
              <a:t>表示的最大整数（</a:t>
            </a:r>
            <a:r>
              <a:rPr lang="en-US" altLang="zh-CN" dirty="0" err="1">
                <a:solidFill>
                  <a:srgbClr val="FF0000"/>
                </a:solidFill>
              </a:rPr>
              <a:t>Tmax</a:t>
            </a:r>
            <a:r>
              <a:rPr lang="zh-CN" altLang="en-US" dirty="0">
                <a:solidFill>
                  <a:srgbClr val="FF0000"/>
                </a:solidFill>
              </a:rPr>
              <a:t>）为</a:t>
            </a:r>
            <a:r>
              <a:rPr lang="en-US" altLang="zh-CN" dirty="0">
                <a:solidFill>
                  <a:srgbClr val="FF0000"/>
                </a:solidFill>
              </a:rPr>
              <a:t>2147483647</a:t>
            </a:r>
            <a:r>
              <a:rPr lang="zh-CN" altLang="en-US" dirty="0">
                <a:solidFill>
                  <a:srgbClr val="FF0000"/>
                </a:solidFill>
              </a:rPr>
              <a:t>，最小整数（</a:t>
            </a:r>
            <a:r>
              <a:rPr lang="en-US" altLang="zh-CN" dirty="0" err="1">
                <a:solidFill>
                  <a:srgbClr val="FF0000"/>
                </a:solidFill>
              </a:rPr>
              <a:t>Tmin</a:t>
            </a:r>
            <a:r>
              <a:rPr lang="zh-CN" altLang="en-US" dirty="0">
                <a:solidFill>
                  <a:srgbClr val="FF0000"/>
                </a:solidFill>
              </a:rPr>
              <a:t>）为</a:t>
            </a:r>
            <a:r>
              <a:rPr lang="en-US" altLang="zh-CN" dirty="0">
                <a:solidFill>
                  <a:srgbClr val="FF0000"/>
                </a:solidFill>
              </a:rPr>
              <a:t>-2147483647-1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有符号数和无符号数之间可以相互转换（显式、隐式）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数字的位表示可以拓展或截断。零拓展</a:t>
            </a:r>
            <a:r>
              <a:rPr lang="en-US" altLang="zh-CN" dirty="0"/>
              <a:t>/</a:t>
            </a:r>
            <a:r>
              <a:rPr lang="zh-CN" altLang="en-US" dirty="0"/>
              <a:t>符号拓展，补码的截断</a:t>
            </a:r>
            <a:endParaRPr lang="en-US" altLang="zh-CN" dirty="0"/>
          </a:p>
          <a:p>
            <a:r>
              <a:rPr lang="zh-CN" altLang="en-US" dirty="0"/>
              <a:t>整数的运算</a:t>
            </a:r>
            <a:endParaRPr lang="en-US" altLang="zh-CN" dirty="0"/>
          </a:p>
          <a:p>
            <a:pPr lvl="1"/>
            <a:r>
              <a:rPr lang="zh-CN" altLang="en-US" dirty="0"/>
              <a:t>加、减（转化为补码加法）、乘、除</a:t>
            </a:r>
            <a:endParaRPr lang="en-US" altLang="zh-CN" dirty="0"/>
          </a:p>
          <a:p>
            <a:pPr lvl="1"/>
            <a:r>
              <a:rPr lang="zh-CN" altLang="en-US" dirty="0"/>
              <a:t>位运算</a:t>
            </a:r>
            <a:endParaRPr lang="en-US" altLang="zh-CN" dirty="0"/>
          </a:p>
          <a:p>
            <a:pPr lvl="1"/>
            <a:r>
              <a:rPr lang="zh-CN" altLang="en-US" dirty="0"/>
              <a:t>与传统运算相比有何不同？溢出问题</a:t>
            </a:r>
            <a:r>
              <a:rPr lang="en-US" altLang="zh-CN" dirty="0"/>
              <a:t>-&gt;</a:t>
            </a:r>
            <a:r>
              <a:rPr lang="zh-CN" altLang="en-US" dirty="0"/>
              <a:t>运算律是否适用？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0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A88ED-256B-4E80-993F-D5208C90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896078"/>
            <a:ext cx="10515600" cy="4351338"/>
          </a:xfrm>
        </p:spPr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浮点数表示法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E4BF0FB-DDDE-4910-AE14-D17B72EF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-33931"/>
            <a:ext cx="10515600" cy="1325563"/>
          </a:xfrm>
        </p:spPr>
        <p:txBody>
          <a:bodyPr/>
          <a:lstStyle/>
          <a:p>
            <a:r>
              <a:rPr lang="en-US" altLang="zh-CN" dirty="0"/>
              <a:t>Floats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15">
                <a:extLst>
                  <a:ext uri="{FF2B5EF4-FFF2-40B4-BE49-F238E27FC236}">
                    <a16:creationId xmlns:a16="http://schemas.microsoft.com/office/drawing/2014/main" id="{1FE0959E-3E61-447F-AB27-E0C1CCAF452F}"/>
                  </a:ext>
                </a:extLst>
              </p:cNvPr>
              <p:cNvSpPr txBox="1"/>
              <p:nvPr/>
            </p:nvSpPr>
            <p:spPr>
              <a:xfrm>
                <a:off x="1103171" y="1376040"/>
                <a:ext cx="3058840" cy="84420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zh-CN" sz="4800" b="1" i="1" smtClean="0">
                          <a:latin typeface="Cambria Math" panose="02040503050406030204" pitchFamily="18" charset="0"/>
                        </a:rPr>
                        <m:t>𝑴</m:t>
                      </m:r>
                      <m:sSup>
                        <m:sSupPr>
                          <m:ctrlPr>
                            <a:rPr lang="en-US" altLang="zh-CN" sz="4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4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p>
                      </m:sSup>
                    </m:oMath>
                  </m:oMathPara>
                </a14:m>
                <a:endParaRPr lang="zh-CN" altLang="en-US" sz="4800" b="1" dirty="0"/>
              </a:p>
            </p:txBody>
          </p:sp>
        </mc:Choice>
        <mc:Fallback xmlns="">
          <p:sp>
            <p:nvSpPr>
              <p:cNvPr id="5" name="文本框 15">
                <a:extLst>
                  <a:ext uri="{FF2B5EF4-FFF2-40B4-BE49-F238E27FC236}">
                    <a16:creationId xmlns:a16="http://schemas.microsoft.com/office/drawing/2014/main" id="{1FE0959E-3E61-447F-AB27-E0C1CCAF4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71" y="1376040"/>
                <a:ext cx="3058840" cy="844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3">
            <a:extLst>
              <a:ext uri="{FF2B5EF4-FFF2-40B4-BE49-F238E27FC236}">
                <a16:creationId xmlns:a16="http://schemas.microsoft.com/office/drawing/2014/main" id="{98CC2D64-1644-44BD-9D98-5321C7122E5C}"/>
              </a:ext>
            </a:extLst>
          </p:cNvPr>
          <p:cNvSpPr txBox="1"/>
          <p:nvPr/>
        </p:nvSpPr>
        <p:spPr>
          <a:xfrm>
            <a:off x="8993960" y="3469358"/>
            <a:ext cx="3310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exp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区编码阶码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frac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区编码尾数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82A27E-C8A9-4937-B1A7-C81A7261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30" y="2318971"/>
            <a:ext cx="7590178" cy="1205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58ECA0-F642-4B28-854C-116F08A43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96542"/>
            <a:ext cx="7221015" cy="11766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7A0205-188B-45EF-8221-492AC9FDC2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844" b="-1096"/>
          <a:stretch/>
        </p:blipFill>
        <p:spPr>
          <a:xfrm>
            <a:off x="838200" y="4325162"/>
            <a:ext cx="9265145" cy="235069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699A7A-0D6F-459D-9651-4D6729B69211}"/>
              </a:ext>
            </a:extLst>
          </p:cNvPr>
          <p:cNvSpPr txBox="1"/>
          <p:nvPr/>
        </p:nvSpPr>
        <p:spPr>
          <a:xfrm>
            <a:off x="1852939" y="4927461"/>
            <a:ext cx="6462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根据阶码，浮点数可以分成三种情况：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9A5CC6A5-123C-4F44-92DB-96E3F6D62438}"/>
              </a:ext>
            </a:extLst>
          </p:cNvPr>
          <p:cNvSpPr txBox="1"/>
          <p:nvPr/>
        </p:nvSpPr>
        <p:spPr>
          <a:xfrm>
            <a:off x="1282292" y="6414250"/>
            <a:ext cx="1007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非规格化的         规格化的             特殊值 </a:t>
            </a:r>
            <a:endParaRPr lang="zh-CN" altLang="en-US" sz="2800" dirty="0"/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1E135532-C02E-4CE8-82C4-5F37772CB0F3}"/>
              </a:ext>
            </a:extLst>
          </p:cNvPr>
          <p:cNvSpPr txBox="1"/>
          <p:nvPr/>
        </p:nvSpPr>
        <p:spPr>
          <a:xfrm>
            <a:off x="5911419" y="241504"/>
            <a:ext cx="6099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特殊值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无穷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(frac=000…0)</a:t>
            </a:r>
          </a:p>
          <a:p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+∞ 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0    1111 1111    000 0000 0000 0000 0000 0000</a:t>
            </a:r>
            <a:endParaRPr lang="en-US" altLang="zh-CN" sz="2000" b="1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-∞  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1    1111 1111    000 0000 0000 0000 0000 0000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NaN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(frac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000…0)</a:t>
            </a:r>
          </a:p>
          <a:p>
            <a:r>
              <a:rPr lang="en-US" altLang="zh-CN" sz="2000" b="1" i="0" dirty="0" err="1">
                <a:solidFill>
                  <a:srgbClr val="4D4D4D"/>
                </a:solidFill>
                <a:effectLst/>
                <a:latin typeface="-apple-system"/>
              </a:rPr>
              <a:t>NaN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x    1111 1111    xxx </a:t>
            </a:r>
            <a:r>
              <a:rPr lang="en-US" altLang="zh-CN" sz="2000" b="1" i="0" dirty="0" err="1">
                <a:solidFill>
                  <a:srgbClr val="4D4D4D"/>
                </a:solidFill>
                <a:effectLst/>
                <a:latin typeface="-apple-system"/>
              </a:rPr>
              <a:t>xxxx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sz="2000" b="1" i="0" dirty="0" err="1">
                <a:solidFill>
                  <a:srgbClr val="4D4D4D"/>
                </a:solidFill>
                <a:effectLst/>
                <a:latin typeface="-apple-system"/>
              </a:rPr>
              <a:t>xxxx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sz="2000" b="1" i="0" dirty="0" err="1">
                <a:solidFill>
                  <a:srgbClr val="4D4D4D"/>
                </a:solidFill>
                <a:effectLst/>
                <a:latin typeface="-apple-system"/>
              </a:rPr>
              <a:t>xxxx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sz="2000" b="1" i="0" dirty="0" err="1">
                <a:solidFill>
                  <a:srgbClr val="4D4D4D"/>
                </a:solidFill>
                <a:effectLst/>
                <a:latin typeface="-apple-system"/>
              </a:rPr>
              <a:t>xxxx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sz="2000" b="1" i="0" dirty="0" err="1">
                <a:solidFill>
                  <a:srgbClr val="4D4D4D"/>
                </a:solidFill>
                <a:effectLst/>
                <a:latin typeface="-apple-system"/>
              </a:rPr>
              <a:t>xxxx</a:t>
            </a:r>
            <a:endParaRPr lang="en-US" altLang="zh-CN" sz="20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sz="2000" b="1" dirty="0">
              <a:solidFill>
                <a:srgbClr val="4D4D4D"/>
              </a:solidFill>
              <a:latin typeface="-apple-system"/>
              <a:ea typeface="黑体" panose="02010609060101010101" pitchFamily="49" charset="-122"/>
            </a:endParaRPr>
          </a:p>
          <a:p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6D372894-F2E2-43C0-832B-1013926D6140}"/>
              </a:ext>
            </a:extLst>
          </p:cNvPr>
          <p:cNvSpPr txBox="1">
            <a:spLocks/>
          </p:cNvSpPr>
          <p:nvPr/>
        </p:nvSpPr>
        <p:spPr>
          <a:xfrm>
            <a:off x="4231091" y="769876"/>
            <a:ext cx="7344964" cy="141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浮点数的计算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24">
                <a:extLst>
                  <a:ext uri="{FF2B5EF4-FFF2-40B4-BE49-F238E27FC236}">
                    <a16:creationId xmlns:a16="http://schemas.microsoft.com/office/drawing/2014/main" id="{35CB6079-B1DC-4977-BC3C-07D095443902}"/>
                  </a:ext>
                </a:extLst>
              </p:cNvPr>
              <p:cNvSpPr txBox="1"/>
              <p:nvPr/>
            </p:nvSpPr>
            <p:spPr>
              <a:xfrm>
                <a:off x="4516326" y="1403175"/>
                <a:ext cx="7059729" cy="46166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对阶②尾数计算③规格化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④舍入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⑤溢出判断</a:t>
                </a:r>
              </a:p>
            </p:txBody>
          </p:sp>
        </mc:Choice>
        <mc:Fallback xmlns="">
          <p:sp>
            <p:nvSpPr>
              <p:cNvPr id="18" name="文本框 24">
                <a:extLst>
                  <a:ext uri="{FF2B5EF4-FFF2-40B4-BE49-F238E27FC236}">
                    <a16:creationId xmlns:a16="http://schemas.microsoft.com/office/drawing/2014/main" id="{35CB6079-B1DC-4977-BC3C-07D095443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26" y="1403175"/>
                <a:ext cx="7059729" cy="461665"/>
              </a:xfrm>
              <a:prstGeom prst="rect">
                <a:avLst/>
              </a:prstGeom>
              <a:blipFill>
                <a:blip r:embed="rId6"/>
                <a:stretch>
                  <a:fillRect l="-601" t="-9756" b="-1951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6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16E67-5412-41CC-A811-B137C613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1325563"/>
          </a:xfrm>
        </p:spPr>
        <p:txBody>
          <a:bodyPr/>
          <a:lstStyle/>
          <a:p>
            <a:r>
              <a:rPr lang="en-US" altLang="zh-CN" dirty="0"/>
              <a:t>Ch2 </a:t>
            </a:r>
            <a:r>
              <a:rPr lang="zh-CN" altLang="en-US" dirty="0"/>
              <a:t>考点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2791E22-5D24-4933-AD0D-B328B4EA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253330"/>
            <a:ext cx="10515600" cy="5604669"/>
          </a:xfrm>
        </p:spPr>
        <p:txBody>
          <a:bodyPr/>
          <a:lstStyle/>
          <a:p>
            <a:r>
              <a:rPr lang="zh-CN" altLang="en-US" dirty="0"/>
              <a:t>大小端表示法</a:t>
            </a:r>
            <a:endParaRPr lang="en-US" altLang="zh-CN" dirty="0"/>
          </a:p>
          <a:p>
            <a:pPr lvl="1"/>
            <a:r>
              <a:rPr lang="zh-CN" altLang="en-US" dirty="0"/>
              <a:t>常用小端法，低地址写低字节，高地址写高字节</a:t>
            </a:r>
            <a:endParaRPr lang="en-US" altLang="zh-CN" dirty="0"/>
          </a:p>
          <a:p>
            <a:pPr lvl="1"/>
            <a:r>
              <a:rPr lang="zh-CN" altLang="en-US" dirty="0"/>
              <a:t>常与其他知识点融合出现，如</a:t>
            </a:r>
            <a:r>
              <a:rPr lang="en-US" altLang="zh-CN" dirty="0"/>
              <a:t>union</a:t>
            </a:r>
            <a:r>
              <a:rPr lang="zh-CN" altLang="en-US" dirty="0"/>
              <a:t>、寻址（第九章）等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2016.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四（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整数的运算和比较</a:t>
            </a:r>
            <a:endParaRPr lang="en-US" altLang="zh-CN" dirty="0"/>
          </a:p>
          <a:p>
            <a:pPr lvl="1"/>
            <a:r>
              <a:rPr lang="zh-CN" altLang="en-US" dirty="0"/>
              <a:t>无符号数和有符号数比较，有符号数转化为无符号数</a:t>
            </a:r>
            <a:endParaRPr lang="en-US" altLang="zh-CN" dirty="0"/>
          </a:p>
          <a:p>
            <a:pPr lvl="1"/>
            <a:r>
              <a:rPr lang="zh-CN" altLang="en-US" dirty="0"/>
              <a:t>注意运算符的优先级</a:t>
            </a:r>
            <a:endParaRPr lang="en-US" altLang="zh-CN" dirty="0"/>
          </a:p>
          <a:p>
            <a:pPr lvl="1"/>
            <a:r>
              <a:rPr lang="zh-CN" altLang="en-US" dirty="0"/>
              <a:t>不同类型数字转换导致的溢出和舍入问题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2015. 2 &amp;&amp; 2017. 1</a:t>
            </a:r>
          </a:p>
          <a:p>
            <a:r>
              <a:rPr lang="en-US" altLang="zh-CN" dirty="0"/>
              <a:t>IEEE</a:t>
            </a:r>
            <a:r>
              <a:rPr lang="zh-CN" altLang="en-US" dirty="0"/>
              <a:t>浮点数表示</a:t>
            </a:r>
            <a:endParaRPr lang="en-US" altLang="zh-CN" dirty="0"/>
          </a:p>
          <a:p>
            <a:pPr lvl="1"/>
            <a:r>
              <a:rPr lang="zh-CN" altLang="en-US" dirty="0"/>
              <a:t>学会举一反三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2015.1 &amp;&amp; 2016.2 &amp;&amp; 2017.2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474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46E7E-3058-478C-832F-6030401E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4" y="0"/>
            <a:ext cx="10515600" cy="1325563"/>
          </a:xfrm>
        </p:spPr>
        <p:txBody>
          <a:bodyPr/>
          <a:lstStyle/>
          <a:p>
            <a:r>
              <a:rPr lang="en-US" altLang="zh-CN" dirty="0"/>
              <a:t>Ch 3 </a:t>
            </a:r>
            <a:r>
              <a:rPr lang="zh-CN" altLang="en-US" dirty="0"/>
              <a:t>程序的机器级表示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51DF9-B387-442D-8A29-64EDA58B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127464"/>
            <a:ext cx="10515600" cy="565507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Class 3 </a:t>
            </a:r>
            <a:r>
              <a:rPr lang="zh-CN" altLang="en-US" dirty="0"/>
              <a:t>机器级编程</a:t>
            </a:r>
            <a:r>
              <a:rPr lang="en-US" altLang="zh-CN" dirty="0"/>
              <a:t>—</a:t>
            </a:r>
            <a:r>
              <a:rPr lang="zh-CN" altLang="en-US" dirty="0"/>
              <a:t>基础</a:t>
            </a:r>
            <a:endParaRPr lang="en-US" altLang="zh-CN" dirty="0"/>
          </a:p>
          <a:p>
            <a:pPr lvl="1"/>
            <a:r>
              <a:rPr lang="zh-CN" altLang="en-US" dirty="0"/>
              <a:t>汇编代码和机器代码</a:t>
            </a:r>
            <a:endParaRPr lang="en-US" altLang="zh-CN" dirty="0"/>
          </a:p>
          <a:p>
            <a:pPr lvl="1"/>
            <a:r>
              <a:rPr lang="zh-CN" altLang="en-US" dirty="0"/>
              <a:t>寄存器、操作数、数据传送指令</a:t>
            </a:r>
            <a:endParaRPr lang="en-US" altLang="zh-CN" dirty="0"/>
          </a:p>
          <a:p>
            <a:pPr lvl="1"/>
            <a:r>
              <a:rPr lang="zh-CN" altLang="en-US" dirty="0"/>
              <a:t>算术运算和逻辑运算</a:t>
            </a:r>
            <a:endParaRPr lang="en-US" altLang="zh-CN" dirty="0"/>
          </a:p>
          <a:p>
            <a:r>
              <a:rPr lang="en-US" altLang="zh-CN" dirty="0"/>
              <a:t>Class 4 </a:t>
            </a:r>
            <a:r>
              <a:rPr lang="zh-CN" altLang="en-US" dirty="0"/>
              <a:t>机器级编程</a:t>
            </a:r>
            <a:r>
              <a:rPr lang="en-US" altLang="zh-CN" dirty="0"/>
              <a:t>—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1"/>
            <a:r>
              <a:rPr lang="zh-CN" altLang="en-US" dirty="0"/>
              <a:t>条件码寄存器</a:t>
            </a:r>
            <a:endParaRPr lang="en-US" altLang="zh-CN" dirty="0"/>
          </a:p>
          <a:p>
            <a:pPr lvl="1"/>
            <a:r>
              <a:rPr lang="en-US" altLang="zh-CN" dirty="0"/>
              <a:t>if&amp;&amp;else</a:t>
            </a:r>
          </a:p>
          <a:p>
            <a:pPr lvl="1"/>
            <a:r>
              <a:rPr lang="en-US" altLang="zh-CN" dirty="0"/>
              <a:t>do&amp;&amp;while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</a:p>
          <a:p>
            <a:pPr lvl="1"/>
            <a:r>
              <a:rPr lang="en-US" altLang="zh-CN" dirty="0"/>
              <a:t>switch</a:t>
            </a:r>
          </a:p>
          <a:p>
            <a:r>
              <a:rPr lang="en-US" altLang="zh-CN" dirty="0"/>
              <a:t>Class 5 </a:t>
            </a:r>
            <a:r>
              <a:rPr lang="zh-CN" altLang="en-US" dirty="0"/>
              <a:t>机器级编程</a:t>
            </a:r>
            <a:r>
              <a:rPr lang="en-US" altLang="zh-CN" dirty="0"/>
              <a:t>—</a:t>
            </a:r>
            <a:r>
              <a:rPr lang="zh-CN" altLang="en-US" dirty="0"/>
              <a:t>过程</a:t>
            </a:r>
            <a:endParaRPr lang="en-US" altLang="zh-CN" dirty="0"/>
          </a:p>
          <a:p>
            <a:pPr lvl="1"/>
            <a:r>
              <a:rPr lang="zh-CN" altLang="en-US" dirty="0"/>
              <a:t>运行时栈</a:t>
            </a:r>
            <a:endParaRPr lang="en-US" altLang="zh-CN" dirty="0"/>
          </a:p>
          <a:p>
            <a:pPr lvl="1"/>
            <a:r>
              <a:rPr lang="zh-CN" altLang="en-US" dirty="0"/>
              <a:t>转移控制</a:t>
            </a:r>
            <a:endParaRPr lang="en-US" altLang="zh-CN" dirty="0"/>
          </a:p>
          <a:p>
            <a:pPr lvl="1"/>
            <a:r>
              <a:rPr lang="zh-CN" altLang="en-US" dirty="0"/>
              <a:t>数据传送</a:t>
            </a:r>
            <a:endParaRPr lang="en-US" altLang="zh-CN" dirty="0"/>
          </a:p>
          <a:p>
            <a:pPr lvl="1"/>
            <a:r>
              <a:rPr lang="zh-CN" altLang="en-US" dirty="0"/>
              <a:t>记忆管理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FE0F3D1-6B44-4945-B734-80A1372DE6CE}"/>
              </a:ext>
            </a:extLst>
          </p:cNvPr>
          <p:cNvSpPr txBox="1">
            <a:spLocks/>
          </p:cNvSpPr>
          <p:nvPr/>
        </p:nvSpPr>
        <p:spPr>
          <a:xfrm>
            <a:off x="6406926" y="1127464"/>
            <a:ext cx="57850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Class 6</a:t>
            </a:r>
            <a:r>
              <a:rPr lang="zh-CN" altLang="en-US" dirty="0"/>
              <a:t>：机器级编程</a:t>
            </a:r>
            <a:r>
              <a:rPr lang="en-US" altLang="zh-CN" dirty="0"/>
              <a:t>—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数组</a:t>
            </a:r>
            <a:r>
              <a:rPr lang="en-US" altLang="zh-CN" dirty="0"/>
              <a:t>array</a:t>
            </a:r>
          </a:p>
          <a:p>
            <a:pPr lvl="1"/>
            <a:r>
              <a:rPr lang="zh-CN" altLang="en-US" dirty="0"/>
              <a:t>结构体</a:t>
            </a:r>
            <a:r>
              <a:rPr lang="en-US" altLang="zh-CN" dirty="0"/>
              <a:t>struct</a:t>
            </a:r>
          </a:p>
          <a:p>
            <a:pPr lvl="1"/>
            <a:r>
              <a:rPr lang="zh-CN" altLang="en-US" dirty="0"/>
              <a:t>指针</a:t>
            </a:r>
            <a:r>
              <a:rPr lang="en-US" altLang="zh-CN" dirty="0"/>
              <a:t>pointer</a:t>
            </a:r>
          </a:p>
          <a:p>
            <a:r>
              <a:rPr lang="en-US" altLang="zh-CN" dirty="0"/>
              <a:t>Class 7</a:t>
            </a:r>
            <a:r>
              <a:rPr lang="zh-CN" altLang="en-US" dirty="0"/>
              <a:t>：机器级编程</a:t>
            </a:r>
            <a:r>
              <a:rPr lang="en-US" altLang="zh-CN" dirty="0"/>
              <a:t>—</a:t>
            </a:r>
            <a:r>
              <a:rPr lang="zh-CN" altLang="en-US" dirty="0"/>
              <a:t>高级主题</a:t>
            </a:r>
            <a:endParaRPr lang="en-US" altLang="zh-CN" dirty="0"/>
          </a:p>
          <a:p>
            <a:pPr lvl="1"/>
            <a:r>
              <a:rPr lang="zh-CN" altLang="en-US" dirty="0"/>
              <a:t>联合</a:t>
            </a:r>
            <a:r>
              <a:rPr lang="en-US" altLang="zh-CN" dirty="0"/>
              <a:t>union</a:t>
            </a:r>
          </a:p>
          <a:p>
            <a:pPr lvl="1"/>
            <a:r>
              <a:rPr lang="zh-CN" altLang="en-US" dirty="0"/>
              <a:t>内存越界和缓冲区溢出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9A2511-D7AA-4430-B463-EC58C1837ECB}"/>
              </a:ext>
            </a:extLst>
          </p:cNvPr>
          <p:cNvSpPr txBox="1"/>
          <p:nvPr/>
        </p:nvSpPr>
        <p:spPr>
          <a:xfrm>
            <a:off x="6219341" y="4424099"/>
            <a:ext cx="51966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主要学习目标</a:t>
            </a:r>
            <a:r>
              <a:rPr lang="en-US" altLang="zh-CN" sz="2400" dirty="0"/>
              <a:t>——</a:t>
            </a:r>
            <a:r>
              <a:rPr lang="zh-CN" altLang="en-US" sz="2400" dirty="0"/>
              <a:t>了解</a:t>
            </a:r>
            <a:r>
              <a:rPr lang="en-US" altLang="zh-CN" sz="2400" dirty="0"/>
              <a:t>C</a:t>
            </a:r>
            <a:r>
              <a:rPr lang="zh-CN" altLang="en-US" sz="2400" dirty="0"/>
              <a:t>语言提供的抽象下面的东西。通过让编译器产生机器级程序的汇编代码表示，了解编译器以及它的优化能力，以及机器、数据类型和指令集。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832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7D39-D85E-4DF1-88C4-7A098FDB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18255"/>
            <a:ext cx="10515600" cy="1325563"/>
          </a:xfrm>
        </p:spPr>
        <p:txBody>
          <a:bodyPr/>
          <a:lstStyle/>
          <a:p>
            <a:r>
              <a:rPr lang="fr-FR" altLang="zh-CN" dirty="0"/>
              <a:t>Machine-Level Programming I: Basics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127C6-75C9-4FAD-8303-331BE532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/>
          </a:bodyPr>
          <a:lstStyle/>
          <a:p>
            <a:r>
              <a:rPr lang="zh-CN" altLang="en-US" dirty="0"/>
              <a:t>程序执行机器代码，用字节序列编码低级的操作。</a:t>
            </a:r>
            <a:r>
              <a:rPr lang="en-US" altLang="zh-CN" dirty="0"/>
              <a:t>【</a:t>
            </a:r>
            <a:r>
              <a:rPr lang="zh-CN" altLang="en-US" dirty="0"/>
              <a:t>包括处理数据、管理内存、读写储存设备上的数据，以及利用网络通信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GCC C</a:t>
            </a:r>
            <a:r>
              <a:rPr lang="zh-CN" altLang="en-US" dirty="0"/>
              <a:t>语言编译器以汇编代码形式产生输出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开始和停止、设置断点、执行（</a:t>
            </a:r>
            <a:r>
              <a:rPr lang="en-US" altLang="zh-CN" dirty="0"/>
              <a:t>step)</a:t>
            </a:r>
            <a:r>
              <a:rPr lang="zh-CN" altLang="en-US" dirty="0"/>
              <a:t>、</a:t>
            </a:r>
            <a:r>
              <a:rPr lang="en-US" altLang="zh-CN" dirty="0" err="1"/>
              <a:t>disas</a:t>
            </a:r>
            <a:r>
              <a:rPr lang="zh-CN" altLang="en-US" dirty="0"/>
              <a:t>检查代码、</a:t>
            </a:r>
            <a:r>
              <a:rPr lang="en-US" altLang="zh-CN" dirty="0"/>
              <a:t>print</a:t>
            </a:r>
            <a:r>
              <a:rPr lang="zh-CN" altLang="en-US" dirty="0"/>
              <a:t>检查数据</a:t>
            </a:r>
            <a:endParaRPr lang="en-US" altLang="zh-CN" dirty="0"/>
          </a:p>
          <a:p>
            <a:r>
              <a:rPr lang="zh-CN" altLang="en-US" dirty="0"/>
              <a:t>寄存器：被调用者保存寄存器（</a:t>
            </a:r>
            <a:r>
              <a:rPr lang="en-US" altLang="zh-CN" dirty="0" err="1"/>
              <a:t>rbx</a:t>
            </a:r>
            <a:r>
              <a:rPr lang="zh-CN" altLang="en-US" dirty="0"/>
              <a:t>、</a:t>
            </a:r>
            <a:r>
              <a:rPr lang="en-US" altLang="zh-CN" dirty="0" err="1"/>
              <a:t>rbp</a:t>
            </a:r>
            <a:r>
              <a:rPr lang="zh-CN" altLang="en-US" dirty="0"/>
              <a:t>、</a:t>
            </a:r>
            <a:r>
              <a:rPr lang="en-US" altLang="zh-CN" dirty="0"/>
              <a:t>r12-r15</a:t>
            </a:r>
            <a:r>
              <a:rPr lang="zh-CN" altLang="en-US" dirty="0"/>
              <a:t>）函数参数传递（</a:t>
            </a:r>
            <a:r>
              <a:rPr lang="en-US" altLang="zh-CN" dirty="0" err="1"/>
              <a:t>rdi</a:t>
            </a:r>
            <a:r>
              <a:rPr lang="zh-CN" altLang="en-US" dirty="0"/>
              <a:t>、</a:t>
            </a:r>
            <a:r>
              <a:rPr lang="en-US" altLang="zh-CN" dirty="0" err="1"/>
              <a:t>rsi</a:t>
            </a:r>
            <a:r>
              <a:rPr lang="zh-CN" altLang="en-US" dirty="0"/>
              <a:t>、</a:t>
            </a:r>
            <a:r>
              <a:rPr lang="en-US" altLang="zh-CN" dirty="0" err="1"/>
              <a:t>rdx</a:t>
            </a:r>
            <a:r>
              <a:rPr lang="zh-CN" altLang="en-US" dirty="0"/>
              <a:t>、</a:t>
            </a:r>
            <a:r>
              <a:rPr lang="en-US" altLang="zh-CN" dirty="0" err="1"/>
              <a:t>rcx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Imulq</a:t>
            </a:r>
            <a:r>
              <a:rPr lang="zh-CN" altLang="en-US" dirty="0"/>
              <a:t>和</a:t>
            </a:r>
            <a:r>
              <a:rPr lang="en-US" altLang="zh-CN" dirty="0" err="1"/>
              <a:t>idivq</a:t>
            </a:r>
            <a:r>
              <a:rPr lang="zh-CN" altLang="en-US" dirty="0"/>
              <a:t>的特殊算术运算：高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 err="1"/>
              <a:t>rdx</a:t>
            </a:r>
            <a:r>
              <a:rPr lang="zh-CN" altLang="en-US" dirty="0"/>
              <a:t>，低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 err="1"/>
              <a:t>rax</a:t>
            </a:r>
            <a:r>
              <a:rPr lang="zh-CN" altLang="en-US" dirty="0"/>
              <a:t>，商</a:t>
            </a:r>
            <a:r>
              <a:rPr lang="en-US" altLang="zh-CN" dirty="0" err="1"/>
              <a:t>rdx</a:t>
            </a:r>
            <a:r>
              <a:rPr lang="zh-CN" altLang="en-US" dirty="0"/>
              <a:t>，余</a:t>
            </a:r>
            <a:r>
              <a:rPr lang="en-US" altLang="zh-CN" dirty="0" err="1"/>
              <a:t>rax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7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4166</Words>
  <Application>Microsoft Office PowerPoint</Application>
  <PresentationFormat>宽屏</PresentationFormat>
  <Paragraphs>636</Paragraphs>
  <Slides>40</Slides>
  <Notes>0</Notes>
  <HiddenSlides>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-apple-system</vt:lpstr>
      <vt:lpstr>等线</vt:lpstr>
      <vt:lpstr>等线 Light</vt:lpstr>
      <vt:lpstr>黑体</vt:lpstr>
      <vt:lpstr>宋体</vt:lpstr>
      <vt:lpstr>Arial</vt:lpstr>
      <vt:lpstr>Calibri</vt:lpstr>
      <vt:lpstr>Cambria Math</vt:lpstr>
      <vt:lpstr>Courier New</vt:lpstr>
      <vt:lpstr>Helvetica</vt:lpstr>
      <vt:lpstr>Times New Roman</vt:lpstr>
      <vt:lpstr>Wingdings</vt:lpstr>
      <vt:lpstr>Wingdings 3</vt:lpstr>
      <vt:lpstr>Office 主题​​</vt:lpstr>
      <vt:lpstr>  ICS期末章节总复习</vt:lpstr>
      <vt:lpstr>章节概况</vt:lpstr>
      <vt:lpstr>知识结构</vt:lpstr>
      <vt:lpstr>Ch2.信息的表示与处理</vt:lpstr>
      <vt:lpstr>Bits Bytes and Integers</vt:lpstr>
      <vt:lpstr>Floats</vt:lpstr>
      <vt:lpstr>Ch2 考点</vt:lpstr>
      <vt:lpstr>Ch 3 程序的机器级表示</vt:lpstr>
      <vt:lpstr>Machine-Level Programming I: Basics</vt:lpstr>
      <vt:lpstr>Machine-Level Programming I: Basics</vt:lpstr>
      <vt:lpstr>PowerPoint 演示文稿</vt:lpstr>
      <vt:lpstr>Machine-Level Programming II: Control</vt:lpstr>
      <vt:lpstr>Machine-Level Programming III: Procedures</vt:lpstr>
      <vt:lpstr>Machine-Level Programming IV: Data Machine-Level Programming V: Advanced Topics</vt:lpstr>
      <vt:lpstr>Ch3 考点</vt:lpstr>
      <vt:lpstr>Ch 4 处理器体系结构</vt:lpstr>
      <vt:lpstr>Processor Architecture I: ISA &amp; Logic Design</vt:lpstr>
      <vt:lpstr>Processor Architecture II: Sequential</vt:lpstr>
      <vt:lpstr>Processor Architecture III: Pipelined</vt:lpstr>
      <vt:lpstr>PowerPoint 演示文稿</vt:lpstr>
      <vt:lpstr>Ch 4 考点 </vt:lpstr>
      <vt:lpstr>Ch 6 存储器层次结构 </vt:lpstr>
      <vt:lpstr>memory-hierarchy</vt:lpstr>
      <vt:lpstr>存储器层次结构</vt:lpstr>
      <vt:lpstr>Cache Memories</vt:lpstr>
      <vt:lpstr>PowerPoint 演示文稿</vt:lpstr>
      <vt:lpstr>Ch 6 考点</vt:lpstr>
      <vt:lpstr>Ch 5 优化程序性能（Class 13）</vt:lpstr>
      <vt:lpstr>Ch 5 考点</vt:lpstr>
      <vt:lpstr>Ch 7 链接</vt:lpstr>
      <vt:lpstr>Linking: Basic Concepts &amp; Static Linking</vt:lpstr>
      <vt:lpstr>PowerPoint 演示文稿</vt:lpstr>
      <vt:lpstr>Linking: Basic Concepts &amp; Static Linking</vt:lpstr>
      <vt:lpstr>PowerPoint 演示文稿</vt:lpstr>
      <vt:lpstr>重定位</vt:lpstr>
      <vt:lpstr>加载可执行目标文件</vt:lpstr>
      <vt:lpstr>共享库与动态链接</vt:lpstr>
      <vt:lpstr>PowerPoint 演示文稿</vt:lpstr>
      <vt:lpstr>Ch 7 考点</vt:lpstr>
      <vt:lpstr>祝大家复习顺利！期末加油！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ICS期末章节总复习</dc:title>
  <dc:creator>连 祥</dc:creator>
  <cp:lastModifiedBy>Haoyu Li</cp:lastModifiedBy>
  <cp:revision>9</cp:revision>
  <dcterms:created xsi:type="dcterms:W3CDTF">2021-12-11T14:03:35Z</dcterms:created>
  <dcterms:modified xsi:type="dcterms:W3CDTF">2022-01-26T17:02:11Z</dcterms:modified>
</cp:coreProperties>
</file>