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0" r:id="rId14"/>
    <p:sldId id="271" r:id="rId15"/>
    <p:sldId id="272" r:id="rId16"/>
    <p:sldId id="274" r:id="rId17"/>
    <p:sldId id="281" r:id="rId18"/>
    <p:sldId id="276" r:id="rId19"/>
    <p:sldId id="275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293DF5-ABAA-4038-BBF6-45C627E1D3C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70"/>
            <p14:sldId id="271"/>
            <p14:sldId id="272"/>
            <p14:sldId id="274"/>
            <p14:sldId id="281"/>
            <p14:sldId id="276"/>
            <p14:sldId id="275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1DE51-6375-4B60-AAEE-F524E7B337E4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F1FB0-A284-48A9-9153-CC72B0025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4C14C-24E6-4E56-9CD7-07A5F1484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8963E-3C86-480D-A403-F2A64CFD3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A0184-03B1-4B90-90F1-3F741C57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620AE-7E9A-4F8A-B347-3F5B3381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C3835-47A8-412C-9B00-F9D1DD98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F55D6-DF1A-4363-A462-B7902D94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0EBF3-D780-4ABF-8566-32927BAF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755E-B9F2-4EF7-863D-2546C086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C5A5-6906-48D7-89D0-F740C158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3B37C-69A2-4AC1-AE1F-F00EB44B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81EFA-184A-4868-A831-E0B19B29A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728FB-3385-4B8C-9E27-E5F2D8847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C62CF-5E71-40BF-94E1-6B68B9D6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56D76-02FF-4C4D-959E-EE995E17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3C23D-35AF-4544-AEAC-1A6AC8FC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5851-E0B7-41B7-84F2-76C8BD23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A4E8A-BE6B-4F89-BF09-701263A8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3E4B8-E588-4973-980F-79E2F8A2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8A847-6213-43EB-93EA-7E9B679B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EB87A-0CF2-423A-B473-4DED4DC1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8A2A5-6D2C-4460-A4B6-07FB0DB1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BCF76-FFC7-4B3C-AE79-02CE7341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A39F5-DEC1-466A-8A97-739F353D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7ED2D-1841-4B4D-B9A5-041F4CE0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3FA92-B590-4FE3-8FCE-522200C6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735C-C225-46D2-BFB7-7FFE51F1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6B026-8A52-49AA-BB5A-886F0F93D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E6D90-A87E-4D7C-B5A4-CBB91225D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5BA21-94FA-4EAC-8C67-5CEBB86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9C278-2BE9-42DD-BBE3-14ED95FE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44D1A-3D93-471A-B4A9-78F4A46C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D815-2CF6-41F9-93F1-B28673A6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CAD2F-8CEE-4D46-9F1D-3303F8B7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CDDE9-FD0F-4E70-B49E-384F4858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1AE80-8AC3-48BD-8F91-3626A1367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07A375-BFC9-45B3-B9EE-A60241D4E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86D50-EA6A-478B-A5B1-53702316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802003-21C3-47D2-B399-7D25E8A3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A140BE-F503-40F3-90DC-D7815BF9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BB4E-29A9-4849-9177-8A677A17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C569E1-9302-41F4-8988-701EE8EA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60AAF-7680-40C0-B663-51AE7B3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B3027-DD0D-4296-B80F-DDBF1800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37D012-DDB3-4A1A-932E-84175C9F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CD739-FB05-4573-8435-34083917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7C059-A1B4-4470-BCF8-8559F095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BC78D-99AF-45B8-B910-9A601402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0B4B5-1D90-409D-ADCB-06D72366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9A1F0-9F24-465F-94F8-CC7DCA41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1F6C7-DD83-4F40-9B8B-3CFCD537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8AE70-5EB1-4FE4-956A-BA1D506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4D693-FFD6-445F-BCAD-9B0875A0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D3BA4-4D9B-4C7C-9F5E-B3D60F2E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B732DE-5C21-42D4-B004-A03F3CCB9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7AFBB-BE72-457F-8D88-3C4513200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3DA82-C8E4-423B-99C8-2042BDB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49F8B-94D0-42FF-AE44-61E3852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F3C2F-8956-4118-973C-073C96C9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27670B-BB44-4A68-AAA3-3CFF5835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2CD5E-CF98-4EC6-952A-6FA4948B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4E500-D179-4B43-AFE6-C875E1067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DCB1-55AE-4554-A2F5-719DF3E8AF9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BCD73-4447-4AC5-A041-C542E289B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39D63-1283-4651-928A-B380107E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4F55-F2A0-4C16-8EB2-26D83CE4F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3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3D67E-1272-4F8E-A0B9-C7399C4C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PIPELINED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4937B-6C3E-45C8-A28E-680474B37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制作人：连祥</a:t>
            </a:r>
            <a:endParaRPr lang="en-US" altLang="zh-CN" dirty="0"/>
          </a:p>
          <a:p>
            <a:r>
              <a:rPr lang="zh-CN" altLang="en-US" dirty="0"/>
              <a:t>小班助教：</a:t>
            </a:r>
            <a:r>
              <a:rPr lang="zh-CN" altLang="en-US"/>
              <a:t>李浩雨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1B6C589B-5FF9-406B-A930-30A3AD43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6308" y="82768"/>
            <a:ext cx="4495800" cy="639127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9E706DB-F54D-4877-ACB7-8747AA39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419" y="927717"/>
            <a:ext cx="4155261" cy="570136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39A0C552-BD3C-45F5-83ED-B5BF8B852EDB}"/>
              </a:ext>
            </a:extLst>
          </p:cNvPr>
          <p:cNvSpPr/>
          <p:nvPr/>
        </p:nvSpPr>
        <p:spPr>
          <a:xfrm>
            <a:off x="6804137" y="665825"/>
            <a:ext cx="4693494" cy="523784"/>
          </a:xfrm>
          <a:prstGeom prst="donut">
            <a:avLst>
              <a:gd name="adj" fmla="val 2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723AF107-5BE2-4DC5-8F00-055E69F80A05}"/>
              </a:ext>
            </a:extLst>
          </p:cNvPr>
          <p:cNvSpPr/>
          <p:nvPr/>
        </p:nvSpPr>
        <p:spPr>
          <a:xfrm>
            <a:off x="6697461" y="1858021"/>
            <a:ext cx="4693494" cy="523784"/>
          </a:xfrm>
          <a:prstGeom prst="donut">
            <a:avLst>
              <a:gd name="adj" fmla="val 2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>
            <a:extLst>
              <a:ext uri="{FF2B5EF4-FFF2-40B4-BE49-F238E27FC236}">
                <a16:creationId xmlns:a16="http://schemas.microsoft.com/office/drawing/2014/main" id="{EFC860E1-1D11-4470-BDB3-11BCB067E5E9}"/>
              </a:ext>
            </a:extLst>
          </p:cNvPr>
          <p:cNvSpPr/>
          <p:nvPr/>
        </p:nvSpPr>
        <p:spPr>
          <a:xfrm>
            <a:off x="6804137" y="3446755"/>
            <a:ext cx="4693494" cy="523784"/>
          </a:xfrm>
          <a:prstGeom prst="donut">
            <a:avLst>
              <a:gd name="adj" fmla="val 2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48BEFEB2-3725-447C-A559-C57017D9DC79}"/>
              </a:ext>
            </a:extLst>
          </p:cNvPr>
          <p:cNvSpPr/>
          <p:nvPr/>
        </p:nvSpPr>
        <p:spPr>
          <a:xfrm>
            <a:off x="6796308" y="4600113"/>
            <a:ext cx="4693494" cy="523784"/>
          </a:xfrm>
          <a:prstGeom prst="donut">
            <a:avLst>
              <a:gd name="adj" fmla="val 2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>
            <a:extLst>
              <a:ext uri="{FF2B5EF4-FFF2-40B4-BE49-F238E27FC236}">
                <a16:creationId xmlns:a16="http://schemas.microsoft.com/office/drawing/2014/main" id="{454D07D6-50F3-450C-BD5B-548F74CE8E4B}"/>
              </a:ext>
            </a:extLst>
          </p:cNvPr>
          <p:cNvSpPr/>
          <p:nvPr/>
        </p:nvSpPr>
        <p:spPr>
          <a:xfrm>
            <a:off x="6804137" y="5948038"/>
            <a:ext cx="4693494" cy="523784"/>
          </a:xfrm>
          <a:prstGeom prst="donut">
            <a:avLst>
              <a:gd name="adj" fmla="val 2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B30D8D3-7A1B-427C-9669-E7FCD2D1ACE5}"/>
              </a:ext>
            </a:extLst>
          </p:cNvPr>
          <p:cNvSpPr/>
          <p:nvPr/>
        </p:nvSpPr>
        <p:spPr>
          <a:xfrm>
            <a:off x="10365563" y="1662714"/>
            <a:ext cx="527339" cy="238587"/>
          </a:xfrm>
          <a:prstGeom prst="donut">
            <a:avLst>
              <a:gd name="adj" fmla="val 237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93B4A2CB-79EF-4AD4-BA2E-905121173660}"/>
              </a:ext>
            </a:extLst>
          </p:cNvPr>
          <p:cNvSpPr/>
          <p:nvPr/>
        </p:nvSpPr>
        <p:spPr>
          <a:xfrm>
            <a:off x="7037916" y="3225181"/>
            <a:ext cx="527339" cy="238587"/>
          </a:xfrm>
          <a:prstGeom prst="donut">
            <a:avLst>
              <a:gd name="adj" fmla="val 237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5872D52-FFA7-442A-9728-CB9E33E2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263155"/>
            <a:ext cx="3556247" cy="50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2.SEQ+</a:t>
            </a:r>
            <a:r>
              <a:rPr lang="en-US" altLang="zh-CN" dirty="0">
                <a:sym typeface="Wingdings" panose="05000000000000000000" pitchFamily="2" charset="2"/>
              </a:rPr>
              <a:t>PIPE-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E787EAD0-5A58-4915-A3BE-B37540855C1D}"/>
              </a:ext>
            </a:extLst>
          </p:cNvPr>
          <p:cNvSpPr/>
          <p:nvPr/>
        </p:nvSpPr>
        <p:spPr>
          <a:xfrm>
            <a:off x="7205646" y="5491579"/>
            <a:ext cx="2757257" cy="523784"/>
          </a:xfrm>
          <a:prstGeom prst="donut">
            <a:avLst>
              <a:gd name="adj" fmla="val 8474"/>
            </a:avLst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7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96BBB3-480B-4CD8-85A4-50FEE97B7F20}"/>
              </a:ext>
            </a:extLst>
          </p:cNvPr>
          <p:cNvSpPr txBox="1">
            <a:spLocks/>
          </p:cNvSpPr>
          <p:nvPr/>
        </p:nvSpPr>
        <p:spPr>
          <a:xfrm>
            <a:off x="167350" y="905414"/>
            <a:ext cx="4728099" cy="509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100" dirty="0">
                <a:solidFill>
                  <a:schemeClr val="accent2"/>
                </a:solidFill>
              </a:rPr>
              <a:t>(1)</a:t>
            </a:r>
            <a:r>
              <a:rPr lang="zh-CN" altLang="en-US" sz="3100" dirty="0">
                <a:solidFill>
                  <a:schemeClr val="accent2"/>
                </a:solidFill>
              </a:rPr>
              <a:t>插入流水线寄存器（流水线化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C0E1D9-966E-43A7-B8B3-2E34FB179BAA}"/>
              </a:ext>
            </a:extLst>
          </p:cNvPr>
          <p:cNvSpPr txBox="1">
            <a:spLocks noChangeArrowheads="1"/>
          </p:cNvSpPr>
          <p:nvPr/>
        </p:nvSpPr>
        <p:spPr>
          <a:xfrm>
            <a:off x="494930" y="1529919"/>
            <a:ext cx="41910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Fetch</a:t>
            </a:r>
          </a:p>
          <a:p>
            <a:pPr lvl="1"/>
            <a:r>
              <a:rPr lang="en-US" dirty="0"/>
              <a:t>Select current PC</a:t>
            </a:r>
          </a:p>
          <a:p>
            <a:pPr lvl="1"/>
            <a:r>
              <a:rPr lang="en-US" dirty="0"/>
              <a:t>Read instruction</a:t>
            </a:r>
          </a:p>
          <a:p>
            <a:pPr lvl="1"/>
            <a:r>
              <a:rPr lang="en-US" dirty="0"/>
              <a:t>Compute incremented PC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dirty="0"/>
              <a:t>Read program registers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Operate ALU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Read or write data memory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Update register file</a:t>
            </a:r>
          </a:p>
        </p:txBody>
      </p:sp>
      <p:pic>
        <p:nvPicPr>
          <p:cNvPr id="10" name="Picture 88">
            <a:extLst>
              <a:ext uri="{FF2B5EF4-FFF2-40B4-BE49-F238E27FC236}">
                <a16:creationId xmlns:a16="http://schemas.microsoft.com/office/drawing/2014/main" id="{2D4658C6-0EFD-4C4B-B3A4-8A55B954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5846" y="376237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575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16C50-14D8-471C-B902-FABFBC98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469876"/>
            <a:ext cx="10515600" cy="5918247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寄存器顺序：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F—f—D—d—E—e—M—m—W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各个寄存器作用</a:t>
            </a:r>
            <a:br>
              <a:rPr lang="en-US" altLang="zh-CN" dirty="0"/>
            </a:br>
            <a:r>
              <a:rPr lang="en-US" altLang="zh-CN" dirty="0"/>
              <a:t>F	</a:t>
            </a:r>
            <a:r>
              <a:rPr lang="zh-CN" altLang="en-US" dirty="0"/>
              <a:t>保存程序计数器的</a:t>
            </a:r>
            <a:r>
              <a:rPr lang="zh-CN" altLang="en-US" dirty="0">
                <a:solidFill>
                  <a:srgbClr val="FF0000"/>
                </a:solidFill>
              </a:rPr>
              <a:t>预测</a:t>
            </a:r>
            <a:r>
              <a:rPr lang="zh-CN" altLang="en-US" dirty="0"/>
              <a:t>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	</a:t>
            </a:r>
            <a:r>
              <a:rPr lang="zh-CN" altLang="en-US" dirty="0"/>
              <a:t>保存取指信息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	</a:t>
            </a:r>
            <a:r>
              <a:rPr lang="zh-CN" altLang="en-US" dirty="0"/>
              <a:t>保存关于最新译码的指令 </a:t>
            </a:r>
            <a:r>
              <a:rPr lang="en-US" altLang="zh-CN" dirty="0"/>
              <a:t>&amp;&amp; </a:t>
            </a:r>
            <a:r>
              <a:rPr lang="zh-CN" altLang="en-US" dirty="0"/>
              <a:t>从寄存器文件中读出的值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M	</a:t>
            </a:r>
            <a:r>
              <a:rPr lang="zh-CN" altLang="en-US" dirty="0"/>
              <a:t>保存最新执行指令的结果 </a:t>
            </a:r>
            <a:r>
              <a:rPr lang="en-US" altLang="zh-CN" dirty="0"/>
              <a:t>&amp;&amp; </a:t>
            </a:r>
            <a:r>
              <a:rPr lang="zh-CN" altLang="en-US" dirty="0">
                <a:solidFill>
                  <a:srgbClr val="FF0000"/>
                </a:solidFill>
              </a:rPr>
              <a:t>关于处理条件转移的分支条件和目标信息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W	</a:t>
            </a:r>
            <a:r>
              <a:rPr lang="zh-CN" altLang="en-US" dirty="0"/>
              <a:t>位于访存和反馈路径之间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ret</a:t>
            </a:r>
            <a:r>
              <a:rPr lang="zh-CN" altLang="en-US" dirty="0"/>
              <a:t>指令会向</a:t>
            </a:r>
            <a:r>
              <a:rPr lang="en-US" altLang="zh-CN" dirty="0"/>
              <a:t>PC</a:t>
            </a:r>
            <a:r>
              <a:rPr lang="zh-CN" altLang="en-US" dirty="0"/>
              <a:t>选择逻辑提供返回地址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73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83F1E-DCF1-4A83-B0F1-828B5B4D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950"/>
            <a:ext cx="10515600" cy="4351338"/>
          </a:xfrm>
        </p:spPr>
        <p:txBody>
          <a:bodyPr/>
          <a:lstStyle/>
          <a:p>
            <a:r>
              <a:rPr lang="zh-CN" altLang="en-US" dirty="0"/>
              <a:t>流水线化的设计中，与各个指令相关联的值有多个版本，会随指令一起流过系统。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 err="1"/>
              <a:t>dstE</a:t>
            </a:r>
            <a:r>
              <a:rPr lang="zh-CN" altLang="en-US" dirty="0"/>
              <a:t>与</a:t>
            </a:r>
            <a:r>
              <a:rPr lang="en-US" altLang="zh-CN" dirty="0" err="1"/>
              <a:t>dstM</a:t>
            </a:r>
            <a:r>
              <a:rPr lang="zh-CN" altLang="en-US" dirty="0"/>
              <a:t>的传递</a:t>
            </a:r>
            <a:endParaRPr lang="en-US" altLang="zh-CN" dirty="0"/>
          </a:p>
          <a:p>
            <a:r>
              <a:rPr lang="zh-CN" altLang="en-US" dirty="0"/>
              <a:t>合并信号（</a:t>
            </a:r>
            <a:r>
              <a:rPr lang="en-US" altLang="zh-CN" dirty="0"/>
              <a:t>SELECT 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更严谨的命名机制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7B9A12B-FDD1-439D-BA43-C9CF6EDD3722}"/>
              </a:ext>
            </a:extLst>
          </p:cNvPr>
          <p:cNvSpPr txBox="1">
            <a:spLocks/>
          </p:cNvSpPr>
          <p:nvPr/>
        </p:nvSpPr>
        <p:spPr>
          <a:xfrm>
            <a:off x="394316" y="449586"/>
            <a:ext cx="4506157" cy="651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1"/>
                </a:solidFill>
              </a:rPr>
              <a:t>（</a:t>
            </a:r>
            <a:r>
              <a:rPr lang="en-US" altLang="zh-CN">
                <a:solidFill>
                  <a:schemeClr val="accent1"/>
                </a:solidFill>
              </a:rPr>
              <a:t>2</a:t>
            </a:r>
            <a:r>
              <a:rPr lang="zh-CN" altLang="en-US">
                <a:solidFill>
                  <a:schemeClr val="accent1"/>
                </a:solidFill>
              </a:rPr>
              <a:t>）信号的重新排列和标号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14DA76F-8596-4269-BDAD-A210201E0CCA}"/>
              </a:ext>
            </a:extLst>
          </p:cNvPr>
          <p:cNvGrpSpPr/>
          <p:nvPr/>
        </p:nvGrpSpPr>
        <p:grpSpPr>
          <a:xfrm>
            <a:off x="1726069" y="2698811"/>
            <a:ext cx="8496755" cy="3629025"/>
            <a:chOff x="1726069" y="2698811"/>
            <a:chExt cx="8496755" cy="362902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CC8D99D-A611-4AD0-B6C7-6279AD633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08274" y="2698811"/>
              <a:ext cx="2114550" cy="362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67626B2-1DF0-42F1-BFFA-4B725DF0818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26069" y="3832619"/>
              <a:ext cx="5494337" cy="2175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343" tIns="44379" rIns="90343" bIns="44379" numCol="1" anchor="t" anchorCtr="0" compatLnSpc="1">
              <a:prstTxWarp prst="textNoShape">
                <a:avLst/>
              </a:prstTxWarp>
            </a:bodyPr>
            <a:lstStyle>
              <a:lvl1pPr marL="385763" indent="-385763" algn="l" defTabSz="912813" rtl="0" fontAlgn="base">
                <a:lnSpc>
                  <a:spcPct val="95000"/>
                </a:lnSpc>
                <a:spcBef>
                  <a:spcPct val="5000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44475" algn="l" defTabSz="912813" rtl="0" fontAlgn="base">
                <a:spcBef>
                  <a:spcPct val="25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+mn-lt"/>
                </a:defRPr>
              </a:lvl2pPr>
              <a:lvl3pPr marL="1144588" indent="-238125" algn="l" defTabSz="912813" rtl="0" fontAlgn="base">
                <a:lnSpc>
                  <a:spcPct val="107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90000"/>
                <a:buFont typeface="Wingdings" pitchFamily="2" charset="2"/>
                <a:buChar char="l"/>
                <a:defRPr b="1">
                  <a:solidFill>
                    <a:schemeClr val="tx1"/>
                  </a:solidFill>
                  <a:latin typeface="+mn-lt"/>
                </a:defRPr>
              </a:lvl3pPr>
              <a:lvl4pPr marL="1597025" indent="-227013" algn="l" defTabSz="9128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4pPr>
              <a:lvl5pPr marL="2447925" indent="-228600" algn="l" defTabSz="91281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905125" indent="-228600" algn="l" defTabSz="91281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3362325" indent="-228600" algn="l" defTabSz="91281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819525" indent="-228600" algn="l" defTabSz="91281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4276725" indent="-228600" algn="l" defTabSz="912813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kern="0" dirty="0" err="1"/>
                <a:t>S_Field</a:t>
              </a:r>
              <a:endParaRPr lang="en-US" kern="0" dirty="0"/>
            </a:p>
            <a:p>
              <a:pPr lvl="1" eaLnBrk="1" hangingPunct="1">
                <a:lnSpc>
                  <a:spcPct val="100000"/>
                </a:lnSpc>
              </a:pPr>
              <a:r>
                <a:rPr lang="en-US" kern="0" dirty="0"/>
                <a:t>Value of Field held in stage S pipeline register</a:t>
              </a:r>
            </a:p>
            <a:p>
              <a:pPr eaLnBrk="1" hangingPunct="1"/>
              <a:r>
                <a:rPr lang="en-US" kern="0" dirty="0" err="1"/>
                <a:t>s_Field</a:t>
              </a:r>
              <a:endParaRPr lang="en-US" kern="0" dirty="0"/>
            </a:p>
            <a:p>
              <a:pPr lvl="1" eaLnBrk="1" hangingPunct="1">
                <a:lnSpc>
                  <a:spcPct val="100000"/>
                </a:lnSpc>
              </a:pPr>
              <a:r>
                <a:rPr lang="en-US" kern="0" dirty="0"/>
                <a:t>Value of Field computed in stage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3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83132-86A5-488C-8AA1-A9B18B86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511730"/>
            <a:ext cx="3991252" cy="589101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</a:t>
            </a:r>
            <a:r>
              <a:rPr lang="en-US" altLang="zh-CN" dirty="0">
                <a:solidFill>
                  <a:schemeClr val="accent6"/>
                </a:solidFill>
              </a:rPr>
              <a:t>3</a:t>
            </a:r>
            <a:r>
              <a:rPr lang="zh-CN" altLang="en-US" dirty="0">
                <a:solidFill>
                  <a:schemeClr val="accent6"/>
                </a:solidFill>
              </a:rPr>
              <a:t>）预测下一个</a:t>
            </a:r>
            <a:r>
              <a:rPr lang="en-US" altLang="zh-CN" dirty="0">
                <a:solidFill>
                  <a:schemeClr val="accent6"/>
                </a:solidFill>
              </a:rPr>
              <a:t>PC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7A44F7B-FD06-4163-BCB3-8D1E4ED4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28" y="1337137"/>
            <a:ext cx="5248943" cy="434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F13E40-FCE1-467A-ABFF-C8B8AA99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7" y="1497320"/>
            <a:ext cx="5218376" cy="27477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38EC93-F521-412C-95E4-372D5B6A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59" y="4302433"/>
            <a:ext cx="5069134" cy="13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EDAC5-94E7-4171-A92B-CD5287BD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415"/>
            <a:ext cx="8575089" cy="802921"/>
          </a:xfrm>
        </p:spPr>
        <p:txBody>
          <a:bodyPr/>
          <a:lstStyle/>
          <a:p>
            <a:r>
              <a:rPr lang="en-US" altLang="zh-CN" dirty="0"/>
              <a:t>3.PIPE-</a:t>
            </a:r>
            <a:r>
              <a:rPr lang="en-US" altLang="zh-CN" dirty="0">
                <a:sym typeface="Wingdings" panose="05000000000000000000" pitchFamily="2" charset="2"/>
              </a:rPr>
              <a:t>PIPE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67C6FF-2A4A-404F-96B1-69A86DB44B6C}"/>
              </a:ext>
            </a:extLst>
          </p:cNvPr>
          <p:cNvSpPr txBox="1"/>
          <p:nvPr/>
        </p:nvSpPr>
        <p:spPr>
          <a:xfrm>
            <a:off x="935854" y="2154597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PIPE-</a:t>
            </a:r>
            <a:r>
              <a:rPr lang="zh-CN" altLang="en-US" sz="2000" dirty="0"/>
              <a:t>的缺陷</a:t>
            </a:r>
            <a:r>
              <a:rPr lang="en-US" altLang="zh-CN" sz="2000" dirty="0"/>
              <a:t>——</a:t>
            </a:r>
            <a:r>
              <a:rPr lang="zh-CN" altLang="en-US" sz="2000" dirty="0"/>
              <a:t>无法处理冒险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6E7202-F451-42FC-82F3-BD650848AD07}"/>
              </a:ext>
            </a:extLst>
          </p:cNvPr>
          <p:cNvSpPr txBox="1"/>
          <p:nvPr/>
        </p:nvSpPr>
        <p:spPr>
          <a:xfrm>
            <a:off x="935854" y="2776036"/>
            <a:ext cx="757931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）数据相关：下一条指令会用到这一条指令计算出的结果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）控制相关：一条指令要确定下一条指令的位置</a:t>
            </a:r>
          </a:p>
        </p:txBody>
      </p:sp>
    </p:spTree>
    <p:extLst>
      <p:ext uri="{BB962C8B-B14F-4D97-AF65-F5344CB8AC3E}">
        <p14:creationId xmlns:p14="http://schemas.microsoft.com/office/powerpoint/2010/main" val="11457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333A-23E3-4B9B-8B30-A7870FCE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60" y="366653"/>
            <a:ext cx="3959440" cy="518080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用暂停来避免数据冒险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028F2D8-E8F8-461D-9E35-F77B10AF96A1}"/>
              </a:ext>
            </a:extLst>
          </p:cNvPr>
          <p:cNvSpPr txBox="1"/>
          <p:nvPr/>
        </p:nvSpPr>
        <p:spPr>
          <a:xfrm>
            <a:off x="-429458" y="3634839"/>
            <a:ext cx="84493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——</a:t>
            </a:r>
            <a:r>
              <a:rPr lang="en-US" altLang="zh-CN" sz="2400" dirty="0">
                <a:solidFill>
                  <a:schemeClr val="accent6"/>
                </a:solidFill>
              </a:rPr>
              <a:t>Stalling instruction held back in decode stage</a:t>
            </a:r>
          </a:p>
          <a:p>
            <a:pPr lvl="1"/>
            <a:r>
              <a:rPr lang="en-US" altLang="zh-CN" sz="2400" dirty="0">
                <a:solidFill>
                  <a:schemeClr val="accent6"/>
                </a:solidFill>
              </a:rPr>
              <a:t>	  Following instruction stays in fetch stage</a:t>
            </a:r>
          </a:p>
          <a:p>
            <a:pPr lvl="1"/>
            <a:r>
              <a:rPr lang="en-US" altLang="zh-CN" sz="2400" dirty="0"/>
              <a:t>——</a:t>
            </a:r>
            <a:r>
              <a:rPr lang="en-US" altLang="zh-CN" sz="2400" dirty="0">
                <a:solidFill>
                  <a:srgbClr val="0070C0"/>
                </a:solidFill>
              </a:rPr>
              <a:t>Bubbles injected into execute stage</a:t>
            </a:r>
          </a:p>
          <a:p>
            <a:pPr lvl="2"/>
            <a:r>
              <a:rPr lang="en-US" altLang="zh-CN" sz="2400" dirty="0">
                <a:solidFill>
                  <a:srgbClr val="0070C0"/>
                </a:solidFill>
              </a:rPr>
              <a:t>  Like dynamically generated </a:t>
            </a:r>
            <a:r>
              <a:rPr lang="en-US" altLang="zh-CN" sz="2400" dirty="0" err="1">
                <a:solidFill>
                  <a:srgbClr val="0070C0"/>
                </a:solidFill>
              </a:rPr>
              <a:t>nop’s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2"/>
            <a:r>
              <a:rPr lang="en-US" altLang="zh-CN" sz="2400" dirty="0">
                <a:solidFill>
                  <a:srgbClr val="0070C0"/>
                </a:solidFill>
              </a:rPr>
              <a:t>  Move through later stages</a:t>
            </a:r>
          </a:p>
          <a:p>
            <a:pPr lvl="2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*Where there is stalling,</a:t>
            </a:r>
          </a:p>
          <a:p>
            <a:pPr lvl="2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 there is bubbling.*</a:t>
            </a:r>
          </a:p>
          <a:p>
            <a:pPr lvl="2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*Bubbles are inserted step by step.*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8A9EAC-4084-4275-814A-979B5F52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71" y="762098"/>
            <a:ext cx="7949873" cy="5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5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1CC827-7DCA-4541-AF5C-D59DC3E3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3" y="1056481"/>
            <a:ext cx="10637874" cy="50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E34D12A-84C4-4A1C-89F4-8FD6F15A676A}"/>
              </a:ext>
            </a:extLst>
          </p:cNvPr>
          <p:cNvGrpSpPr/>
          <p:nvPr/>
        </p:nvGrpSpPr>
        <p:grpSpPr>
          <a:xfrm>
            <a:off x="174594" y="995672"/>
            <a:ext cx="8067675" cy="5097462"/>
            <a:chOff x="1701553" y="1022305"/>
            <a:chExt cx="8067675" cy="5097462"/>
          </a:xfrm>
        </p:grpSpPr>
        <p:grpSp>
          <p:nvGrpSpPr>
            <p:cNvPr id="4" name="Group 67">
              <a:extLst>
                <a:ext uri="{FF2B5EF4-FFF2-40B4-BE49-F238E27FC236}">
                  <a16:creationId xmlns:a16="http://schemas.microsoft.com/office/drawing/2014/main" id="{7CBCA7D4-6FBD-4E29-8A6A-3FC43C974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553" y="1022305"/>
              <a:ext cx="3559175" cy="1117600"/>
              <a:chOff x="3104" y="767"/>
              <a:chExt cx="2242" cy="704"/>
            </a:xfrm>
          </p:grpSpPr>
          <p:sp>
            <p:nvSpPr>
              <p:cNvPr id="5" name="Freeform 12">
                <a:extLst>
                  <a:ext uri="{FF2B5EF4-FFF2-40B4-BE49-F238E27FC236}">
                    <a16:creationId xmlns:a16="http://schemas.microsoft.com/office/drawing/2014/main" id="{BEF1727C-D21B-4A20-933D-F64BE3324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1112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" name="Rectangle 13">
                <a:extLst>
                  <a:ext uri="{FF2B5EF4-FFF2-40B4-BE49-F238E27FC236}">
                    <a16:creationId xmlns:a16="http://schemas.microsoft.com/office/drawing/2014/main" id="{440D032B-EEB9-403D-8FD4-3976BBF1C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767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Rectangle 14">
                <a:extLst>
                  <a:ext uri="{FF2B5EF4-FFF2-40B4-BE49-F238E27FC236}">
                    <a16:creationId xmlns:a16="http://schemas.microsoft.com/office/drawing/2014/main" id="{CAD28EE1-3DFE-4B23-8880-06CEE2499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797"/>
                <a:ext cx="33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Rising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796BED12-1F7F-4A21-AC9D-024882692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920"/>
                <a:ext cx="28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clock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id="{42708B94-900F-4BB2-9C32-C8B5DE9DD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1112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17">
                <a:extLst>
                  <a:ext uri="{FF2B5EF4-FFF2-40B4-BE49-F238E27FC236}">
                    <a16:creationId xmlns:a16="http://schemas.microsoft.com/office/drawing/2014/main" id="{7E4449D9-8054-4A5A-A3F0-7B4504D5B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767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18">
                <a:extLst>
                  <a:ext uri="{FF2B5EF4-FFF2-40B4-BE49-F238E27FC236}">
                    <a16:creationId xmlns:a16="http://schemas.microsoft.com/office/drawing/2014/main" id="{B541A2B9-E873-4A11-8B5A-B1C7A8AF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797"/>
                <a:ext cx="33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Rising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663D2EF9-FD15-4801-B7A0-E4727A034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920"/>
                <a:ext cx="28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clock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26383570-5332-4A33-A9DC-77AE917C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902"/>
                <a:ext cx="39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B45248BE-D799-497C-B66B-791C504C9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866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F89114CB-C277-47BD-B810-DCE5CFA13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902"/>
                <a:ext cx="39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30">
                <a:extLst>
                  <a:ext uri="{FF2B5EF4-FFF2-40B4-BE49-F238E27FC236}">
                    <a16:creationId xmlns:a16="http://schemas.microsoft.com/office/drawing/2014/main" id="{3E5112A8-E1B1-47A1-B4AE-77CBE9BA6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856"/>
                <a:ext cx="567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31">
                <a:extLst>
                  <a:ext uri="{FF2B5EF4-FFF2-40B4-BE49-F238E27FC236}">
                    <a16:creationId xmlns:a16="http://schemas.microsoft.com/office/drawing/2014/main" id="{0F0D81D7-3986-43E4-AD0B-7F362D311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" y="886"/>
                <a:ext cx="52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Output = y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8" name="Group 66">
                <a:extLst>
                  <a:ext uri="{FF2B5EF4-FFF2-40B4-BE49-F238E27FC236}">
                    <a16:creationId xmlns:a16="http://schemas.microsoft.com/office/drawing/2014/main" id="{DC6E3EC9-1AA0-497D-AC3D-CEBB98D396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" y="817"/>
                <a:ext cx="575" cy="654"/>
                <a:chOff x="4375" y="817"/>
                <a:chExt cx="575" cy="654"/>
              </a:xfrm>
            </p:grpSpPr>
            <p:sp>
              <p:nvSpPr>
                <p:cNvPr id="19" name="Rectangle 58">
                  <a:extLst>
                    <a:ext uri="{FF2B5EF4-FFF2-40B4-BE49-F238E27FC236}">
                      <a16:creationId xmlns:a16="http://schemas.microsoft.com/office/drawing/2014/main" id="{B9FA7A9E-69B4-4ADC-BA5A-17827972C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5" y="817"/>
                  <a:ext cx="116" cy="654"/>
                </a:xfrm>
                <a:prstGeom prst="rect">
                  <a:avLst/>
                </a:prstGeom>
                <a:solidFill>
                  <a:srgbClr val="66CC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59">
                  <a:extLst>
                    <a:ext uri="{FF2B5EF4-FFF2-40B4-BE49-F238E27FC236}">
                      <a16:creationId xmlns:a16="http://schemas.microsoft.com/office/drawing/2014/main" id="{1A64F037-7D17-4152-98D3-163C402E8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1076"/>
                  <a:ext cx="121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y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60">
                  <a:extLst>
                    <a:ext uri="{FF2B5EF4-FFF2-40B4-BE49-F238E27FC236}">
                      <a16:creationId xmlns:a16="http://schemas.microsoft.com/office/drawing/2014/main" id="{A52885AC-79D2-4A72-B447-37A786B49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5" y="1086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1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1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1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 61">
                  <a:extLst>
                    <a:ext uri="{FF2B5EF4-FFF2-40B4-BE49-F238E27FC236}">
                      <a16:creationId xmlns:a16="http://schemas.microsoft.com/office/drawing/2014/main" id="{C97FAEC6-7B3E-4479-A82B-305AB0FF2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0" y="1086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1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1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1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66CC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62">
                  <a:extLst>
                    <a:ext uri="{FF2B5EF4-FFF2-40B4-BE49-F238E27FC236}">
                      <a16:creationId xmlns:a16="http://schemas.microsoft.com/office/drawing/2014/main" id="{C5417293-6C85-4F8F-BFF5-A1DE0835E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5" y="817"/>
                  <a:ext cx="116" cy="654"/>
                </a:xfrm>
                <a:prstGeom prst="rect">
                  <a:avLst/>
                </a:prstGeom>
                <a:solidFill>
                  <a:srgbClr val="66CC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63">
                  <a:extLst>
                    <a:ext uri="{FF2B5EF4-FFF2-40B4-BE49-F238E27FC236}">
                      <a16:creationId xmlns:a16="http://schemas.microsoft.com/office/drawing/2014/main" id="{1AA2FCE7-6C09-46D7-9170-90D84E6A8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1076"/>
                  <a:ext cx="121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y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 64">
                  <a:extLst>
                    <a:ext uri="{FF2B5EF4-FFF2-40B4-BE49-F238E27FC236}">
                      <a16:creationId xmlns:a16="http://schemas.microsoft.com/office/drawing/2014/main" id="{DA9E995F-075A-49B4-93AE-431EAA55D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5" y="1086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1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1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1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65">
                  <a:extLst>
                    <a:ext uri="{FF2B5EF4-FFF2-40B4-BE49-F238E27FC236}">
                      <a16:creationId xmlns:a16="http://schemas.microsoft.com/office/drawing/2014/main" id="{695ACFB8-4515-4F04-9C3C-ADCC99920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0" y="1086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1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1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1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66CC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125">
              <a:extLst>
                <a:ext uri="{FF2B5EF4-FFF2-40B4-BE49-F238E27FC236}">
                  <a16:creationId xmlns:a16="http://schemas.microsoft.com/office/drawing/2014/main" id="{43AA699D-8DA5-4851-976A-BD4534F8B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5891" y="2908255"/>
              <a:ext cx="3636962" cy="1136650"/>
              <a:chOff x="3045" y="1955"/>
              <a:chExt cx="2291" cy="716"/>
            </a:xfrm>
          </p:grpSpPr>
          <p:sp>
            <p:nvSpPr>
              <p:cNvPr id="28" name="Freeform 70">
                <a:extLst>
                  <a:ext uri="{FF2B5EF4-FFF2-40B4-BE49-F238E27FC236}">
                    <a16:creationId xmlns:a16="http://schemas.microsoft.com/office/drawing/2014/main" id="{5F8B5B7B-191F-4B34-ACC1-E61B919BB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" y="2300"/>
                <a:ext cx="345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Rectangle 71">
                <a:extLst>
                  <a:ext uri="{FF2B5EF4-FFF2-40B4-BE49-F238E27FC236}">
                    <a16:creationId xmlns:a16="http://schemas.microsoft.com/office/drawing/2014/main" id="{7AA3B5A0-0301-4F5C-B39E-8C2F8CE06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1955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72">
                <a:extLst>
                  <a:ext uri="{FF2B5EF4-FFF2-40B4-BE49-F238E27FC236}">
                    <a16:creationId xmlns:a16="http://schemas.microsoft.com/office/drawing/2014/main" id="{E99420BD-67ED-414C-AEF2-F23BAC7E6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1985"/>
                <a:ext cx="33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Rising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73">
                <a:extLst>
                  <a:ext uri="{FF2B5EF4-FFF2-40B4-BE49-F238E27FC236}">
                    <a16:creationId xmlns:a16="http://schemas.microsoft.com/office/drawing/2014/main" id="{7CACD263-FC53-4555-98EA-2634E8E5A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108"/>
                <a:ext cx="28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clock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 74">
                <a:extLst>
                  <a:ext uri="{FF2B5EF4-FFF2-40B4-BE49-F238E27FC236}">
                    <a16:creationId xmlns:a16="http://schemas.microsoft.com/office/drawing/2014/main" id="{2AF8F708-3781-478E-9B12-3D906D6A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" y="2300"/>
                <a:ext cx="345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64005A30-DF8D-4028-934E-D8046FC60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1955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8613BF85-64F6-422B-AD70-4470AA961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1985"/>
                <a:ext cx="33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Rising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C4BE6930-F243-4CA7-A9C9-D6537764F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108"/>
                <a:ext cx="28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clock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Rectangle 78">
                <a:extLst>
                  <a:ext uri="{FF2B5EF4-FFF2-40B4-BE49-F238E27FC236}">
                    <a16:creationId xmlns:a16="http://schemas.microsoft.com/office/drawing/2014/main" id="{2A815E4B-242C-4953-85E1-EEC2420A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2054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Rectangle 79">
                <a:extLst>
                  <a:ext uri="{FF2B5EF4-FFF2-40B4-BE49-F238E27FC236}">
                    <a16:creationId xmlns:a16="http://schemas.microsoft.com/office/drawing/2014/main" id="{99E70D8C-EA29-4462-8809-54DE44C3F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090"/>
                <a:ext cx="39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80">
                <a:extLst>
                  <a:ext uri="{FF2B5EF4-FFF2-40B4-BE49-F238E27FC236}">
                    <a16:creationId xmlns:a16="http://schemas.microsoft.com/office/drawing/2014/main" id="{F36BE734-C083-49A1-90DD-10AD15F1E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2054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81">
                <a:extLst>
                  <a:ext uri="{FF2B5EF4-FFF2-40B4-BE49-F238E27FC236}">
                    <a16:creationId xmlns:a16="http://schemas.microsoft.com/office/drawing/2014/main" id="{19D7B6EE-21FF-46AC-A559-771BD89D1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2090"/>
                <a:ext cx="39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88">
                <a:extLst>
                  <a:ext uri="{FF2B5EF4-FFF2-40B4-BE49-F238E27FC236}">
                    <a16:creationId xmlns:a16="http://schemas.microsoft.com/office/drawing/2014/main" id="{01731DCD-AD16-4B71-AEC4-EC27C5953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2044"/>
                <a:ext cx="57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89">
                <a:extLst>
                  <a:ext uri="{FF2B5EF4-FFF2-40B4-BE49-F238E27FC236}">
                    <a16:creationId xmlns:a16="http://schemas.microsoft.com/office/drawing/2014/main" id="{353DED88-721F-49FE-9BAF-995CFB5E7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9" y="2074"/>
                <a:ext cx="52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Output = 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2" name="Group 124">
                <a:extLst>
                  <a:ext uri="{FF2B5EF4-FFF2-40B4-BE49-F238E27FC236}">
                    <a16:creationId xmlns:a16="http://schemas.microsoft.com/office/drawing/2014/main" id="{67B41BC6-5EAB-4689-BA98-655A1D11B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2" y="2017"/>
                <a:ext cx="576" cy="654"/>
                <a:chOff x="4362" y="2017"/>
                <a:chExt cx="576" cy="654"/>
              </a:xfrm>
            </p:grpSpPr>
            <p:sp>
              <p:nvSpPr>
                <p:cNvPr id="43" name="Rectangle 116">
                  <a:extLst>
                    <a:ext uri="{FF2B5EF4-FFF2-40B4-BE49-F238E27FC236}">
                      <a16:creationId xmlns:a16="http://schemas.microsoft.com/office/drawing/2014/main" id="{75858533-BEA3-4CD7-8724-1273F41DC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3" y="2017"/>
                  <a:ext cx="116" cy="654"/>
                </a:xfrm>
                <a:prstGeom prst="rect">
                  <a:avLst/>
                </a:prstGeom>
                <a:solidFill>
                  <a:srgbClr val="B2B2B2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117">
                  <a:extLst>
                    <a:ext uri="{FF2B5EF4-FFF2-40B4-BE49-F238E27FC236}">
                      <a16:creationId xmlns:a16="http://schemas.microsoft.com/office/drawing/2014/main" id="{7194D815-E63F-4AC1-A350-E83019549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276"/>
                  <a:ext cx="120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x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 118">
                  <a:extLst>
                    <a:ext uri="{FF2B5EF4-FFF2-40B4-BE49-F238E27FC236}">
                      <a16:creationId xmlns:a16="http://schemas.microsoft.com/office/drawing/2014/main" id="{ED63BA8C-24E4-4776-B89E-CD67558A0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286"/>
                  <a:ext cx="231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0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0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0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 119">
                  <a:extLst>
                    <a:ext uri="{FF2B5EF4-FFF2-40B4-BE49-F238E27FC236}">
                      <a16:creationId xmlns:a16="http://schemas.microsoft.com/office/drawing/2014/main" id="{266549E4-5359-4E81-B999-5FEEA0FA9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8" y="2286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0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0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0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120">
                  <a:extLst>
                    <a:ext uri="{FF2B5EF4-FFF2-40B4-BE49-F238E27FC236}">
                      <a16:creationId xmlns:a16="http://schemas.microsoft.com/office/drawing/2014/main" id="{BB7E509D-FF77-4BB8-90DA-55D520C0F4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3" y="2017"/>
                  <a:ext cx="116" cy="654"/>
                </a:xfrm>
                <a:prstGeom prst="rect">
                  <a:avLst/>
                </a:prstGeom>
                <a:solidFill>
                  <a:srgbClr val="B2B2B2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121">
                  <a:extLst>
                    <a:ext uri="{FF2B5EF4-FFF2-40B4-BE49-F238E27FC236}">
                      <a16:creationId xmlns:a16="http://schemas.microsoft.com/office/drawing/2014/main" id="{E9D4B1D3-BD1A-4BE7-BC81-36871A5E8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276"/>
                  <a:ext cx="120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x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 122">
                  <a:extLst>
                    <a:ext uri="{FF2B5EF4-FFF2-40B4-BE49-F238E27FC236}">
                      <a16:creationId xmlns:a16="http://schemas.microsoft.com/office/drawing/2014/main" id="{843124E2-8863-4B29-BB66-D1B975572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286"/>
                  <a:ext cx="231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0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0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0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123">
                  <a:extLst>
                    <a:ext uri="{FF2B5EF4-FFF2-40B4-BE49-F238E27FC236}">
                      <a16:creationId xmlns:a16="http://schemas.microsoft.com/office/drawing/2014/main" id="{7EE7D1DB-CA81-4E63-95C1-6857A41A6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8" y="2286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307" y="0"/>
                    </a:cxn>
                    <a:cxn ang="0">
                      <a:pos x="307" y="96"/>
                    </a:cxn>
                    <a:cxn ang="0">
                      <a:pos x="0" y="96"/>
                    </a:cxn>
                    <a:cxn ang="0">
                      <a:pos x="0" y="134"/>
                    </a:cxn>
                    <a:cxn ang="0">
                      <a:pos x="307" y="134"/>
                    </a:cxn>
                    <a:cxn ang="0">
                      <a:pos x="307" y="230"/>
                    </a:cxn>
                    <a:cxn ang="0">
                      <a:pos x="460" y="115"/>
                    </a:cxn>
                    <a:cxn ang="0">
                      <a:pos x="307" y="0"/>
                    </a:cxn>
                  </a:cxnLst>
                  <a:rect l="0" t="0" r="r" b="b"/>
                  <a:pathLst>
                    <a:path w="460" h="230">
                      <a:moveTo>
                        <a:pt x="307" y="0"/>
                      </a:moveTo>
                      <a:lnTo>
                        <a:pt x="307" y="96"/>
                      </a:lnTo>
                      <a:lnTo>
                        <a:pt x="0" y="96"/>
                      </a:lnTo>
                      <a:lnTo>
                        <a:pt x="0" y="134"/>
                      </a:lnTo>
                      <a:lnTo>
                        <a:pt x="307" y="134"/>
                      </a:lnTo>
                      <a:lnTo>
                        <a:pt x="307" y="230"/>
                      </a:lnTo>
                      <a:lnTo>
                        <a:pt x="460" y="115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" name="Rectangle 155">
              <a:extLst>
                <a:ext uri="{FF2B5EF4-FFF2-40B4-BE49-F238E27FC236}">
                  <a16:creationId xmlns:a16="http://schemas.microsoft.com/office/drawing/2014/main" id="{30EBF28B-291A-4276-85E7-9CE364AB7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091" y="4797380"/>
              <a:ext cx="184150" cy="1038225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156">
              <a:extLst>
                <a:ext uri="{FF2B5EF4-FFF2-40B4-BE49-F238E27FC236}">
                  <a16:creationId xmlns:a16="http://schemas.microsoft.com/office/drawing/2014/main" id="{F8D244BB-6C2E-4A20-917A-0CCB5FF2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816" y="5208542"/>
              <a:ext cx="101600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53" name="Group 159">
              <a:extLst>
                <a:ext uri="{FF2B5EF4-FFF2-40B4-BE49-F238E27FC236}">
                  <a16:creationId xmlns:a16="http://schemas.microsoft.com/office/drawing/2014/main" id="{9F6C286D-BE1C-4E4F-A803-46547ADD6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528" y="5834017"/>
              <a:ext cx="252413" cy="182563"/>
              <a:chOff x="2098" y="3798"/>
              <a:chExt cx="159" cy="115"/>
            </a:xfrm>
          </p:grpSpPr>
          <p:sp>
            <p:nvSpPr>
              <p:cNvPr id="54" name="Freeform 157">
                <a:extLst>
                  <a:ext uri="{FF2B5EF4-FFF2-40B4-BE49-F238E27FC236}">
                    <a16:creationId xmlns:a16="http://schemas.microsoft.com/office/drawing/2014/main" id="{F6B0C5BB-0A02-4AB4-A7C8-86FFD4262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" y="3827"/>
                <a:ext cx="143" cy="86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Freeform 158">
                <a:extLst>
                  <a:ext uri="{FF2B5EF4-FFF2-40B4-BE49-F238E27FC236}">
                    <a16:creationId xmlns:a16="http://schemas.microsoft.com/office/drawing/2014/main" id="{FA492530-4B83-4F30-AFB8-FB40C9A04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" y="3798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7A47816E-7801-41EF-B24C-258995231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391" y="5834017"/>
              <a:ext cx="250825" cy="182563"/>
              <a:chOff x="2285" y="3798"/>
              <a:chExt cx="158" cy="115"/>
            </a:xfrm>
          </p:grpSpPr>
          <p:sp>
            <p:nvSpPr>
              <p:cNvPr id="57" name="Freeform 160">
                <a:extLst>
                  <a:ext uri="{FF2B5EF4-FFF2-40B4-BE49-F238E27FC236}">
                    <a16:creationId xmlns:a16="http://schemas.microsoft.com/office/drawing/2014/main" id="{73837DDE-1511-4C73-8BB0-D3461B7C2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3827"/>
                <a:ext cx="143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Freeform 161">
                <a:extLst>
                  <a:ext uri="{FF2B5EF4-FFF2-40B4-BE49-F238E27FC236}">
                    <a16:creationId xmlns:a16="http://schemas.microsoft.com/office/drawing/2014/main" id="{667DFC2E-5E0E-40AF-88F3-22B75DB04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" y="3798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9" name="Freeform 163">
              <a:extLst>
                <a:ext uri="{FF2B5EF4-FFF2-40B4-BE49-F238E27FC236}">
                  <a16:creationId xmlns:a16="http://schemas.microsoft.com/office/drawing/2014/main" id="{C0CBC69A-1990-470E-878C-5F45DFE0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378" y="5224417"/>
              <a:ext cx="366713" cy="182563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52E68142-B0C2-4B02-9577-D8DCA3C9F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653" y="5224417"/>
              <a:ext cx="365125" cy="182563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165">
              <a:extLst>
                <a:ext uri="{FF2B5EF4-FFF2-40B4-BE49-F238E27FC236}">
                  <a16:creationId xmlns:a16="http://schemas.microsoft.com/office/drawing/2014/main" id="{BFA5C9E6-802C-4135-A4C3-6718C621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091" y="4797380"/>
              <a:ext cx="184150" cy="1038225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2" name="Rectangle 166">
              <a:extLst>
                <a:ext uri="{FF2B5EF4-FFF2-40B4-BE49-F238E27FC236}">
                  <a16:creationId xmlns:a16="http://schemas.microsoft.com/office/drawing/2014/main" id="{5BEAD6BD-DFF9-4820-9357-D7FE7C7D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816" y="5208542"/>
              <a:ext cx="101600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69">
              <a:extLst>
                <a:ext uri="{FF2B5EF4-FFF2-40B4-BE49-F238E27FC236}">
                  <a16:creationId xmlns:a16="http://schemas.microsoft.com/office/drawing/2014/main" id="{3FBE9618-F71C-49D2-A827-75A40A4AF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528" y="5834017"/>
              <a:ext cx="252413" cy="182563"/>
              <a:chOff x="2098" y="3798"/>
              <a:chExt cx="159" cy="115"/>
            </a:xfrm>
          </p:grpSpPr>
          <p:sp>
            <p:nvSpPr>
              <p:cNvPr id="64" name="Freeform 167">
                <a:extLst>
                  <a:ext uri="{FF2B5EF4-FFF2-40B4-BE49-F238E27FC236}">
                    <a16:creationId xmlns:a16="http://schemas.microsoft.com/office/drawing/2014/main" id="{ED60CC6E-6C5E-40FA-A77D-4B48487BE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" y="3827"/>
                <a:ext cx="143" cy="86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Freeform 168">
                <a:extLst>
                  <a:ext uri="{FF2B5EF4-FFF2-40B4-BE49-F238E27FC236}">
                    <a16:creationId xmlns:a16="http://schemas.microsoft.com/office/drawing/2014/main" id="{B6F1B326-3A24-4739-B9EC-8F7C40E2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" y="3798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172">
              <a:extLst>
                <a:ext uri="{FF2B5EF4-FFF2-40B4-BE49-F238E27FC236}">
                  <a16:creationId xmlns:a16="http://schemas.microsoft.com/office/drawing/2014/main" id="{2BCB45AB-0A61-46EA-83C9-AC04D18E5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391" y="5834017"/>
              <a:ext cx="250825" cy="182563"/>
              <a:chOff x="2285" y="3798"/>
              <a:chExt cx="158" cy="115"/>
            </a:xfrm>
          </p:grpSpPr>
          <p:sp>
            <p:nvSpPr>
              <p:cNvPr id="67" name="Freeform 170">
                <a:extLst>
                  <a:ext uri="{FF2B5EF4-FFF2-40B4-BE49-F238E27FC236}">
                    <a16:creationId xmlns:a16="http://schemas.microsoft.com/office/drawing/2014/main" id="{D5D1C59F-D6F0-41BC-AED2-DFB6BB35F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" y="3827"/>
                <a:ext cx="143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Freeform 171">
                <a:extLst>
                  <a:ext uri="{FF2B5EF4-FFF2-40B4-BE49-F238E27FC236}">
                    <a16:creationId xmlns:a16="http://schemas.microsoft.com/office/drawing/2014/main" id="{3A37FBEC-7531-4D90-926D-B33A36216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" y="3798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9" name="Freeform 173">
              <a:extLst>
                <a:ext uri="{FF2B5EF4-FFF2-40B4-BE49-F238E27FC236}">
                  <a16:creationId xmlns:a16="http://schemas.microsoft.com/office/drawing/2014/main" id="{C8E74FCC-1E01-413F-9AAF-36F669F72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378" y="5224417"/>
              <a:ext cx="366713" cy="182563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0" name="Freeform 174">
              <a:extLst>
                <a:ext uri="{FF2B5EF4-FFF2-40B4-BE49-F238E27FC236}">
                  <a16:creationId xmlns:a16="http://schemas.microsoft.com/office/drawing/2014/main" id="{1E6FB526-5421-4DE6-9BBC-1C2FCF6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653" y="5224417"/>
              <a:ext cx="365125" cy="182563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71" name="Group 184">
              <a:extLst>
                <a:ext uri="{FF2B5EF4-FFF2-40B4-BE49-F238E27FC236}">
                  <a16:creationId xmlns:a16="http://schemas.microsoft.com/office/drawing/2014/main" id="{DFE634C0-B369-44F0-AFDC-1DF36BD3C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5891" y="4668792"/>
              <a:ext cx="3843337" cy="1155700"/>
              <a:chOff x="3045" y="3064"/>
              <a:chExt cx="2421" cy="728"/>
            </a:xfrm>
          </p:grpSpPr>
          <p:grpSp>
            <p:nvGrpSpPr>
              <p:cNvPr id="72" name="Group 183">
                <a:extLst>
                  <a:ext uri="{FF2B5EF4-FFF2-40B4-BE49-F238E27FC236}">
                    <a16:creationId xmlns:a16="http://schemas.microsoft.com/office/drawing/2014/main" id="{4BE7DE4A-A480-4AFE-BA9C-FC6F8C28D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5" y="3064"/>
                <a:ext cx="2421" cy="728"/>
                <a:chOff x="3045" y="3071"/>
                <a:chExt cx="2421" cy="728"/>
              </a:xfrm>
            </p:grpSpPr>
            <p:sp>
              <p:nvSpPr>
                <p:cNvPr id="75" name="Rectangle 138">
                  <a:extLst>
                    <a:ext uri="{FF2B5EF4-FFF2-40B4-BE49-F238E27FC236}">
                      <a16:creationId xmlns:a16="http://schemas.microsoft.com/office/drawing/2014/main" id="{7B340439-5269-4DD3-9A06-F1E403316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5" y="3170"/>
                  <a:ext cx="311" cy="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126">
                  <a:extLst>
                    <a:ext uri="{FF2B5EF4-FFF2-40B4-BE49-F238E27FC236}">
                      <a16:creationId xmlns:a16="http://schemas.microsoft.com/office/drawing/2014/main" id="{9ED2B3C7-22B8-48F0-A270-8DCF75CF3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3" y="3145"/>
                  <a:ext cx="116" cy="654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 127">
                  <a:extLst>
                    <a:ext uri="{FF2B5EF4-FFF2-40B4-BE49-F238E27FC236}">
                      <a16:creationId xmlns:a16="http://schemas.microsoft.com/office/drawing/2014/main" id="{43AD4CF1-8D94-4380-B852-1ED6E11A3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8" y="3273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n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128">
                  <a:extLst>
                    <a:ext uri="{FF2B5EF4-FFF2-40B4-BE49-F238E27FC236}">
                      <a16:creationId xmlns:a16="http://schemas.microsoft.com/office/drawing/2014/main" id="{380A96D8-7846-4C40-911A-C0B0434EE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8" y="3412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o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129">
                  <a:extLst>
                    <a:ext uri="{FF2B5EF4-FFF2-40B4-BE49-F238E27FC236}">
                      <a16:creationId xmlns:a16="http://schemas.microsoft.com/office/drawing/2014/main" id="{5B92D49A-C252-4255-B754-84C7EFC03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8" y="3550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p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130">
                  <a:extLst>
                    <a:ext uri="{FF2B5EF4-FFF2-40B4-BE49-F238E27FC236}">
                      <a16:creationId xmlns:a16="http://schemas.microsoft.com/office/drawing/2014/main" id="{A16C2A4C-84A2-496F-9986-AB361E88C8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0" y="3416"/>
                  <a:ext cx="346" cy="231"/>
                </a:xfrm>
                <a:custGeom>
                  <a:avLst/>
                  <a:gdLst/>
                  <a:ahLst/>
                  <a:cxnLst>
                    <a:cxn ang="0">
                      <a:pos x="0" y="460"/>
                    </a:cxn>
                    <a:cxn ang="0">
                      <a:pos x="384" y="460"/>
                    </a:cxn>
                    <a:cxn ang="0">
                      <a:pos x="384" y="0"/>
                    </a:cxn>
                    <a:cxn ang="0">
                      <a:pos x="691" y="0"/>
                    </a:cxn>
                  </a:cxnLst>
                  <a:rect l="0" t="0" r="r" b="b"/>
                  <a:pathLst>
                    <a:path w="691" h="460">
                      <a:moveTo>
                        <a:pt x="0" y="460"/>
                      </a:moveTo>
                      <a:lnTo>
                        <a:pt x="384" y="460"/>
                      </a:lnTo>
                      <a:lnTo>
                        <a:pt x="384" y="0"/>
                      </a:lnTo>
                      <a:lnTo>
                        <a:pt x="691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131">
                  <a:extLst>
                    <a:ext uri="{FF2B5EF4-FFF2-40B4-BE49-F238E27FC236}">
                      <a16:creationId xmlns:a16="http://schemas.microsoft.com/office/drawing/2014/main" id="{D2A070E6-5C18-4C0F-86BD-94440AF18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6" y="3071"/>
                  <a:ext cx="692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132">
                  <a:extLst>
                    <a:ext uri="{FF2B5EF4-FFF2-40B4-BE49-F238E27FC236}">
                      <a16:creationId xmlns:a16="http://schemas.microsoft.com/office/drawing/2014/main" id="{C071C385-3EBE-4B78-938B-A7443DE02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2" y="3101"/>
                  <a:ext cx="289" cy="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Rising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133">
                  <a:extLst>
                    <a:ext uri="{FF2B5EF4-FFF2-40B4-BE49-F238E27FC236}">
                      <a16:creationId xmlns:a16="http://schemas.microsoft.com/office/drawing/2014/main" id="{A29B2DD7-5CED-4486-A948-B4C007656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7" y="3224"/>
                  <a:ext cx="237" cy="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clock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 134">
                  <a:extLst>
                    <a:ext uri="{FF2B5EF4-FFF2-40B4-BE49-F238E27FC236}">
                      <a16:creationId xmlns:a16="http://schemas.microsoft.com/office/drawing/2014/main" id="{93D9F414-9A8E-47BF-96D2-7EB3B87F4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0" y="3416"/>
                  <a:ext cx="346" cy="231"/>
                </a:xfrm>
                <a:custGeom>
                  <a:avLst/>
                  <a:gdLst/>
                  <a:ahLst/>
                  <a:cxnLst>
                    <a:cxn ang="0">
                      <a:pos x="0" y="460"/>
                    </a:cxn>
                    <a:cxn ang="0">
                      <a:pos x="384" y="460"/>
                    </a:cxn>
                    <a:cxn ang="0">
                      <a:pos x="384" y="0"/>
                    </a:cxn>
                    <a:cxn ang="0">
                      <a:pos x="691" y="0"/>
                    </a:cxn>
                  </a:cxnLst>
                  <a:rect l="0" t="0" r="r" b="b"/>
                  <a:pathLst>
                    <a:path w="691" h="460">
                      <a:moveTo>
                        <a:pt x="0" y="460"/>
                      </a:moveTo>
                      <a:lnTo>
                        <a:pt x="384" y="460"/>
                      </a:lnTo>
                      <a:lnTo>
                        <a:pt x="384" y="0"/>
                      </a:lnTo>
                      <a:lnTo>
                        <a:pt x="691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35">
                  <a:extLst>
                    <a:ext uri="{FF2B5EF4-FFF2-40B4-BE49-F238E27FC236}">
                      <a16:creationId xmlns:a16="http://schemas.microsoft.com/office/drawing/2014/main" id="{4F5AC052-02F3-493F-B8A1-5D0EF9842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6" y="3071"/>
                  <a:ext cx="692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136">
                  <a:extLst>
                    <a:ext uri="{FF2B5EF4-FFF2-40B4-BE49-F238E27FC236}">
                      <a16:creationId xmlns:a16="http://schemas.microsoft.com/office/drawing/2014/main" id="{EE22CCB0-BF3A-4BED-BA9A-45609047F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2" y="3101"/>
                  <a:ext cx="289" cy="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Rising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137">
                  <a:extLst>
                    <a:ext uri="{FF2B5EF4-FFF2-40B4-BE49-F238E27FC236}">
                      <a16:creationId xmlns:a16="http://schemas.microsoft.com/office/drawing/2014/main" id="{8CF354CA-EBDB-4738-AF34-404813A34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7" y="3224"/>
                  <a:ext cx="237" cy="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clock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139">
                  <a:extLst>
                    <a:ext uri="{FF2B5EF4-FFF2-40B4-BE49-F238E27FC236}">
                      <a16:creationId xmlns:a16="http://schemas.microsoft.com/office/drawing/2014/main" id="{D0FEAD1A-510A-4B10-AB01-B35BB06153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1" y="3206"/>
                  <a:ext cx="21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Wingdings 3" pitchFamily="18" charset="2"/>
                      <a:ea typeface="+mn-ea"/>
                      <a:cs typeface="+mn-cs"/>
                    </a:rPr>
                    <a:t>_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140">
                  <a:extLst>
                    <a:ext uri="{FF2B5EF4-FFF2-40B4-BE49-F238E27FC236}">
                      <a16:creationId xmlns:a16="http://schemas.microsoft.com/office/drawing/2014/main" id="{E38B8A2F-1F9F-456B-A587-AC8C60A5E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5" y="3170"/>
                  <a:ext cx="310" cy="3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141">
                  <a:extLst>
                    <a:ext uri="{FF2B5EF4-FFF2-40B4-BE49-F238E27FC236}">
                      <a16:creationId xmlns:a16="http://schemas.microsoft.com/office/drawing/2014/main" id="{6F548D2E-3EC0-49ED-93AF-5A83A5164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1" y="3206"/>
                  <a:ext cx="21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9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Wingdings 3" pitchFamily="18" charset="2"/>
                      <a:ea typeface="+mn-ea"/>
                      <a:cs typeface="+mn-cs"/>
                    </a:rPr>
                    <a:t>_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146">
                  <a:extLst>
                    <a:ext uri="{FF2B5EF4-FFF2-40B4-BE49-F238E27FC236}">
                      <a16:creationId xmlns:a16="http://schemas.microsoft.com/office/drawing/2014/main" id="{D8D97A6E-F0A0-475E-9370-7F179CC9D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3" y="3166"/>
                  <a:ext cx="703" cy="1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147">
                  <a:extLst>
                    <a:ext uri="{FF2B5EF4-FFF2-40B4-BE49-F238E27FC236}">
                      <a16:creationId xmlns:a16="http://schemas.microsoft.com/office/drawing/2014/main" id="{91658FE6-081D-4CCA-BAE7-AF101C168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0" y="3190"/>
                  <a:ext cx="432" cy="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Output = 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148">
                  <a:extLst>
                    <a:ext uri="{FF2B5EF4-FFF2-40B4-BE49-F238E27FC236}">
                      <a16:creationId xmlns:a16="http://schemas.microsoft.com/office/drawing/2014/main" id="{031F085A-4F9A-410B-A10C-119599AF6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6" y="3200"/>
                  <a:ext cx="186" cy="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nop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Freeform 175">
                <a:extLst>
                  <a:ext uri="{FF2B5EF4-FFF2-40B4-BE49-F238E27FC236}">
                    <a16:creationId xmlns:a16="http://schemas.microsoft.com/office/drawing/2014/main" id="{E5785E54-C9F0-4F3E-8586-8288E4533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3414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Freeform 176">
                <a:extLst>
                  <a:ext uri="{FF2B5EF4-FFF2-40B4-BE49-F238E27FC236}">
                    <a16:creationId xmlns:a16="http://schemas.microsoft.com/office/drawing/2014/main" id="{B2F9127E-AB2D-4688-92CC-DDEECB714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" y="3414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179">
              <a:extLst>
                <a:ext uri="{FF2B5EF4-FFF2-40B4-BE49-F238E27FC236}">
                  <a16:creationId xmlns:a16="http://schemas.microsoft.com/office/drawing/2014/main" id="{D7F74A41-08E9-47FA-8401-A44CB8EE4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553" y="1101680"/>
              <a:ext cx="4737100" cy="1360487"/>
              <a:chOff x="384" y="817"/>
              <a:chExt cx="2984" cy="857"/>
            </a:xfrm>
          </p:grpSpPr>
          <p:sp>
            <p:nvSpPr>
              <p:cNvPr id="95" name="Rectangle 20">
                <a:extLst>
                  <a:ext uri="{FF2B5EF4-FFF2-40B4-BE49-F238E27FC236}">
                    <a16:creationId xmlns:a16="http://schemas.microsoft.com/office/drawing/2014/main" id="{6EAE02DF-43C9-44EA-8C6D-2D7372D39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866"/>
                <a:ext cx="311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24">
                <a:extLst>
                  <a:ext uri="{FF2B5EF4-FFF2-40B4-BE49-F238E27FC236}">
                    <a16:creationId xmlns:a16="http://schemas.microsoft.com/office/drawing/2014/main" id="{4FB436A6-88F3-4F29-80A0-D8A062B2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856"/>
                <a:ext cx="57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25">
                <a:extLst>
                  <a:ext uri="{FF2B5EF4-FFF2-40B4-BE49-F238E27FC236}">
                    <a16:creationId xmlns:a16="http://schemas.microsoft.com/office/drawing/2014/main" id="{BCEAED54-DF5E-4A32-BF9E-E01803CB3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2" y="886"/>
                <a:ext cx="52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Output = 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8" name="Rectangle 26">
                <a:extLst>
                  <a:ext uri="{FF2B5EF4-FFF2-40B4-BE49-F238E27FC236}">
                    <a16:creationId xmlns:a16="http://schemas.microsoft.com/office/drawing/2014/main" id="{7874889C-42A4-400C-9A28-B6866855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56"/>
                <a:ext cx="488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27">
                <a:extLst>
                  <a:ext uri="{FF2B5EF4-FFF2-40B4-BE49-F238E27FC236}">
                    <a16:creationId xmlns:a16="http://schemas.microsoft.com/office/drawing/2014/main" id="{14C77CD4-861A-4D45-B787-E3AF26CDF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886"/>
                <a:ext cx="44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Input = y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Rectangle 32">
                <a:extLst>
                  <a:ext uri="{FF2B5EF4-FFF2-40B4-BE49-F238E27FC236}">
                    <a16:creationId xmlns:a16="http://schemas.microsoft.com/office/drawing/2014/main" id="{037AD032-14F9-436A-976A-95CC1F921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" y="1381"/>
                <a:ext cx="375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33">
                <a:extLst>
                  <a:ext uri="{FF2B5EF4-FFF2-40B4-BE49-F238E27FC236}">
                    <a16:creationId xmlns:a16="http://schemas.microsoft.com/office/drawing/2014/main" id="{0D73964E-796F-4A40-8C32-45871AC10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1411"/>
                <a:ext cx="259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stall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Rectangle 34">
                <a:extLst>
                  <a:ext uri="{FF2B5EF4-FFF2-40B4-BE49-F238E27FC236}">
                    <a16:creationId xmlns:a16="http://schemas.microsoft.com/office/drawing/2014/main" id="{FCB89629-6B3E-46B0-857A-18F14DC5A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1534"/>
                <a:ext cx="193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35">
                <a:extLst>
                  <a:ext uri="{FF2B5EF4-FFF2-40B4-BE49-F238E27FC236}">
                    <a16:creationId xmlns:a16="http://schemas.microsoft.com/office/drawing/2014/main" id="{4CAB8766-1762-4230-9BF0-8AFAD84F5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381"/>
                <a:ext cx="423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" name="Rectangle 36">
                <a:extLst>
                  <a:ext uri="{FF2B5EF4-FFF2-40B4-BE49-F238E27FC236}">
                    <a16:creationId xmlns:a16="http://schemas.microsoft.com/office/drawing/2014/main" id="{6FC3363B-4B69-4282-8143-CDC92C857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7" y="1411"/>
                <a:ext cx="35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bubble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37">
                <a:extLst>
                  <a:ext uri="{FF2B5EF4-FFF2-40B4-BE49-F238E27FC236}">
                    <a16:creationId xmlns:a16="http://schemas.microsoft.com/office/drawing/2014/main" id="{C97385DA-5246-47B5-8C3E-00EF09AB5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1534"/>
                <a:ext cx="193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38">
                <a:extLst>
                  <a:ext uri="{FF2B5EF4-FFF2-40B4-BE49-F238E27FC236}">
                    <a16:creationId xmlns:a16="http://schemas.microsoft.com/office/drawing/2014/main" id="{5B2F9766-49B6-4D50-B46A-0A4F3B4BC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8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" name="Rectangle 39">
                <a:extLst>
                  <a:ext uri="{FF2B5EF4-FFF2-40B4-BE49-F238E27FC236}">
                    <a16:creationId xmlns:a16="http://schemas.microsoft.com/office/drawing/2014/main" id="{CC8DD384-4D8C-49C9-8824-8DDA1645C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0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8" name="Group 42">
                <a:extLst>
                  <a:ext uri="{FF2B5EF4-FFF2-40B4-BE49-F238E27FC236}">
                    <a16:creationId xmlns:a16="http://schemas.microsoft.com/office/drawing/2014/main" id="{8A55ADF1-B570-462D-B396-E5524DCE0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470"/>
                <a:ext cx="159" cy="115"/>
                <a:chOff x="2110" y="1470"/>
                <a:chExt cx="159" cy="115"/>
              </a:xfrm>
            </p:grpSpPr>
            <p:sp>
              <p:nvSpPr>
                <p:cNvPr id="125" name="Freeform 40">
                  <a:extLst>
                    <a:ext uri="{FF2B5EF4-FFF2-40B4-BE49-F238E27FC236}">
                      <a16:creationId xmlns:a16="http://schemas.microsoft.com/office/drawing/2014/main" id="{D1C38204-5F8D-4F26-B3D9-91775DEB1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0" y="1498"/>
                  <a:ext cx="143" cy="87"/>
                </a:xfrm>
                <a:custGeom>
                  <a:avLst/>
                  <a:gdLst/>
                  <a:ahLst/>
                  <a:cxnLst>
                    <a:cxn ang="0">
                      <a:pos x="286" y="0"/>
                    </a:cxn>
                    <a:cxn ang="0">
                      <a:pos x="230" y="173"/>
                    </a:cxn>
                    <a:cxn ang="0">
                      <a:pos x="0" y="173"/>
                    </a:cxn>
                  </a:cxnLst>
                  <a:rect l="0" t="0" r="r" b="b"/>
                  <a:pathLst>
                    <a:path w="286" h="173">
                      <a:moveTo>
                        <a:pt x="286" y="0"/>
                      </a:moveTo>
                      <a:lnTo>
                        <a:pt x="230" y="173"/>
                      </a:lnTo>
                      <a:lnTo>
                        <a:pt x="0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41">
                  <a:extLst>
                    <a:ext uri="{FF2B5EF4-FFF2-40B4-BE49-F238E27FC236}">
                      <a16:creationId xmlns:a16="http://schemas.microsoft.com/office/drawing/2014/main" id="{8CDFCD2B-4898-4B3E-8025-308C36930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1470"/>
                  <a:ext cx="32" cy="36"/>
                </a:xfrm>
                <a:custGeom>
                  <a:avLst/>
                  <a:gdLst/>
                  <a:ahLst/>
                  <a:cxnLst>
                    <a:cxn ang="0">
                      <a:pos x="62" y="74"/>
                    </a:cxn>
                    <a:cxn ang="0">
                      <a:pos x="51" y="0"/>
                    </a:cxn>
                    <a:cxn ang="0">
                      <a:pos x="0" y="53"/>
                    </a:cxn>
                    <a:cxn ang="0">
                      <a:pos x="62" y="74"/>
                    </a:cxn>
                  </a:cxnLst>
                  <a:rect l="0" t="0" r="r" b="b"/>
                  <a:pathLst>
                    <a:path w="62" h="74">
                      <a:moveTo>
                        <a:pt x="62" y="74"/>
                      </a:moveTo>
                      <a:lnTo>
                        <a:pt x="51" y="0"/>
                      </a:lnTo>
                      <a:lnTo>
                        <a:pt x="0" y="53"/>
                      </a:lnTo>
                      <a:lnTo>
                        <a:pt x="62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45">
                <a:extLst>
                  <a:ext uri="{FF2B5EF4-FFF2-40B4-BE49-F238E27FC236}">
                    <a16:creationId xmlns:a16="http://schemas.microsoft.com/office/drawing/2014/main" id="{37259B08-B38B-431C-B4CF-0D173EC8E9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7" y="1470"/>
                <a:ext cx="158" cy="115"/>
                <a:chOff x="2297" y="1470"/>
                <a:chExt cx="158" cy="115"/>
              </a:xfrm>
            </p:grpSpPr>
            <p:sp>
              <p:nvSpPr>
                <p:cNvPr id="123" name="Freeform 43">
                  <a:extLst>
                    <a:ext uri="{FF2B5EF4-FFF2-40B4-BE49-F238E27FC236}">
                      <a16:creationId xmlns:a16="http://schemas.microsoft.com/office/drawing/2014/main" id="{BF54ED29-C092-47D4-BAE6-48C00A227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2" y="1498"/>
                  <a:ext cx="143" cy="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73"/>
                    </a:cxn>
                    <a:cxn ang="0">
                      <a:pos x="286" y="173"/>
                    </a:cxn>
                  </a:cxnLst>
                  <a:rect l="0" t="0" r="r" b="b"/>
                  <a:pathLst>
                    <a:path w="286" h="173">
                      <a:moveTo>
                        <a:pt x="0" y="0"/>
                      </a:moveTo>
                      <a:lnTo>
                        <a:pt x="56" y="173"/>
                      </a:lnTo>
                      <a:lnTo>
                        <a:pt x="286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44">
                  <a:extLst>
                    <a:ext uri="{FF2B5EF4-FFF2-40B4-BE49-F238E27FC236}">
                      <a16:creationId xmlns:a16="http://schemas.microsoft.com/office/drawing/2014/main" id="{01C1C673-936C-465C-9784-EA3F3A310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7" y="1470"/>
                  <a:ext cx="31" cy="36"/>
                </a:xfrm>
                <a:custGeom>
                  <a:avLst/>
                  <a:gdLst/>
                  <a:ahLst/>
                  <a:cxnLst>
                    <a:cxn ang="0">
                      <a:pos x="63" y="53"/>
                    </a:cxn>
                    <a:cxn ang="0">
                      <a:pos x="10" y="0"/>
                    </a:cxn>
                    <a:cxn ang="0">
                      <a:pos x="0" y="74"/>
                    </a:cxn>
                    <a:cxn ang="0">
                      <a:pos x="63" y="53"/>
                    </a:cxn>
                  </a:cxnLst>
                  <a:rect l="0" t="0" r="r" b="b"/>
                  <a:pathLst>
                    <a:path w="63" h="74">
                      <a:moveTo>
                        <a:pt x="63" y="53"/>
                      </a:moveTo>
                      <a:lnTo>
                        <a:pt x="10" y="0"/>
                      </a:lnTo>
                      <a:lnTo>
                        <a:pt x="0" y="74"/>
                      </a:lnTo>
                      <a:lnTo>
                        <a:pt x="63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9B16B783-27B0-4111-92D2-62440557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4" y="10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C9252322-7ABF-45D5-A60F-2828EEA9D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48">
                <a:extLst>
                  <a:ext uri="{FF2B5EF4-FFF2-40B4-BE49-F238E27FC236}">
                    <a16:creationId xmlns:a16="http://schemas.microsoft.com/office/drawing/2014/main" id="{776F2FE7-D524-4710-B1A2-80D8A1771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8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" name="Rectangle 49">
                <a:extLst>
                  <a:ext uri="{FF2B5EF4-FFF2-40B4-BE49-F238E27FC236}">
                    <a16:creationId xmlns:a16="http://schemas.microsoft.com/office/drawing/2014/main" id="{6052E141-9E45-4EED-9F4D-F4CA2DF96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0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14" name="Group 52">
                <a:extLst>
                  <a:ext uri="{FF2B5EF4-FFF2-40B4-BE49-F238E27FC236}">
                    <a16:creationId xmlns:a16="http://schemas.microsoft.com/office/drawing/2014/main" id="{A59E0E10-1129-46B6-82F4-70ED314764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470"/>
                <a:ext cx="159" cy="115"/>
                <a:chOff x="2110" y="1470"/>
                <a:chExt cx="159" cy="115"/>
              </a:xfrm>
            </p:grpSpPr>
            <p:sp>
              <p:nvSpPr>
                <p:cNvPr id="121" name="Freeform 50">
                  <a:extLst>
                    <a:ext uri="{FF2B5EF4-FFF2-40B4-BE49-F238E27FC236}">
                      <a16:creationId xmlns:a16="http://schemas.microsoft.com/office/drawing/2014/main" id="{6D240620-4110-47FA-B36F-44D5311DC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0" y="1498"/>
                  <a:ext cx="143" cy="87"/>
                </a:xfrm>
                <a:custGeom>
                  <a:avLst/>
                  <a:gdLst/>
                  <a:ahLst/>
                  <a:cxnLst>
                    <a:cxn ang="0">
                      <a:pos x="286" y="0"/>
                    </a:cxn>
                    <a:cxn ang="0">
                      <a:pos x="230" y="173"/>
                    </a:cxn>
                    <a:cxn ang="0">
                      <a:pos x="0" y="173"/>
                    </a:cxn>
                  </a:cxnLst>
                  <a:rect l="0" t="0" r="r" b="b"/>
                  <a:pathLst>
                    <a:path w="286" h="173">
                      <a:moveTo>
                        <a:pt x="286" y="0"/>
                      </a:moveTo>
                      <a:lnTo>
                        <a:pt x="230" y="173"/>
                      </a:lnTo>
                      <a:lnTo>
                        <a:pt x="0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51">
                  <a:extLst>
                    <a:ext uri="{FF2B5EF4-FFF2-40B4-BE49-F238E27FC236}">
                      <a16:creationId xmlns:a16="http://schemas.microsoft.com/office/drawing/2014/main" id="{6CA90A2F-12FE-4A69-A836-2E6BF4E62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1470"/>
                  <a:ext cx="32" cy="36"/>
                </a:xfrm>
                <a:custGeom>
                  <a:avLst/>
                  <a:gdLst/>
                  <a:ahLst/>
                  <a:cxnLst>
                    <a:cxn ang="0">
                      <a:pos x="62" y="74"/>
                    </a:cxn>
                    <a:cxn ang="0">
                      <a:pos x="51" y="0"/>
                    </a:cxn>
                    <a:cxn ang="0">
                      <a:pos x="0" y="53"/>
                    </a:cxn>
                    <a:cxn ang="0">
                      <a:pos x="62" y="74"/>
                    </a:cxn>
                  </a:cxnLst>
                  <a:rect l="0" t="0" r="r" b="b"/>
                  <a:pathLst>
                    <a:path w="62" h="74">
                      <a:moveTo>
                        <a:pt x="62" y="74"/>
                      </a:moveTo>
                      <a:lnTo>
                        <a:pt x="51" y="0"/>
                      </a:lnTo>
                      <a:lnTo>
                        <a:pt x="0" y="53"/>
                      </a:lnTo>
                      <a:lnTo>
                        <a:pt x="62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55">
                <a:extLst>
                  <a:ext uri="{FF2B5EF4-FFF2-40B4-BE49-F238E27FC236}">
                    <a16:creationId xmlns:a16="http://schemas.microsoft.com/office/drawing/2014/main" id="{FD63AB17-57A2-4852-8687-E73C1A0C98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7" y="1470"/>
                <a:ext cx="158" cy="115"/>
                <a:chOff x="2297" y="1470"/>
                <a:chExt cx="158" cy="115"/>
              </a:xfrm>
            </p:grpSpPr>
            <p:sp>
              <p:nvSpPr>
                <p:cNvPr id="119" name="Freeform 53">
                  <a:extLst>
                    <a:ext uri="{FF2B5EF4-FFF2-40B4-BE49-F238E27FC236}">
                      <a16:creationId xmlns:a16="http://schemas.microsoft.com/office/drawing/2014/main" id="{399194BB-039A-4146-820A-E00F3BFEB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2" y="1498"/>
                  <a:ext cx="143" cy="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73"/>
                    </a:cxn>
                    <a:cxn ang="0">
                      <a:pos x="286" y="173"/>
                    </a:cxn>
                  </a:cxnLst>
                  <a:rect l="0" t="0" r="r" b="b"/>
                  <a:pathLst>
                    <a:path w="286" h="173">
                      <a:moveTo>
                        <a:pt x="0" y="0"/>
                      </a:moveTo>
                      <a:lnTo>
                        <a:pt x="56" y="173"/>
                      </a:lnTo>
                      <a:lnTo>
                        <a:pt x="286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 54">
                  <a:extLst>
                    <a:ext uri="{FF2B5EF4-FFF2-40B4-BE49-F238E27FC236}">
                      <a16:creationId xmlns:a16="http://schemas.microsoft.com/office/drawing/2014/main" id="{4659F554-AF8E-4F87-9A7E-57F193DD1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7" y="1470"/>
                  <a:ext cx="31" cy="36"/>
                </a:xfrm>
                <a:custGeom>
                  <a:avLst/>
                  <a:gdLst/>
                  <a:ahLst/>
                  <a:cxnLst>
                    <a:cxn ang="0">
                      <a:pos x="63" y="53"/>
                    </a:cxn>
                    <a:cxn ang="0">
                      <a:pos x="10" y="0"/>
                    </a:cxn>
                    <a:cxn ang="0">
                      <a:pos x="0" y="74"/>
                    </a:cxn>
                    <a:cxn ang="0">
                      <a:pos x="63" y="53"/>
                    </a:cxn>
                  </a:cxnLst>
                  <a:rect l="0" t="0" r="r" b="b"/>
                  <a:pathLst>
                    <a:path w="63" h="74">
                      <a:moveTo>
                        <a:pt x="63" y="53"/>
                      </a:moveTo>
                      <a:lnTo>
                        <a:pt x="10" y="0"/>
                      </a:lnTo>
                      <a:lnTo>
                        <a:pt x="0" y="74"/>
                      </a:lnTo>
                      <a:lnTo>
                        <a:pt x="63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22EE55BF-083D-41FC-911D-D2487A9AF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4" y="10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4E372001-5BFF-43CF-8559-87DE9932F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Text Box 7">
                <a:extLst>
                  <a:ext uri="{FF2B5EF4-FFF2-40B4-BE49-F238E27FC236}">
                    <a16:creationId xmlns:a16="http://schemas.microsoft.com/office/drawing/2014/main" id="{A72C083D-722D-425D-BB62-4FB56128A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046"/>
                <a:ext cx="997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Normal</a:t>
                </a:r>
              </a:p>
            </p:txBody>
          </p:sp>
        </p:grpSp>
        <p:grpSp>
          <p:nvGrpSpPr>
            <p:cNvPr id="127" name="Group 180">
              <a:extLst>
                <a:ext uri="{FF2B5EF4-FFF2-40B4-BE49-F238E27FC236}">
                  <a16:creationId xmlns:a16="http://schemas.microsoft.com/office/drawing/2014/main" id="{3D1EEC59-5512-4C86-A7BF-FF703DA03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553" y="3006680"/>
              <a:ext cx="4021138" cy="1341437"/>
              <a:chOff x="384" y="2017"/>
              <a:chExt cx="2533" cy="845"/>
            </a:xfrm>
          </p:grpSpPr>
          <p:sp>
            <p:nvSpPr>
              <p:cNvPr id="128" name="Rectangle 82">
                <a:extLst>
                  <a:ext uri="{FF2B5EF4-FFF2-40B4-BE49-F238E27FC236}">
                    <a16:creationId xmlns:a16="http://schemas.microsoft.com/office/drawing/2014/main" id="{0FC06EAA-C94D-4610-B963-0F190F825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2044"/>
                <a:ext cx="57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83">
                <a:extLst>
                  <a:ext uri="{FF2B5EF4-FFF2-40B4-BE49-F238E27FC236}">
                    <a16:creationId xmlns:a16="http://schemas.microsoft.com/office/drawing/2014/main" id="{FC8CD5F4-DCD0-4610-9EC0-F11571EF5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074"/>
                <a:ext cx="52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Output = 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84">
                <a:extLst>
                  <a:ext uri="{FF2B5EF4-FFF2-40B4-BE49-F238E27FC236}">
                    <a16:creationId xmlns:a16="http://schemas.microsoft.com/office/drawing/2014/main" id="{7F2E963C-E050-4E7D-AF3E-68EF08A3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2044"/>
                <a:ext cx="488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85">
                <a:extLst>
                  <a:ext uri="{FF2B5EF4-FFF2-40B4-BE49-F238E27FC236}">
                    <a16:creationId xmlns:a16="http://schemas.microsoft.com/office/drawing/2014/main" id="{ABB9BF24-9D87-4843-BA12-0A3A7E644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074"/>
                <a:ext cx="44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Input = y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A56D649A-6706-435A-BA51-5CDD0D3FB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" y="2569"/>
                <a:ext cx="375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91">
                <a:extLst>
                  <a:ext uri="{FF2B5EF4-FFF2-40B4-BE49-F238E27FC236}">
                    <a16:creationId xmlns:a16="http://schemas.microsoft.com/office/drawing/2014/main" id="{95EE93AD-30FC-4F84-947D-2F0305617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2599"/>
                <a:ext cx="23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stall </a:t>
                </a:r>
              </a:p>
            </p:txBody>
          </p:sp>
          <p:sp>
            <p:nvSpPr>
              <p:cNvPr id="134" name="Rectangle 92">
                <a:extLst>
                  <a:ext uri="{FF2B5EF4-FFF2-40B4-BE49-F238E27FC236}">
                    <a16:creationId xmlns:a16="http://schemas.microsoft.com/office/drawing/2014/main" id="{5AED74B0-B8BD-4D24-93DB-A5ADB364A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2722"/>
                <a:ext cx="14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1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5" name="Rectangle 93">
                <a:extLst>
                  <a:ext uri="{FF2B5EF4-FFF2-40B4-BE49-F238E27FC236}">
                    <a16:creationId xmlns:a16="http://schemas.microsoft.com/office/drawing/2014/main" id="{3706EB90-DBAD-49A2-8DFD-4C146EDA6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569"/>
                <a:ext cx="423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6" name="Rectangle 94">
                <a:extLst>
                  <a:ext uri="{FF2B5EF4-FFF2-40B4-BE49-F238E27FC236}">
                    <a16:creationId xmlns:a16="http://schemas.microsoft.com/office/drawing/2014/main" id="{EE829DAB-4FB6-4BE4-A3AA-390462D4E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2599"/>
                <a:ext cx="35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bubble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7" name="Rectangle 95">
                <a:extLst>
                  <a:ext uri="{FF2B5EF4-FFF2-40B4-BE49-F238E27FC236}">
                    <a16:creationId xmlns:a16="http://schemas.microsoft.com/office/drawing/2014/main" id="{9E217A58-59F0-4A3C-924B-A63C56E5A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22"/>
                <a:ext cx="193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8" name="Rectangle 96">
                <a:extLst>
                  <a:ext uri="{FF2B5EF4-FFF2-40B4-BE49-F238E27FC236}">
                    <a16:creationId xmlns:a16="http://schemas.microsoft.com/office/drawing/2014/main" id="{B9306247-6A51-43A4-80FA-02CFBE4A3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9" name="Rectangle 97">
                <a:extLst>
                  <a:ext uri="{FF2B5EF4-FFF2-40B4-BE49-F238E27FC236}">
                    <a16:creationId xmlns:a16="http://schemas.microsoft.com/office/drawing/2014/main" id="{0FD4E065-B39B-4687-B882-9BAA70B44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40" name="Group 100">
                <a:extLst>
                  <a:ext uri="{FF2B5EF4-FFF2-40B4-BE49-F238E27FC236}">
                    <a16:creationId xmlns:a16="http://schemas.microsoft.com/office/drawing/2014/main" id="{DF104B25-8EA1-416F-B142-66A6116F1F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7" y="2670"/>
                <a:ext cx="160" cy="115"/>
                <a:chOff x="2097" y="2670"/>
                <a:chExt cx="160" cy="115"/>
              </a:xfrm>
            </p:grpSpPr>
            <p:sp>
              <p:nvSpPr>
                <p:cNvPr id="157" name="Freeform 98">
                  <a:extLst>
                    <a:ext uri="{FF2B5EF4-FFF2-40B4-BE49-F238E27FC236}">
                      <a16:creationId xmlns:a16="http://schemas.microsoft.com/office/drawing/2014/main" id="{7831DECE-003D-4880-9E99-181096257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7" y="2698"/>
                  <a:ext cx="144" cy="87"/>
                </a:xfrm>
                <a:custGeom>
                  <a:avLst/>
                  <a:gdLst/>
                  <a:ahLst/>
                  <a:cxnLst>
                    <a:cxn ang="0">
                      <a:pos x="286" y="0"/>
                    </a:cxn>
                    <a:cxn ang="0">
                      <a:pos x="230" y="173"/>
                    </a:cxn>
                    <a:cxn ang="0">
                      <a:pos x="0" y="173"/>
                    </a:cxn>
                  </a:cxnLst>
                  <a:rect l="0" t="0" r="r" b="b"/>
                  <a:pathLst>
                    <a:path w="286" h="173">
                      <a:moveTo>
                        <a:pt x="286" y="0"/>
                      </a:moveTo>
                      <a:lnTo>
                        <a:pt x="230" y="173"/>
                      </a:lnTo>
                      <a:lnTo>
                        <a:pt x="0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99">
                  <a:extLst>
                    <a:ext uri="{FF2B5EF4-FFF2-40B4-BE49-F238E27FC236}">
                      <a16:creationId xmlns:a16="http://schemas.microsoft.com/office/drawing/2014/main" id="{4AE1B7E8-1E0C-431E-976E-1FE61013B7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2670"/>
                  <a:ext cx="32" cy="36"/>
                </a:xfrm>
                <a:custGeom>
                  <a:avLst/>
                  <a:gdLst/>
                  <a:ahLst/>
                  <a:cxnLst>
                    <a:cxn ang="0">
                      <a:pos x="62" y="74"/>
                    </a:cxn>
                    <a:cxn ang="0">
                      <a:pos x="51" y="0"/>
                    </a:cxn>
                    <a:cxn ang="0">
                      <a:pos x="0" y="53"/>
                    </a:cxn>
                    <a:cxn ang="0">
                      <a:pos x="62" y="74"/>
                    </a:cxn>
                  </a:cxnLst>
                  <a:rect l="0" t="0" r="r" b="b"/>
                  <a:pathLst>
                    <a:path w="62" h="74">
                      <a:moveTo>
                        <a:pt x="62" y="74"/>
                      </a:moveTo>
                      <a:lnTo>
                        <a:pt x="51" y="0"/>
                      </a:lnTo>
                      <a:lnTo>
                        <a:pt x="0" y="53"/>
                      </a:lnTo>
                      <a:lnTo>
                        <a:pt x="62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" name="Group 103">
                <a:extLst>
                  <a:ext uri="{FF2B5EF4-FFF2-40B4-BE49-F238E27FC236}">
                    <a16:creationId xmlns:a16="http://schemas.microsoft.com/office/drawing/2014/main" id="{B94A4712-3613-4149-89F2-BAA32A6D11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5" y="2670"/>
                <a:ext cx="158" cy="115"/>
                <a:chOff x="2285" y="2670"/>
                <a:chExt cx="158" cy="115"/>
              </a:xfrm>
            </p:grpSpPr>
            <p:sp>
              <p:nvSpPr>
                <p:cNvPr id="155" name="Freeform 101">
                  <a:extLst>
                    <a:ext uri="{FF2B5EF4-FFF2-40B4-BE49-F238E27FC236}">
                      <a16:creationId xmlns:a16="http://schemas.microsoft.com/office/drawing/2014/main" id="{1B28FADD-FDA7-48A7-A7F5-9E320E919F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0" y="2698"/>
                  <a:ext cx="143" cy="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73"/>
                    </a:cxn>
                    <a:cxn ang="0">
                      <a:pos x="286" y="173"/>
                    </a:cxn>
                  </a:cxnLst>
                  <a:rect l="0" t="0" r="r" b="b"/>
                  <a:pathLst>
                    <a:path w="286" h="173">
                      <a:moveTo>
                        <a:pt x="0" y="0"/>
                      </a:moveTo>
                      <a:lnTo>
                        <a:pt x="56" y="173"/>
                      </a:lnTo>
                      <a:lnTo>
                        <a:pt x="286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 102">
                  <a:extLst>
                    <a:ext uri="{FF2B5EF4-FFF2-40B4-BE49-F238E27FC236}">
                      <a16:creationId xmlns:a16="http://schemas.microsoft.com/office/drawing/2014/main" id="{1E751DCB-D80F-4003-9723-A4ECA1549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5" y="2670"/>
                  <a:ext cx="31" cy="36"/>
                </a:xfrm>
                <a:custGeom>
                  <a:avLst/>
                  <a:gdLst/>
                  <a:ahLst/>
                  <a:cxnLst>
                    <a:cxn ang="0">
                      <a:pos x="63" y="53"/>
                    </a:cxn>
                    <a:cxn ang="0">
                      <a:pos x="10" y="0"/>
                    </a:cxn>
                    <a:cxn ang="0">
                      <a:pos x="0" y="74"/>
                    </a:cxn>
                    <a:cxn ang="0">
                      <a:pos x="63" y="53"/>
                    </a:cxn>
                  </a:cxnLst>
                  <a:rect l="0" t="0" r="r" b="b"/>
                  <a:pathLst>
                    <a:path w="63" h="74">
                      <a:moveTo>
                        <a:pt x="63" y="53"/>
                      </a:moveTo>
                      <a:lnTo>
                        <a:pt x="10" y="0"/>
                      </a:lnTo>
                      <a:lnTo>
                        <a:pt x="0" y="74"/>
                      </a:lnTo>
                      <a:lnTo>
                        <a:pt x="63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2" name="Freeform 104">
                <a:extLst>
                  <a:ext uri="{FF2B5EF4-FFF2-40B4-BE49-F238E27FC236}">
                    <a16:creationId xmlns:a16="http://schemas.microsoft.com/office/drawing/2014/main" id="{098CA73D-42B4-41D1-B42F-94522C89A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Freeform 105">
                <a:extLst>
                  <a:ext uri="{FF2B5EF4-FFF2-40B4-BE49-F238E27FC236}">
                    <a16:creationId xmlns:a16="http://schemas.microsoft.com/office/drawing/2014/main" id="{FED2586E-8F35-4C86-BB88-F60C88A7D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106">
                <a:extLst>
                  <a:ext uri="{FF2B5EF4-FFF2-40B4-BE49-F238E27FC236}">
                    <a16:creationId xmlns:a16="http://schemas.microsoft.com/office/drawing/2014/main" id="{03F2DD9C-F0EF-4543-AFD2-C3F906E08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5" name="Rectangle 107">
                <a:extLst>
                  <a:ext uri="{FF2B5EF4-FFF2-40B4-BE49-F238E27FC236}">
                    <a16:creationId xmlns:a16="http://schemas.microsoft.com/office/drawing/2014/main" id="{8A4F2402-0D8F-4E9C-94CF-F1A0617D9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46" name="Group 110">
                <a:extLst>
                  <a:ext uri="{FF2B5EF4-FFF2-40B4-BE49-F238E27FC236}">
                    <a16:creationId xmlns:a16="http://schemas.microsoft.com/office/drawing/2014/main" id="{1EBFA959-43B7-457A-9082-6553DC4539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7" y="2670"/>
                <a:ext cx="160" cy="115"/>
                <a:chOff x="2097" y="2670"/>
                <a:chExt cx="160" cy="115"/>
              </a:xfrm>
            </p:grpSpPr>
            <p:sp>
              <p:nvSpPr>
                <p:cNvPr id="153" name="Freeform 108">
                  <a:extLst>
                    <a:ext uri="{FF2B5EF4-FFF2-40B4-BE49-F238E27FC236}">
                      <a16:creationId xmlns:a16="http://schemas.microsoft.com/office/drawing/2014/main" id="{DEC73171-E4A1-4BFB-9BFF-8119FE412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7" y="2698"/>
                  <a:ext cx="144" cy="87"/>
                </a:xfrm>
                <a:custGeom>
                  <a:avLst/>
                  <a:gdLst/>
                  <a:ahLst/>
                  <a:cxnLst>
                    <a:cxn ang="0">
                      <a:pos x="286" y="0"/>
                    </a:cxn>
                    <a:cxn ang="0">
                      <a:pos x="230" y="173"/>
                    </a:cxn>
                    <a:cxn ang="0">
                      <a:pos x="0" y="173"/>
                    </a:cxn>
                  </a:cxnLst>
                  <a:rect l="0" t="0" r="r" b="b"/>
                  <a:pathLst>
                    <a:path w="286" h="173">
                      <a:moveTo>
                        <a:pt x="286" y="0"/>
                      </a:moveTo>
                      <a:lnTo>
                        <a:pt x="230" y="173"/>
                      </a:lnTo>
                      <a:lnTo>
                        <a:pt x="0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09">
                  <a:extLst>
                    <a:ext uri="{FF2B5EF4-FFF2-40B4-BE49-F238E27FC236}">
                      <a16:creationId xmlns:a16="http://schemas.microsoft.com/office/drawing/2014/main" id="{4E6BD53D-8713-47E7-8C01-7106CA0457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2670"/>
                  <a:ext cx="32" cy="36"/>
                </a:xfrm>
                <a:custGeom>
                  <a:avLst/>
                  <a:gdLst/>
                  <a:ahLst/>
                  <a:cxnLst>
                    <a:cxn ang="0">
                      <a:pos x="62" y="74"/>
                    </a:cxn>
                    <a:cxn ang="0">
                      <a:pos x="51" y="0"/>
                    </a:cxn>
                    <a:cxn ang="0">
                      <a:pos x="0" y="53"/>
                    </a:cxn>
                    <a:cxn ang="0">
                      <a:pos x="62" y="74"/>
                    </a:cxn>
                  </a:cxnLst>
                  <a:rect l="0" t="0" r="r" b="b"/>
                  <a:pathLst>
                    <a:path w="62" h="74">
                      <a:moveTo>
                        <a:pt x="62" y="74"/>
                      </a:moveTo>
                      <a:lnTo>
                        <a:pt x="51" y="0"/>
                      </a:lnTo>
                      <a:lnTo>
                        <a:pt x="0" y="53"/>
                      </a:lnTo>
                      <a:lnTo>
                        <a:pt x="62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113">
                <a:extLst>
                  <a:ext uri="{FF2B5EF4-FFF2-40B4-BE49-F238E27FC236}">
                    <a16:creationId xmlns:a16="http://schemas.microsoft.com/office/drawing/2014/main" id="{9C2F0712-4C81-437D-8E1F-6A52FAB220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5" y="2670"/>
                <a:ext cx="158" cy="115"/>
                <a:chOff x="2285" y="2670"/>
                <a:chExt cx="158" cy="115"/>
              </a:xfrm>
            </p:grpSpPr>
            <p:sp>
              <p:nvSpPr>
                <p:cNvPr id="151" name="Freeform 111">
                  <a:extLst>
                    <a:ext uri="{FF2B5EF4-FFF2-40B4-BE49-F238E27FC236}">
                      <a16:creationId xmlns:a16="http://schemas.microsoft.com/office/drawing/2014/main" id="{ABC7A62F-2EFF-4C9D-B447-724D56C33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0" y="2698"/>
                  <a:ext cx="143" cy="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73"/>
                    </a:cxn>
                    <a:cxn ang="0">
                      <a:pos x="286" y="173"/>
                    </a:cxn>
                  </a:cxnLst>
                  <a:rect l="0" t="0" r="r" b="b"/>
                  <a:pathLst>
                    <a:path w="286" h="173">
                      <a:moveTo>
                        <a:pt x="0" y="0"/>
                      </a:moveTo>
                      <a:lnTo>
                        <a:pt x="56" y="173"/>
                      </a:lnTo>
                      <a:lnTo>
                        <a:pt x="286" y="173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12">
                  <a:extLst>
                    <a:ext uri="{FF2B5EF4-FFF2-40B4-BE49-F238E27FC236}">
                      <a16:creationId xmlns:a16="http://schemas.microsoft.com/office/drawing/2014/main" id="{1CA838CE-E809-4DE4-991D-C927B3204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5" y="2670"/>
                  <a:ext cx="31" cy="36"/>
                </a:xfrm>
                <a:custGeom>
                  <a:avLst/>
                  <a:gdLst/>
                  <a:ahLst/>
                  <a:cxnLst>
                    <a:cxn ang="0">
                      <a:pos x="63" y="53"/>
                    </a:cxn>
                    <a:cxn ang="0">
                      <a:pos x="10" y="0"/>
                    </a:cxn>
                    <a:cxn ang="0">
                      <a:pos x="0" y="74"/>
                    </a:cxn>
                    <a:cxn ang="0">
                      <a:pos x="63" y="53"/>
                    </a:cxn>
                  </a:cxnLst>
                  <a:rect l="0" t="0" r="r" b="b"/>
                  <a:pathLst>
                    <a:path w="63" h="74">
                      <a:moveTo>
                        <a:pt x="63" y="53"/>
                      </a:moveTo>
                      <a:lnTo>
                        <a:pt x="10" y="0"/>
                      </a:lnTo>
                      <a:lnTo>
                        <a:pt x="0" y="74"/>
                      </a:lnTo>
                      <a:lnTo>
                        <a:pt x="63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8" name="Freeform 114">
                <a:extLst>
                  <a:ext uri="{FF2B5EF4-FFF2-40B4-BE49-F238E27FC236}">
                    <a16:creationId xmlns:a16="http://schemas.microsoft.com/office/drawing/2014/main" id="{F61EA8C0-235F-417D-A1AA-AAE1141C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9" name="Freeform 115">
                <a:extLst>
                  <a:ext uri="{FF2B5EF4-FFF2-40B4-BE49-F238E27FC236}">
                    <a16:creationId xmlns:a16="http://schemas.microsoft.com/office/drawing/2014/main" id="{ED0B7AF5-0DAA-45EE-AB3E-5DFE49B93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0" name="Text Box 8">
                <a:extLst>
                  <a:ext uri="{FF2B5EF4-FFF2-40B4-BE49-F238E27FC236}">
                    <a16:creationId xmlns:a16="http://schemas.microsoft.com/office/drawing/2014/main" id="{EF0C65AF-22C8-4A1F-BA68-F6BD61825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234"/>
                <a:ext cx="997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Stall</a:t>
                </a:r>
              </a:p>
            </p:txBody>
          </p:sp>
        </p:grpSp>
        <p:grpSp>
          <p:nvGrpSpPr>
            <p:cNvPr id="159" name="Group 182">
              <a:extLst>
                <a:ext uri="{FF2B5EF4-FFF2-40B4-BE49-F238E27FC236}">
                  <a16:creationId xmlns:a16="http://schemas.microsoft.com/office/drawing/2014/main" id="{2726B2BB-296D-4825-A15B-C3AF9D96D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553" y="4821192"/>
              <a:ext cx="4021138" cy="1298575"/>
              <a:chOff x="384" y="3160"/>
              <a:chExt cx="2533" cy="818"/>
            </a:xfrm>
          </p:grpSpPr>
          <p:sp>
            <p:nvSpPr>
              <p:cNvPr id="160" name="Rectangle 142">
                <a:extLst>
                  <a:ext uri="{FF2B5EF4-FFF2-40B4-BE49-F238E27FC236}">
                    <a16:creationId xmlns:a16="http://schemas.microsoft.com/office/drawing/2014/main" id="{A98FD76A-C4E0-4C7C-9C28-70C0E59C0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3160"/>
                <a:ext cx="57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1" name="Rectangle 143">
                <a:extLst>
                  <a:ext uri="{FF2B5EF4-FFF2-40B4-BE49-F238E27FC236}">
                    <a16:creationId xmlns:a16="http://schemas.microsoft.com/office/drawing/2014/main" id="{B279488D-535B-41E9-8546-09D55E885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3190"/>
                <a:ext cx="527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Output = 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2" name="Rectangle 144">
                <a:extLst>
                  <a:ext uri="{FF2B5EF4-FFF2-40B4-BE49-F238E27FC236}">
                    <a16:creationId xmlns:a16="http://schemas.microsoft.com/office/drawing/2014/main" id="{F47BA3FA-DECC-4DB7-9156-061934161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3160"/>
                <a:ext cx="488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" name="Rectangle 145">
                <a:extLst>
                  <a:ext uri="{FF2B5EF4-FFF2-40B4-BE49-F238E27FC236}">
                    <a16:creationId xmlns:a16="http://schemas.microsoft.com/office/drawing/2014/main" id="{F49EF478-03F2-4E5D-9C40-80A5213C2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3190"/>
                <a:ext cx="44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Input = y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" name="Rectangle 149">
                <a:extLst>
                  <a:ext uri="{FF2B5EF4-FFF2-40B4-BE49-F238E27FC236}">
                    <a16:creationId xmlns:a16="http://schemas.microsoft.com/office/drawing/2014/main" id="{D61ADC0F-08E4-4EBE-8C66-BC3E640D7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" y="3685"/>
                <a:ext cx="375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5" name="Rectangle 150">
                <a:extLst>
                  <a:ext uri="{FF2B5EF4-FFF2-40B4-BE49-F238E27FC236}">
                    <a16:creationId xmlns:a16="http://schemas.microsoft.com/office/drawing/2014/main" id="{30A4C3B2-CDD8-40AE-9E7C-5ADF5DFF2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3715"/>
                <a:ext cx="259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stall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6" name="Rectangle 151">
                <a:extLst>
                  <a:ext uri="{FF2B5EF4-FFF2-40B4-BE49-F238E27FC236}">
                    <a16:creationId xmlns:a16="http://schemas.microsoft.com/office/drawing/2014/main" id="{773EADC5-A7BC-4B08-96F1-643DC576D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3838"/>
                <a:ext cx="193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7" name="Rectangle 152">
                <a:extLst>
                  <a:ext uri="{FF2B5EF4-FFF2-40B4-BE49-F238E27FC236}">
                    <a16:creationId xmlns:a16="http://schemas.microsoft.com/office/drawing/2014/main" id="{81EF13DE-B367-4A31-84B3-1C661E3B5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3685"/>
                <a:ext cx="423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8" name="Rectangle 153">
                <a:extLst>
                  <a:ext uri="{FF2B5EF4-FFF2-40B4-BE49-F238E27FC236}">
                    <a16:creationId xmlns:a16="http://schemas.microsoft.com/office/drawing/2014/main" id="{F290BB2E-7C88-4F89-AC32-FFF9BC885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3715"/>
                <a:ext cx="34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bubble</a:t>
                </a:r>
              </a:p>
            </p:txBody>
          </p:sp>
          <p:sp>
            <p:nvSpPr>
              <p:cNvPr id="169" name="Rectangle 154">
                <a:extLst>
                  <a:ext uri="{FF2B5EF4-FFF2-40B4-BE49-F238E27FC236}">
                    <a16:creationId xmlns:a16="http://schemas.microsoft.com/office/drawing/2014/main" id="{D68103C5-AA90-418C-8C2B-BD06CCC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3838"/>
                <a:ext cx="14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1</a:t>
                </a:r>
              </a:p>
            </p:txBody>
          </p:sp>
          <p:sp>
            <p:nvSpPr>
              <p:cNvPr id="170" name="Text Box 9">
                <a:extLst>
                  <a:ext uri="{FF2B5EF4-FFF2-40B4-BE49-F238E27FC236}">
                    <a16:creationId xmlns:a16="http://schemas.microsoft.com/office/drawing/2014/main" id="{B450F30E-2FB6-44FC-8C7B-64A23BA55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3360"/>
                <a:ext cx="997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Bubble</a:t>
                </a:r>
              </a:p>
            </p:txBody>
          </p: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382BFE6-E088-4D26-A1DE-E604F8B51954}"/>
              </a:ext>
            </a:extLst>
          </p:cNvPr>
          <p:cNvSpPr txBox="1"/>
          <p:nvPr/>
        </p:nvSpPr>
        <p:spPr>
          <a:xfrm>
            <a:off x="8716932" y="1205817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正常模式下：</a:t>
            </a:r>
            <a:endParaRPr lang="en-US" altLang="zh-CN" dirty="0"/>
          </a:p>
          <a:p>
            <a:r>
              <a:rPr lang="zh-CN" altLang="en-US" dirty="0"/>
              <a:t>时钟上升时，寄存器的状态和输出被设置成输入值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F561F23-DE58-499B-B881-94F3E79D255F}"/>
              </a:ext>
            </a:extLst>
          </p:cNvPr>
          <p:cNvSpPr txBox="1"/>
          <p:nvPr/>
        </p:nvSpPr>
        <p:spPr>
          <a:xfrm>
            <a:off x="8728999" y="3095935"/>
            <a:ext cx="272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暂停模式下：</a:t>
            </a:r>
            <a:endParaRPr lang="en-US" altLang="zh-CN" dirty="0"/>
          </a:p>
          <a:p>
            <a:r>
              <a:rPr lang="zh-CN" altLang="en-US" dirty="0"/>
              <a:t>状态不受输入影响，保持先前值不变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EA7663-F9C8-4EAE-B333-3D7E303226A7}"/>
              </a:ext>
            </a:extLst>
          </p:cNvPr>
          <p:cNvSpPr txBox="1"/>
          <p:nvPr/>
        </p:nvSpPr>
        <p:spPr>
          <a:xfrm>
            <a:off x="8728999" y="4841738"/>
            <a:ext cx="2874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气泡模式：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nop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当前状态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en-US" altLang="zh-CN" dirty="0" err="1"/>
              <a:t>nop</a:t>
            </a:r>
            <a:r>
              <a:rPr lang="zh-CN" altLang="en-US" dirty="0"/>
              <a:t>复位配置是和寄存器关的</a:t>
            </a:r>
          </a:p>
        </p:txBody>
      </p:sp>
    </p:spTree>
    <p:extLst>
      <p:ext uri="{BB962C8B-B14F-4D97-AF65-F5344CB8AC3E}">
        <p14:creationId xmlns:p14="http://schemas.microsoft.com/office/powerpoint/2010/main" val="13550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B352E-CEEA-4623-8809-5C89D0F1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591628"/>
            <a:ext cx="3867706" cy="4381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用转发来避免数据冒险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0600C-39AA-4295-A5CF-34B94822F7D1}"/>
              </a:ext>
            </a:extLst>
          </p:cNvPr>
          <p:cNvSpPr txBox="1"/>
          <p:nvPr/>
        </p:nvSpPr>
        <p:spPr>
          <a:xfrm>
            <a:off x="136124" y="1127464"/>
            <a:ext cx="113811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dirty="0">
                <a:solidFill>
                  <a:srgbClr val="7030A0"/>
                </a:solidFill>
              </a:rPr>
              <a:t>Data forwarding: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Pass value directly from generating instruction to decode stage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Needs to be available at end of decode </a:t>
            </a:r>
            <a:r>
              <a:rPr lang="en-US" altLang="zh-CN" sz="2800" dirty="0"/>
              <a:t>stage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B34774-EC7B-4A53-8600-043CED3E460B}"/>
              </a:ext>
            </a:extLst>
          </p:cNvPr>
          <p:cNvGrpSpPr/>
          <p:nvPr/>
        </p:nvGrpSpPr>
        <p:grpSpPr>
          <a:xfrm>
            <a:off x="1422230" y="591628"/>
            <a:ext cx="8140177" cy="6166059"/>
            <a:chOff x="1422230" y="591628"/>
            <a:chExt cx="8140177" cy="61660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D07C45-B4BA-4598-80D2-1CBC09A9B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86401" y="591628"/>
              <a:ext cx="4076006" cy="6166059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med" len="med"/>
              <a:tailEnd type="none" w="sm" len="sm"/>
            </a:ln>
          </p:spPr>
        </p:pic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D4CD397-7759-401F-95F0-A71813BE4E2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22230" y="1093432"/>
              <a:ext cx="3900487" cy="53657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Decode Stage</a:t>
              </a:r>
            </a:p>
            <a:p>
              <a:pPr lvl="1"/>
              <a:r>
                <a:rPr lang="en-US" dirty="0"/>
                <a:t>Forwarding logic selects </a:t>
              </a:r>
              <a:r>
                <a:rPr lang="en-US" dirty="0" err="1"/>
                <a:t>valA</a:t>
              </a:r>
              <a:r>
                <a:rPr lang="en-US" dirty="0"/>
                <a:t> and </a:t>
              </a:r>
              <a:r>
                <a:rPr lang="en-US" dirty="0" err="1"/>
                <a:t>valB</a:t>
              </a:r>
              <a:endParaRPr lang="en-US" dirty="0"/>
            </a:p>
            <a:p>
              <a:pPr lvl="1"/>
              <a:r>
                <a:rPr lang="en-US" dirty="0"/>
                <a:t>Normally from register file</a:t>
              </a:r>
            </a:p>
            <a:p>
              <a:pPr lvl="1"/>
              <a:r>
                <a:rPr lang="en-US" dirty="0"/>
                <a:t>Forwarding: get </a:t>
              </a:r>
              <a:r>
                <a:rPr lang="en-US" dirty="0" err="1"/>
                <a:t>valA</a:t>
              </a:r>
              <a:r>
                <a:rPr lang="en-US" dirty="0"/>
                <a:t> or </a:t>
              </a:r>
              <a:r>
                <a:rPr lang="en-US" dirty="0" err="1"/>
                <a:t>valB</a:t>
              </a:r>
              <a:r>
                <a:rPr lang="en-US" dirty="0"/>
                <a:t> from later pipeline stage</a:t>
              </a:r>
            </a:p>
            <a:p>
              <a:r>
                <a:rPr lang="en-US" dirty="0"/>
                <a:t>Forwarding Sources</a:t>
              </a:r>
            </a:p>
            <a:p>
              <a:pPr lvl="1"/>
              <a:r>
                <a:rPr lang="en-US" dirty="0"/>
                <a:t>Execute: </a:t>
              </a:r>
              <a:r>
                <a:rPr lang="en-US" dirty="0" err="1"/>
                <a:t>valE</a:t>
              </a:r>
              <a:endParaRPr lang="en-US" dirty="0"/>
            </a:p>
            <a:p>
              <a:pPr lvl="1"/>
              <a:r>
                <a:rPr lang="en-US" dirty="0"/>
                <a:t>Memory: </a:t>
              </a:r>
              <a:r>
                <a:rPr lang="en-US" dirty="0" err="1"/>
                <a:t>valE</a:t>
              </a:r>
              <a:r>
                <a:rPr lang="en-US" dirty="0"/>
                <a:t>, </a:t>
              </a:r>
              <a:r>
                <a:rPr lang="en-US" dirty="0" err="1"/>
                <a:t>valM</a:t>
              </a:r>
              <a:endParaRPr lang="en-US" dirty="0"/>
            </a:p>
            <a:p>
              <a:pPr lvl="1"/>
              <a:r>
                <a:rPr lang="en-US" dirty="0"/>
                <a:t>Write back: </a:t>
              </a:r>
              <a:r>
                <a:rPr lang="en-US" dirty="0" err="1"/>
                <a:t>valE</a:t>
              </a:r>
              <a:r>
                <a:rPr lang="en-US" dirty="0"/>
                <a:t>, </a:t>
              </a:r>
              <a:r>
                <a:rPr lang="en-US" dirty="0" err="1"/>
                <a:t>valM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1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BC966-F4CF-48B4-BDFD-680DB090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BD74B-6DE8-4A32-A1A1-B82A25D01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流水线原理基础</a:t>
            </a:r>
            <a:endParaRPr lang="en-US" altLang="zh-CN" dirty="0"/>
          </a:p>
          <a:p>
            <a:pPr lvl="1"/>
            <a:r>
              <a:rPr lang="zh-CN" altLang="en-US" dirty="0"/>
              <a:t>目标和方法</a:t>
            </a:r>
            <a:endParaRPr lang="en-US" altLang="zh-CN" dirty="0"/>
          </a:p>
          <a:p>
            <a:pPr lvl="1"/>
            <a:r>
              <a:rPr lang="zh-CN" altLang="en-US" dirty="0"/>
              <a:t>局限性</a:t>
            </a:r>
            <a:endParaRPr lang="en-US" altLang="zh-CN" dirty="0"/>
          </a:p>
          <a:p>
            <a:r>
              <a:rPr lang="en-US" altLang="zh-CN" dirty="0"/>
              <a:t>Y86-64</a:t>
            </a:r>
            <a:r>
              <a:rPr lang="zh-CN" altLang="en-US" dirty="0"/>
              <a:t>的流水线实现</a:t>
            </a:r>
            <a:endParaRPr lang="en-US" altLang="zh-CN" dirty="0"/>
          </a:p>
          <a:p>
            <a:pPr lvl="1"/>
            <a:r>
              <a:rPr lang="en-US" altLang="zh-CN" dirty="0"/>
              <a:t>SEQ</a:t>
            </a:r>
            <a:r>
              <a:rPr lang="en-US" altLang="zh-CN" dirty="0">
                <a:sym typeface="Wingdings" panose="05000000000000000000" pitchFamily="2" charset="2"/>
              </a:rPr>
              <a:t>SEQ+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SEQ+PIPELINE-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PIPELINE-PIPELINE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4">
            <a:extLst>
              <a:ext uri="{FF2B5EF4-FFF2-40B4-BE49-F238E27FC236}">
                <a16:creationId xmlns:a16="http://schemas.microsoft.com/office/drawing/2014/main" id="{F2F40F7A-005A-4AA3-9DDE-CB90EB9DDA9F}"/>
              </a:ext>
            </a:extLst>
          </p:cNvPr>
          <p:cNvGrpSpPr>
            <a:grpSpLocks/>
          </p:cNvGrpSpPr>
          <p:nvPr/>
        </p:nvGrpSpPr>
        <p:grpSpPr bwMode="auto">
          <a:xfrm>
            <a:off x="2736256" y="963824"/>
            <a:ext cx="6991350" cy="4930352"/>
            <a:chOff x="1584" y="576"/>
            <a:chExt cx="3763" cy="2803"/>
          </a:xfrm>
        </p:grpSpPr>
        <p:sp>
          <p:nvSpPr>
            <p:cNvPr id="5" name="Rectangle 230">
              <a:extLst>
                <a:ext uri="{FF2B5EF4-FFF2-40B4-BE49-F238E27FC236}">
                  <a16:creationId xmlns:a16="http://schemas.microsoft.com/office/drawing/2014/main" id="{FE0F706D-5BFC-4CE2-9CD9-B2F230CDE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768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231">
              <a:extLst>
                <a:ext uri="{FF2B5EF4-FFF2-40B4-BE49-F238E27FC236}">
                  <a16:creationId xmlns:a16="http://schemas.microsoft.com/office/drawing/2014/main" id="{09414C27-2CE7-4C93-9C2D-955F3668A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799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0x000: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" name="Rectangle 232">
              <a:extLst>
                <a:ext uri="{FF2B5EF4-FFF2-40B4-BE49-F238E27FC236}">
                  <a16:creationId xmlns:a16="http://schemas.microsoft.com/office/drawing/2014/main" id="{C9352C79-89CF-44D8-BB61-0AFABA12A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799"/>
              <a:ext cx="32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33">
              <a:extLst>
                <a:ext uri="{FF2B5EF4-FFF2-40B4-BE49-F238E27FC236}">
                  <a16:creationId xmlns:a16="http://schemas.microsoft.com/office/drawing/2014/main" id="{16ECAB63-EB5A-41CE-9F7F-6F2E4C78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799"/>
              <a:ext cx="346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$10,%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234">
              <a:extLst>
                <a:ext uri="{FF2B5EF4-FFF2-40B4-BE49-F238E27FC236}">
                  <a16:creationId xmlns:a16="http://schemas.microsoft.com/office/drawing/2014/main" id="{CEAA709F-2807-41CF-8AB0-199EB2303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799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235">
              <a:extLst>
                <a:ext uri="{FF2B5EF4-FFF2-40B4-BE49-F238E27FC236}">
                  <a16:creationId xmlns:a16="http://schemas.microsoft.com/office/drawing/2014/main" id="{83AD0F51-1482-4989-A2A3-7E0DE84A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36">
              <a:extLst>
                <a:ext uri="{FF2B5EF4-FFF2-40B4-BE49-F238E27FC236}">
                  <a16:creationId xmlns:a16="http://schemas.microsoft.com/office/drawing/2014/main" id="{23BDD50D-3BE2-4652-8559-6B7311D70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237">
              <a:extLst>
                <a:ext uri="{FF2B5EF4-FFF2-40B4-BE49-F238E27FC236}">
                  <a16:creationId xmlns:a16="http://schemas.microsoft.com/office/drawing/2014/main" id="{3AEA561C-F63F-4E07-BDB5-15124F7EF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38">
              <a:extLst>
                <a:ext uri="{FF2B5EF4-FFF2-40B4-BE49-F238E27FC236}">
                  <a16:creationId xmlns:a16="http://schemas.microsoft.com/office/drawing/2014/main" id="{D11DA881-7940-4733-99BB-F481B0FE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39">
              <a:extLst>
                <a:ext uri="{FF2B5EF4-FFF2-40B4-BE49-F238E27FC236}">
                  <a16:creationId xmlns:a16="http://schemas.microsoft.com/office/drawing/2014/main" id="{E933A0EA-ACB6-45CD-8543-73B2434D8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40">
              <a:extLst>
                <a:ext uri="{FF2B5EF4-FFF2-40B4-BE49-F238E27FC236}">
                  <a16:creationId xmlns:a16="http://schemas.microsoft.com/office/drawing/2014/main" id="{137A9BD7-4C62-4323-BFD7-655CD674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241">
              <a:extLst>
                <a:ext uri="{FF2B5EF4-FFF2-40B4-BE49-F238E27FC236}">
                  <a16:creationId xmlns:a16="http://schemas.microsoft.com/office/drawing/2014/main" id="{B1D1A307-D0F2-4A57-BF79-4DAE725A8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42">
              <a:extLst>
                <a:ext uri="{FF2B5EF4-FFF2-40B4-BE49-F238E27FC236}">
                  <a16:creationId xmlns:a16="http://schemas.microsoft.com/office/drawing/2014/main" id="{D07A74A0-77C0-4430-B198-5A933853A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43">
              <a:extLst>
                <a:ext uri="{FF2B5EF4-FFF2-40B4-BE49-F238E27FC236}">
                  <a16:creationId xmlns:a16="http://schemas.microsoft.com/office/drawing/2014/main" id="{A3AF99D2-5FA3-46D5-AE6F-4F4FD13E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44">
              <a:extLst>
                <a:ext uri="{FF2B5EF4-FFF2-40B4-BE49-F238E27FC236}">
                  <a16:creationId xmlns:a16="http://schemas.microsoft.com/office/drawing/2014/main" id="{4248D60F-F85B-4359-8E89-B96837DE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0" name="Rectangle 245">
              <a:extLst>
                <a:ext uri="{FF2B5EF4-FFF2-40B4-BE49-F238E27FC236}">
                  <a16:creationId xmlns:a16="http://schemas.microsoft.com/office/drawing/2014/main" id="{021D49E4-8012-4995-AA97-6752FECB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46">
              <a:extLst>
                <a:ext uri="{FF2B5EF4-FFF2-40B4-BE49-F238E27FC236}">
                  <a16:creationId xmlns:a16="http://schemas.microsoft.com/office/drawing/2014/main" id="{F64C31C9-BAEC-417F-AD7B-DE04B435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2" name="Rectangle 247">
              <a:extLst>
                <a:ext uri="{FF2B5EF4-FFF2-40B4-BE49-F238E27FC236}">
                  <a16:creationId xmlns:a16="http://schemas.microsoft.com/office/drawing/2014/main" id="{3D21A7C0-6352-4898-9959-6941A3EE8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3" name="Rectangle 248">
              <a:extLst>
                <a:ext uri="{FF2B5EF4-FFF2-40B4-BE49-F238E27FC236}">
                  <a16:creationId xmlns:a16="http://schemas.microsoft.com/office/drawing/2014/main" id="{346C7D71-7554-417B-A90A-81FCB985E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7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49">
              <a:extLst>
                <a:ext uri="{FF2B5EF4-FFF2-40B4-BE49-F238E27FC236}">
                  <a16:creationId xmlns:a16="http://schemas.microsoft.com/office/drawing/2014/main" id="{839EEA69-C4E6-49B8-B0E5-A09A6BD6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50">
              <a:extLst>
                <a:ext uri="{FF2B5EF4-FFF2-40B4-BE49-F238E27FC236}">
                  <a16:creationId xmlns:a16="http://schemas.microsoft.com/office/drawing/2014/main" id="{7399AAD3-5144-4F8C-AB97-31C441E4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8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6" name="Rectangle 251">
              <a:extLst>
                <a:ext uri="{FF2B5EF4-FFF2-40B4-BE49-F238E27FC236}">
                  <a16:creationId xmlns:a16="http://schemas.microsoft.com/office/drawing/2014/main" id="{A247827C-DB83-42D9-A81A-CEF5B885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7" name="Rectangle 252">
              <a:extLst>
                <a:ext uri="{FF2B5EF4-FFF2-40B4-BE49-F238E27FC236}">
                  <a16:creationId xmlns:a16="http://schemas.microsoft.com/office/drawing/2014/main" id="{D07335CA-CB4C-467F-A212-43D04AFAB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9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8" name="Rectangle 253">
              <a:extLst>
                <a:ext uri="{FF2B5EF4-FFF2-40B4-BE49-F238E27FC236}">
                  <a16:creationId xmlns:a16="http://schemas.microsoft.com/office/drawing/2014/main" id="{B0DF0791-2768-44D3-B644-334679ED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29" name="Rectangle 254">
              <a:extLst>
                <a:ext uri="{FF2B5EF4-FFF2-40B4-BE49-F238E27FC236}">
                  <a16:creationId xmlns:a16="http://schemas.microsoft.com/office/drawing/2014/main" id="{C0ACDEE4-739E-4E89-8B38-8ABB82AF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" name="Rectangle 255">
              <a:extLst>
                <a:ext uri="{FF2B5EF4-FFF2-40B4-BE49-F238E27FC236}">
                  <a16:creationId xmlns:a16="http://schemas.microsoft.com/office/drawing/2014/main" id="{91C3C101-1A31-4590-A1CF-03B39EE1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1" name="Rectangle 256">
              <a:extLst>
                <a:ext uri="{FF2B5EF4-FFF2-40B4-BE49-F238E27FC236}">
                  <a16:creationId xmlns:a16="http://schemas.microsoft.com/office/drawing/2014/main" id="{70C7904C-C811-416A-A0E9-917CB8BE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" name="Rectangle 257">
              <a:extLst>
                <a:ext uri="{FF2B5EF4-FFF2-40B4-BE49-F238E27FC236}">
                  <a16:creationId xmlns:a16="http://schemas.microsoft.com/office/drawing/2014/main" id="{2A846F73-95FC-4FC5-9EBF-0D8D4E80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3" name="Rectangle 258">
              <a:extLst>
                <a:ext uri="{FF2B5EF4-FFF2-40B4-BE49-F238E27FC236}">
                  <a16:creationId xmlns:a16="http://schemas.microsoft.com/office/drawing/2014/main" id="{DF3E080C-BED9-4676-948B-7D36D568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4" name="Rectangle 259">
              <a:extLst>
                <a:ext uri="{FF2B5EF4-FFF2-40B4-BE49-F238E27FC236}">
                  <a16:creationId xmlns:a16="http://schemas.microsoft.com/office/drawing/2014/main" id="{510AB079-3B4D-49E0-8B1A-FCA9B6074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5" name="Rectangle 260">
              <a:extLst>
                <a:ext uri="{FF2B5EF4-FFF2-40B4-BE49-F238E27FC236}">
                  <a16:creationId xmlns:a16="http://schemas.microsoft.com/office/drawing/2014/main" id="{25024CFD-6C1A-4FB0-8876-BDB247F0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61">
              <a:extLst>
                <a:ext uri="{FF2B5EF4-FFF2-40B4-BE49-F238E27FC236}">
                  <a16:creationId xmlns:a16="http://schemas.microsoft.com/office/drawing/2014/main" id="{7AD9EBBE-4050-4346-8EE4-9802729A5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2">
              <a:extLst>
                <a:ext uri="{FF2B5EF4-FFF2-40B4-BE49-F238E27FC236}">
                  <a16:creationId xmlns:a16="http://schemas.microsoft.com/office/drawing/2014/main" id="{5B210228-685A-4F16-B28C-AD913348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8" name="Rectangle 263">
              <a:extLst>
                <a:ext uri="{FF2B5EF4-FFF2-40B4-BE49-F238E27FC236}">
                  <a16:creationId xmlns:a16="http://schemas.microsoft.com/office/drawing/2014/main" id="{EABAFEEE-CBF3-4923-A71F-7D29FEA40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264">
              <a:extLst>
                <a:ext uri="{FF2B5EF4-FFF2-40B4-BE49-F238E27FC236}">
                  <a16:creationId xmlns:a16="http://schemas.microsoft.com/office/drawing/2014/main" id="{A5A5719B-BA53-4568-91D5-7FA24B11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65">
              <a:extLst>
                <a:ext uri="{FF2B5EF4-FFF2-40B4-BE49-F238E27FC236}">
                  <a16:creationId xmlns:a16="http://schemas.microsoft.com/office/drawing/2014/main" id="{3072E8DB-5AED-4257-8533-5390E057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66">
              <a:extLst>
                <a:ext uri="{FF2B5EF4-FFF2-40B4-BE49-F238E27FC236}">
                  <a16:creationId xmlns:a16="http://schemas.microsoft.com/office/drawing/2014/main" id="{AAB6C4B7-B4E6-4F6D-B1CF-A50DF7D9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" name="Rectangle 267">
              <a:extLst>
                <a:ext uri="{FF2B5EF4-FFF2-40B4-BE49-F238E27FC236}">
                  <a16:creationId xmlns:a16="http://schemas.microsoft.com/office/drawing/2014/main" id="{24127B04-F024-4115-B45E-F067598D2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" name="Rectangle 268">
              <a:extLst>
                <a:ext uri="{FF2B5EF4-FFF2-40B4-BE49-F238E27FC236}">
                  <a16:creationId xmlns:a16="http://schemas.microsoft.com/office/drawing/2014/main" id="{8AD74381-4180-4F58-8A13-CC194674D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" name="Rectangle 269">
              <a:extLst>
                <a:ext uri="{FF2B5EF4-FFF2-40B4-BE49-F238E27FC236}">
                  <a16:creationId xmlns:a16="http://schemas.microsoft.com/office/drawing/2014/main" id="{8364A787-EB25-45C8-ABAF-58BC8CB2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5" name="Rectangle 270">
              <a:extLst>
                <a:ext uri="{FF2B5EF4-FFF2-40B4-BE49-F238E27FC236}">
                  <a16:creationId xmlns:a16="http://schemas.microsoft.com/office/drawing/2014/main" id="{B33821EF-2724-4D63-821C-923928CEA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" name="Rectangle 271">
              <a:extLst>
                <a:ext uri="{FF2B5EF4-FFF2-40B4-BE49-F238E27FC236}">
                  <a16:creationId xmlns:a16="http://schemas.microsoft.com/office/drawing/2014/main" id="{E3E7A00F-5D2E-40AE-8961-D173B5B07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72">
              <a:extLst>
                <a:ext uri="{FF2B5EF4-FFF2-40B4-BE49-F238E27FC236}">
                  <a16:creationId xmlns:a16="http://schemas.microsoft.com/office/drawing/2014/main" id="{2A42C70D-6A2A-4A21-9775-FAC19178F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273">
              <a:extLst>
                <a:ext uri="{FF2B5EF4-FFF2-40B4-BE49-F238E27FC236}">
                  <a16:creationId xmlns:a16="http://schemas.microsoft.com/office/drawing/2014/main" id="{914D9941-DFC6-4D23-B587-5FEEF451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921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274">
              <a:extLst>
                <a:ext uri="{FF2B5EF4-FFF2-40B4-BE49-F238E27FC236}">
                  <a16:creationId xmlns:a16="http://schemas.microsoft.com/office/drawing/2014/main" id="{9B440770-6346-4249-A3BB-02CFF523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53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275">
              <a:extLst>
                <a:ext uri="{FF2B5EF4-FFF2-40B4-BE49-F238E27FC236}">
                  <a16:creationId xmlns:a16="http://schemas.microsoft.com/office/drawing/2014/main" id="{819A2BC1-2C2A-4B0C-A048-0D4531A9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953"/>
              <a:ext cx="32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276">
              <a:extLst>
                <a:ext uri="{FF2B5EF4-FFF2-40B4-BE49-F238E27FC236}">
                  <a16:creationId xmlns:a16="http://schemas.microsoft.com/office/drawing/2014/main" id="{0547D34B-5A96-4C75-81A1-9A1E9240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953"/>
              <a:ext cx="288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$3,%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277">
              <a:extLst>
                <a:ext uri="{FF2B5EF4-FFF2-40B4-BE49-F238E27FC236}">
                  <a16:creationId xmlns:a16="http://schemas.microsoft.com/office/drawing/2014/main" id="{4158BF0A-4437-4A5D-8AED-D1CA4B2C1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953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278">
              <a:extLst>
                <a:ext uri="{FF2B5EF4-FFF2-40B4-BE49-F238E27FC236}">
                  <a16:creationId xmlns:a16="http://schemas.microsoft.com/office/drawing/2014/main" id="{F0AA47E4-7CA5-483A-94BD-0DFE62D40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279">
              <a:extLst>
                <a:ext uri="{FF2B5EF4-FFF2-40B4-BE49-F238E27FC236}">
                  <a16:creationId xmlns:a16="http://schemas.microsoft.com/office/drawing/2014/main" id="{D763441D-BA32-4DC5-AFBE-BD4D7E2D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280">
              <a:extLst>
                <a:ext uri="{FF2B5EF4-FFF2-40B4-BE49-F238E27FC236}">
                  <a16:creationId xmlns:a16="http://schemas.microsoft.com/office/drawing/2014/main" id="{5B2938C5-6652-427D-A337-6F811FE56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281">
              <a:extLst>
                <a:ext uri="{FF2B5EF4-FFF2-40B4-BE49-F238E27FC236}">
                  <a16:creationId xmlns:a16="http://schemas.microsoft.com/office/drawing/2014/main" id="{DC657573-061F-4E62-9AD5-B6940D0A6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282">
              <a:extLst>
                <a:ext uri="{FF2B5EF4-FFF2-40B4-BE49-F238E27FC236}">
                  <a16:creationId xmlns:a16="http://schemas.microsoft.com/office/drawing/2014/main" id="{7E04A37A-589E-4BCD-AF4A-66418E5C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283">
              <a:extLst>
                <a:ext uri="{FF2B5EF4-FFF2-40B4-BE49-F238E27FC236}">
                  <a16:creationId xmlns:a16="http://schemas.microsoft.com/office/drawing/2014/main" id="{C7E0A83C-CDAB-4A1E-8395-66F38E31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284">
              <a:extLst>
                <a:ext uri="{FF2B5EF4-FFF2-40B4-BE49-F238E27FC236}">
                  <a16:creationId xmlns:a16="http://schemas.microsoft.com/office/drawing/2014/main" id="{338381F5-AAC4-41AC-B5FF-1BEE2A832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0" name="Rectangle 285">
              <a:extLst>
                <a:ext uri="{FF2B5EF4-FFF2-40B4-BE49-F238E27FC236}">
                  <a16:creationId xmlns:a16="http://schemas.microsoft.com/office/drawing/2014/main" id="{95E91104-F199-429B-9F96-9E1526724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286">
              <a:extLst>
                <a:ext uri="{FF2B5EF4-FFF2-40B4-BE49-F238E27FC236}">
                  <a16:creationId xmlns:a16="http://schemas.microsoft.com/office/drawing/2014/main" id="{020EDE8D-3DB8-4D55-A067-8C16081E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2" name="Rectangle 287">
              <a:extLst>
                <a:ext uri="{FF2B5EF4-FFF2-40B4-BE49-F238E27FC236}">
                  <a16:creationId xmlns:a16="http://schemas.microsoft.com/office/drawing/2014/main" id="{CC10191A-FB4B-4206-A0CE-90861B8C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288">
              <a:extLst>
                <a:ext uri="{FF2B5EF4-FFF2-40B4-BE49-F238E27FC236}">
                  <a16:creationId xmlns:a16="http://schemas.microsoft.com/office/drawing/2014/main" id="{985DE3E5-1946-4127-95A0-77EDC7FA5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289">
              <a:extLst>
                <a:ext uri="{FF2B5EF4-FFF2-40B4-BE49-F238E27FC236}">
                  <a16:creationId xmlns:a16="http://schemas.microsoft.com/office/drawing/2014/main" id="{45AD32E9-3797-46EC-8D32-EA57C6592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5" name="Rectangle 290">
              <a:extLst>
                <a:ext uri="{FF2B5EF4-FFF2-40B4-BE49-F238E27FC236}">
                  <a16:creationId xmlns:a16="http://schemas.microsoft.com/office/drawing/2014/main" id="{69720DF2-6DE8-4768-BB06-2C4900542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6" name="Rectangle 291">
              <a:extLst>
                <a:ext uri="{FF2B5EF4-FFF2-40B4-BE49-F238E27FC236}">
                  <a16:creationId xmlns:a16="http://schemas.microsoft.com/office/drawing/2014/main" id="{6A33D852-B5FD-403C-B60C-0A44E4C70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7" name="Rectangle 292">
              <a:extLst>
                <a:ext uri="{FF2B5EF4-FFF2-40B4-BE49-F238E27FC236}">
                  <a16:creationId xmlns:a16="http://schemas.microsoft.com/office/drawing/2014/main" id="{F63E11B8-C66D-43CE-A286-24909CA2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8" name="Rectangle 293">
              <a:extLst>
                <a:ext uri="{FF2B5EF4-FFF2-40B4-BE49-F238E27FC236}">
                  <a16:creationId xmlns:a16="http://schemas.microsoft.com/office/drawing/2014/main" id="{A6E04B4B-879B-4225-A4A7-563CF6C8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69" name="Rectangle 294">
              <a:extLst>
                <a:ext uri="{FF2B5EF4-FFF2-40B4-BE49-F238E27FC236}">
                  <a16:creationId xmlns:a16="http://schemas.microsoft.com/office/drawing/2014/main" id="{87E1C528-1576-42BF-A0BD-9C829DAD7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295">
              <a:extLst>
                <a:ext uri="{FF2B5EF4-FFF2-40B4-BE49-F238E27FC236}">
                  <a16:creationId xmlns:a16="http://schemas.microsoft.com/office/drawing/2014/main" id="{80BE6EA9-3264-4C78-9A34-B7E498D2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1" name="Rectangle 296">
              <a:extLst>
                <a:ext uri="{FF2B5EF4-FFF2-40B4-BE49-F238E27FC236}">
                  <a16:creationId xmlns:a16="http://schemas.microsoft.com/office/drawing/2014/main" id="{534C6CA2-1445-4373-B611-6372C882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2" name="Rectangle 297">
              <a:extLst>
                <a:ext uri="{FF2B5EF4-FFF2-40B4-BE49-F238E27FC236}">
                  <a16:creationId xmlns:a16="http://schemas.microsoft.com/office/drawing/2014/main" id="{CF7F08A6-4D60-430C-8C94-7E0F36EB8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3" name="Rectangle 298">
              <a:extLst>
                <a:ext uri="{FF2B5EF4-FFF2-40B4-BE49-F238E27FC236}">
                  <a16:creationId xmlns:a16="http://schemas.microsoft.com/office/drawing/2014/main" id="{525C29D6-5C96-4B9E-89D3-7073AE85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75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4" name="Rectangle 299">
              <a:extLst>
                <a:ext uri="{FF2B5EF4-FFF2-40B4-BE49-F238E27FC236}">
                  <a16:creationId xmlns:a16="http://schemas.microsoft.com/office/drawing/2014/main" id="{06D2E82A-D3AA-4B1C-BBFB-8A7162CA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107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5" name="Rectangle 300">
              <a:extLst>
                <a:ext uri="{FF2B5EF4-FFF2-40B4-BE49-F238E27FC236}">
                  <a16:creationId xmlns:a16="http://schemas.microsoft.com/office/drawing/2014/main" id="{3E8471CC-133E-4828-9583-F3D16EDC8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107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nop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6" name="Rectangle 301">
              <a:extLst>
                <a:ext uri="{FF2B5EF4-FFF2-40B4-BE49-F238E27FC236}">
                  <a16:creationId xmlns:a16="http://schemas.microsoft.com/office/drawing/2014/main" id="{914F5709-081A-4B23-8877-604D709CE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7" name="Rectangle 302">
              <a:extLst>
                <a:ext uri="{FF2B5EF4-FFF2-40B4-BE49-F238E27FC236}">
                  <a16:creationId xmlns:a16="http://schemas.microsoft.com/office/drawing/2014/main" id="{F96960B4-7B75-4F1E-86E0-2D86D83AE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8" name="Rectangle 303">
              <a:extLst>
                <a:ext uri="{FF2B5EF4-FFF2-40B4-BE49-F238E27FC236}">
                  <a16:creationId xmlns:a16="http://schemas.microsoft.com/office/drawing/2014/main" id="{C4680295-92B1-4866-BAFC-44B44299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9" name="Rectangle 304">
              <a:extLst>
                <a:ext uri="{FF2B5EF4-FFF2-40B4-BE49-F238E27FC236}">
                  <a16:creationId xmlns:a16="http://schemas.microsoft.com/office/drawing/2014/main" id="{64E89C9D-8338-40F6-A192-391AFCF4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0" name="Rectangle 305">
              <a:extLst>
                <a:ext uri="{FF2B5EF4-FFF2-40B4-BE49-F238E27FC236}">
                  <a16:creationId xmlns:a16="http://schemas.microsoft.com/office/drawing/2014/main" id="{D171E383-43C1-41A4-BBDF-2506C62D6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1" name="Rectangle 306">
              <a:extLst>
                <a:ext uri="{FF2B5EF4-FFF2-40B4-BE49-F238E27FC236}">
                  <a16:creationId xmlns:a16="http://schemas.microsoft.com/office/drawing/2014/main" id="{7C2B5024-1612-4AF0-80EE-9B22863B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2" name="Rectangle 307">
              <a:extLst>
                <a:ext uri="{FF2B5EF4-FFF2-40B4-BE49-F238E27FC236}">
                  <a16:creationId xmlns:a16="http://schemas.microsoft.com/office/drawing/2014/main" id="{50155030-45BC-4803-9B23-96AD4832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3" name="Rectangle 308">
              <a:extLst>
                <a:ext uri="{FF2B5EF4-FFF2-40B4-BE49-F238E27FC236}">
                  <a16:creationId xmlns:a16="http://schemas.microsoft.com/office/drawing/2014/main" id="{E77F8DE4-A1CA-4A91-82FC-4C9A9FF19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309">
              <a:extLst>
                <a:ext uri="{FF2B5EF4-FFF2-40B4-BE49-F238E27FC236}">
                  <a16:creationId xmlns:a16="http://schemas.microsoft.com/office/drawing/2014/main" id="{035B0C92-C847-481D-9B9F-D804C75B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5" name="Rectangle 310">
              <a:extLst>
                <a:ext uri="{FF2B5EF4-FFF2-40B4-BE49-F238E27FC236}">
                  <a16:creationId xmlns:a16="http://schemas.microsoft.com/office/drawing/2014/main" id="{8CE9A9F6-9BA5-4C0C-8858-19C1DC23D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6" name="Rectangle 311">
              <a:extLst>
                <a:ext uri="{FF2B5EF4-FFF2-40B4-BE49-F238E27FC236}">
                  <a16:creationId xmlns:a16="http://schemas.microsoft.com/office/drawing/2014/main" id="{BCC590B0-1BB7-4ABA-B186-5FC672FE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7" name="Rectangle 312">
              <a:extLst>
                <a:ext uri="{FF2B5EF4-FFF2-40B4-BE49-F238E27FC236}">
                  <a16:creationId xmlns:a16="http://schemas.microsoft.com/office/drawing/2014/main" id="{3C032B61-0B5F-4111-B22E-17F5A562E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8" name="Rectangle 313">
              <a:extLst>
                <a:ext uri="{FF2B5EF4-FFF2-40B4-BE49-F238E27FC236}">
                  <a16:creationId xmlns:a16="http://schemas.microsoft.com/office/drawing/2014/main" id="{5CBD9608-B1AF-42DD-A5BF-895EDD0FB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9" name="Rectangle 314">
              <a:extLst>
                <a:ext uri="{FF2B5EF4-FFF2-40B4-BE49-F238E27FC236}">
                  <a16:creationId xmlns:a16="http://schemas.microsoft.com/office/drawing/2014/main" id="{2FAD1F1B-54CE-4255-B6E0-D61AEA91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0" name="Rectangle 315">
              <a:extLst>
                <a:ext uri="{FF2B5EF4-FFF2-40B4-BE49-F238E27FC236}">
                  <a16:creationId xmlns:a16="http://schemas.microsoft.com/office/drawing/2014/main" id="{E4F49A9A-84D5-43C7-85B0-421CF9F0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1" name="Rectangle 316">
              <a:extLst>
                <a:ext uri="{FF2B5EF4-FFF2-40B4-BE49-F238E27FC236}">
                  <a16:creationId xmlns:a16="http://schemas.microsoft.com/office/drawing/2014/main" id="{90AF5A57-38A1-4944-BA3E-59328E93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2" name="Rectangle 317">
              <a:extLst>
                <a:ext uri="{FF2B5EF4-FFF2-40B4-BE49-F238E27FC236}">
                  <a16:creationId xmlns:a16="http://schemas.microsoft.com/office/drawing/2014/main" id="{13BC423B-4633-41AB-A9E4-D4F0228E4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3" name="Rectangle 318">
              <a:extLst>
                <a:ext uri="{FF2B5EF4-FFF2-40B4-BE49-F238E27FC236}">
                  <a16:creationId xmlns:a16="http://schemas.microsoft.com/office/drawing/2014/main" id="{E54806E4-E758-4B6F-B819-CE636AE32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4" name="Rectangle 319">
              <a:extLst>
                <a:ext uri="{FF2B5EF4-FFF2-40B4-BE49-F238E27FC236}">
                  <a16:creationId xmlns:a16="http://schemas.microsoft.com/office/drawing/2014/main" id="{9C502E25-0409-4CA8-A22D-02772E0C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5" name="Rectangle 320">
              <a:extLst>
                <a:ext uri="{FF2B5EF4-FFF2-40B4-BE49-F238E27FC236}">
                  <a16:creationId xmlns:a16="http://schemas.microsoft.com/office/drawing/2014/main" id="{28A57709-ABAC-4598-8C39-22307CAC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6" name="Rectangle 321">
              <a:extLst>
                <a:ext uri="{FF2B5EF4-FFF2-40B4-BE49-F238E27FC236}">
                  <a16:creationId xmlns:a16="http://schemas.microsoft.com/office/drawing/2014/main" id="{643066B6-A369-4055-9837-06FFD6B2B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29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7" name="Rectangle 322">
              <a:extLst>
                <a:ext uri="{FF2B5EF4-FFF2-40B4-BE49-F238E27FC236}">
                  <a16:creationId xmlns:a16="http://schemas.microsoft.com/office/drawing/2014/main" id="{3856706A-E337-4A70-BD06-6A854E59A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260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0x015: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323">
              <a:extLst>
                <a:ext uri="{FF2B5EF4-FFF2-40B4-BE49-F238E27FC236}">
                  <a16:creationId xmlns:a16="http://schemas.microsoft.com/office/drawing/2014/main" id="{1DB5727B-5731-4A71-905D-A70FAFE47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260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nop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9" name="Rectangle 324">
              <a:extLst>
                <a:ext uri="{FF2B5EF4-FFF2-40B4-BE49-F238E27FC236}">
                  <a16:creationId xmlns:a16="http://schemas.microsoft.com/office/drawing/2014/main" id="{120C112C-92C1-4B0D-A1C4-DC07A0C9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0" name="Rectangle 325">
              <a:extLst>
                <a:ext uri="{FF2B5EF4-FFF2-40B4-BE49-F238E27FC236}">
                  <a16:creationId xmlns:a16="http://schemas.microsoft.com/office/drawing/2014/main" id="{E8FE7601-7F27-4471-945D-479464D4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1" name="Rectangle 326">
              <a:extLst>
                <a:ext uri="{FF2B5EF4-FFF2-40B4-BE49-F238E27FC236}">
                  <a16:creationId xmlns:a16="http://schemas.microsoft.com/office/drawing/2014/main" id="{515D69B0-FD19-4153-BCDB-1E63091F9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2" name="Rectangle 327">
              <a:extLst>
                <a:ext uri="{FF2B5EF4-FFF2-40B4-BE49-F238E27FC236}">
                  <a16:creationId xmlns:a16="http://schemas.microsoft.com/office/drawing/2014/main" id="{6706D2A4-6435-4B8F-ACB0-8F7346FBB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3" name="Rectangle 328">
              <a:extLst>
                <a:ext uri="{FF2B5EF4-FFF2-40B4-BE49-F238E27FC236}">
                  <a16:creationId xmlns:a16="http://schemas.microsoft.com/office/drawing/2014/main" id="{D17BCE6C-B1AF-4CE8-B137-721ED3F78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4" name="Rectangle 329">
              <a:extLst>
                <a:ext uri="{FF2B5EF4-FFF2-40B4-BE49-F238E27FC236}">
                  <a16:creationId xmlns:a16="http://schemas.microsoft.com/office/drawing/2014/main" id="{4EE31E72-E76C-4ADC-BB51-34661D9E2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5" name="Rectangle 330">
              <a:extLst>
                <a:ext uri="{FF2B5EF4-FFF2-40B4-BE49-F238E27FC236}">
                  <a16:creationId xmlns:a16="http://schemas.microsoft.com/office/drawing/2014/main" id="{28216A46-BDB4-4C5C-9716-080670BE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6" name="Rectangle 331">
              <a:extLst>
                <a:ext uri="{FF2B5EF4-FFF2-40B4-BE49-F238E27FC236}">
                  <a16:creationId xmlns:a16="http://schemas.microsoft.com/office/drawing/2014/main" id="{A7780BBC-7061-474B-8FD7-C475D1D24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7" name="Rectangle 332">
              <a:extLst>
                <a:ext uri="{FF2B5EF4-FFF2-40B4-BE49-F238E27FC236}">
                  <a16:creationId xmlns:a16="http://schemas.microsoft.com/office/drawing/2014/main" id="{2C1C91C7-D955-409E-92AF-934F6196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8" name="Rectangle 333">
              <a:extLst>
                <a:ext uri="{FF2B5EF4-FFF2-40B4-BE49-F238E27FC236}">
                  <a16:creationId xmlns:a16="http://schemas.microsoft.com/office/drawing/2014/main" id="{A2984B7F-E8E3-473C-B95F-8A313525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09" name="Rectangle 334">
              <a:extLst>
                <a:ext uri="{FF2B5EF4-FFF2-40B4-BE49-F238E27FC236}">
                  <a16:creationId xmlns:a16="http://schemas.microsoft.com/office/drawing/2014/main" id="{E795190E-9313-40E2-B477-477BF1E5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0" name="Rectangle 335">
              <a:extLst>
                <a:ext uri="{FF2B5EF4-FFF2-40B4-BE49-F238E27FC236}">
                  <a16:creationId xmlns:a16="http://schemas.microsoft.com/office/drawing/2014/main" id="{AE0FEC28-FC4F-4D7B-8A9F-4C237DB9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1" name="Rectangle 336">
              <a:extLst>
                <a:ext uri="{FF2B5EF4-FFF2-40B4-BE49-F238E27FC236}">
                  <a16:creationId xmlns:a16="http://schemas.microsoft.com/office/drawing/2014/main" id="{864EB315-982D-4696-98F9-C8A6F7D23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2" name="Rectangle 337">
              <a:extLst>
                <a:ext uri="{FF2B5EF4-FFF2-40B4-BE49-F238E27FC236}">
                  <a16:creationId xmlns:a16="http://schemas.microsoft.com/office/drawing/2014/main" id="{E6E46A98-5412-4A12-9716-8A46B057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3" name="Rectangle 338">
              <a:extLst>
                <a:ext uri="{FF2B5EF4-FFF2-40B4-BE49-F238E27FC236}">
                  <a16:creationId xmlns:a16="http://schemas.microsoft.com/office/drawing/2014/main" id="{1A240415-36D0-43D7-8EA2-22A6CA4CB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4" name="Rectangle 339">
              <a:extLst>
                <a:ext uri="{FF2B5EF4-FFF2-40B4-BE49-F238E27FC236}">
                  <a16:creationId xmlns:a16="http://schemas.microsoft.com/office/drawing/2014/main" id="{1BED6A47-A035-491F-AD31-F773E4D54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5" name="Rectangle 340">
              <a:extLst>
                <a:ext uri="{FF2B5EF4-FFF2-40B4-BE49-F238E27FC236}">
                  <a16:creationId xmlns:a16="http://schemas.microsoft.com/office/drawing/2014/main" id="{45FBF6D7-2C64-43DF-AD05-9090998FB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6" name="Rectangle 341">
              <a:extLst>
                <a:ext uri="{FF2B5EF4-FFF2-40B4-BE49-F238E27FC236}">
                  <a16:creationId xmlns:a16="http://schemas.microsoft.com/office/drawing/2014/main" id="{4EDA6F9D-B173-4100-BFA2-752EA797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7" name="Rectangle 342">
              <a:extLst>
                <a:ext uri="{FF2B5EF4-FFF2-40B4-BE49-F238E27FC236}">
                  <a16:creationId xmlns:a16="http://schemas.microsoft.com/office/drawing/2014/main" id="{A43A7541-F154-4152-B88A-B036DC66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8" name="Rectangle 343">
              <a:extLst>
                <a:ext uri="{FF2B5EF4-FFF2-40B4-BE49-F238E27FC236}">
                  <a16:creationId xmlns:a16="http://schemas.microsoft.com/office/drawing/2014/main" id="{BF5DE003-14E9-411A-B353-517ACEC2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19" name="Rectangle 344">
              <a:extLst>
                <a:ext uri="{FF2B5EF4-FFF2-40B4-BE49-F238E27FC236}">
                  <a16:creationId xmlns:a16="http://schemas.microsoft.com/office/drawing/2014/main" id="{8D3AE9EF-B87B-47F9-918D-0B79FFA08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82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0" name="Rectangle 345">
              <a:extLst>
                <a:ext uri="{FF2B5EF4-FFF2-40B4-BE49-F238E27FC236}">
                  <a16:creationId xmlns:a16="http://schemas.microsoft.com/office/drawing/2014/main" id="{6653EF21-A6C8-41A0-B28A-B7D9A5AA9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414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1" name="Rectangle 346">
              <a:extLst>
                <a:ext uri="{FF2B5EF4-FFF2-40B4-BE49-F238E27FC236}">
                  <a16:creationId xmlns:a16="http://schemas.microsoft.com/office/drawing/2014/main" id="{D48ED513-FEB8-4D64-BC8E-3C38DEAAA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414"/>
              <a:ext cx="21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2" name="Rectangle 347">
              <a:extLst>
                <a:ext uri="{FF2B5EF4-FFF2-40B4-BE49-F238E27FC236}">
                  <a16:creationId xmlns:a16="http://schemas.microsoft.com/office/drawing/2014/main" id="{004FF9F1-2D20-4357-9C18-6A7046DA0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14"/>
              <a:ext cx="11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3" name="Rectangle 348">
              <a:extLst>
                <a:ext uri="{FF2B5EF4-FFF2-40B4-BE49-F238E27FC236}">
                  <a16:creationId xmlns:a16="http://schemas.microsoft.com/office/drawing/2014/main" id="{3604E910-2D57-474B-9549-21913B00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414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4" name="Rectangle 349">
              <a:extLst>
                <a:ext uri="{FF2B5EF4-FFF2-40B4-BE49-F238E27FC236}">
                  <a16:creationId xmlns:a16="http://schemas.microsoft.com/office/drawing/2014/main" id="{1EC45699-9D05-487C-909D-1ECED337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14"/>
              <a:ext cx="173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5" name="Rectangle 350">
              <a:extLst>
                <a:ext uri="{FF2B5EF4-FFF2-40B4-BE49-F238E27FC236}">
                  <a16:creationId xmlns:a16="http://schemas.microsoft.com/office/drawing/2014/main" id="{15A9EA5C-AD87-433E-980B-6698D419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414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6" name="Rectangle 351">
              <a:extLst>
                <a:ext uri="{FF2B5EF4-FFF2-40B4-BE49-F238E27FC236}">
                  <a16:creationId xmlns:a16="http://schemas.microsoft.com/office/drawing/2014/main" id="{4170981C-A500-41C0-9745-44D97F62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7" name="Rectangle 352">
              <a:extLst>
                <a:ext uri="{FF2B5EF4-FFF2-40B4-BE49-F238E27FC236}">
                  <a16:creationId xmlns:a16="http://schemas.microsoft.com/office/drawing/2014/main" id="{8661593C-8EE1-4F81-A94E-97BC50393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8" name="Rectangle 353">
              <a:extLst>
                <a:ext uri="{FF2B5EF4-FFF2-40B4-BE49-F238E27FC236}">
                  <a16:creationId xmlns:a16="http://schemas.microsoft.com/office/drawing/2014/main" id="{FCF02E1B-A523-4C32-9C06-F5FA0198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9" name="Rectangle 354">
              <a:extLst>
                <a:ext uri="{FF2B5EF4-FFF2-40B4-BE49-F238E27FC236}">
                  <a16:creationId xmlns:a16="http://schemas.microsoft.com/office/drawing/2014/main" id="{6D768A20-1B30-44D1-86F8-4F3D9B35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0" name="Rectangle 355">
              <a:extLst>
                <a:ext uri="{FF2B5EF4-FFF2-40B4-BE49-F238E27FC236}">
                  <a16:creationId xmlns:a16="http://schemas.microsoft.com/office/drawing/2014/main" id="{D7D329D1-9BAB-4133-824F-E3CD005B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1" name="Rectangle 356">
              <a:extLst>
                <a:ext uri="{FF2B5EF4-FFF2-40B4-BE49-F238E27FC236}">
                  <a16:creationId xmlns:a16="http://schemas.microsoft.com/office/drawing/2014/main" id="{D8F55B47-136C-4056-9238-94F4D79F1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2" name="Rectangle 357">
              <a:extLst>
                <a:ext uri="{FF2B5EF4-FFF2-40B4-BE49-F238E27FC236}">
                  <a16:creationId xmlns:a16="http://schemas.microsoft.com/office/drawing/2014/main" id="{C223BD5F-5FDD-4DFE-8637-B16A60DAA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3" name="Rectangle 358">
              <a:extLst>
                <a:ext uri="{FF2B5EF4-FFF2-40B4-BE49-F238E27FC236}">
                  <a16:creationId xmlns:a16="http://schemas.microsoft.com/office/drawing/2014/main" id="{525463C4-543B-4B19-BD3E-B3F205A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4" name="Rectangle 359">
              <a:extLst>
                <a:ext uri="{FF2B5EF4-FFF2-40B4-BE49-F238E27FC236}">
                  <a16:creationId xmlns:a16="http://schemas.microsoft.com/office/drawing/2014/main" id="{3CFBD657-EAA7-410F-9009-60F9428AA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5" name="Rectangle 360">
              <a:extLst>
                <a:ext uri="{FF2B5EF4-FFF2-40B4-BE49-F238E27FC236}">
                  <a16:creationId xmlns:a16="http://schemas.microsoft.com/office/drawing/2014/main" id="{CDEE87A3-D788-44CA-9C42-E67D24092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angle 361">
              <a:extLst>
                <a:ext uri="{FF2B5EF4-FFF2-40B4-BE49-F238E27FC236}">
                  <a16:creationId xmlns:a16="http://schemas.microsoft.com/office/drawing/2014/main" id="{672E40BD-F4E5-4FA9-9D57-CA6AD374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7" name="Rectangle 362">
              <a:extLst>
                <a:ext uri="{FF2B5EF4-FFF2-40B4-BE49-F238E27FC236}">
                  <a16:creationId xmlns:a16="http://schemas.microsoft.com/office/drawing/2014/main" id="{3268C28F-FEA0-46B4-8090-38354CD2D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8" name="Rectangle 363">
              <a:extLst>
                <a:ext uri="{FF2B5EF4-FFF2-40B4-BE49-F238E27FC236}">
                  <a16:creationId xmlns:a16="http://schemas.microsoft.com/office/drawing/2014/main" id="{E64BEB36-F2E3-4480-B173-898103CD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39" name="Rectangle 364">
              <a:extLst>
                <a:ext uri="{FF2B5EF4-FFF2-40B4-BE49-F238E27FC236}">
                  <a16:creationId xmlns:a16="http://schemas.microsoft.com/office/drawing/2014/main" id="{1BDC34C4-2644-44D8-A3C2-5122AA0CE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0" name="Rectangle 365">
              <a:extLst>
                <a:ext uri="{FF2B5EF4-FFF2-40B4-BE49-F238E27FC236}">
                  <a16:creationId xmlns:a16="http://schemas.microsoft.com/office/drawing/2014/main" id="{79DF073D-00D2-46F4-A3BE-DE28388B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1" name="Rectangle 366">
              <a:extLst>
                <a:ext uri="{FF2B5EF4-FFF2-40B4-BE49-F238E27FC236}">
                  <a16:creationId xmlns:a16="http://schemas.microsoft.com/office/drawing/2014/main" id="{7DCF3DED-5370-4B32-80A2-C32F81557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2" name="Rectangle 367">
              <a:extLst>
                <a:ext uri="{FF2B5EF4-FFF2-40B4-BE49-F238E27FC236}">
                  <a16:creationId xmlns:a16="http://schemas.microsoft.com/office/drawing/2014/main" id="{85953497-4A8E-4B86-B7E4-594BAD1E6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3" name="Rectangle 368">
              <a:extLst>
                <a:ext uri="{FF2B5EF4-FFF2-40B4-BE49-F238E27FC236}">
                  <a16:creationId xmlns:a16="http://schemas.microsoft.com/office/drawing/2014/main" id="{0B28ECC5-B643-460C-A85E-41FE684AA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4" name="Rectangle 369">
              <a:extLst>
                <a:ext uri="{FF2B5EF4-FFF2-40B4-BE49-F238E27FC236}">
                  <a16:creationId xmlns:a16="http://schemas.microsoft.com/office/drawing/2014/main" id="{49D51D35-CC5D-456A-82B5-429E6229B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5" name="Rectangle 370">
              <a:extLst>
                <a:ext uri="{FF2B5EF4-FFF2-40B4-BE49-F238E27FC236}">
                  <a16:creationId xmlns:a16="http://schemas.microsoft.com/office/drawing/2014/main" id="{4A3EAE1E-9393-426C-8E66-3DEAD5152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6" name="Rectangle 371">
              <a:extLst>
                <a:ext uri="{FF2B5EF4-FFF2-40B4-BE49-F238E27FC236}">
                  <a16:creationId xmlns:a16="http://schemas.microsoft.com/office/drawing/2014/main" id="{AB8C9917-09FD-46CD-9A6C-9EB78C9B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47" name="Rectangle 372">
              <a:extLst>
                <a:ext uri="{FF2B5EF4-FFF2-40B4-BE49-F238E27FC236}">
                  <a16:creationId xmlns:a16="http://schemas.microsoft.com/office/drawing/2014/main" id="{10062ACB-68D6-4C7D-B863-D9107ED9E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567"/>
              <a:ext cx="587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0x018: halt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148" name="Group 453">
              <a:extLst>
                <a:ext uri="{FF2B5EF4-FFF2-40B4-BE49-F238E27FC236}">
                  <a16:creationId xmlns:a16="http://schemas.microsoft.com/office/drawing/2014/main" id="{EE461E37-FEF2-49D7-BB2F-4BDB20136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576"/>
              <a:ext cx="3763" cy="2803"/>
              <a:chOff x="1584" y="576"/>
              <a:chExt cx="3763" cy="2803"/>
            </a:xfrm>
          </p:grpSpPr>
          <p:sp>
            <p:nvSpPr>
              <p:cNvPr id="149" name="Rectangle 373">
                <a:extLst>
                  <a:ext uri="{FF2B5EF4-FFF2-40B4-BE49-F238E27FC236}">
                    <a16:creationId xmlns:a16="http://schemas.microsoft.com/office/drawing/2014/main" id="{955B2491-265A-40B2-BEF2-935236D3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0" name="Rectangle 374">
                <a:extLst>
                  <a:ext uri="{FF2B5EF4-FFF2-40B4-BE49-F238E27FC236}">
                    <a16:creationId xmlns:a16="http://schemas.microsoft.com/office/drawing/2014/main" id="{5E1C917C-C8CD-422A-9850-9C93E6149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1" name="Rectangle 375">
                <a:extLst>
                  <a:ext uri="{FF2B5EF4-FFF2-40B4-BE49-F238E27FC236}">
                    <a16:creationId xmlns:a16="http://schemas.microsoft.com/office/drawing/2014/main" id="{3FABF182-F4C4-4709-9E42-18A957882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2" name="Rectangle 376">
                <a:extLst>
                  <a:ext uri="{FF2B5EF4-FFF2-40B4-BE49-F238E27FC236}">
                    <a16:creationId xmlns:a16="http://schemas.microsoft.com/office/drawing/2014/main" id="{6D492DC3-99AB-4829-907F-BFFBA4BA9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3" name="Rectangle 377">
                <a:extLst>
                  <a:ext uri="{FF2B5EF4-FFF2-40B4-BE49-F238E27FC236}">
                    <a16:creationId xmlns:a16="http://schemas.microsoft.com/office/drawing/2014/main" id="{4515CE71-7C8F-4C1F-8ADE-9B722D6A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4" name="Rectangle 378">
                <a:extLst>
                  <a:ext uri="{FF2B5EF4-FFF2-40B4-BE49-F238E27FC236}">
                    <a16:creationId xmlns:a16="http://schemas.microsoft.com/office/drawing/2014/main" id="{F11901D0-F3E4-4B77-9D6E-58FBEF181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5" name="Rectangle 379">
                <a:extLst>
                  <a:ext uri="{FF2B5EF4-FFF2-40B4-BE49-F238E27FC236}">
                    <a16:creationId xmlns:a16="http://schemas.microsoft.com/office/drawing/2014/main" id="{2D064BA3-2DC8-4D48-8D9B-32B1BC3AF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6" name="Rectangle 380">
                <a:extLst>
                  <a:ext uri="{FF2B5EF4-FFF2-40B4-BE49-F238E27FC236}">
                    <a16:creationId xmlns:a16="http://schemas.microsoft.com/office/drawing/2014/main" id="{DDC81029-9DC1-45D9-9E30-122F6BC05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7" name="Rectangle 381">
                <a:extLst>
                  <a:ext uri="{FF2B5EF4-FFF2-40B4-BE49-F238E27FC236}">
                    <a16:creationId xmlns:a16="http://schemas.microsoft.com/office/drawing/2014/main" id="{0C6C8886-4F17-4CD8-8D96-C73C07B6C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8" name="Rectangle 382">
                <a:extLst>
                  <a:ext uri="{FF2B5EF4-FFF2-40B4-BE49-F238E27FC236}">
                    <a16:creationId xmlns:a16="http://schemas.microsoft.com/office/drawing/2014/main" id="{B3A7F320-5C1A-4C1D-A340-EF7900D43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9" name="Rectangle 383">
                <a:extLst>
                  <a:ext uri="{FF2B5EF4-FFF2-40B4-BE49-F238E27FC236}">
                    <a16:creationId xmlns:a16="http://schemas.microsoft.com/office/drawing/2014/main" id="{AC15FFBA-1A48-4072-8E39-2F1F7F6A6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0" name="Rectangle 384">
                <a:extLst>
                  <a:ext uri="{FF2B5EF4-FFF2-40B4-BE49-F238E27FC236}">
                    <a16:creationId xmlns:a16="http://schemas.microsoft.com/office/drawing/2014/main" id="{D69EF4BC-764F-4B8B-8461-E115DE154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1" name="Rectangle 385">
                <a:extLst>
                  <a:ext uri="{FF2B5EF4-FFF2-40B4-BE49-F238E27FC236}">
                    <a16:creationId xmlns:a16="http://schemas.microsoft.com/office/drawing/2014/main" id="{7ACDE4AC-15E1-448D-82D9-BB6CB1A8B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2" name="Rectangle 386">
                <a:extLst>
                  <a:ext uri="{FF2B5EF4-FFF2-40B4-BE49-F238E27FC236}">
                    <a16:creationId xmlns:a16="http://schemas.microsoft.com/office/drawing/2014/main" id="{BC52C151-EB08-4011-B2E3-9F285B1B5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" name="Rectangle 387">
                <a:extLst>
                  <a:ext uri="{FF2B5EF4-FFF2-40B4-BE49-F238E27FC236}">
                    <a16:creationId xmlns:a16="http://schemas.microsoft.com/office/drawing/2014/main" id="{BCC3FE2E-8663-4979-89E1-B3B1BB5CA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" name="Rectangle 388">
                <a:extLst>
                  <a:ext uri="{FF2B5EF4-FFF2-40B4-BE49-F238E27FC236}">
                    <a16:creationId xmlns:a16="http://schemas.microsoft.com/office/drawing/2014/main" id="{FB9679D9-2D6C-4D02-8CE4-32C9D19FC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5" name="Rectangle 389">
                <a:extLst>
                  <a:ext uri="{FF2B5EF4-FFF2-40B4-BE49-F238E27FC236}">
                    <a16:creationId xmlns:a16="http://schemas.microsoft.com/office/drawing/2014/main" id="{A1498DE2-0F1D-4D8C-9F70-5C56CE3FB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6" name="Rectangle 390">
                <a:extLst>
                  <a:ext uri="{FF2B5EF4-FFF2-40B4-BE49-F238E27FC236}">
                    <a16:creationId xmlns:a16="http://schemas.microsoft.com/office/drawing/2014/main" id="{E908E23B-A00C-4B78-8452-FC8CCC610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7" name="Rectangle 391">
                <a:extLst>
                  <a:ext uri="{FF2B5EF4-FFF2-40B4-BE49-F238E27FC236}">
                    <a16:creationId xmlns:a16="http://schemas.microsoft.com/office/drawing/2014/main" id="{11C94A47-B938-4D7E-B74D-23A7840E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8" name="Rectangle 392">
                <a:extLst>
                  <a:ext uri="{FF2B5EF4-FFF2-40B4-BE49-F238E27FC236}">
                    <a16:creationId xmlns:a16="http://schemas.microsoft.com/office/drawing/2014/main" id="{31ED2DC3-2619-4795-BADD-6008E270B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9" name="Line 393">
                <a:extLst>
                  <a:ext uri="{FF2B5EF4-FFF2-40B4-BE49-F238E27FC236}">
                    <a16:creationId xmlns:a16="http://schemas.microsoft.com/office/drawing/2014/main" id="{B5BE50D6-926E-4CE8-846D-07A46541E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2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0" name="Line 394">
                <a:extLst>
                  <a:ext uri="{FF2B5EF4-FFF2-40B4-BE49-F238E27FC236}">
                    <a16:creationId xmlns:a16="http://schemas.microsoft.com/office/drawing/2014/main" id="{9F2F58C4-5D37-47D4-BEB5-8A0AA2969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5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1" name="Rectangle 395">
                <a:extLst>
                  <a:ext uri="{FF2B5EF4-FFF2-40B4-BE49-F238E27FC236}">
                    <a16:creationId xmlns:a16="http://schemas.microsoft.com/office/drawing/2014/main" id="{58B47D03-72DC-4007-82BC-4D6BBA7EF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576"/>
                <a:ext cx="230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2" name="Rectangle 396">
                <a:extLst>
                  <a:ext uri="{FF2B5EF4-FFF2-40B4-BE49-F238E27FC236}">
                    <a16:creationId xmlns:a16="http://schemas.microsoft.com/office/drawing/2014/main" id="{B7143C17-ADCC-4C0D-A37F-745394431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" y="611"/>
                <a:ext cx="8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10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3" name="Rectangle 397">
                <a:extLst>
                  <a:ext uri="{FF2B5EF4-FFF2-40B4-BE49-F238E27FC236}">
                    <a16:creationId xmlns:a16="http://schemas.microsoft.com/office/drawing/2014/main" id="{610E5C39-4552-4794-9362-7E9636E08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614"/>
                <a:ext cx="130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" name="Rectangle 398">
                <a:extLst>
                  <a:ext uri="{FF2B5EF4-FFF2-40B4-BE49-F238E27FC236}">
                    <a16:creationId xmlns:a16="http://schemas.microsoft.com/office/drawing/2014/main" id="{0802CA92-0FF3-4907-B2DB-C7E8E87CF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642"/>
                <a:ext cx="6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# demo-h2.ys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5" name="Rectangle 399">
                <a:extLst>
                  <a:ext uri="{FF2B5EF4-FFF2-40B4-BE49-F238E27FC236}">
                    <a16:creationId xmlns:a16="http://schemas.microsoft.com/office/drawing/2014/main" id="{5D546AE3-015E-4305-9A5C-FBA7BE543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1" y="1881"/>
                <a:ext cx="96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" name="Rectangle 400">
                <a:extLst>
                  <a:ext uri="{FF2B5EF4-FFF2-40B4-BE49-F238E27FC236}">
                    <a16:creationId xmlns:a16="http://schemas.microsoft.com/office/drawing/2014/main" id="{CBEFA43F-C691-422A-A0D8-CD3C2F0AA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1911"/>
                <a:ext cx="34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Cycle 6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" name="Rectangle 401">
                <a:extLst>
                  <a:ext uri="{FF2B5EF4-FFF2-40B4-BE49-F238E27FC236}">
                    <a16:creationId xmlns:a16="http://schemas.microsoft.com/office/drawing/2014/main" id="{0E035CDA-6581-40A2-9F38-C077E0A3F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2073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" name="Rectangle 402">
                <a:extLst>
                  <a:ext uri="{FF2B5EF4-FFF2-40B4-BE49-F238E27FC236}">
                    <a16:creationId xmlns:a16="http://schemas.microsoft.com/office/drawing/2014/main" id="{CF698DDD-8A1C-427F-B33C-5B1D2B974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10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" name="Rectangle 403">
                <a:extLst>
                  <a:ext uri="{FF2B5EF4-FFF2-40B4-BE49-F238E27FC236}">
                    <a16:creationId xmlns:a16="http://schemas.microsoft.com/office/drawing/2014/main" id="{66209742-1203-49A7-ABC6-A143ADE86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2265"/>
                <a:ext cx="61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" name="Rectangle 404">
                <a:extLst>
                  <a:ext uri="{FF2B5EF4-FFF2-40B4-BE49-F238E27FC236}">
                    <a16:creationId xmlns:a16="http://schemas.microsoft.com/office/drawing/2014/main" id="{746DC04B-30C2-42E8-A70D-9249D0530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289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1" name="Rectangle 405">
                <a:extLst>
                  <a:ext uri="{FF2B5EF4-FFF2-40B4-BE49-F238E27FC236}">
                    <a16:creationId xmlns:a16="http://schemas.microsoft.com/office/drawing/2014/main" id="{66AE6CEC-B43A-4DCB-B071-FC485398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" y="2299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2" name="Rectangle 406">
                <a:extLst>
                  <a:ext uri="{FF2B5EF4-FFF2-40B4-BE49-F238E27FC236}">
                    <a16:creationId xmlns:a16="http://schemas.microsoft.com/office/drawing/2014/main" id="{0835628A-0BB8-49A8-818C-A685866EF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" y="2299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3" name="Rectangle 407">
                <a:extLst>
                  <a:ext uri="{FF2B5EF4-FFF2-40B4-BE49-F238E27FC236}">
                    <a16:creationId xmlns:a16="http://schemas.microsoft.com/office/drawing/2014/main" id="{60CB570D-DD2A-4AB2-A2B0-2F20281C3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2289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4" name="Rectangle 408">
                <a:extLst>
                  <a:ext uri="{FF2B5EF4-FFF2-40B4-BE49-F238E27FC236}">
                    <a16:creationId xmlns:a16="http://schemas.microsoft.com/office/drawing/2014/main" id="{1F990361-4A87-40D8-8797-F2479114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2286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5" name="Rectangle 409">
                <a:extLst>
                  <a:ext uri="{FF2B5EF4-FFF2-40B4-BE49-F238E27FC236}">
                    <a16:creationId xmlns:a16="http://schemas.microsoft.com/office/drawing/2014/main" id="{CA273490-8349-4180-9ED1-7CAD4C5D2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2289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6" name="Rectangle 410">
                <a:extLst>
                  <a:ext uri="{FF2B5EF4-FFF2-40B4-BE49-F238E27FC236}">
                    <a16:creationId xmlns:a16="http://schemas.microsoft.com/office/drawing/2014/main" id="{6F7FBE39-9BFE-4DAD-A18B-BE8FD837A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2879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7" name="Rectangle 411">
                <a:extLst>
                  <a:ext uri="{FF2B5EF4-FFF2-40B4-BE49-F238E27FC236}">
                    <a16:creationId xmlns:a16="http://schemas.microsoft.com/office/drawing/2014/main" id="{76412B60-31CD-47CB-AE2F-8E2EA357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912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8" name="Rectangle 412">
                <a:extLst>
                  <a:ext uri="{FF2B5EF4-FFF2-40B4-BE49-F238E27FC236}">
                    <a16:creationId xmlns:a16="http://schemas.microsoft.com/office/drawing/2014/main" id="{E8FA3D09-1F01-49F9-AD55-C093652D4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071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9" name="Rectangle 413">
                <a:extLst>
                  <a:ext uri="{FF2B5EF4-FFF2-40B4-BE49-F238E27FC236}">
                    <a16:creationId xmlns:a16="http://schemas.microsoft.com/office/drawing/2014/main" id="{59CA8B28-A425-4127-AB99-C40776168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097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valA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0" name="Rectangle 414">
                <a:extLst>
                  <a:ext uri="{FF2B5EF4-FFF2-40B4-BE49-F238E27FC236}">
                    <a16:creationId xmlns:a16="http://schemas.microsoft.com/office/drawing/2014/main" id="{459BD67A-C38D-408B-82A5-B9F6EAF2A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3094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1" name="Rectangle 415">
                <a:extLst>
                  <a:ext uri="{FF2B5EF4-FFF2-40B4-BE49-F238E27FC236}">
                    <a16:creationId xmlns:a16="http://schemas.microsoft.com/office/drawing/2014/main" id="{9982EDE9-600B-4C5B-9F9D-AA1A9BCB1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3097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2" name="Rectangle 416">
                <a:extLst>
                  <a:ext uri="{FF2B5EF4-FFF2-40B4-BE49-F238E27FC236}">
                    <a16:creationId xmlns:a16="http://schemas.microsoft.com/office/drawing/2014/main" id="{FF2F4B0E-14E0-4662-91F4-8BA9E7F15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" y="3107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3" name="Rectangle 417">
                <a:extLst>
                  <a:ext uri="{FF2B5EF4-FFF2-40B4-BE49-F238E27FC236}">
                    <a16:creationId xmlns:a16="http://schemas.microsoft.com/office/drawing/2014/main" id="{E4BC5F95-0D02-4E5F-A4CF-20EC5FD55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" y="3107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rdx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4" name="Rectangle 418">
                <a:extLst>
                  <a:ext uri="{FF2B5EF4-FFF2-40B4-BE49-F238E27FC236}">
                    <a16:creationId xmlns:a16="http://schemas.microsoft.com/office/drawing/2014/main" id="{F35D81DA-7FC1-4473-8999-3332652F9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6" y="3097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5" name="Rectangle 419">
                <a:extLst>
                  <a:ext uri="{FF2B5EF4-FFF2-40B4-BE49-F238E27FC236}">
                    <a16:creationId xmlns:a16="http://schemas.microsoft.com/office/drawing/2014/main" id="{0B8A49B4-1365-47FE-9372-1D1ED5C66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" y="3097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6" name="Rectangle 420">
                <a:extLst>
                  <a:ext uri="{FF2B5EF4-FFF2-40B4-BE49-F238E27FC236}">
                    <a16:creationId xmlns:a16="http://schemas.microsoft.com/office/drawing/2014/main" id="{533A3E1E-AD15-4E5D-A18F-5C9BA2985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" y="3097"/>
                <a:ext cx="9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10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7" name="Rectangle 421">
                <a:extLst>
                  <a:ext uri="{FF2B5EF4-FFF2-40B4-BE49-F238E27FC236}">
                    <a16:creationId xmlns:a16="http://schemas.microsoft.com/office/drawing/2014/main" id="{8E4BDAEA-601E-4000-9368-7B913BCEC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valB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8" name="Rectangle 422">
                <a:extLst>
                  <a:ext uri="{FF2B5EF4-FFF2-40B4-BE49-F238E27FC236}">
                    <a16:creationId xmlns:a16="http://schemas.microsoft.com/office/drawing/2014/main" id="{0CADFC2E-54B4-426D-A624-5506BEE86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3218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9" name="Rectangle 423">
                <a:extLst>
                  <a:ext uri="{FF2B5EF4-FFF2-40B4-BE49-F238E27FC236}">
                    <a16:creationId xmlns:a16="http://schemas.microsoft.com/office/drawing/2014/main" id="{1C352423-CD35-4E18-A270-DB38EFC13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3221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0" name="Rectangle 424">
                <a:extLst>
                  <a:ext uri="{FF2B5EF4-FFF2-40B4-BE49-F238E27FC236}">
                    <a16:creationId xmlns:a16="http://schemas.microsoft.com/office/drawing/2014/main" id="{8B8C6215-1311-418B-93F8-A9BDF2622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4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1" name="Rectangle 425">
                <a:extLst>
                  <a:ext uri="{FF2B5EF4-FFF2-40B4-BE49-F238E27FC236}">
                    <a16:creationId xmlns:a16="http://schemas.microsoft.com/office/drawing/2014/main" id="{336756EE-06D0-423B-ADFE-940D80FD6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3221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2" name="Rectangle 426">
                <a:extLst>
                  <a:ext uri="{FF2B5EF4-FFF2-40B4-BE49-F238E27FC236}">
                    <a16:creationId xmlns:a16="http://schemas.microsoft.com/office/drawing/2014/main" id="{62F0BD8E-E09D-48CE-A4BA-36819F3B9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3221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3" name="Rectangle 427">
                <a:extLst>
                  <a:ext uri="{FF2B5EF4-FFF2-40B4-BE49-F238E27FC236}">
                    <a16:creationId xmlns:a16="http://schemas.microsoft.com/office/drawing/2014/main" id="{928046F3-B3C6-4E26-915D-AE2E40CF6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2572"/>
                <a:ext cx="130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4" name="Rectangle 428">
                <a:extLst>
                  <a:ext uri="{FF2B5EF4-FFF2-40B4-BE49-F238E27FC236}">
                    <a16:creationId xmlns:a16="http://schemas.microsoft.com/office/drawing/2014/main" id="{1A52BC84-8A1A-44E1-B0A3-C6DD44B7B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2573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•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" name="Rectangle 429">
                <a:extLst>
                  <a:ext uri="{FF2B5EF4-FFF2-40B4-BE49-F238E27FC236}">
                    <a16:creationId xmlns:a16="http://schemas.microsoft.com/office/drawing/2014/main" id="{C3E6D0F3-EAB7-4F44-A742-7FD3E36CB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2659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•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6" name="Rectangle 430">
                <a:extLst>
                  <a:ext uri="{FF2B5EF4-FFF2-40B4-BE49-F238E27FC236}">
                    <a16:creationId xmlns:a16="http://schemas.microsoft.com/office/drawing/2014/main" id="{263FBC32-6F55-4116-B25A-D5B37570A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2746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•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7" name="Rectangle 431">
                <a:extLst>
                  <a:ext uri="{FF2B5EF4-FFF2-40B4-BE49-F238E27FC236}">
                    <a16:creationId xmlns:a16="http://schemas.microsoft.com/office/drawing/2014/main" id="{5090AF07-90DB-41AA-870C-CB2AB9216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2265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8" name="Rectangle 432">
                <a:extLst>
                  <a:ext uri="{FF2B5EF4-FFF2-40B4-BE49-F238E27FC236}">
                    <a16:creationId xmlns:a16="http://schemas.microsoft.com/office/drawing/2014/main" id="{7F1742E3-7C4D-4ABE-9817-DAAEF94C0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292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9" name="Rectangle 433">
                <a:extLst>
                  <a:ext uri="{FF2B5EF4-FFF2-40B4-BE49-F238E27FC236}">
                    <a16:creationId xmlns:a16="http://schemas.microsoft.com/office/drawing/2014/main" id="{97A25804-0C28-4913-A8CC-EDBA56CA8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2292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dstE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" name="Rectangle 434">
                <a:extLst>
                  <a:ext uri="{FF2B5EF4-FFF2-40B4-BE49-F238E27FC236}">
                    <a16:creationId xmlns:a16="http://schemas.microsoft.com/office/drawing/2014/main" id="{56CAEF0A-9576-45D2-A04F-9F431684C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2292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1" name="Rectangle 435">
                <a:extLst>
                  <a:ext uri="{FF2B5EF4-FFF2-40B4-BE49-F238E27FC236}">
                    <a16:creationId xmlns:a16="http://schemas.microsoft.com/office/drawing/2014/main" id="{E86F8004-E59C-4DC8-AED4-8603C2D6C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2298"/>
                <a:ext cx="57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2" name="Rectangle 436">
                <a:extLst>
                  <a:ext uri="{FF2B5EF4-FFF2-40B4-BE49-F238E27FC236}">
                    <a16:creationId xmlns:a16="http://schemas.microsoft.com/office/drawing/2014/main" id="{43FC3AF5-5BBB-47B8-A28E-61BEF8072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2298"/>
                <a:ext cx="17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3" name="Rectangle 437">
                <a:extLst>
                  <a:ext uri="{FF2B5EF4-FFF2-40B4-BE49-F238E27FC236}">
                    <a16:creationId xmlns:a16="http://schemas.microsoft.com/office/drawing/2014/main" id="{E7B2C6FF-44EF-4B18-B8A6-A164E6CC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405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4" name="Rectangle 438">
                <a:extLst>
                  <a:ext uri="{FF2B5EF4-FFF2-40B4-BE49-F238E27FC236}">
                    <a16:creationId xmlns:a16="http://schemas.microsoft.com/office/drawing/2014/main" id="{1914F1E9-3072-4CE6-ADE9-1CB3370F6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2405"/>
                <a:ext cx="19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valE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5" name="Rectangle 439">
                <a:extLst>
                  <a:ext uri="{FF2B5EF4-FFF2-40B4-BE49-F238E27FC236}">
                    <a16:creationId xmlns:a16="http://schemas.microsoft.com/office/drawing/2014/main" id="{FC39D949-B7C3-450F-BA52-5B40EAD28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405"/>
                <a:ext cx="12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6" name="Rectangle 440">
                <a:extLst>
                  <a:ext uri="{FF2B5EF4-FFF2-40B4-BE49-F238E27FC236}">
                    <a16:creationId xmlns:a16="http://schemas.microsoft.com/office/drawing/2014/main" id="{87E9FF34-25CE-4450-8496-E82E6AF56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3071"/>
                <a:ext cx="615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7" name="Rectangle 441">
                <a:extLst>
                  <a:ext uri="{FF2B5EF4-FFF2-40B4-BE49-F238E27FC236}">
                    <a16:creationId xmlns:a16="http://schemas.microsoft.com/office/drawing/2014/main" id="{E0F7BDD5-3F9D-45E4-9757-34CAFFFD3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3098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srcA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8" name="Rectangle 442">
                <a:extLst>
                  <a:ext uri="{FF2B5EF4-FFF2-40B4-BE49-F238E27FC236}">
                    <a16:creationId xmlns:a16="http://schemas.microsoft.com/office/drawing/2014/main" id="{4E79A288-F404-4209-9258-7489A4385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098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9" name="Rectangle 443">
                <a:extLst>
                  <a:ext uri="{FF2B5EF4-FFF2-40B4-BE49-F238E27FC236}">
                    <a16:creationId xmlns:a16="http://schemas.microsoft.com/office/drawing/2014/main" id="{DA63437D-2144-4EF7-B41F-427026ECF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3108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0" name="Rectangle 444">
                <a:extLst>
                  <a:ext uri="{FF2B5EF4-FFF2-40B4-BE49-F238E27FC236}">
                    <a16:creationId xmlns:a16="http://schemas.microsoft.com/office/drawing/2014/main" id="{06EC3595-1A93-447A-95FC-2E9E5FDE4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3108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rdx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1" name="Rectangle 445">
                <a:extLst>
                  <a:ext uri="{FF2B5EF4-FFF2-40B4-BE49-F238E27FC236}">
                    <a16:creationId xmlns:a16="http://schemas.microsoft.com/office/drawing/2014/main" id="{44F36531-9AE3-4BCC-B5CF-B74AD68F6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3205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srcB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2" name="Rectangle 446">
                <a:extLst>
                  <a:ext uri="{FF2B5EF4-FFF2-40B4-BE49-F238E27FC236}">
                    <a16:creationId xmlns:a16="http://schemas.microsoft.com/office/drawing/2014/main" id="{37CB2C60-19D2-4BE7-9ADF-7A01B6E94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205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3" name="Rectangle 447">
                <a:extLst>
                  <a:ext uri="{FF2B5EF4-FFF2-40B4-BE49-F238E27FC236}">
                    <a16:creationId xmlns:a16="http://schemas.microsoft.com/office/drawing/2014/main" id="{3A3B0101-F012-4674-BDAC-0CBED4D5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3211"/>
                <a:ext cx="57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4" name="Rectangle 448">
                <a:extLst>
                  <a:ext uri="{FF2B5EF4-FFF2-40B4-BE49-F238E27FC236}">
                    <a16:creationId xmlns:a16="http://schemas.microsoft.com/office/drawing/2014/main" id="{11C742FD-A219-472A-A253-16FEDDAF8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211"/>
                <a:ext cx="17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225" name="Group 451">
                <a:extLst>
                  <a:ext uri="{FF2B5EF4-FFF2-40B4-BE49-F238E27FC236}">
                    <a16:creationId xmlns:a16="http://schemas.microsoft.com/office/drawing/2014/main" id="{A4933B1B-5450-43EC-8EEE-E0103142E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3" y="2488"/>
                <a:ext cx="537" cy="583"/>
                <a:chOff x="4463" y="2488"/>
                <a:chExt cx="537" cy="583"/>
              </a:xfrm>
            </p:grpSpPr>
            <p:sp>
              <p:nvSpPr>
                <p:cNvPr id="226" name="Freeform 449">
                  <a:extLst>
                    <a:ext uri="{FF2B5EF4-FFF2-40B4-BE49-F238E27FC236}">
                      <a16:creationId xmlns:a16="http://schemas.microsoft.com/office/drawing/2014/main" id="{FC9ED520-84EC-453E-81E7-B4C6DD983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2488"/>
                  <a:ext cx="507" cy="5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998" y="29"/>
                    </a:cxn>
                    <a:cxn ang="0">
                      <a:pos x="998" y="15"/>
                    </a:cxn>
                    <a:cxn ang="0">
                      <a:pos x="984" y="15"/>
                    </a:cxn>
                    <a:cxn ang="0">
                      <a:pos x="985" y="19"/>
                    </a:cxn>
                    <a:cxn ang="0">
                      <a:pos x="988" y="24"/>
                    </a:cxn>
                    <a:cxn ang="0">
                      <a:pos x="993" y="27"/>
                    </a:cxn>
                    <a:cxn ang="0">
                      <a:pos x="984" y="15"/>
                    </a:cxn>
                    <a:cxn ang="0">
                      <a:pos x="984" y="1022"/>
                    </a:cxn>
                    <a:cxn ang="0">
                      <a:pos x="1012" y="1022"/>
                    </a:cxn>
                    <a:cxn ang="0">
                      <a:pos x="1012" y="15"/>
                    </a:cxn>
                    <a:cxn ang="0">
                      <a:pos x="1012" y="15"/>
                    </a:cxn>
                    <a:cxn ang="0">
                      <a:pos x="1011" y="10"/>
                    </a:cxn>
                    <a:cxn ang="0">
                      <a:pos x="1008" y="5"/>
                    </a:cxn>
                    <a:cxn ang="0">
                      <a:pos x="1003" y="2"/>
                    </a:cxn>
                    <a:cxn ang="0">
                      <a:pos x="99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12" h="1022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998" y="29"/>
                      </a:lnTo>
                      <a:lnTo>
                        <a:pt x="998" y="15"/>
                      </a:lnTo>
                      <a:lnTo>
                        <a:pt x="984" y="15"/>
                      </a:lnTo>
                      <a:lnTo>
                        <a:pt x="985" y="19"/>
                      </a:lnTo>
                      <a:lnTo>
                        <a:pt x="988" y="24"/>
                      </a:lnTo>
                      <a:lnTo>
                        <a:pt x="993" y="27"/>
                      </a:lnTo>
                      <a:lnTo>
                        <a:pt x="984" y="15"/>
                      </a:lnTo>
                      <a:lnTo>
                        <a:pt x="984" y="1022"/>
                      </a:lnTo>
                      <a:lnTo>
                        <a:pt x="1012" y="1022"/>
                      </a:lnTo>
                      <a:lnTo>
                        <a:pt x="1012" y="15"/>
                      </a:lnTo>
                      <a:lnTo>
                        <a:pt x="1012" y="15"/>
                      </a:lnTo>
                      <a:lnTo>
                        <a:pt x="1011" y="10"/>
                      </a:lnTo>
                      <a:lnTo>
                        <a:pt x="1008" y="5"/>
                      </a:lnTo>
                      <a:lnTo>
                        <a:pt x="1003" y="2"/>
                      </a:lnTo>
                      <a:lnTo>
                        <a:pt x="9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450">
                  <a:extLst>
                    <a:ext uri="{FF2B5EF4-FFF2-40B4-BE49-F238E27FC236}">
                      <a16:creationId xmlns:a16="http://schemas.microsoft.com/office/drawing/2014/main" id="{1070AD70-F9D0-4DB8-8B35-F3CA3E697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6" y="2998"/>
                  <a:ext cx="74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" y="147"/>
                    </a:cxn>
                    <a:cxn ang="0">
                      <a:pos x="14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47">
                      <a:moveTo>
                        <a:pt x="0" y="0"/>
                      </a:moveTo>
                      <a:lnTo>
                        <a:pt x="74" y="147"/>
                      </a:lnTo>
                      <a:lnTo>
                        <a:pt x="1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28" name="Rectangle 3">
            <a:extLst>
              <a:ext uri="{FF2B5EF4-FFF2-40B4-BE49-F238E27FC236}">
                <a16:creationId xmlns:a16="http://schemas.microsoft.com/office/drawing/2014/main" id="{11AA8369-FE55-4881-9B44-C68D8FD8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1532" y="3164681"/>
            <a:ext cx="3443287" cy="3384550"/>
          </a:xfrm>
        </p:spPr>
        <p:txBody>
          <a:bodyPr/>
          <a:lstStyle/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/>
              <a:t> in write-back stage</a:t>
            </a:r>
          </a:p>
          <a:p>
            <a:pPr lvl="1"/>
            <a:r>
              <a:rPr lang="en-US" dirty="0"/>
              <a:t>Destination value in W pipeline register</a:t>
            </a:r>
          </a:p>
          <a:p>
            <a:pPr lvl="1"/>
            <a:r>
              <a:rPr lang="en-US" dirty="0"/>
              <a:t>Forward as </a:t>
            </a:r>
            <a:r>
              <a:rPr lang="en-US" dirty="0" err="1"/>
              <a:t>valB</a:t>
            </a:r>
            <a:r>
              <a:rPr lang="en-US" dirty="0"/>
              <a:t> for decode stage</a:t>
            </a:r>
          </a:p>
        </p:txBody>
      </p:sp>
    </p:spTree>
    <p:extLst>
      <p:ext uri="{BB962C8B-B14F-4D97-AF65-F5344CB8AC3E}">
        <p14:creationId xmlns:p14="http://schemas.microsoft.com/office/powerpoint/2010/main" val="40588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FE2C64-AB9B-49A3-BB5C-22012DFE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03" y="772357"/>
            <a:ext cx="7856318" cy="2539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B5C2E8-0214-459D-B87A-56054DBC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72" y="3429000"/>
            <a:ext cx="8076738" cy="22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8FB02D-7471-4DF4-8539-711F9D76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76" y="0"/>
            <a:ext cx="494451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CE796B-3F08-40AA-ABB8-8EA1ED3BB292}"/>
              </a:ext>
            </a:extLst>
          </p:cNvPr>
          <p:cNvSpPr/>
          <p:nvPr/>
        </p:nvSpPr>
        <p:spPr>
          <a:xfrm>
            <a:off x="1865771" y="2967335"/>
            <a:ext cx="1553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PIPE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9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05E89-B770-4AB9-BCEA-6E6DC920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3" y="600507"/>
            <a:ext cx="3311372" cy="45593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/>
              <a:t>使用数据冒险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36C923-07D3-40CF-916F-655AD78E7528}"/>
              </a:ext>
            </a:extLst>
          </p:cNvPr>
          <p:cNvSpPr txBox="1"/>
          <p:nvPr/>
        </p:nvSpPr>
        <p:spPr>
          <a:xfrm>
            <a:off x="474977" y="1432219"/>
            <a:ext cx="415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内存读在流水线发生的比较晚，不能单纯用转发来解决。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4134A6-3E7D-4CDF-9A2D-F780DCB4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26" y="504409"/>
            <a:ext cx="7305726" cy="607913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37A49B0-2A69-4835-9E9F-DF9046DFE27B}"/>
              </a:ext>
            </a:extLst>
          </p:cNvPr>
          <p:cNvSpPr txBox="1">
            <a:spLocks noChangeArrowheads="1"/>
          </p:cNvSpPr>
          <p:nvPr/>
        </p:nvSpPr>
        <p:spPr>
          <a:xfrm>
            <a:off x="4127840" y="3543978"/>
            <a:ext cx="4357687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Stall using instruction for one cycle</a:t>
            </a:r>
          </a:p>
          <a:p>
            <a:pPr lvl="1"/>
            <a:r>
              <a:rPr lang="en-US" dirty="0"/>
              <a:t>Can then pick up loaded value by forwarding from memory stage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1DFEA9-6320-470C-A06F-9C25C08C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4588769"/>
            <a:ext cx="3564208" cy="2295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004EE7-D445-4A00-B68F-5F76D83F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71" y="2237790"/>
            <a:ext cx="4263755" cy="3591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DB0E25-A86E-43DE-902A-BCDDDDBC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11556"/>
              </p:ext>
            </p:extLst>
          </p:nvPr>
        </p:nvGraphicFramePr>
        <p:xfrm>
          <a:off x="104100" y="3001910"/>
          <a:ext cx="4525626" cy="1084136"/>
        </p:xfrm>
        <a:graphic>
          <a:graphicData uri="http://schemas.openxmlformats.org/drawingml/2006/table">
            <a:tbl>
              <a:tblPr/>
              <a:tblGrid>
                <a:gridCol w="1424426">
                  <a:extLst>
                    <a:ext uri="{9D8B030D-6E8A-4147-A177-3AD203B41FA5}">
                      <a16:colId xmlns:a16="http://schemas.microsoft.com/office/drawing/2014/main" val="3822145608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1822068523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1515081918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1077539492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3759198437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2881975688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565228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71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EA243-4A8F-46CE-80D3-DD9213CC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547240"/>
            <a:ext cx="2872666" cy="491447"/>
          </a:xfrm>
        </p:spPr>
        <p:txBody>
          <a:bodyPr/>
          <a:lstStyle/>
          <a:p>
            <a:r>
              <a:rPr lang="zh-CN" altLang="en-US" dirty="0"/>
              <a:t>避免控制冒险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DA50D-D7EF-46C0-8C61-3782A9676C4A}"/>
              </a:ext>
            </a:extLst>
          </p:cNvPr>
          <p:cNvSpPr txBox="1"/>
          <p:nvPr/>
        </p:nvSpPr>
        <p:spPr>
          <a:xfrm>
            <a:off x="1124875" y="1296140"/>
            <a:ext cx="197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RET</a:t>
            </a:r>
            <a:r>
              <a:rPr lang="zh-CN" altLang="en-US" sz="2800" dirty="0"/>
              <a:t>指令</a:t>
            </a:r>
          </a:p>
        </p:txBody>
      </p:sp>
      <p:pic>
        <p:nvPicPr>
          <p:cNvPr id="241" name="图片 240">
            <a:extLst>
              <a:ext uri="{FF2B5EF4-FFF2-40B4-BE49-F238E27FC236}">
                <a16:creationId xmlns:a16="http://schemas.microsoft.com/office/drawing/2014/main" id="{047FC6F3-82A1-4058-A16F-EB40CE79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47" y="767865"/>
            <a:ext cx="7809653" cy="5322269"/>
          </a:xfrm>
          <a:prstGeom prst="rect">
            <a:avLst/>
          </a:prstGeom>
        </p:spPr>
      </p:pic>
      <p:pic>
        <p:nvPicPr>
          <p:cNvPr id="243" name="图片 242">
            <a:extLst>
              <a:ext uri="{FF2B5EF4-FFF2-40B4-BE49-F238E27FC236}">
                <a16:creationId xmlns:a16="http://schemas.microsoft.com/office/drawing/2014/main" id="{0B8D6E0F-F58B-4634-A3C5-2DA554D6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5" y="2196114"/>
            <a:ext cx="4469171" cy="523220"/>
          </a:xfrm>
          <a:prstGeom prst="rect">
            <a:avLst/>
          </a:prstGeom>
        </p:spPr>
      </p:pic>
      <p:graphicFrame>
        <p:nvGraphicFramePr>
          <p:cNvPr id="244" name="表格 243">
            <a:extLst>
              <a:ext uri="{FF2B5EF4-FFF2-40B4-BE49-F238E27FC236}">
                <a16:creationId xmlns:a16="http://schemas.microsoft.com/office/drawing/2014/main" id="{F38E4A2A-ECB8-41B3-A694-EA5CF3961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09621"/>
              </p:ext>
            </p:extLst>
          </p:nvPr>
        </p:nvGraphicFramePr>
        <p:xfrm>
          <a:off x="177553" y="3430710"/>
          <a:ext cx="4687408" cy="1087565"/>
        </p:xfrm>
        <a:graphic>
          <a:graphicData uri="http://schemas.openxmlformats.org/drawingml/2006/table">
            <a:tbl>
              <a:tblPr/>
              <a:tblGrid>
                <a:gridCol w="1475348">
                  <a:extLst>
                    <a:ext uri="{9D8B030D-6E8A-4147-A177-3AD203B41FA5}">
                      <a16:colId xmlns:a16="http://schemas.microsoft.com/office/drawing/2014/main" val="3783113359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3645573321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822034739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1217098219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4293832934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1913887962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492008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78591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EB403ED-EAEE-44EC-92AB-F32AEE0B8E42}"/>
              </a:ext>
            </a:extLst>
          </p:cNvPr>
          <p:cNvSpPr txBox="1"/>
          <p:nvPr/>
        </p:nvSpPr>
        <p:spPr>
          <a:xfrm>
            <a:off x="985421" y="4860319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*F</a:t>
            </a:r>
            <a:r>
              <a:rPr lang="zh-CN" altLang="en-US" dirty="0"/>
              <a:t>阶段不可</a:t>
            </a:r>
            <a:r>
              <a:rPr lang="en-US" altLang="zh-CN" dirty="0"/>
              <a:t>bubble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1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7050-DB95-4F54-BB98-EEFC0F2F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529485"/>
            <a:ext cx="2988076" cy="526958"/>
          </a:xfrm>
        </p:spPr>
        <p:txBody>
          <a:bodyPr/>
          <a:lstStyle/>
          <a:p>
            <a:r>
              <a:rPr lang="zh-CN" altLang="en-US" dirty="0"/>
              <a:t>预测错误的分支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4B450-0DC2-4214-A4DC-4CA9DF5E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26" y="481328"/>
            <a:ext cx="8114479" cy="58953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F220FE-C722-474B-9BB6-608A9B26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0" y="1759812"/>
            <a:ext cx="3874169" cy="592769"/>
          </a:xfrm>
          <a:prstGeom prst="rect">
            <a:avLst/>
          </a:prstGeom>
        </p:spPr>
      </p:pic>
      <p:graphicFrame>
        <p:nvGraphicFramePr>
          <p:cNvPr id="9" name="Group 42">
            <a:extLst>
              <a:ext uri="{FF2B5EF4-FFF2-40B4-BE49-F238E27FC236}">
                <a16:creationId xmlns:a16="http://schemas.microsoft.com/office/drawing/2014/main" id="{5C3008FB-D03E-4604-9978-20C50021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08230"/>
              </p:ext>
            </p:extLst>
          </p:nvPr>
        </p:nvGraphicFramePr>
        <p:xfrm>
          <a:off x="33792" y="3055950"/>
          <a:ext cx="4014425" cy="1512763"/>
        </p:xfrm>
        <a:graphic>
          <a:graphicData uri="http://schemas.openxmlformats.org/drawingml/2006/table">
            <a:tbl>
              <a:tblPr/>
              <a:tblGrid>
                <a:gridCol w="1186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3724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39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561770-C3BA-4A81-B8F4-C153CA2B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5" y="1884600"/>
            <a:ext cx="9481351" cy="497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57A0B1-38F1-40D0-874D-46B7A2CF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2" y="637481"/>
            <a:ext cx="4853390" cy="21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1E16C-6A9F-4C3B-9F2B-8987FCE2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89" y="644895"/>
            <a:ext cx="2011532" cy="4559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D0A27A-C182-474F-A435-6E35B90D6CA3}"/>
              </a:ext>
            </a:extLst>
          </p:cNvPr>
          <p:cNvSpPr txBox="1"/>
          <p:nvPr/>
        </p:nvSpPr>
        <p:spPr>
          <a:xfrm>
            <a:off x="802689" y="1518081"/>
            <a:ext cx="31249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三个不同的异常：</a:t>
            </a:r>
            <a:endParaRPr lang="en-US" altLang="zh-CN" sz="2400" dirty="0"/>
          </a:p>
          <a:p>
            <a:pPr marL="342900" indent="-342900">
              <a:buAutoNum type="alphaLcParenR"/>
            </a:pPr>
            <a:r>
              <a:rPr lang="en-US" altLang="zh-CN" sz="2400" dirty="0"/>
              <a:t>SADR</a:t>
            </a:r>
          </a:p>
          <a:p>
            <a:pPr marL="342900" indent="-342900">
              <a:buAutoNum type="alphaLcParenR"/>
            </a:pPr>
            <a:r>
              <a:rPr lang="en-US" altLang="zh-CN" sz="2400" dirty="0"/>
              <a:t>SINS</a:t>
            </a:r>
          </a:p>
          <a:p>
            <a:pPr marL="342900" indent="-342900">
              <a:buAutoNum type="alphaLcParenR"/>
            </a:pPr>
            <a:r>
              <a:rPr lang="en-US" altLang="zh-CN" sz="2400" dirty="0"/>
              <a:t>SHLT</a:t>
            </a:r>
          </a:p>
          <a:p>
            <a:pPr marL="342900" indent="-342900">
              <a:buAutoNum type="alphaLcParenR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AC54A8-1DC9-48FB-9ACD-9E756236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22" y="1005210"/>
            <a:ext cx="6630689" cy="5128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A20D8D-F33D-41FA-9B48-944B219A4109}"/>
              </a:ext>
            </a:extLst>
          </p:cNvPr>
          <p:cNvSpPr txBox="1"/>
          <p:nvPr/>
        </p:nvSpPr>
        <p:spPr>
          <a:xfrm>
            <a:off x="6488099" y="1889164"/>
            <a:ext cx="5216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状态码</a:t>
            </a:r>
            <a:r>
              <a:rPr lang="en-US" altLang="zh-CN" sz="2400" dirty="0"/>
              <a:t>Stat</a:t>
            </a:r>
            <a:r>
              <a:rPr lang="zh-CN" altLang="en-US" sz="2400" dirty="0"/>
              <a:t>包含在每个流水线寄存器中。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异常状态会随着流水线传播，直到达到写回阶段。在此，流水线控制逻辑发现异常并停止执行。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两个原则：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由流水线中最深的指令引起的异常，优先级最高。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避免异常指令之后指令更新任何程序员可见的状态。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C8FEC9-D37D-4B4C-94BE-099FD44A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96" y="3429000"/>
            <a:ext cx="5954569" cy="31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375B6-E423-438A-8F2F-A9768095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33" y="600507"/>
            <a:ext cx="3121241" cy="500325"/>
          </a:xfrm>
        </p:spPr>
        <p:txBody>
          <a:bodyPr/>
          <a:lstStyle/>
          <a:p>
            <a:r>
              <a:rPr lang="zh-CN" altLang="en-US" dirty="0"/>
              <a:t>控制条件的组合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B587BC-1A80-401F-ACEA-44D2B6EBD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881" y="1186284"/>
            <a:ext cx="7180263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398A44-A52B-4D2D-B760-87264BF444A4}"/>
              </a:ext>
            </a:extLst>
          </p:cNvPr>
          <p:cNvSpPr txBox="1"/>
          <p:nvPr/>
        </p:nvSpPr>
        <p:spPr>
          <a:xfrm>
            <a:off x="1730036" y="4858304"/>
            <a:ext cx="87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A:	JXX+RET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复合起来相比于</a:t>
            </a:r>
            <a:r>
              <a:rPr lang="en-US" altLang="zh-CN" dirty="0"/>
              <a:t>JXX</a:t>
            </a:r>
            <a:r>
              <a:rPr lang="zh-CN" altLang="en-US" dirty="0"/>
              <a:t>的处理方式，只有取值阶段由</a:t>
            </a:r>
            <a:r>
              <a:rPr lang="en-US" altLang="zh-CN" dirty="0"/>
              <a:t>normal</a:t>
            </a:r>
            <a:r>
              <a:rPr lang="zh-CN" altLang="en-US" dirty="0"/>
              <a:t>变成了</a:t>
            </a:r>
            <a:r>
              <a:rPr lang="en-US" altLang="zh-CN" dirty="0"/>
              <a:t>stall</a:t>
            </a:r>
            <a:r>
              <a:rPr lang="zh-CN" altLang="en-US" dirty="0"/>
              <a:t>，（</a:t>
            </a:r>
            <a:r>
              <a:rPr lang="en-US" altLang="zh-CN" dirty="0"/>
              <a:t>ret</a:t>
            </a:r>
            <a:r>
              <a:rPr lang="zh-CN" altLang="en-US" dirty="0"/>
              <a:t>指令被</a:t>
            </a:r>
            <a:r>
              <a:rPr lang="en-US" altLang="zh-CN" dirty="0"/>
              <a:t>bubble</a:t>
            </a:r>
            <a:r>
              <a:rPr lang="zh-CN" altLang="en-US" dirty="0"/>
              <a:t>了）而在下一周期</a:t>
            </a:r>
            <a:r>
              <a:rPr lang="en-US" altLang="zh-CN" dirty="0"/>
              <a:t>PC</a:t>
            </a:r>
            <a:r>
              <a:rPr lang="zh-CN" altLang="en-US" dirty="0"/>
              <a:t>选择逻辑会选择跳转后面那条指令的地址，而不是预测地址，故流水线可以正确处理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CAD72D-EE6D-4318-A23E-413708F1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7" y="3429000"/>
            <a:ext cx="6600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D33896-E87C-4C30-8938-AA778757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29" y="509109"/>
            <a:ext cx="7827942" cy="39932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7F6019-35BF-4DC4-BB9E-0D1FA1D1D918}"/>
              </a:ext>
            </a:extLst>
          </p:cNvPr>
          <p:cNvSpPr txBox="1"/>
          <p:nvPr/>
        </p:nvSpPr>
        <p:spPr>
          <a:xfrm>
            <a:off x="435008" y="4692718"/>
            <a:ext cx="449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 B</a:t>
            </a:r>
            <a:r>
              <a:rPr lang="zh-CN" altLang="en-US" dirty="0"/>
              <a:t>： </a:t>
            </a:r>
            <a:r>
              <a:rPr lang="en-US" altLang="zh-CN" dirty="0"/>
              <a:t>Load/Use + ret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复合后</a:t>
            </a:r>
            <a:r>
              <a:rPr lang="en-US" altLang="zh-CN" dirty="0"/>
              <a:t>D</a:t>
            </a:r>
            <a:r>
              <a:rPr lang="zh-CN" altLang="en-US" dirty="0"/>
              <a:t>区域同时出现</a:t>
            </a:r>
            <a:r>
              <a:rPr lang="en-US" altLang="zh-CN" dirty="0"/>
              <a:t>bubble</a:t>
            </a:r>
            <a:r>
              <a:rPr lang="zh-CN" altLang="en-US" dirty="0"/>
              <a:t>和</a:t>
            </a:r>
            <a:r>
              <a:rPr lang="en-US" altLang="zh-CN" dirty="0"/>
              <a:t>stall</a:t>
            </a:r>
            <a:r>
              <a:rPr lang="zh-CN" altLang="en-US" dirty="0"/>
              <a:t>，这是处理器不允许的，此时我们在</a:t>
            </a:r>
            <a:r>
              <a:rPr lang="en-US" altLang="zh-CN" dirty="0"/>
              <a:t>D</a:t>
            </a:r>
            <a:r>
              <a:rPr lang="zh-CN" altLang="en-US" dirty="0"/>
              <a:t>处该采用的是</a:t>
            </a:r>
            <a:r>
              <a:rPr lang="en-US" altLang="zh-CN" dirty="0"/>
              <a:t>stall</a:t>
            </a:r>
            <a:r>
              <a:rPr lang="zh-CN" altLang="en-US" dirty="0"/>
              <a:t>而非</a:t>
            </a:r>
            <a:r>
              <a:rPr lang="en-US" altLang="zh-CN" dirty="0"/>
              <a:t>bubble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处指令就是</a:t>
            </a:r>
            <a:r>
              <a:rPr lang="en-US" altLang="zh-CN" dirty="0"/>
              <a:t>ret</a:t>
            </a:r>
            <a:r>
              <a:rPr lang="zh-CN" altLang="en-US" dirty="0"/>
              <a:t>自己）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F01739-BA53-46D3-A814-03CFF384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79" y="4784054"/>
            <a:ext cx="6442251" cy="15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DF76-A446-400E-A33A-1515F27D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03" y="124248"/>
            <a:ext cx="10515600" cy="1325563"/>
          </a:xfrm>
        </p:spPr>
        <p:txBody>
          <a:bodyPr/>
          <a:lstStyle/>
          <a:p>
            <a:r>
              <a:rPr lang="zh-CN" altLang="en-US" dirty="0"/>
              <a:t>流水线原理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5D10C8-C4E1-4C5F-B6B6-6B257C4B91A6}"/>
              </a:ext>
            </a:extLst>
          </p:cNvPr>
          <p:cNvGrpSpPr/>
          <p:nvPr/>
        </p:nvGrpSpPr>
        <p:grpSpPr>
          <a:xfrm>
            <a:off x="838200" y="1690688"/>
            <a:ext cx="4976674" cy="1569158"/>
            <a:chOff x="838200" y="1690688"/>
            <a:chExt cx="4976674" cy="156915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14FE04-7B08-4AEC-BDDC-2B6EDBFF0985}"/>
                </a:ext>
              </a:extLst>
            </p:cNvPr>
            <p:cNvSpPr txBox="1"/>
            <p:nvPr/>
          </p:nvSpPr>
          <p:spPr>
            <a:xfrm>
              <a:off x="838200" y="1690688"/>
              <a:ext cx="4825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吞吐量：单位时间内完成的指令数</a:t>
              </a:r>
              <a:endParaRPr lang="en-US" altLang="zh-CN" sz="2400" dirty="0"/>
            </a:p>
            <a:p>
              <a:r>
                <a:rPr lang="zh-CN" altLang="en-US" sz="2400" dirty="0"/>
                <a:t>（单位：</a:t>
              </a:r>
              <a:r>
                <a:rPr lang="en-US" altLang="zh-CN" sz="2400" dirty="0"/>
                <a:t>GIPS</a:t>
              </a:r>
              <a:r>
                <a:rPr lang="zh-CN" altLang="en-US" sz="2400" dirty="0"/>
                <a:t>，每秒十亿条指令）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16F2B31-9518-44F3-8685-E70FC77CFCD6}"/>
                </a:ext>
              </a:extLst>
            </p:cNvPr>
            <p:cNvSpPr txBox="1"/>
            <p:nvPr/>
          </p:nvSpPr>
          <p:spPr>
            <a:xfrm>
              <a:off x="838200" y="2428849"/>
              <a:ext cx="4976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延迟：完成一条指令需要的时间</a:t>
              </a:r>
              <a:endParaRPr lang="en-US" altLang="zh-CN" sz="2400" dirty="0"/>
            </a:p>
            <a:p>
              <a:r>
                <a:rPr lang="zh-CN" altLang="en-US" sz="2400" dirty="0"/>
                <a:t>（单位：</a:t>
              </a:r>
              <a:r>
                <a:rPr lang="en-US" altLang="zh-CN" sz="2400" dirty="0" err="1"/>
                <a:t>ps</a:t>
              </a:r>
              <a:r>
                <a:rPr lang="zh-CN" altLang="en-US" sz="2400" dirty="0"/>
                <a:t>，皮秒）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71C431E-28E9-4A26-915E-5465AF9D2D9B}"/>
              </a:ext>
            </a:extLst>
          </p:cNvPr>
          <p:cNvGrpSpPr/>
          <p:nvPr/>
        </p:nvGrpSpPr>
        <p:grpSpPr>
          <a:xfrm>
            <a:off x="5808703" y="963237"/>
            <a:ext cx="6279424" cy="2644815"/>
            <a:chOff x="5808703" y="963237"/>
            <a:chExt cx="6279424" cy="26448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5E21D3F-2098-4E63-A743-FB0F1865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8703" y="963237"/>
              <a:ext cx="6279424" cy="233497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967CA0-969B-4F4E-9571-ADC16D080DD6}"/>
                </a:ext>
              </a:extLst>
            </p:cNvPr>
            <p:cNvSpPr txBox="1"/>
            <p:nvPr/>
          </p:nvSpPr>
          <p:spPr>
            <a:xfrm>
              <a:off x="7723222" y="3269498"/>
              <a:ext cx="2592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非流水线化计算硬件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F1971B1-5596-4A2E-B227-8DF9CD91A655}"/>
              </a:ext>
            </a:extLst>
          </p:cNvPr>
          <p:cNvGrpSpPr/>
          <p:nvPr/>
        </p:nvGrpSpPr>
        <p:grpSpPr>
          <a:xfrm>
            <a:off x="550903" y="3805536"/>
            <a:ext cx="9179159" cy="2408545"/>
            <a:chOff x="550903" y="3805536"/>
            <a:chExt cx="9179159" cy="2408545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3AEBE51C-108E-45C4-BD22-B4AFF0FCF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903" y="3805536"/>
              <a:ext cx="9179159" cy="2239268"/>
              <a:chOff x="257" y="720"/>
              <a:chExt cx="5497" cy="1506"/>
            </a:xfrm>
          </p:grpSpPr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A87CA804-8722-4809-A79B-0FCF70DAA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978"/>
                <a:ext cx="13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1" name="Line 15">
                <a:extLst>
                  <a:ext uri="{FF2B5EF4-FFF2-40B4-BE49-F238E27FC236}">
                    <a16:creationId xmlns:a16="http://schemas.microsoft.com/office/drawing/2014/main" id="{F60EA689-57A8-4DA2-938E-1D42633FD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DB0261C7-38FF-4FFD-8F37-763D81B5B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BEAC7528-08BB-4654-8BAF-98B1B8750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" y="1790"/>
                <a:ext cx="0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8">
                <a:extLst>
                  <a:ext uri="{FF2B5EF4-FFF2-40B4-BE49-F238E27FC236}">
                    <a16:creationId xmlns:a16="http://schemas.microsoft.com/office/drawing/2014/main" id="{9D5A139D-CDFF-4390-BB0B-72064AE79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16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76AC2CFD-7481-4E3A-8DAF-292ADE84D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" y="978"/>
                <a:ext cx="568" cy="80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AA1D01E7-9538-4BC8-B817-7E1D51F99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978"/>
                <a:ext cx="13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36DAE18-2833-43AF-849A-E18D64605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3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2E88847D-8124-4E4D-B9E4-F0DC1B652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43512FBE-ED4B-400A-AA32-7598C3569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1790"/>
                <a:ext cx="0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id="{F0008B74-9F37-40E7-8613-D76AEC00B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" y="978"/>
                <a:ext cx="568" cy="80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id="{F6854062-0B9B-4693-BD89-CCD0F7783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978"/>
                <a:ext cx="13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48088682-AFDA-4B68-A103-29E57CED1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172290F3-CB56-4375-93FA-EAF76C712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6E162FF3-C972-44C2-87FC-A0EA751DD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179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22872D28-EF9F-4FC2-81D1-9AD78C505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978"/>
                <a:ext cx="568" cy="80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id="{943FFAA9-B98D-489C-859C-E580D960A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" y="720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27" name="Rectangle 31">
                <a:extLst>
                  <a:ext uri="{FF2B5EF4-FFF2-40B4-BE49-F238E27FC236}">
                    <a16:creationId xmlns:a16="http://schemas.microsoft.com/office/drawing/2014/main" id="{35183192-BEF3-4761-BE7E-F536F88D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720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28" name="Rectangle 32">
                <a:extLst>
                  <a:ext uri="{FF2B5EF4-FFF2-40B4-BE49-F238E27FC236}">
                    <a16:creationId xmlns:a16="http://schemas.microsoft.com/office/drawing/2014/main" id="{A0BFF049-01D9-4AFC-9E37-D453F02E2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" y="720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29" name="Rectangle 33">
                <a:extLst>
                  <a:ext uri="{FF2B5EF4-FFF2-40B4-BE49-F238E27FC236}">
                    <a16:creationId xmlns:a16="http://schemas.microsoft.com/office/drawing/2014/main" id="{41A430EE-19DD-4B80-A027-E1D5623DC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720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20 </a:t>
                </a:r>
                <a:r>
                  <a:rPr lang="en-US" sz="1600" b="0" dirty="0" err="1">
                    <a:latin typeface="Arial" charset="0"/>
                  </a:rPr>
                  <a:t>ps</a:t>
                </a:r>
                <a:endParaRPr lang="en-US" sz="1600" b="0" dirty="0">
                  <a:latin typeface="Arial" charset="0"/>
                </a:endParaRPr>
              </a:p>
            </p:txBody>
          </p:sp>
          <p:sp>
            <p:nvSpPr>
              <p:cNvPr id="30" name="Rectangle 34">
                <a:extLst>
                  <a:ext uri="{FF2B5EF4-FFF2-40B4-BE49-F238E27FC236}">
                    <a16:creationId xmlns:a16="http://schemas.microsoft.com/office/drawing/2014/main" id="{FE74BE8A-4075-4BE7-AB50-DE44114FF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720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31" name="Rectangle 35">
                <a:extLst>
                  <a:ext uri="{FF2B5EF4-FFF2-40B4-BE49-F238E27FC236}">
                    <a16:creationId xmlns:a16="http://schemas.microsoft.com/office/drawing/2014/main" id="{EBBDF0E0-2DFE-420F-B0C3-FE2A2B787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20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32" name="Line 36">
                <a:extLst>
                  <a:ext uri="{FF2B5EF4-FFF2-40B4-BE49-F238E27FC236}">
                    <a16:creationId xmlns:a16="http://schemas.microsoft.com/office/drawing/2014/main" id="{C14C8993-55F1-484F-B609-CB764607B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" y="1920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37">
                <a:extLst>
                  <a:ext uri="{FF2B5EF4-FFF2-40B4-BE49-F238E27FC236}">
                    <a16:creationId xmlns:a16="http://schemas.microsoft.com/office/drawing/2014/main" id="{E6B98AA4-501C-4190-841C-63F7A7BF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1200"/>
                <a:ext cx="1570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Delay = 360 </a:t>
                </a:r>
                <a:r>
                  <a:rPr lang="en-US" sz="1600" b="0" dirty="0" err="1">
                    <a:latin typeface="Arial" charset="0"/>
                  </a:rPr>
                  <a:t>ps</a:t>
                </a:r>
                <a:endParaRPr lang="en-US" sz="1600" b="0" dirty="0">
                  <a:latin typeface="Arial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Throughput = 8.33 GIPS</a:t>
                </a: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47DCFD2-5576-4FA2-A18E-6516E1EF958B}"/>
                </a:ext>
              </a:extLst>
            </p:cNvPr>
            <p:cNvSpPr txBox="1"/>
            <p:nvPr/>
          </p:nvSpPr>
          <p:spPr>
            <a:xfrm>
              <a:off x="3447255" y="5875527"/>
              <a:ext cx="3344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三阶段流水线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7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3C8785-9284-4155-A374-5D0A59BB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118"/>
            <a:ext cx="12192000" cy="48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1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6D1FE0-7C72-4F1F-84A8-CA9BA98B3D6D}"/>
              </a:ext>
            </a:extLst>
          </p:cNvPr>
          <p:cNvSpPr/>
          <p:nvPr/>
        </p:nvSpPr>
        <p:spPr>
          <a:xfrm>
            <a:off x="4654165" y="2239366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谢谢大家！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794BA3-80A3-4D23-9E31-4A5CA57FDD01}"/>
              </a:ext>
            </a:extLst>
          </p:cNvPr>
          <p:cNvSpPr/>
          <p:nvPr/>
        </p:nvSpPr>
        <p:spPr>
          <a:xfrm>
            <a:off x="5384407" y="3695304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Q&amp;A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8">
            <a:extLst>
              <a:ext uri="{FF2B5EF4-FFF2-40B4-BE49-F238E27FC236}">
                <a16:creationId xmlns:a16="http://schemas.microsoft.com/office/drawing/2014/main" id="{415C8DD0-05BA-480E-8656-9009D4945829}"/>
              </a:ext>
            </a:extLst>
          </p:cNvPr>
          <p:cNvSpPr txBox="1">
            <a:spLocks noChangeArrowheads="1"/>
          </p:cNvSpPr>
          <p:nvPr/>
        </p:nvSpPr>
        <p:spPr>
          <a:xfrm>
            <a:off x="2398087" y="946613"/>
            <a:ext cx="8294687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Unpipelined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Cannot start new operation until previous one completes</a:t>
            </a:r>
          </a:p>
          <a:p>
            <a:r>
              <a:rPr lang="en-US" dirty="0"/>
              <a:t>3-Way Pipelined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Up to 3 operations in process simultaneously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B03CF8FD-7ECC-4C21-9218-747584C8BD97}"/>
              </a:ext>
            </a:extLst>
          </p:cNvPr>
          <p:cNvGrpSpPr>
            <a:grpSpLocks/>
          </p:cNvGrpSpPr>
          <p:nvPr/>
        </p:nvGrpSpPr>
        <p:grpSpPr bwMode="auto">
          <a:xfrm>
            <a:off x="2544931" y="1708613"/>
            <a:ext cx="7239000" cy="1073150"/>
            <a:chOff x="624" y="2396"/>
            <a:chExt cx="4560" cy="676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92F5DDC3-19E3-46D7-99E0-D8C3F5644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0BC71B32-D99C-485E-9E24-46A330019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A13E528-CBCA-470C-B710-22435121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17B3F99-3857-42FB-9EEC-881C40620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FD3F0FD0-6CE1-4F01-B2E0-C6C58B31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2C186CD-4658-4693-B0BE-F6F590FBB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CF4F5F8F-2092-4750-A19D-57C48F79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389E150-E0C4-4A1B-AE35-25EF1C34C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E6239F73-D679-449D-9A79-DEE2F3A8E556}"/>
              </a:ext>
            </a:extLst>
          </p:cNvPr>
          <p:cNvGrpSpPr>
            <a:grpSpLocks/>
          </p:cNvGrpSpPr>
          <p:nvPr/>
        </p:nvGrpSpPr>
        <p:grpSpPr bwMode="auto">
          <a:xfrm>
            <a:off x="2544931" y="4118438"/>
            <a:ext cx="3886200" cy="1247775"/>
            <a:chOff x="336" y="2766"/>
            <a:chExt cx="2448" cy="786"/>
          </a:xfrm>
        </p:grpSpPr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818C8C80-6A1B-4186-ACAA-6926902E0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28540EC1-07C5-4BA5-A201-96A958175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B20063BA-D59B-4109-95FC-B9D9047CC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22" name="Group 15">
                <a:extLst>
                  <a:ext uri="{FF2B5EF4-FFF2-40B4-BE49-F238E27FC236}">
                    <a16:creationId xmlns:a16="http://schemas.microsoft.com/office/drawing/2014/main" id="{25FB1F81-F8B4-4148-8AD1-047F12FD5F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31" name="Rectangle 16">
                  <a:extLst>
                    <a:ext uri="{FF2B5EF4-FFF2-40B4-BE49-F238E27FC236}">
                      <a16:creationId xmlns:a16="http://schemas.microsoft.com/office/drawing/2014/main" id="{AC2B4DE3-8DD3-4674-B151-144FC2F28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32" name="Rectangle 17">
                  <a:extLst>
                    <a:ext uri="{FF2B5EF4-FFF2-40B4-BE49-F238E27FC236}">
                      <a16:creationId xmlns:a16="http://schemas.microsoft.com/office/drawing/2014/main" id="{FCAA5A5F-031C-4775-ABB9-573D13991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33" name="Rectangle 18">
                  <a:extLst>
                    <a:ext uri="{FF2B5EF4-FFF2-40B4-BE49-F238E27FC236}">
                      <a16:creationId xmlns:a16="http://schemas.microsoft.com/office/drawing/2014/main" id="{9C78CA3D-9811-4F03-98C2-F5E06CAC8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23" name="Group 19">
                <a:extLst>
                  <a:ext uri="{FF2B5EF4-FFF2-40B4-BE49-F238E27FC236}">
                    <a16:creationId xmlns:a16="http://schemas.microsoft.com/office/drawing/2014/main" id="{57977ECA-19FD-4B31-B5C5-D7197A7229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8" name="Rectangle 20">
                  <a:extLst>
                    <a:ext uri="{FF2B5EF4-FFF2-40B4-BE49-F238E27FC236}">
                      <a16:creationId xmlns:a16="http://schemas.microsoft.com/office/drawing/2014/main" id="{D3FC6DAD-D2D9-4552-BF83-8624B9BB5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29" name="Rectangle 21">
                  <a:extLst>
                    <a:ext uri="{FF2B5EF4-FFF2-40B4-BE49-F238E27FC236}">
                      <a16:creationId xmlns:a16="http://schemas.microsoft.com/office/drawing/2014/main" id="{F694DCA6-D193-457E-AF45-605C8FAA9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30" name="Rectangle 22">
                  <a:extLst>
                    <a:ext uri="{FF2B5EF4-FFF2-40B4-BE49-F238E27FC236}">
                      <a16:creationId xmlns:a16="http://schemas.microsoft.com/office/drawing/2014/main" id="{1DD16FC8-4BAF-45D6-AD6C-E8ACBFA58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E5D93DA-5E5E-4DFF-A13F-E24798F601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220C5C9-8ADF-4DD6-B56E-84D9F9773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D1FDBCE-4A13-4DD3-8845-18F81E372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F7834CF-63C5-4C62-A7FE-B7C1F07214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9A39D2-BDA6-450E-8655-705FF243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751F07DD-1F57-46DC-AE94-38710716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F47C4872-0B70-4846-B061-ED54659B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34" name="Line 28">
            <a:extLst>
              <a:ext uri="{FF2B5EF4-FFF2-40B4-BE49-F238E27FC236}">
                <a16:creationId xmlns:a16="http://schemas.microsoft.com/office/drawing/2014/main" id="{82C81D2D-AE14-4341-B570-5D1C48A5D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931" y="3918413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CCF6F95-7E5B-4EA2-AEB6-8EDF32D1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3" y="1052512"/>
            <a:ext cx="5238750" cy="4752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76C2BC-DBFF-4F63-B0E3-7CF85BA1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08" y="1979719"/>
            <a:ext cx="6285998" cy="36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3416-9DD0-426E-9475-F575226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流水线的局限性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0B6CAA-2C1D-45D4-A4F9-0044F225962D}"/>
              </a:ext>
            </a:extLst>
          </p:cNvPr>
          <p:cNvSpPr txBox="1"/>
          <p:nvPr/>
        </p:nvSpPr>
        <p:spPr>
          <a:xfrm>
            <a:off x="789887" y="1512691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不一致的划分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A4B069-C81E-49F6-895A-591B0FD262D9}"/>
              </a:ext>
            </a:extLst>
          </p:cNvPr>
          <p:cNvSpPr txBox="1">
            <a:spLocks noChangeArrowheads="1"/>
          </p:cNvSpPr>
          <p:nvPr/>
        </p:nvSpPr>
        <p:spPr>
          <a:xfrm>
            <a:off x="1343900" y="5651346"/>
            <a:ext cx="8058046" cy="1017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Throughput limited by slowest stage</a:t>
            </a:r>
          </a:p>
          <a:p>
            <a:pPr lvl="1"/>
            <a:r>
              <a:rPr lang="en-US" dirty="0"/>
              <a:t>Other stages sit idle for much of the time</a:t>
            </a:r>
          </a:p>
          <a:p>
            <a:pPr lvl="1"/>
            <a:r>
              <a:rPr lang="en-US" dirty="0"/>
              <a:t>Challenging to partition system into balanced stages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440B363C-7B16-4608-9F9D-118735063CFE}"/>
              </a:ext>
            </a:extLst>
          </p:cNvPr>
          <p:cNvGrpSpPr>
            <a:grpSpLocks/>
          </p:cNvGrpSpPr>
          <p:nvPr/>
        </p:nvGrpSpPr>
        <p:grpSpPr bwMode="auto">
          <a:xfrm>
            <a:off x="1473694" y="2206872"/>
            <a:ext cx="9996255" cy="1741011"/>
            <a:chOff x="257" y="720"/>
            <a:chExt cx="5497" cy="1506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6AA13C6-C362-491B-A81D-8E41E6D7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66D40FD-2A60-45FD-8EB1-4C03ED6C5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FE4EF257-8640-4EE0-8BA9-A044A52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CEABEDA7-6D0A-4F0B-A464-1BA99FBEC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B84F57A-DE2D-4ACF-A048-AB4A69696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1B5EB879-B957-4E7A-970A-13F3C679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17FE8591-B6AB-489E-B62F-EF7516C4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80484F36-CE96-4318-AC90-7896EF551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297B0CBE-045E-4F75-9CB0-A79CF7428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6ACDB20D-44AF-4C4B-911F-64D06588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B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C483A256-0591-430E-892E-C50398376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6B947CA2-C774-40AE-8060-DBB2E5D7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B22EDB0B-E773-4310-8ABF-4669AA81B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8E17716-81E4-4E6D-A68F-479F1F162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6E7C4616-ED8B-4B25-9AA4-B2B1F1790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F0D8EEA-5BCB-41AE-9DEC-8EE119DCA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50 ps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AF652857-FF46-49A7-9AE5-1F323E06A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F0F9041D-DC37-4950-94D5-1E2F36170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150 ps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B5B13716-27FB-4084-8A80-4BA655F1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A944F21-8C96-498D-8D38-1EF67234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F28F1AB-B70D-4FD4-A31D-FBF828E8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F589DB7D-2E5D-4E5E-857A-410377952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0615B52F-1FD1-4FB5-B11B-B1FB1749E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510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5.88 GIPS</a:t>
              </a: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6FB526A0-FD4C-4781-B982-CD80BD41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</p:grpSp>
      <p:grpSp>
        <p:nvGrpSpPr>
          <p:cNvPr id="31" name="Group 52">
            <a:extLst>
              <a:ext uri="{FF2B5EF4-FFF2-40B4-BE49-F238E27FC236}">
                <a16:creationId xmlns:a16="http://schemas.microsoft.com/office/drawing/2014/main" id="{BAF46495-B7AE-41A4-9A23-92BBF1471020}"/>
              </a:ext>
            </a:extLst>
          </p:cNvPr>
          <p:cNvGrpSpPr>
            <a:grpSpLocks/>
          </p:cNvGrpSpPr>
          <p:nvPr/>
        </p:nvGrpSpPr>
        <p:grpSpPr bwMode="auto">
          <a:xfrm>
            <a:off x="1769798" y="4254270"/>
            <a:ext cx="6077260" cy="1234897"/>
            <a:chOff x="192" y="2396"/>
            <a:chExt cx="3648" cy="790"/>
          </a:xfrm>
        </p:grpSpPr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861AE975-AF13-457A-AC46-A1A5387AA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017F026E-9FD9-48E4-89F9-3828A0334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8D9018B1-AB5B-4F44-BE2C-B27D5E39A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7E5710B4-311A-4707-B9A3-5DF334ED4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0CB5AB11-FFF9-44BD-841A-25749BE5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940FAAA6-A69C-4E2D-9E19-0F1BC961F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50" name="Rectangle 35">
                <a:extLst>
                  <a:ext uri="{FF2B5EF4-FFF2-40B4-BE49-F238E27FC236}">
                    <a16:creationId xmlns:a16="http://schemas.microsoft.com/office/drawing/2014/main" id="{1A77920F-1856-4047-97E0-1A106C41B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51" name="Rectangle 36">
                <a:extLst>
                  <a:ext uri="{FF2B5EF4-FFF2-40B4-BE49-F238E27FC236}">
                    <a16:creationId xmlns:a16="http://schemas.microsoft.com/office/drawing/2014/main" id="{BEED803C-4FDA-4AF7-A405-30F09A12D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52" name="Rectangle 37">
                <a:extLst>
                  <a:ext uri="{FF2B5EF4-FFF2-40B4-BE49-F238E27FC236}">
                    <a16:creationId xmlns:a16="http://schemas.microsoft.com/office/drawing/2014/main" id="{8220F16E-8D60-4145-B9F8-E17FB277B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53" name="Rectangle 38">
                <a:extLst>
                  <a:ext uri="{FF2B5EF4-FFF2-40B4-BE49-F238E27FC236}">
                    <a16:creationId xmlns:a16="http://schemas.microsoft.com/office/drawing/2014/main" id="{02D70757-1F43-464C-A5B6-06BDB209D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37682C0E-E982-44F1-856E-296303D78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38" name="Group 40">
              <a:extLst>
                <a:ext uri="{FF2B5EF4-FFF2-40B4-BE49-F238E27FC236}">
                  <a16:creationId xmlns:a16="http://schemas.microsoft.com/office/drawing/2014/main" id="{DC0819C9-4985-4D50-B5AC-45798156C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4BC94DE6-7FA3-4670-AD27-AC2CBEF7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4083D1CC-D1E4-4663-A3C1-8BCA3B6C8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0ECE63EE-1C00-4ABA-93A3-86D6556AD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2F7C587E-736E-4236-B42D-AF22642C9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BD7D91DF-26DE-4914-96FA-64A1D90B8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39" name="Group 46">
              <a:extLst>
                <a:ext uri="{FF2B5EF4-FFF2-40B4-BE49-F238E27FC236}">
                  <a16:creationId xmlns:a16="http://schemas.microsoft.com/office/drawing/2014/main" id="{AE2A1CC6-A33F-41A2-9DB1-96E7E9ED8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" name="Rectangle 47">
                <a:extLst>
                  <a:ext uri="{FF2B5EF4-FFF2-40B4-BE49-F238E27FC236}">
                    <a16:creationId xmlns:a16="http://schemas.microsoft.com/office/drawing/2014/main" id="{96D67B15-12D6-452A-B582-5E117C68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BCA0BCF8-57BB-4EC7-8E3B-5EEF29340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1AD2B274-C296-4DB4-AC45-A838FEB8F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56334F38-FAB0-42A6-8962-D6E586DE7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4" name="Rectangle 51">
                <a:extLst>
                  <a:ext uri="{FF2B5EF4-FFF2-40B4-BE49-F238E27FC236}">
                    <a16:creationId xmlns:a16="http://schemas.microsoft.com/office/drawing/2014/main" id="{95DB035D-5A2C-41A8-94F3-FFE9E80F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80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8D1DD9-DEA8-4868-A0EB-0FE71141BE9D}"/>
              </a:ext>
            </a:extLst>
          </p:cNvPr>
          <p:cNvSpPr txBox="1"/>
          <p:nvPr/>
        </p:nvSpPr>
        <p:spPr>
          <a:xfrm>
            <a:off x="717550" y="695365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流水线过深，收益反而下降</a:t>
            </a: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849D0B2F-C2F2-41DC-BF34-DD9B6D1BE72A}"/>
              </a:ext>
            </a:extLst>
          </p:cNvPr>
          <p:cNvGrpSpPr>
            <a:grpSpLocks/>
          </p:cNvGrpSpPr>
          <p:nvPr/>
        </p:nvGrpSpPr>
        <p:grpSpPr bwMode="auto">
          <a:xfrm>
            <a:off x="639878" y="1475004"/>
            <a:ext cx="8447088" cy="2284412"/>
            <a:chOff x="228" y="739"/>
            <a:chExt cx="5321" cy="143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434F901-22E1-47B1-9FD5-9A4016984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420 </a:t>
              </a:r>
              <a:r>
                <a:rPr lang="en-US" sz="1600" b="0" dirty="0" err="1">
                  <a:latin typeface="Arial" charset="0"/>
                </a:rPr>
                <a:t>ps</a:t>
              </a:r>
              <a:r>
                <a:rPr lang="en-US" sz="1600" b="0" dirty="0">
                  <a:latin typeface="Arial" charset="0"/>
                </a:rPr>
                <a:t>, Throughput = 14.29 GIPS</a:t>
              </a: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CEED8642-7FF9-459D-90E5-926229A7A8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5BBDA878-F1CF-41FB-BA6D-53878A97A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1B88BBBC-3DF4-49C9-B624-B7A429C84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69B1BE3C-E651-4D51-BB6B-38CED36C6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34F75687-E905-43E5-98D8-5E9EA97E5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48A53D6A-2B08-4B8C-BE94-0FC772831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14049CBC-B918-45CE-A3B4-1DCEB1E6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0A771916-8549-450D-AF15-CA4D834CF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41F21EB1-FCB2-4E59-A316-69062107F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CE709C0F-D7C4-47E3-B8E4-47F74EDC3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5C9D689B-0938-4A42-A49B-4DE0694BE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4D8E47FB-1628-4E42-8D65-B6B68DFA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>
                <a:extLst>
                  <a:ext uri="{FF2B5EF4-FFF2-40B4-BE49-F238E27FC236}">
                    <a16:creationId xmlns:a16="http://schemas.microsoft.com/office/drawing/2014/main" id="{154BB6D3-3C82-4636-B2AC-4A5865B79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38BAE218-0F1C-4953-9AEC-6500CFF2F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34750803-F0C1-4B64-9F8C-9B25A92B6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93D9D16C-0796-43D1-9EFE-15034C470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4F39065C-5EC6-447A-9464-C96398F8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1189E0B8-F5F8-4846-BF74-8133C03DA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A0F68C21-E94D-4977-86D4-60C7D4D81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EF0D93E0-5463-4F29-968A-FACBA1A4D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380FD6E7-275E-4985-9206-86D5A158D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83FC6975-2947-4E53-B108-085F1CD0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62B98B51-21BF-4378-BB84-77C016EED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30" name="Rectangle 28">
                <a:extLst>
                  <a:ext uri="{FF2B5EF4-FFF2-40B4-BE49-F238E27FC236}">
                    <a16:creationId xmlns:a16="http://schemas.microsoft.com/office/drawing/2014/main" id="{0853A006-CD13-45D1-BF0C-83FA594B7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CC8164C5-2F99-4D90-AF0F-C2D40D708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61C9CD7E-8012-4DF1-BD59-4D3902503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31">
                <a:extLst>
                  <a:ext uri="{FF2B5EF4-FFF2-40B4-BE49-F238E27FC236}">
                    <a16:creationId xmlns:a16="http://schemas.microsoft.com/office/drawing/2014/main" id="{586A0FA4-D669-4E83-92A0-D3E91E63B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id="{8359B344-B80C-4F7F-80C4-9E4C7D646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35" name="Rectangle 33">
                <a:extLst>
                  <a:ext uri="{FF2B5EF4-FFF2-40B4-BE49-F238E27FC236}">
                    <a16:creationId xmlns:a16="http://schemas.microsoft.com/office/drawing/2014/main" id="{70448057-0739-4617-A69B-DBBE78572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36" name="Rectangle 34">
                <a:extLst>
                  <a:ext uri="{FF2B5EF4-FFF2-40B4-BE49-F238E27FC236}">
                    <a16:creationId xmlns:a16="http://schemas.microsoft.com/office/drawing/2014/main" id="{8941D799-EC1A-4B8D-923D-68C3B073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F463910C-D945-4D17-8320-83AEBA9B8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6">
                <a:extLst>
                  <a:ext uri="{FF2B5EF4-FFF2-40B4-BE49-F238E27FC236}">
                    <a16:creationId xmlns:a16="http://schemas.microsoft.com/office/drawing/2014/main" id="{B0B8BF5F-AF4F-4CF6-BFEF-3BE18312B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4EE05EE7-5CFD-4939-A7C6-E4785FD63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2A65EA99-9D1F-4DA4-ADAE-A79475F13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BDECE2E9-981C-43AC-92AD-0C7F97A73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BDE3C020-D5D9-4960-877E-5EEA3F719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177A033E-6D64-4ACE-99A8-E9592D67E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4" name="Rectangle 42">
                <a:extLst>
                  <a:ext uri="{FF2B5EF4-FFF2-40B4-BE49-F238E27FC236}">
                    <a16:creationId xmlns:a16="http://schemas.microsoft.com/office/drawing/2014/main" id="{E72D4B75-B8BA-47AE-9363-84CD47A73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5" name="Rectangle 43">
                <a:extLst>
                  <a:ext uri="{FF2B5EF4-FFF2-40B4-BE49-F238E27FC236}">
                    <a16:creationId xmlns:a16="http://schemas.microsoft.com/office/drawing/2014/main" id="{FB36E8F3-2DB9-4A97-817C-DD3A7AF3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6" name="Rectangle 44">
                <a:extLst>
                  <a:ext uri="{FF2B5EF4-FFF2-40B4-BE49-F238E27FC236}">
                    <a16:creationId xmlns:a16="http://schemas.microsoft.com/office/drawing/2014/main" id="{509DA65A-F08F-454A-8CE7-C5E96E374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A52B669F-BD34-48AB-A1CA-AACEF466A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262E6BBE-F6BD-48A7-A2CE-B4F1CFCD0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9" name="Rectangle 47">
                <a:extLst>
                  <a:ext uri="{FF2B5EF4-FFF2-40B4-BE49-F238E27FC236}">
                    <a16:creationId xmlns:a16="http://schemas.microsoft.com/office/drawing/2014/main" id="{AFC03C13-56EE-4616-9B9D-861C90205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50" name="Rectangle 48">
                <a:extLst>
                  <a:ext uri="{FF2B5EF4-FFF2-40B4-BE49-F238E27FC236}">
                    <a16:creationId xmlns:a16="http://schemas.microsoft.com/office/drawing/2014/main" id="{98CAB3F3-B185-4146-AF50-5FCB6EAE5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51" name="Line 49">
                <a:extLst>
                  <a:ext uri="{FF2B5EF4-FFF2-40B4-BE49-F238E27FC236}">
                    <a16:creationId xmlns:a16="http://schemas.microsoft.com/office/drawing/2014/main" id="{81B98253-214C-4802-9C72-713A65AB0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4" name="Rectangle 3">
            <a:extLst>
              <a:ext uri="{FF2B5EF4-FFF2-40B4-BE49-F238E27FC236}">
                <a16:creationId xmlns:a16="http://schemas.microsoft.com/office/drawing/2014/main" id="{CBC8DDD9-69C5-4BA7-84BF-089F115E9669}"/>
              </a:ext>
            </a:extLst>
          </p:cNvPr>
          <p:cNvSpPr txBox="1">
            <a:spLocks noChangeArrowheads="1"/>
          </p:cNvSpPr>
          <p:nvPr/>
        </p:nvSpPr>
        <p:spPr>
          <a:xfrm>
            <a:off x="374766" y="3989174"/>
            <a:ext cx="8294687" cy="2774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3486150" algn="dec"/>
              </a:tabLst>
            </a:pPr>
            <a:r>
              <a:rPr lang="en-US"/>
              <a:t>As try to deepen pipeline, overhead of loading registers becomes more significant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Percentage of clock cycle spent loading register: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1-stage pipeline: 	6.25%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3-stage pipeline: 	16.67%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6-stage pipeline: 	28.57%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High speeds of modern processor designs obtained through very deep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C91E3-A91C-4B5E-B7A1-7236DE8B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9" y="1739406"/>
            <a:ext cx="4397406" cy="30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000" dirty="0"/>
              <a:t>数据相关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A03342-B145-492F-9DDE-E325C5CEFC63}"/>
              </a:ext>
            </a:extLst>
          </p:cNvPr>
          <p:cNvSpPr txBox="1"/>
          <p:nvPr/>
        </p:nvSpPr>
        <p:spPr>
          <a:xfrm>
            <a:off x="838200" y="798990"/>
            <a:ext cx="379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带反馈的流水线系统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C844C-356F-4C5C-BB0F-67A2822E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42" y="2409916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irmovq</a:t>
            </a:r>
            <a:r>
              <a:rPr lang="en-US" sz="1200" dirty="0">
                <a:latin typeface="Courier New" pitchFamily="49" charset="0"/>
              </a:rPr>
              <a:t> $50, %</a:t>
            </a:r>
            <a:r>
              <a:rPr lang="en-US" sz="1200" dirty="0" err="1">
                <a:latin typeface="Courier New" pitchFamily="49" charset="0"/>
              </a:rPr>
              <a:t>rax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DCA48-3CF5-40A1-81E9-76F742F13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42" y="2867116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addq</a:t>
            </a:r>
            <a:r>
              <a:rPr lang="en-US" sz="1200" dirty="0">
                <a:latin typeface="Courier New" pitchFamily="49" charset="0"/>
              </a:rPr>
              <a:t> %</a:t>
            </a:r>
            <a:r>
              <a:rPr lang="en-US" sz="1200" dirty="0" err="1">
                <a:latin typeface="Courier New" pitchFamily="49" charset="0"/>
              </a:rPr>
              <a:t>rax</a:t>
            </a:r>
            <a:r>
              <a:rPr lang="en-US" sz="1200" dirty="0">
                <a:latin typeface="Courier New" pitchFamily="49" charset="0"/>
              </a:rPr>
              <a:t> ,  %</a:t>
            </a:r>
            <a:r>
              <a:rPr lang="en-US" sz="1200" dirty="0" err="1">
                <a:latin typeface="Courier New" pitchFamily="49" charset="0"/>
              </a:rPr>
              <a:t>rbx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BE103-DC23-43F3-A275-71380D1B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42" y="3324316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mrmovq</a:t>
            </a:r>
            <a:r>
              <a:rPr lang="en-US" sz="1200" dirty="0">
                <a:latin typeface="Courier New" pitchFamily="49" charset="0"/>
              </a:rPr>
              <a:t> 100( %</a:t>
            </a:r>
            <a:r>
              <a:rPr lang="en-US" sz="1200" dirty="0" err="1">
                <a:latin typeface="Courier New" pitchFamily="49" charset="0"/>
              </a:rPr>
              <a:t>rbx</a:t>
            </a:r>
            <a:r>
              <a:rPr lang="en-US" sz="1200" dirty="0">
                <a:latin typeface="Courier New" pitchFamily="49" charset="0"/>
              </a:rPr>
              <a:t> ),  %</a:t>
            </a:r>
            <a:r>
              <a:rPr lang="en-US" sz="1200" dirty="0" err="1">
                <a:latin typeface="Courier New" pitchFamily="49" charset="0"/>
              </a:rPr>
              <a:t>rdx</a:t>
            </a:r>
            <a:endParaRPr lang="en-US" sz="1200" dirty="0">
              <a:latin typeface="Courier New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B45CB40-C847-4FFE-8BF4-9209B268A5E7}"/>
              </a:ext>
            </a:extLst>
          </p:cNvPr>
          <p:cNvGrpSpPr/>
          <p:nvPr/>
        </p:nvGrpSpPr>
        <p:grpSpPr>
          <a:xfrm>
            <a:off x="1961642" y="2409916"/>
            <a:ext cx="1092200" cy="762000"/>
            <a:chOff x="1961642" y="2409916"/>
            <a:chExt cx="1092200" cy="762000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FB99BE6-8119-423C-897E-79FA2E1B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642" y="2409916"/>
              <a:ext cx="457200" cy="30480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B6E14157-14BF-4198-AD08-6B7AACAF3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642" y="2867116"/>
              <a:ext cx="457200" cy="30480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AA8A5BC-6BBC-46A4-A38F-63B30C315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0742" y="2657566"/>
              <a:ext cx="273050" cy="2794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06A9331-DDE8-43FF-8D24-3E0C90946248}"/>
              </a:ext>
            </a:extLst>
          </p:cNvPr>
          <p:cNvGrpSpPr/>
          <p:nvPr/>
        </p:nvGrpSpPr>
        <p:grpSpPr>
          <a:xfrm>
            <a:off x="2596642" y="2867116"/>
            <a:ext cx="546100" cy="762000"/>
            <a:chOff x="2596642" y="2867116"/>
            <a:chExt cx="546100" cy="762000"/>
          </a:xfrm>
        </p:grpSpPr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DF4D857F-0CF1-4FB2-BDAF-6A38CCF2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542" y="2867116"/>
              <a:ext cx="457200" cy="30480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5D6A4E54-9307-41C3-8BF2-BECA4620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642" y="3324316"/>
              <a:ext cx="457200" cy="30480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2A270E6-2C1A-4819-B582-8D27DCC64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5242" y="3171916"/>
              <a:ext cx="88900" cy="1524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DB8A23F9-5E87-427D-BFD9-B42C1BC53EB7}"/>
              </a:ext>
            </a:extLst>
          </p:cNvPr>
          <p:cNvGrpSpPr>
            <a:grpSpLocks/>
          </p:cNvGrpSpPr>
          <p:nvPr/>
        </p:nvGrpSpPr>
        <p:grpSpPr bwMode="auto">
          <a:xfrm>
            <a:off x="3514202" y="4902869"/>
            <a:ext cx="4572000" cy="1558925"/>
            <a:chOff x="144" y="3332"/>
            <a:chExt cx="2880" cy="982"/>
          </a:xfrm>
        </p:grpSpPr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290241A7-F90E-42A7-AF94-C650C7A62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4E114CC6-17AC-4734-BAEF-23A08B19F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61BDD9C4-B17B-4D0C-9D7B-51C772AB2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C6BDC9C9-D941-420B-A9D0-C85C4F733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9A3B49A-EE61-41A0-9F55-908EA46C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22" name="Group 28">
              <a:extLst>
                <a:ext uri="{FF2B5EF4-FFF2-40B4-BE49-F238E27FC236}">
                  <a16:creationId xmlns:a16="http://schemas.microsoft.com/office/drawing/2014/main" id="{420580F9-9D16-4C73-A4E7-9F0380127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37" name="Rectangle 29">
                <a:extLst>
                  <a:ext uri="{FF2B5EF4-FFF2-40B4-BE49-F238E27FC236}">
                    <a16:creationId xmlns:a16="http://schemas.microsoft.com/office/drawing/2014/main" id="{B7BBD35B-98FD-43E2-83CD-73D0E23CD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38" name="Rectangle 30">
                <a:extLst>
                  <a:ext uri="{FF2B5EF4-FFF2-40B4-BE49-F238E27FC236}">
                    <a16:creationId xmlns:a16="http://schemas.microsoft.com/office/drawing/2014/main" id="{7A4DA18E-74E2-4939-B041-9C3EBE37C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39" name="Rectangle 31">
                <a:extLst>
                  <a:ext uri="{FF2B5EF4-FFF2-40B4-BE49-F238E27FC236}">
                    <a16:creationId xmlns:a16="http://schemas.microsoft.com/office/drawing/2014/main" id="{33BEA4FF-8AAA-4408-A8B1-6AB31FF02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23" name="Group 32">
              <a:extLst>
                <a:ext uri="{FF2B5EF4-FFF2-40B4-BE49-F238E27FC236}">
                  <a16:creationId xmlns:a16="http://schemas.microsoft.com/office/drawing/2014/main" id="{708CA738-A048-41F9-A219-4B6F2ECC8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4AA88E-60F3-4FB5-874D-FB76E36A0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6646E23-A433-4C71-9B04-C1A4E1A9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EFA176-904B-43D2-BFE7-F28E10715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24" name="Group 36">
              <a:extLst>
                <a:ext uri="{FF2B5EF4-FFF2-40B4-BE49-F238E27FC236}">
                  <a16:creationId xmlns:a16="http://schemas.microsoft.com/office/drawing/2014/main" id="{C161C085-E67C-4FCD-9BD5-D394A1608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31" name="Rectangle 37">
                <a:extLst>
                  <a:ext uri="{FF2B5EF4-FFF2-40B4-BE49-F238E27FC236}">
                    <a16:creationId xmlns:a16="http://schemas.microsoft.com/office/drawing/2014/main" id="{ED21769C-F78A-4162-BE05-AC724AF2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32" name="Rectangle 38">
                <a:extLst>
                  <a:ext uri="{FF2B5EF4-FFF2-40B4-BE49-F238E27FC236}">
                    <a16:creationId xmlns:a16="http://schemas.microsoft.com/office/drawing/2014/main" id="{F28829AB-E016-4DCF-87B4-98EFF1F5F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33" name="Rectangle 39">
                <a:extLst>
                  <a:ext uri="{FF2B5EF4-FFF2-40B4-BE49-F238E27FC236}">
                    <a16:creationId xmlns:a16="http://schemas.microsoft.com/office/drawing/2014/main" id="{D1707670-E68C-4F18-BC1A-7FC7404FB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229A6376-36E6-428E-8929-26637500D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OP4</a:t>
              </a:r>
            </a:p>
          </p:txBody>
        </p:sp>
        <p:grpSp>
          <p:nvGrpSpPr>
            <p:cNvPr id="26" name="Group 41">
              <a:extLst>
                <a:ext uri="{FF2B5EF4-FFF2-40B4-BE49-F238E27FC236}">
                  <a16:creationId xmlns:a16="http://schemas.microsoft.com/office/drawing/2014/main" id="{6CB85F5F-8CF6-4E2B-AC21-BA939EB51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28" name="Rectangle 42">
                <a:extLst>
                  <a:ext uri="{FF2B5EF4-FFF2-40B4-BE49-F238E27FC236}">
                    <a16:creationId xmlns:a16="http://schemas.microsoft.com/office/drawing/2014/main" id="{5BD66235-D6FC-4122-8552-B4127DC90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29" name="Rectangle 43">
                <a:extLst>
                  <a:ext uri="{FF2B5EF4-FFF2-40B4-BE49-F238E27FC236}">
                    <a16:creationId xmlns:a16="http://schemas.microsoft.com/office/drawing/2014/main" id="{4C7A17D1-1C3E-4E28-BAB4-AAADB72B7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E5FFFAA4-5F44-4669-BB75-28560AC82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E8CEAE18-87F9-4E40-8CC8-2B32D649A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C341C586-546B-4FF7-9983-1A4B9262B245}"/>
              </a:ext>
            </a:extLst>
          </p:cNvPr>
          <p:cNvSpPr txBox="1"/>
          <p:nvPr/>
        </p:nvSpPr>
        <p:spPr>
          <a:xfrm>
            <a:off x="1085342" y="399258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常见：</a:t>
            </a:r>
            <a:r>
              <a:rPr lang="en-US" altLang="zh-CN" dirty="0" err="1"/>
              <a:t>irmovq</a:t>
            </a:r>
            <a:r>
              <a:rPr lang="zh-CN" altLang="en-US" dirty="0"/>
              <a:t>、</a:t>
            </a:r>
            <a:r>
              <a:rPr lang="en-US" altLang="zh-CN" dirty="0" err="1"/>
              <a:t>mrmovq</a:t>
            </a:r>
            <a:r>
              <a:rPr lang="zh-CN" altLang="en-US" dirty="0"/>
              <a:t>等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64A7ECC-DE34-406A-8095-F193AE4314BE}"/>
              </a:ext>
            </a:extLst>
          </p:cNvPr>
          <p:cNvGrpSpPr/>
          <p:nvPr/>
        </p:nvGrpSpPr>
        <p:grpSpPr>
          <a:xfrm>
            <a:off x="6962189" y="1492309"/>
            <a:ext cx="3657600" cy="2929355"/>
            <a:chOff x="6962189" y="1492309"/>
            <a:chExt cx="3657600" cy="292935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C05D87A-C60D-488A-B4A5-5B9AD99535E7}"/>
                </a:ext>
              </a:extLst>
            </p:cNvPr>
            <p:cNvGrpSpPr/>
            <p:nvPr/>
          </p:nvGrpSpPr>
          <p:grpSpPr>
            <a:xfrm>
              <a:off x="6962189" y="1492309"/>
              <a:ext cx="3007311" cy="2560026"/>
              <a:chOff x="6441489" y="1574094"/>
              <a:chExt cx="3007311" cy="2560026"/>
            </a:xfrm>
          </p:grpSpPr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E3EA917E-4CCF-483D-8CCD-4A493CCFA3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1489" y="1574094"/>
                <a:ext cx="2101790" cy="304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顺序相关</a:t>
                </a:r>
              </a:p>
            </p:txBody>
          </p:sp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20470B0-E1CB-4F21-83CF-B7837644D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41489" y="1993545"/>
                <a:ext cx="3007311" cy="2140575"/>
              </a:xfrm>
              <a:prstGeom prst="rect">
                <a:avLst/>
              </a:prstGeom>
            </p:spPr>
          </p:pic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532F71-4E32-4816-9F18-CDEF8B6D3E91}"/>
                </a:ext>
              </a:extLst>
            </p:cNvPr>
            <p:cNvSpPr txBox="1"/>
            <p:nvPr/>
          </p:nvSpPr>
          <p:spPr>
            <a:xfrm>
              <a:off x="6962189" y="4052335"/>
              <a:ext cx="3657600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常见：</a:t>
              </a:r>
              <a:r>
                <a:rPr lang="en-US" altLang="zh-CN" dirty="0" err="1"/>
                <a:t>jxx</a:t>
              </a:r>
              <a:r>
                <a:rPr lang="zh-CN" altLang="en-US" dirty="0"/>
                <a:t>、</a:t>
              </a:r>
              <a:r>
                <a:rPr lang="en-US" altLang="zh-CN" dirty="0"/>
                <a:t>ret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68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8075-0BB2-4FBA-904D-795805D4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51" y="180459"/>
            <a:ext cx="10515600" cy="1325563"/>
          </a:xfrm>
        </p:spPr>
        <p:txBody>
          <a:bodyPr/>
          <a:lstStyle/>
          <a:p>
            <a:r>
              <a:rPr lang="en-US" altLang="zh-CN" dirty="0"/>
              <a:t>Y86-64</a:t>
            </a:r>
            <a:r>
              <a:rPr lang="zh-CN" altLang="en-US" dirty="0"/>
              <a:t>的流水线实现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88D0E5-1121-485E-8E7E-8B875C016A5F}"/>
              </a:ext>
            </a:extLst>
          </p:cNvPr>
          <p:cNvGrpSpPr/>
          <p:nvPr/>
        </p:nvGrpSpPr>
        <p:grpSpPr>
          <a:xfrm>
            <a:off x="991478" y="1226128"/>
            <a:ext cx="5381718" cy="5631872"/>
            <a:chOff x="714282" y="1226128"/>
            <a:chExt cx="5381718" cy="5631872"/>
          </a:xfrm>
        </p:grpSpPr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F57AA077-B609-4204-8ACA-779D62051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14013" y="1226128"/>
              <a:ext cx="3781987" cy="5631872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med" len="med"/>
              <a:tailEnd type="none" w="sm" len="sm"/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E4EBBA1-0D65-4C04-9365-CA29B1311CEA}"/>
                </a:ext>
              </a:extLst>
            </p:cNvPr>
            <p:cNvSpPr txBox="1"/>
            <p:nvPr/>
          </p:nvSpPr>
          <p:spPr>
            <a:xfrm>
              <a:off x="714282" y="1635785"/>
              <a:ext cx="4163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SEQ</a:t>
              </a:r>
              <a:r>
                <a:rPr lang="zh-CN" altLang="en-US" dirty="0"/>
                <a:t>硬件结构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01F6FD-6AC7-4649-B07F-9CA4E75C3CB9}"/>
              </a:ext>
            </a:extLst>
          </p:cNvPr>
          <p:cNvGrpSpPr/>
          <p:nvPr/>
        </p:nvGrpSpPr>
        <p:grpSpPr>
          <a:xfrm>
            <a:off x="6477640" y="406815"/>
            <a:ext cx="5595443" cy="6270726"/>
            <a:chOff x="6477640" y="406815"/>
            <a:chExt cx="5595443" cy="6270726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C85135C-2EE8-4981-90A1-317F18598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96197" y="406815"/>
              <a:ext cx="4076886" cy="6270726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med" len="med"/>
              <a:tailEnd type="none" w="sm" len="sm"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CFCDD6-9A93-4BAD-A1C5-A88646A06B82}"/>
                </a:ext>
              </a:extLst>
            </p:cNvPr>
            <p:cNvSpPr txBox="1"/>
            <p:nvPr/>
          </p:nvSpPr>
          <p:spPr>
            <a:xfrm>
              <a:off x="6477640" y="1506022"/>
              <a:ext cx="4163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SEQ+</a:t>
              </a:r>
              <a:r>
                <a:rPr lang="zh-CN" altLang="en-US" dirty="0"/>
                <a:t>硬件结构</a:t>
              </a:r>
            </a:p>
          </p:txBody>
        </p:sp>
      </p:grp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1617D5E-4B78-40E1-9C4B-18789B206C24}"/>
              </a:ext>
            </a:extLst>
          </p:cNvPr>
          <p:cNvSpPr/>
          <p:nvPr/>
        </p:nvSpPr>
        <p:spPr>
          <a:xfrm>
            <a:off x="2843648" y="956752"/>
            <a:ext cx="3529548" cy="1535837"/>
          </a:xfrm>
          <a:prstGeom prst="donut">
            <a:avLst>
              <a:gd name="adj" fmla="val 23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6E3812-4374-4E39-A8A0-1FBDA1C9D17B}"/>
              </a:ext>
            </a:extLst>
          </p:cNvPr>
          <p:cNvGrpSpPr/>
          <p:nvPr/>
        </p:nvGrpSpPr>
        <p:grpSpPr>
          <a:xfrm>
            <a:off x="5856306" y="2267671"/>
            <a:ext cx="5655416" cy="4409870"/>
            <a:chOff x="5856306" y="2267671"/>
            <a:chExt cx="5655416" cy="4409870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54628C1-8913-4963-A9F8-4427BFC3AB7D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5856306" y="2267671"/>
              <a:ext cx="2703147" cy="3564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圆: 空心 13">
              <a:extLst>
                <a:ext uri="{FF2B5EF4-FFF2-40B4-BE49-F238E27FC236}">
                  <a16:creationId xmlns:a16="http://schemas.microsoft.com/office/drawing/2014/main" id="{17215FAE-0B34-4BC4-B6C2-91FE90FF526C}"/>
                </a:ext>
              </a:extLst>
            </p:cNvPr>
            <p:cNvSpPr/>
            <p:nvPr/>
          </p:nvSpPr>
          <p:spPr>
            <a:xfrm>
              <a:off x="8431171" y="5479056"/>
              <a:ext cx="3080551" cy="1198485"/>
            </a:xfrm>
            <a:prstGeom prst="donut">
              <a:avLst>
                <a:gd name="adj" fmla="val 425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9ED66C5-C141-4247-94D0-8D90474DBA0E}"/>
              </a:ext>
            </a:extLst>
          </p:cNvPr>
          <p:cNvSpPr txBox="1"/>
          <p:nvPr/>
        </p:nvSpPr>
        <p:spPr>
          <a:xfrm>
            <a:off x="268085" y="4751813"/>
            <a:ext cx="2575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电路重定时：改变状态表示而不改变逻辑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目的：平衡一个流水线各个阶段之间的延迟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70BFA97-CE41-497E-A496-86879C43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17" y="1231215"/>
            <a:ext cx="2539014" cy="459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1.SEQ</a:t>
            </a:r>
            <a:r>
              <a:rPr lang="en-US" altLang="zh-CN" dirty="0">
                <a:sym typeface="Wingdings" panose="05000000000000000000" pitchFamily="2" charset="2"/>
              </a:rPr>
              <a:t>SEQ+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3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1443</Words>
  <Application>Microsoft Office PowerPoint</Application>
  <PresentationFormat>宽屏</PresentationFormat>
  <Paragraphs>520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Arial</vt:lpstr>
      <vt:lpstr>Courier New</vt:lpstr>
      <vt:lpstr>Helvetica</vt:lpstr>
      <vt:lpstr>Wingdings</vt:lpstr>
      <vt:lpstr>Wingdings 3</vt:lpstr>
      <vt:lpstr>Office 主题​​</vt:lpstr>
      <vt:lpstr> PIPELINED</vt:lpstr>
      <vt:lpstr>目录</vt:lpstr>
      <vt:lpstr>流水线原理</vt:lpstr>
      <vt:lpstr>PowerPoint 演示文稿</vt:lpstr>
      <vt:lpstr>PowerPoint 演示文稿</vt:lpstr>
      <vt:lpstr>流水线的局限性</vt:lpstr>
      <vt:lpstr>PowerPoint 演示文稿</vt:lpstr>
      <vt:lpstr>PowerPoint 演示文稿</vt:lpstr>
      <vt:lpstr>Y86-64的流水线实现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3.PIPE-PIPE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</dc:title>
  <dc:creator>连 祥</dc:creator>
  <cp:lastModifiedBy>连 祥</cp:lastModifiedBy>
  <cp:revision>4</cp:revision>
  <dcterms:created xsi:type="dcterms:W3CDTF">2021-10-30T08:24:02Z</dcterms:created>
  <dcterms:modified xsi:type="dcterms:W3CDTF">2021-11-01T13:43:13Z</dcterms:modified>
</cp:coreProperties>
</file>